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46" y="2452242"/>
            <a:ext cx="94894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57200"/>
            <a:ext cx="274320" cy="5334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1728" y="594360"/>
            <a:ext cx="8577072" cy="2743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68680" y="457199"/>
            <a:ext cx="277495" cy="274320"/>
          </a:xfrm>
          <a:custGeom>
            <a:avLst/>
            <a:gdLst/>
            <a:ahLst/>
            <a:cxnLst/>
            <a:rect l="l" t="t" r="r" b="b"/>
            <a:pathLst>
              <a:path w="277494" h="274320">
                <a:moveTo>
                  <a:pt x="137096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7096" y="274320"/>
                </a:lnTo>
                <a:lnTo>
                  <a:pt x="137096" y="137172"/>
                </a:lnTo>
                <a:close/>
              </a:path>
              <a:path w="277494" h="274320">
                <a:moveTo>
                  <a:pt x="277228" y="0"/>
                </a:moveTo>
                <a:lnTo>
                  <a:pt x="137096" y="0"/>
                </a:lnTo>
                <a:lnTo>
                  <a:pt x="137096" y="137160"/>
                </a:lnTo>
                <a:lnTo>
                  <a:pt x="277228" y="137160"/>
                </a:lnTo>
                <a:lnTo>
                  <a:pt x="277228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05840" y="59436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081" y="0"/>
                </a:moveTo>
                <a:lnTo>
                  <a:pt x="0" y="0"/>
                </a:lnTo>
                <a:lnTo>
                  <a:pt x="0" y="140080"/>
                </a:lnTo>
                <a:lnTo>
                  <a:pt x="140081" y="140080"/>
                </a:lnTo>
                <a:lnTo>
                  <a:pt x="140081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34568" y="73456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4" h="133984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91312" y="594360"/>
            <a:ext cx="140335" cy="140335"/>
          </a:xfrm>
          <a:custGeom>
            <a:avLst/>
            <a:gdLst/>
            <a:ahLst/>
            <a:cxnLst/>
            <a:rect l="l" t="t" r="r" b="b"/>
            <a:pathLst>
              <a:path w="140334" h="140334">
                <a:moveTo>
                  <a:pt x="140081" y="0"/>
                </a:moveTo>
                <a:lnTo>
                  <a:pt x="0" y="0"/>
                </a:lnTo>
                <a:lnTo>
                  <a:pt x="0" y="140080"/>
                </a:lnTo>
                <a:lnTo>
                  <a:pt x="140081" y="140080"/>
                </a:lnTo>
                <a:lnTo>
                  <a:pt x="140081" y="0"/>
                </a:lnTo>
                <a:close/>
              </a:path>
            </a:pathLst>
          </a:custGeom>
          <a:solidFill>
            <a:srgbClr val="0000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734568" y="731519"/>
            <a:ext cx="271145" cy="274320"/>
          </a:xfrm>
          <a:custGeom>
            <a:avLst/>
            <a:gdLst/>
            <a:ahLst/>
            <a:cxnLst/>
            <a:rect l="l" t="t" r="r" b="b"/>
            <a:pathLst>
              <a:path w="271144" h="274319">
                <a:moveTo>
                  <a:pt x="133858" y="137172"/>
                </a:moveTo>
                <a:lnTo>
                  <a:pt x="0" y="137172"/>
                </a:lnTo>
                <a:lnTo>
                  <a:pt x="0" y="274320"/>
                </a:lnTo>
                <a:lnTo>
                  <a:pt x="133858" y="274320"/>
                </a:lnTo>
                <a:lnTo>
                  <a:pt x="133858" y="137172"/>
                </a:lnTo>
                <a:close/>
              </a:path>
              <a:path w="271144" h="274319">
                <a:moveTo>
                  <a:pt x="270764" y="0"/>
                </a:moveTo>
                <a:lnTo>
                  <a:pt x="133858" y="0"/>
                </a:lnTo>
                <a:lnTo>
                  <a:pt x="133858" y="137160"/>
                </a:lnTo>
                <a:lnTo>
                  <a:pt x="270764" y="137160"/>
                </a:lnTo>
                <a:lnTo>
                  <a:pt x="270764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5458" y="534669"/>
            <a:ext cx="39573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7685" y="3334258"/>
            <a:ext cx="5072380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1986" y="1903602"/>
            <a:ext cx="29762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8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85" b="1">
                <a:latin typeface="Calibri"/>
                <a:cs typeface="Calibri"/>
              </a:rPr>
              <a:t> </a:t>
            </a:r>
            <a:r>
              <a:rPr dirty="0" sz="4000" spc="-65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50822" y="2953689"/>
            <a:ext cx="3858260" cy="2416810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430"/>
              </a:spcBef>
            </a:pPr>
            <a:r>
              <a:rPr dirty="0" sz="4000" spc="-40" b="1">
                <a:latin typeface="Calibri"/>
                <a:cs typeface="Calibri"/>
              </a:rPr>
              <a:t>CALCULATOARE</a:t>
            </a:r>
            <a:r>
              <a:rPr dirty="0" sz="4000" spc="-16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endParaRPr sz="4000">
              <a:latin typeface="Calibri"/>
              <a:cs typeface="Calibri"/>
            </a:endParaRPr>
          </a:p>
          <a:p>
            <a:pPr marL="2542540">
              <a:lnSpc>
                <a:spcPct val="100000"/>
              </a:lnSpc>
              <a:spcBef>
                <a:spcPts val="1330"/>
              </a:spcBef>
            </a:pPr>
            <a:r>
              <a:rPr dirty="0" sz="4000" b="1">
                <a:latin typeface="Calibri"/>
                <a:cs typeface="Calibri"/>
              </a:rPr>
              <a:t>Curs</a:t>
            </a:r>
            <a:r>
              <a:rPr dirty="0" sz="4000" spc="-145" b="1">
                <a:latin typeface="Calibri"/>
                <a:cs typeface="Calibri"/>
              </a:rPr>
              <a:t> </a:t>
            </a:r>
            <a:r>
              <a:rPr dirty="0" sz="4000" spc="-50" b="1">
                <a:latin typeface="Calibri"/>
                <a:cs typeface="Calibri"/>
              </a:rPr>
              <a:t>5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  <a:tabLst>
                <a:tab pos="1329690" algn="l"/>
              </a:tabLst>
            </a:pPr>
            <a:r>
              <a:rPr dirty="0" sz="3200">
                <a:latin typeface="Calibri"/>
                <a:cs typeface="Calibri"/>
              </a:rPr>
              <a:t>Sapt.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5</a:t>
            </a:r>
            <a:r>
              <a:rPr dirty="0" sz="3200">
                <a:latin typeface="Calibri"/>
                <a:cs typeface="Calibri"/>
              </a:rPr>
              <a:t>	22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martie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2022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22060" y="3123056"/>
            <a:ext cx="224155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61684" y="4856226"/>
            <a:ext cx="226822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08.00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–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10.00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25267" y="5913577"/>
            <a:ext cx="3827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848" y="1033605"/>
            <a:ext cx="8472805" cy="58940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819"/>
              </a:spcBef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formalizarea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conceptelor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introduse</a:t>
            </a:r>
            <a:r>
              <a:rPr dirty="0" sz="2000" spc="-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anterior,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definim:</a:t>
            </a:r>
            <a:endParaRPr sz="2000">
              <a:latin typeface="Microsoft Sans Serif"/>
              <a:cs typeface="Microsoft Sans Serif"/>
            </a:endParaRPr>
          </a:p>
          <a:p>
            <a:pPr marL="1588135">
              <a:lnSpc>
                <a:spcPct val="100000"/>
              </a:lnSpc>
              <a:spcBef>
                <a:spcPts val="785"/>
              </a:spcBef>
            </a:pPr>
            <a:r>
              <a:rPr dirty="0" baseline="-7575" sz="3300" b="1" i="1">
                <a:latin typeface="Times New Roman"/>
                <a:cs typeface="Times New Roman"/>
              </a:rPr>
              <a:t>D</a:t>
            </a:r>
            <a:r>
              <a:rPr dirty="0" baseline="-7575" sz="3300" spc="-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mulţimea</a:t>
            </a:r>
            <a:r>
              <a:rPr dirty="0" sz="2000" spc="-2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domeniilor</a:t>
            </a:r>
            <a:endParaRPr sz="2000">
              <a:latin typeface="Microsoft Sans Serif"/>
              <a:cs typeface="Microsoft Sans Serif"/>
            </a:endParaRPr>
          </a:p>
          <a:p>
            <a:pPr marL="1603375">
              <a:lnSpc>
                <a:spcPct val="100000"/>
              </a:lnSpc>
              <a:spcBef>
                <a:spcPts val="900"/>
              </a:spcBef>
            </a:pPr>
            <a:r>
              <a:rPr dirty="0" sz="2150" b="1" i="1">
                <a:latin typeface="Times New Roman"/>
                <a:cs typeface="Times New Roman"/>
              </a:rPr>
              <a:t>X</a:t>
            </a:r>
            <a:r>
              <a:rPr dirty="0" sz="2150" spc="35" b="1" i="1">
                <a:latin typeface="Times New Roman"/>
                <a:cs typeface="Times New Roman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-</a:t>
            </a:r>
            <a:r>
              <a:rPr dirty="0" baseline="2777" sz="3000" spc="37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mulţimea</a:t>
            </a:r>
            <a:r>
              <a:rPr dirty="0" baseline="2777" sz="3000" spc="-322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atributelor</a:t>
            </a:r>
            <a:endParaRPr baseline="2777" sz="3000">
              <a:latin typeface="Microsoft Sans Serif"/>
              <a:cs typeface="Microsoft Sans Serif"/>
            </a:endParaRPr>
          </a:p>
          <a:p>
            <a:pPr marL="630555">
              <a:lnSpc>
                <a:spcPct val="100000"/>
              </a:lnSpc>
              <a:spcBef>
                <a:spcPts val="600"/>
              </a:spcBef>
              <a:tabLst>
                <a:tab pos="6565900" algn="l"/>
              </a:tabLst>
            </a:pPr>
            <a:r>
              <a:rPr dirty="0" sz="2000">
                <a:latin typeface="Microsoft Sans Serif"/>
                <a:cs typeface="Microsoft Sans Serif"/>
              </a:rPr>
              <a:t>funcţia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DOM</a:t>
            </a:r>
            <a:r>
              <a:rPr dirty="0" sz="2200" spc="-4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: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X</a:t>
            </a:r>
            <a:r>
              <a:rPr dirty="0" sz="2200" spc="-30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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D</a:t>
            </a:r>
            <a:r>
              <a:rPr dirty="0" sz="2200" spc="-2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asociază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fiecărui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</a:t>
            </a:r>
            <a:r>
              <a:rPr dirty="0" sz="2000">
                <a:latin typeface="Microsoft Sans Serif"/>
                <a:cs typeface="Microsoft Sans Serif"/>
              </a:rPr>
              <a:t>	un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20370" marR="615950" indent="-344805">
              <a:lnSpc>
                <a:spcPct val="110200"/>
              </a:lnSpc>
              <a:spcBef>
                <a:spcPts val="5"/>
              </a:spcBef>
            </a:pPr>
            <a:r>
              <a:rPr dirty="0" sz="2000" i="1">
                <a:latin typeface="Arial"/>
                <a:cs typeface="Arial"/>
              </a:rPr>
              <a:t>Definiţie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tuplu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funcţie</a:t>
            </a:r>
            <a:r>
              <a:rPr dirty="0" sz="2000" spc="-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care </a:t>
            </a:r>
            <a:r>
              <a:rPr dirty="0" sz="2000" spc="-10">
                <a:latin typeface="Microsoft Sans Serif"/>
                <a:cs typeface="Microsoft Sans Serif"/>
              </a:rPr>
              <a:t>asociază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fiecărui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baseline="-2469" sz="3375" i="1">
                <a:latin typeface="Times New Roman"/>
                <a:cs typeface="Times New Roman"/>
              </a:rPr>
              <a:t>A</a:t>
            </a:r>
            <a:r>
              <a:rPr dirty="0" baseline="-2469" sz="3375">
                <a:latin typeface="Symbol"/>
                <a:cs typeface="Symbol"/>
              </a:rPr>
              <a:t></a:t>
            </a:r>
            <a:r>
              <a:rPr dirty="0" baseline="-2469" sz="3375" spc="172">
                <a:latin typeface="Times New Roman"/>
                <a:cs typeface="Times New Roman"/>
              </a:rPr>
              <a:t> </a:t>
            </a:r>
            <a:r>
              <a:rPr dirty="0" baseline="-2469" sz="3375" b="1" i="1">
                <a:latin typeface="Times New Roman"/>
                <a:cs typeface="Times New Roman"/>
              </a:rPr>
              <a:t>X</a:t>
            </a:r>
            <a:r>
              <a:rPr dirty="0" baseline="-2469" sz="3375" spc="-67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baseline="-3875" sz="3225" i="1">
                <a:latin typeface="Times New Roman"/>
                <a:cs typeface="Times New Roman"/>
              </a:rPr>
              <a:t>DOM</a:t>
            </a:r>
            <a:r>
              <a:rPr dirty="0" baseline="-3875" sz="3225" spc="30" i="1">
                <a:latin typeface="Times New Roman"/>
                <a:cs typeface="Times New Roman"/>
              </a:rPr>
              <a:t> </a:t>
            </a:r>
            <a:r>
              <a:rPr dirty="0" baseline="-3875" sz="3225">
                <a:latin typeface="Times New Roman"/>
                <a:cs typeface="Times New Roman"/>
              </a:rPr>
              <a:t>(</a:t>
            </a:r>
            <a:r>
              <a:rPr dirty="0" baseline="-3875" sz="3225" spc="-232">
                <a:latin typeface="Times New Roman"/>
                <a:cs typeface="Times New Roman"/>
              </a:rPr>
              <a:t> </a:t>
            </a:r>
            <a:r>
              <a:rPr dirty="0" baseline="-3875" sz="3225" spc="-37" i="1">
                <a:latin typeface="Times New Roman"/>
                <a:cs typeface="Times New Roman"/>
              </a:rPr>
              <a:t>A</a:t>
            </a:r>
            <a:r>
              <a:rPr dirty="0" baseline="-3875" sz="3225" spc="-37">
                <a:latin typeface="Times New Roman"/>
                <a:cs typeface="Times New Roman"/>
              </a:rPr>
              <a:t>)</a:t>
            </a:r>
            <a:endParaRPr baseline="-3875" sz="32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000">
              <a:latin typeface="Times New Roman"/>
              <a:cs typeface="Times New Roman"/>
            </a:endParaRPr>
          </a:p>
          <a:p>
            <a:pPr marL="420370" marR="167640" indent="-344805">
              <a:lnSpc>
                <a:spcPct val="111000"/>
              </a:lnSpc>
              <a:spcBef>
                <a:spcPts val="5"/>
              </a:spcBef>
              <a:tabLst>
                <a:tab pos="1461135" algn="l"/>
                <a:tab pos="1722120" algn="l"/>
                <a:tab pos="2281555" algn="l"/>
                <a:tab pos="3893820" algn="l"/>
                <a:tab pos="5285740" algn="l"/>
              </a:tabLst>
            </a:pPr>
            <a:r>
              <a:rPr dirty="0" sz="2000" i="1">
                <a:latin typeface="Arial"/>
                <a:cs typeface="Arial"/>
              </a:rPr>
              <a:t>Definiţie.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 mulţime</a:t>
            </a:r>
            <a:r>
              <a:rPr dirty="0" sz="2000">
                <a:latin typeface="Microsoft Sans Serif"/>
                <a:cs typeface="Microsoft Sans Serif"/>
              </a:rPr>
              <a:t>	de</a:t>
            </a:r>
            <a:r>
              <a:rPr dirty="0" sz="2000" spc="2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62" sz="3300" b="1" i="1">
                <a:latin typeface="Times New Roman"/>
                <a:cs typeface="Times New Roman"/>
              </a:rPr>
              <a:t>X</a:t>
            </a:r>
            <a:r>
              <a:rPr dirty="0" baseline="1262" sz="3300" spc="-37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 mulţime 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 </a:t>
            </a:r>
            <a:r>
              <a:rPr dirty="0" baseline="1388" sz="3000">
                <a:latin typeface="Microsoft Sans Serif"/>
                <a:cs typeface="Microsoft Sans Serif"/>
              </a:rPr>
              <a:t>definite</a:t>
            </a:r>
            <a:r>
              <a:rPr dirty="0" baseline="1388" sz="3000" spc="-89">
                <a:latin typeface="Microsoft Sans Serif"/>
                <a:cs typeface="Microsoft Sans Serif"/>
              </a:rPr>
              <a:t> </a:t>
            </a:r>
            <a:r>
              <a:rPr dirty="0" baseline="1388" sz="3000" spc="-37">
                <a:latin typeface="Microsoft Sans Serif"/>
                <a:cs typeface="Microsoft Sans Serif"/>
              </a:rPr>
              <a:t>pe</a:t>
            </a:r>
            <a:r>
              <a:rPr dirty="0" baseline="1388" sz="3000">
                <a:latin typeface="Microsoft Sans Serif"/>
                <a:cs typeface="Microsoft Sans Serif"/>
              </a:rPr>
              <a:t>	</a:t>
            </a:r>
            <a:r>
              <a:rPr dirty="0" sz="2200" spc="-50" b="1" i="1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20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2000" i="1">
                <a:latin typeface="Arial"/>
                <a:cs typeface="Arial"/>
              </a:rPr>
              <a:t>Notaţie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dirty="0" sz="2000" spc="-3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 pe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baseline="-2583" sz="3225" b="1" i="1">
                <a:latin typeface="Times New Roman"/>
                <a:cs typeface="Times New Roman"/>
              </a:rPr>
              <a:t>X</a:t>
            </a:r>
            <a:r>
              <a:rPr dirty="0" baseline="-2583" sz="3225" spc="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baseline="-5050" sz="3300" i="1">
                <a:latin typeface="Times New Roman"/>
                <a:cs typeface="Times New Roman"/>
              </a:rPr>
              <a:t>A</a:t>
            </a:r>
            <a:r>
              <a:rPr dirty="0" baseline="-5050" sz="3300">
                <a:latin typeface="Symbol"/>
                <a:cs typeface="Symbol"/>
              </a:rPr>
              <a:t></a:t>
            </a:r>
            <a:r>
              <a:rPr dirty="0" baseline="-5050" sz="3300" spc="284">
                <a:latin typeface="Times New Roman"/>
                <a:cs typeface="Times New Roman"/>
              </a:rPr>
              <a:t> </a:t>
            </a:r>
            <a:r>
              <a:rPr dirty="0" baseline="-5050" sz="3300" b="1" i="1">
                <a:latin typeface="Times New Roman"/>
                <a:cs typeface="Times New Roman"/>
              </a:rPr>
              <a:t>X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atribut.</a:t>
            </a:r>
            <a:endParaRPr sz="2000">
              <a:latin typeface="Microsoft Sans Serif"/>
              <a:cs typeface="Microsoft Sans Serif"/>
            </a:endParaRPr>
          </a:p>
          <a:p>
            <a:pPr marL="420370">
              <a:lnSpc>
                <a:spcPct val="100000"/>
              </a:lnSpc>
              <a:spcBef>
                <a:spcPts val="295"/>
              </a:spcBef>
              <a:tabLst>
                <a:tab pos="6209030" algn="l"/>
              </a:tabLst>
            </a:pPr>
            <a:r>
              <a:rPr dirty="0" sz="2000">
                <a:latin typeface="Microsoft Sans Serif"/>
                <a:cs typeface="Microsoft Sans Serif"/>
              </a:rPr>
              <a:t>Prin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t[A]</a:t>
            </a:r>
            <a:r>
              <a:rPr dirty="0" sz="2000" spc="-6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notează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tuplului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 spc="21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domeniul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91" sz="3225" i="1">
                <a:latin typeface="Times New Roman"/>
                <a:cs typeface="Times New Roman"/>
              </a:rPr>
              <a:t>DOM</a:t>
            </a:r>
            <a:r>
              <a:rPr dirty="0" baseline="1291" sz="3225" spc="-172" i="1">
                <a:latin typeface="Times New Roman"/>
                <a:cs typeface="Times New Roman"/>
              </a:rPr>
              <a:t> </a:t>
            </a:r>
            <a:r>
              <a:rPr dirty="0" baseline="1291" sz="3225">
                <a:latin typeface="Times New Roman"/>
                <a:cs typeface="Times New Roman"/>
              </a:rPr>
              <a:t>(</a:t>
            </a:r>
            <a:r>
              <a:rPr dirty="0" baseline="1291" sz="3225" spc="-472">
                <a:latin typeface="Times New Roman"/>
                <a:cs typeface="Times New Roman"/>
              </a:rPr>
              <a:t> </a:t>
            </a:r>
            <a:r>
              <a:rPr dirty="0" baseline="1291" sz="3225" spc="-37" i="1">
                <a:latin typeface="Times New Roman"/>
                <a:cs typeface="Times New Roman"/>
              </a:rPr>
              <a:t>A</a:t>
            </a:r>
            <a:r>
              <a:rPr dirty="0" baseline="1291" sz="3225" spc="-37">
                <a:latin typeface="Times New Roman"/>
                <a:cs typeface="Times New Roman"/>
              </a:rPr>
              <a:t>)</a:t>
            </a:r>
            <a:endParaRPr baseline="1291" sz="32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2043" y="1581106"/>
            <a:ext cx="8244205" cy="44316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56870" marR="450850" indent="-344805">
              <a:lnSpc>
                <a:spcPct val="112700"/>
              </a:lnSpc>
              <a:spcBef>
                <a:spcPts val="80"/>
              </a:spcBef>
            </a:pPr>
            <a:r>
              <a:rPr dirty="0" sz="2000" i="1">
                <a:latin typeface="Arial"/>
                <a:cs typeface="Arial"/>
              </a:rPr>
              <a:t>Definiţie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tuplu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o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funcţie</a:t>
            </a:r>
            <a:r>
              <a:rPr dirty="0" sz="2000" spc="-6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t</a:t>
            </a:r>
            <a:r>
              <a:rPr dirty="0" sz="2000" spc="-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care </a:t>
            </a:r>
            <a:r>
              <a:rPr dirty="0" sz="2000" spc="-10">
                <a:latin typeface="Microsoft Sans Serif"/>
                <a:cs typeface="Microsoft Sans Serif"/>
              </a:rPr>
              <a:t>asociază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fiecărui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170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X</a:t>
            </a:r>
            <a:r>
              <a:rPr dirty="0" sz="2200" spc="-1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domeniul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DOM</a:t>
            </a:r>
            <a:r>
              <a:rPr dirty="0" sz="2150" spc="10" i="1">
                <a:latin typeface="Times New Roman"/>
                <a:cs typeface="Times New Roman"/>
              </a:rPr>
              <a:t> 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135">
                <a:latin typeface="Times New Roman"/>
                <a:cs typeface="Times New Roman"/>
              </a:rPr>
              <a:t> </a:t>
            </a:r>
            <a:r>
              <a:rPr dirty="0" sz="2150" spc="-25" i="1">
                <a:latin typeface="Times New Roman"/>
                <a:cs typeface="Times New Roman"/>
              </a:rPr>
              <a:t>A</a:t>
            </a:r>
            <a:r>
              <a:rPr dirty="0" sz="2150" spc="-25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200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11200"/>
              </a:lnSpc>
              <a:tabLst>
                <a:tab pos="1397635" algn="l"/>
                <a:tab pos="1657985" algn="l"/>
                <a:tab pos="2218055" algn="l"/>
                <a:tab pos="3830320" algn="l"/>
                <a:tab pos="5221605" algn="l"/>
              </a:tabLst>
            </a:pPr>
            <a:r>
              <a:rPr dirty="0" sz="2000" i="1">
                <a:latin typeface="Arial"/>
                <a:cs typeface="Arial"/>
              </a:rPr>
              <a:t>Definiţie.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 mulţime</a:t>
            </a:r>
            <a:r>
              <a:rPr dirty="0" sz="2000">
                <a:latin typeface="Microsoft Sans Serif"/>
                <a:cs typeface="Microsoft Sans Serif"/>
              </a:rPr>
              <a:t>	de</a:t>
            </a:r>
            <a:r>
              <a:rPr dirty="0" sz="2000" spc="2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150" b="1" i="1">
                <a:latin typeface="Times New Roman"/>
                <a:cs typeface="Times New Roman"/>
              </a:rPr>
              <a:t>X</a:t>
            </a:r>
            <a:r>
              <a:rPr dirty="0" sz="2150" spc="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 </a:t>
            </a:r>
            <a:r>
              <a:rPr dirty="0" sz="2000">
                <a:latin typeface="Microsoft Sans Serif"/>
                <a:cs typeface="Microsoft Sans Serif"/>
              </a:rPr>
              <a:t>definite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2583" sz="3225" spc="-75" b="1" i="1">
                <a:latin typeface="Times New Roman"/>
                <a:cs typeface="Times New Roman"/>
              </a:rPr>
              <a:t>X</a:t>
            </a:r>
            <a:endParaRPr baseline="2583" sz="32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algn="ctr" marR="2040889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primul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prezentată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figura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1</a:t>
            </a:r>
            <a:endParaRPr sz="2000">
              <a:latin typeface="Microsoft Sans Serif"/>
              <a:cs typeface="Microsoft Sans Serif"/>
            </a:endParaRPr>
          </a:p>
          <a:p>
            <a:pPr algn="ctr" marL="169545">
              <a:lnSpc>
                <a:spcPct val="100000"/>
              </a:lnSpc>
              <a:spcBef>
                <a:spcPts val="755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t[EchipaOaspete]=Liverpool</a:t>
            </a:r>
            <a:endParaRPr sz="2000">
              <a:latin typeface="Microsoft Sans Serif"/>
              <a:cs typeface="Microsoft Sans Serif"/>
            </a:endParaRPr>
          </a:p>
          <a:p>
            <a:pPr algn="ctr" marL="163830">
              <a:lnSpc>
                <a:spcPct val="100000"/>
              </a:lnSpc>
              <a:spcBef>
                <a:spcPts val="1200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t[EchipaOaspete,</a:t>
            </a:r>
            <a:r>
              <a:rPr dirty="0" sz="2000" spc="-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GoluriOaspeti]=Liverpool,1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1875" y="402000"/>
            <a:ext cx="8341359" cy="191198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4396105">
              <a:lnSpc>
                <a:spcPct val="100000"/>
              </a:lnSpc>
              <a:spcBef>
                <a:spcPts val="1145"/>
              </a:spcBef>
            </a:pPr>
            <a:r>
              <a:rPr dirty="0" sz="2400">
                <a:latin typeface="Microsoft Sans Serif"/>
                <a:cs typeface="Microsoft Sans Serif"/>
              </a:rPr>
              <a:t>Structura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modelului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relaţional</a:t>
            </a:r>
            <a:endParaRPr sz="24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21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800">
                <a:latin typeface="Microsoft Sans Serif"/>
                <a:cs typeface="Microsoft Sans Serif"/>
              </a:rPr>
              <a:t>BD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sunt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formate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din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mai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multe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relaţii</a:t>
            </a:r>
            <a:endParaRPr sz="2800">
              <a:latin typeface="Microsoft Sans Serif"/>
              <a:cs typeface="Microsoft Sans Serif"/>
            </a:endParaRPr>
          </a:p>
          <a:p>
            <a:pPr marL="756285" marR="5080" indent="-287020">
              <a:lnSpc>
                <a:spcPts val="2860"/>
              </a:lnSpc>
              <a:spcBef>
                <a:spcPts val="730"/>
              </a:spcBef>
              <a:tabLst>
                <a:tab pos="1792605" algn="l"/>
                <a:tab pos="2755900" algn="l"/>
                <a:tab pos="3636645" algn="l"/>
                <a:tab pos="5026660" algn="l"/>
                <a:tab pos="6194425" algn="l"/>
                <a:tab pos="7718425" algn="l"/>
              </a:tabLst>
            </a:pPr>
            <a:r>
              <a:rPr dirty="0" sz="19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900" spc="-45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tuplurile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acestor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relaţii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conţin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valori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comune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atunci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când acest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lucru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este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necesar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pentru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0">
                <a:latin typeface="Microsoft Sans Serif"/>
                <a:cs typeface="Microsoft Sans Serif"/>
              </a:rPr>
              <a:t>stabilirea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20">
                <a:latin typeface="Microsoft Sans Serif"/>
                <a:cs typeface="Microsoft Sans Serif"/>
              </a:rPr>
              <a:t>unor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21435" y="2290698"/>
            <a:ext cx="2494915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Microsoft Sans Serif"/>
                <a:cs typeface="Microsoft Sans Serif"/>
              </a:rPr>
              <a:t>corespondenţe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dirty="0" sz="1800" spc="-10" b="1">
                <a:latin typeface="Arial"/>
                <a:cs typeface="Arial"/>
              </a:rPr>
              <a:t>STUDENTI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200658" y="3191001"/>
          <a:ext cx="4712335" cy="1735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162685"/>
                <a:gridCol w="1074420"/>
                <a:gridCol w="140208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25/11/1980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8826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485745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3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23/04/1981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Georgescu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6620002" y="2862198"/>
            <a:ext cx="1143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EXAMENE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601714" y="3191001"/>
          <a:ext cx="2356485" cy="1461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652144"/>
                <a:gridCol w="667385"/>
              </a:tblGrid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marR="5969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45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marR="5969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3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3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 marR="5969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45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marR="5969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45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3702811" y="5170170"/>
            <a:ext cx="1064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CURSURI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681603" y="5458714"/>
          <a:ext cx="2806065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/>
                <a:gridCol w="1162685"/>
                <a:gridCol w="958214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R="5651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R="56515">
                        <a:lnSpc>
                          <a:spcPts val="203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 marR="56515">
                        <a:lnSpc>
                          <a:spcPts val="205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3458971" y="6805980"/>
            <a:ext cx="3356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Fig.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2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Exemplu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bază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</a:t>
            </a:r>
            <a:r>
              <a:rPr dirty="0" sz="1400" spc="-5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date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relaţională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076" y="1393706"/>
            <a:ext cx="8852535" cy="29641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07670" marR="55880" indent="-344805">
              <a:lnSpc>
                <a:spcPct val="114100"/>
              </a:lnSpc>
              <a:spcBef>
                <a:spcPts val="8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Schema</a:t>
            </a:r>
            <a:r>
              <a:rPr dirty="0" sz="2000" spc="3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unei</a:t>
            </a:r>
            <a:r>
              <a:rPr dirty="0" sz="2000" spc="25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30">
                <a:solidFill>
                  <a:srgbClr val="00007B"/>
                </a:solidFill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formată</a:t>
            </a:r>
            <a:r>
              <a:rPr dirty="0" sz="2000" spc="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numele</a:t>
            </a:r>
            <a:r>
              <a:rPr dirty="0" sz="2000" spc="2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35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10" i="1"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3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35">
                <a:latin typeface="Microsoft Sans Serif"/>
                <a:cs typeface="Microsoft Sans Serif"/>
              </a:rPr>
              <a:t> 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 spc="-10">
                <a:latin typeface="Microsoft Sans Serif"/>
                <a:cs typeface="Microsoft Sans Serif"/>
              </a:rPr>
              <a:t>atribute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X</a:t>
            </a:r>
            <a:r>
              <a:rPr dirty="0" baseline="1262" sz="3300" spc="330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</a:t>
            </a:r>
            <a:r>
              <a:rPr dirty="0" baseline="1262" sz="3300" spc="-7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{</a:t>
            </a:r>
            <a:r>
              <a:rPr dirty="0" baseline="1262" sz="3300" i="1">
                <a:latin typeface="Times New Roman"/>
                <a:cs typeface="Times New Roman"/>
              </a:rPr>
              <a:t>A</a:t>
            </a:r>
            <a:r>
              <a:rPr dirty="0" baseline="-17094" sz="1950" i="1">
                <a:latin typeface="Times New Roman"/>
                <a:cs typeface="Times New Roman"/>
              </a:rPr>
              <a:t>1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7">
                <a:latin typeface="Times New Roman"/>
                <a:cs typeface="Times New Roman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A</a:t>
            </a:r>
            <a:r>
              <a:rPr dirty="0" baseline="-17094" sz="1950" i="1">
                <a:latin typeface="Times New Roman"/>
                <a:cs typeface="Times New Roman"/>
              </a:rPr>
              <a:t>2</a:t>
            </a:r>
            <a:r>
              <a:rPr dirty="0" baseline="1262" sz="3300">
                <a:latin typeface="Times New Roman"/>
                <a:cs typeface="Times New Roman"/>
              </a:rPr>
              <a:t>,...,</a:t>
            </a:r>
            <a:r>
              <a:rPr dirty="0" baseline="1262" sz="3300" spc="30">
                <a:latin typeface="Times New Roman"/>
                <a:cs typeface="Times New Roman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A</a:t>
            </a:r>
            <a:r>
              <a:rPr dirty="0" baseline="-17094" sz="1950" i="1">
                <a:latin typeface="Times New Roman"/>
                <a:cs typeface="Times New Roman"/>
              </a:rPr>
              <a:t>n</a:t>
            </a:r>
            <a:r>
              <a:rPr dirty="0" baseline="1262" sz="3300">
                <a:latin typeface="Times New Roman"/>
                <a:cs typeface="Times New Roman"/>
              </a:rPr>
              <a:t>}</a:t>
            </a:r>
            <a:r>
              <a:rPr dirty="0" baseline="1262" sz="3300" spc="-7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notează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R(X)</a:t>
            </a:r>
            <a:r>
              <a:rPr dirty="0" sz="2000">
                <a:latin typeface="Microsoft Sans Serif"/>
                <a:cs typeface="Microsoft Sans Serif"/>
              </a:rPr>
              <a:t>;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fiecărui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atribut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asociază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-10">
                <a:latin typeface="Microsoft Sans Serif"/>
                <a:cs typeface="Microsoft Sans Serif"/>
              </a:rPr>
              <a:t> domeniu</a:t>
            </a: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193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Schema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bazei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date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formată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dintr-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relaţii:</a:t>
            </a:r>
            <a:endParaRPr sz="2000">
              <a:latin typeface="Microsoft Sans Serif"/>
              <a:cs typeface="Microsoft Sans Serif"/>
            </a:endParaRPr>
          </a:p>
          <a:p>
            <a:pPr marL="429259">
              <a:lnSpc>
                <a:spcPct val="100000"/>
              </a:lnSpc>
              <a:spcBef>
                <a:spcPts val="280"/>
              </a:spcBef>
            </a:pPr>
            <a:r>
              <a:rPr dirty="0" sz="2200" b="1" i="1">
                <a:latin typeface="Times New Roman"/>
                <a:cs typeface="Times New Roman"/>
              </a:rPr>
              <a:t>R</a:t>
            </a:r>
            <a:r>
              <a:rPr dirty="0" sz="2200" spc="-15" b="1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{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-112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-75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),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R</a:t>
            </a:r>
            <a:r>
              <a:rPr dirty="0" baseline="-19230" sz="1950" spc="-52" i="1">
                <a:latin typeface="Times New Roman"/>
                <a:cs typeface="Times New Roman"/>
              </a:rPr>
              <a:t>2</a:t>
            </a:r>
            <a:r>
              <a:rPr dirty="0" baseline="-19230" sz="1950" spc="-150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15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X</a:t>
            </a:r>
            <a:r>
              <a:rPr dirty="0" sz="2200" spc="-280" i="1">
                <a:latin typeface="Times New Roman"/>
                <a:cs typeface="Times New Roman"/>
              </a:rPr>
              <a:t> </a:t>
            </a:r>
            <a:r>
              <a:rPr dirty="0" baseline="-19230" sz="1950" spc="-15" i="1">
                <a:latin typeface="Times New Roman"/>
                <a:cs typeface="Times New Roman"/>
              </a:rPr>
              <a:t>2</a:t>
            </a:r>
            <a:r>
              <a:rPr dirty="0" baseline="-19230" sz="1950" spc="-89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),...,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R</a:t>
            </a:r>
            <a:r>
              <a:rPr dirty="0" baseline="-19230" sz="1950" spc="-52" i="1">
                <a:latin typeface="Times New Roman"/>
                <a:cs typeface="Times New Roman"/>
              </a:rPr>
              <a:t>n</a:t>
            </a:r>
            <a:r>
              <a:rPr dirty="0" baseline="-19230" sz="1950" spc="-157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X</a:t>
            </a:r>
            <a:r>
              <a:rPr dirty="0" baseline="-19230" sz="1950" spc="75" i="1">
                <a:latin typeface="Times New Roman"/>
                <a:cs typeface="Times New Roman"/>
              </a:rPr>
              <a:t>n</a:t>
            </a:r>
            <a:r>
              <a:rPr dirty="0" baseline="-19230" sz="1950" spc="112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)}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200">
              <a:latin typeface="Times New Roman"/>
              <a:cs typeface="Times New Roman"/>
            </a:endParaRPr>
          </a:p>
          <a:p>
            <a:pPr algn="just" marL="407670" marR="60960" indent="-344805">
              <a:lnSpc>
                <a:spcPct val="100000"/>
              </a:lnSpc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Instanţa</a:t>
            </a:r>
            <a:r>
              <a:rPr dirty="0" sz="2000" spc="4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unei</a:t>
            </a:r>
            <a:r>
              <a:rPr dirty="0" sz="2000" spc="4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4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(pe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scurt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relaţia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4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având</a:t>
            </a:r>
            <a:r>
              <a:rPr dirty="0" sz="2000" spc="4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schema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R(X)</a:t>
            </a:r>
            <a:r>
              <a:rPr dirty="0" sz="2000" spc="41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459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4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tuplurilor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5571" y="5121655"/>
            <a:ext cx="7100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Instanţa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bazei</a:t>
            </a:r>
            <a:r>
              <a:rPr dirty="0" sz="2000" spc="-7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date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(pe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scurt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baza</a:t>
            </a:r>
            <a:r>
              <a:rPr dirty="0" sz="2000" spc="-8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de</a:t>
            </a:r>
            <a:r>
              <a:rPr dirty="0" sz="2000" spc="-6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date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având</a:t>
            </a:r>
            <a:r>
              <a:rPr dirty="0" sz="2000" spc="229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schema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82007" y="5558993"/>
            <a:ext cx="38735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863725" algn="l"/>
              </a:tabLst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sz="2200" spc="50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Symbol"/>
                <a:cs typeface="Symbol"/>
              </a:rPr>
              <a:t></a:t>
            </a:r>
            <a:r>
              <a:rPr dirty="0" sz="2200" spc="-25">
                <a:latin typeface="Times New Roman"/>
                <a:cs typeface="Times New Roman"/>
              </a:rPr>
              <a:t>{</a:t>
            </a:r>
            <a:r>
              <a:rPr dirty="0" sz="2200" spc="-25" i="1">
                <a:latin typeface="Times New Roman"/>
                <a:cs typeface="Times New Roman"/>
              </a:rPr>
              <a:t>r</a:t>
            </a:r>
            <a:r>
              <a:rPr dirty="0" baseline="-19230" sz="1950" spc="-37" i="1">
                <a:latin typeface="Times New Roman"/>
                <a:cs typeface="Times New Roman"/>
              </a:rPr>
              <a:t>1</a:t>
            </a:r>
            <a:r>
              <a:rPr dirty="0" baseline="-19230" sz="1950" spc="-31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r</a:t>
            </a:r>
            <a:r>
              <a:rPr dirty="0" baseline="-19230" sz="1950" i="1">
                <a:latin typeface="Times New Roman"/>
                <a:cs typeface="Times New Roman"/>
              </a:rPr>
              <a:t>2</a:t>
            </a:r>
            <a:r>
              <a:rPr dirty="0" sz="2200">
                <a:latin typeface="Times New Roman"/>
                <a:cs typeface="Times New Roman"/>
              </a:rPr>
              <a:t>,...,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r</a:t>
            </a:r>
            <a:r>
              <a:rPr dirty="0" baseline="-19230" sz="1950" spc="-15" i="1">
                <a:latin typeface="Times New Roman"/>
                <a:cs typeface="Times New Roman"/>
              </a:rPr>
              <a:t>n</a:t>
            </a:r>
            <a:r>
              <a:rPr dirty="0" sz="2200" spc="-10">
                <a:latin typeface="Times New Roman"/>
                <a:cs typeface="Times New Roman"/>
              </a:rPr>
              <a:t>}</a:t>
            </a:r>
            <a:r>
              <a:rPr dirty="0" sz="2000" spc="-10"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02156" y="5523103"/>
            <a:ext cx="36734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latin typeface="Times New Roman"/>
                <a:cs typeface="Times New Roman"/>
              </a:rPr>
              <a:t>R</a:t>
            </a:r>
            <a:r>
              <a:rPr dirty="0" sz="2200" spc="-25" b="1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</a:t>
            </a:r>
            <a:r>
              <a:rPr dirty="0" sz="2200" spc="-254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{</a:t>
            </a:r>
            <a:r>
              <a:rPr dirty="0" sz="2200" spc="-30" i="1">
                <a:latin typeface="Times New Roman"/>
                <a:cs typeface="Times New Roman"/>
              </a:rPr>
              <a:t>R</a:t>
            </a:r>
            <a:r>
              <a:rPr dirty="0" baseline="-21367" sz="1950" spc="-44" i="1">
                <a:latin typeface="Times New Roman"/>
                <a:cs typeface="Times New Roman"/>
              </a:rPr>
              <a:t>1</a:t>
            </a:r>
            <a:r>
              <a:rPr dirty="0" baseline="-21367" sz="1950" spc="-284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21367" sz="1950" i="1">
                <a:latin typeface="Times New Roman"/>
                <a:cs typeface="Times New Roman"/>
              </a:rPr>
              <a:t>1</a:t>
            </a:r>
            <a:r>
              <a:rPr dirty="0" baseline="-21367" sz="1950" spc="-52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),</a:t>
            </a:r>
            <a:r>
              <a:rPr dirty="0" sz="2200" spc="-22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R</a:t>
            </a:r>
            <a:r>
              <a:rPr dirty="0" baseline="-21367" sz="1950" spc="-52" i="1">
                <a:latin typeface="Times New Roman"/>
                <a:cs typeface="Times New Roman"/>
              </a:rPr>
              <a:t>2</a:t>
            </a:r>
            <a:r>
              <a:rPr dirty="0" baseline="-21367" sz="1950" spc="-150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20">
                <a:latin typeface="Times New Roman"/>
                <a:cs typeface="Times New Roman"/>
              </a:rPr>
              <a:t> </a:t>
            </a:r>
            <a:r>
              <a:rPr dirty="0" sz="2200" spc="-20" i="1">
                <a:latin typeface="Times New Roman"/>
                <a:cs typeface="Times New Roman"/>
              </a:rPr>
              <a:t>X</a:t>
            </a:r>
            <a:r>
              <a:rPr dirty="0" sz="2200" spc="-295" i="1">
                <a:latin typeface="Times New Roman"/>
                <a:cs typeface="Times New Roman"/>
              </a:rPr>
              <a:t> </a:t>
            </a:r>
            <a:r>
              <a:rPr dirty="0" baseline="-21367" sz="1950" spc="-15" i="1">
                <a:latin typeface="Times New Roman"/>
                <a:cs typeface="Times New Roman"/>
              </a:rPr>
              <a:t>2</a:t>
            </a:r>
            <a:r>
              <a:rPr dirty="0" baseline="-21367" sz="1950" spc="-9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),...,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R</a:t>
            </a:r>
            <a:r>
              <a:rPr dirty="0" baseline="-21367" sz="1950" spc="-52" i="1">
                <a:latin typeface="Times New Roman"/>
                <a:cs typeface="Times New Roman"/>
              </a:rPr>
              <a:t>n</a:t>
            </a:r>
            <a:r>
              <a:rPr dirty="0" baseline="-21367" sz="1950" spc="-157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15">
                <a:latin typeface="Times New Roman"/>
                <a:cs typeface="Times New Roman"/>
              </a:rPr>
              <a:t> </a:t>
            </a:r>
            <a:r>
              <a:rPr dirty="0" sz="2200" spc="50" i="1">
                <a:latin typeface="Times New Roman"/>
                <a:cs typeface="Times New Roman"/>
              </a:rPr>
              <a:t>X</a:t>
            </a:r>
            <a:r>
              <a:rPr dirty="0" baseline="-21367" sz="1950" spc="75" i="1">
                <a:latin typeface="Times New Roman"/>
                <a:cs typeface="Times New Roman"/>
              </a:rPr>
              <a:t>n</a:t>
            </a:r>
            <a:r>
              <a:rPr dirty="0" baseline="-21367" sz="1950" spc="89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)}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72890" y="603885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 h="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41196" y="5990971"/>
            <a:ext cx="7924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388" sz="3000">
                <a:latin typeface="Microsoft Sans Serif"/>
                <a:cs typeface="Microsoft Sans Serif"/>
              </a:rPr>
              <a:t>relaţii</a:t>
            </a:r>
            <a:r>
              <a:rPr dirty="0" baseline="1388" sz="3000" spc="-15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în care</a:t>
            </a:r>
            <a:r>
              <a:rPr dirty="0" baseline="1388" sz="3000" spc="-6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fiecare</a:t>
            </a:r>
            <a:r>
              <a:rPr dirty="0" baseline="1388" sz="3000" spc="-60">
                <a:latin typeface="Microsoft Sans Serif"/>
                <a:cs typeface="Microsoft Sans Serif"/>
              </a:rPr>
              <a:t> </a:t>
            </a:r>
            <a:r>
              <a:rPr dirty="0" sz="2150" spc="-75" i="1">
                <a:latin typeface="Times New Roman"/>
                <a:cs typeface="Times New Roman"/>
              </a:rPr>
              <a:t>r</a:t>
            </a:r>
            <a:r>
              <a:rPr dirty="0" baseline="-21367" sz="1950" spc="-112" i="1">
                <a:latin typeface="Times New Roman"/>
                <a:cs typeface="Times New Roman"/>
              </a:rPr>
              <a:t>i</a:t>
            </a:r>
            <a:r>
              <a:rPr dirty="0" baseline="-21367" sz="1950" spc="-277" i="1">
                <a:latin typeface="Times New Roman"/>
                <a:cs typeface="Times New Roman"/>
              </a:rPr>
              <a:t> </a:t>
            </a:r>
            <a:r>
              <a:rPr dirty="0" sz="2150" spc="-10">
                <a:latin typeface="Times New Roman"/>
                <a:cs typeface="Times New Roman"/>
              </a:rPr>
              <a:t>,</a:t>
            </a:r>
            <a:r>
              <a:rPr dirty="0" sz="2150" spc="-14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i</a:t>
            </a:r>
            <a:r>
              <a:rPr dirty="0" sz="2150" spc="-1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-135">
                <a:latin typeface="Times New Roman"/>
                <a:cs typeface="Times New Roman"/>
              </a:rPr>
              <a:t> </a:t>
            </a:r>
            <a:r>
              <a:rPr dirty="0" sz="2150" spc="-45" i="1">
                <a:latin typeface="Times New Roman"/>
                <a:cs typeface="Times New Roman"/>
              </a:rPr>
              <a:t>1</a:t>
            </a:r>
            <a:r>
              <a:rPr dirty="0" sz="2150" spc="-45">
                <a:latin typeface="Times New Roman"/>
                <a:cs typeface="Times New Roman"/>
              </a:rPr>
              <a:t>,</a:t>
            </a:r>
            <a:r>
              <a:rPr dirty="0" sz="2150" spc="-345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n</a:t>
            </a:r>
            <a:r>
              <a:rPr dirty="0" sz="2150" spc="-15" i="1">
                <a:latin typeface="Times New Roman"/>
                <a:cs typeface="Times New Roman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este</a:t>
            </a:r>
            <a:r>
              <a:rPr dirty="0" baseline="1388" sz="3000" spc="-60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o relaţie</a:t>
            </a:r>
            <a:r>
              <a:rPr dirty="0" baseline="1388" sz="3000" spc="30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definită</a:t>
            </a:r>
            <a:r>
              <a:rPr dirty="0" baseline="1388" sz="3000" spc="82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pe</a:t>
            </a:r>
            <a:r>
              <a:rPr dirty="0" baseline="1388" sz="3000" spc="7">
                <a:latin typeface="Microsoft Sans Serif"/>
                <a:cs typeface="Microsoft Sans Serif"/>
              </a:rPr>
              <a:t> </a:t>
            </a:r>
            <a:r>
              <a:rPr dirty="0" baseline="1388" sz="3000">
                <a:latin typeface="Microsoft Sans Serif"/>
                <a:cs typeface="Microsoft Sans Serif"/>
              </a:rPr>
              <a:t>schema</a:t>
            </a:r>
            <a:r>
              <a:rPr dirty="0" baseline="1388" sz="3000" spc="195">
                <a:latin typeface="Microsoft Sans Serif"/>
                <a:cs typeface="Microsoft Sans Serif"/>
              </a:rPr>
              <a:t> </a:t>
            </a:r>
            <a:r>
              <a:rPr dirty="0" sz="2200" spc="-45" i="1">
                <a:latin typeface="Times New Roman"/>
                <a:cs typeface="Times New Roman"/>
              </a:rPr>
              <a:t>R</a:t>
            </a:r>
            <a:r>
              <a:rPr dirty="0" baseline="-19230" sz="1950" spc="-67" i="1">
                <a:latin typeface="Times New Roman"/>
                <a:cs typeface="Times New Roman"/>
              </a:rPr>
              <a:t>i</a:t>
            </a:r>
            <a:r>
              <a:rPr dirty="0" baseline="-19230" sz="1950" spc="-13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X</a:t>
            </a:r>
            <a:r>
              <a:rPr dirty="0" baseline="-19230" sz="1950" i="1">
                <a:latin typeface="Times New Roman"/>
                <a:cs typeface="Times New Roman"/>
              </a:rPr>
              <a:t>i</a:t>
            </a:r>
            <a:r>
              <a:rPr dirty="0" baseline="-19230" sz="1950" spc="75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555" y="953770"/>
            <a:ext cx="100584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8555" y="1267558"/>
            <a:ext cx="6665595" cy="1637664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000">
                <a:latin typeface="Microsoft Sans Serif"/>
                <a:cs typeface="Microsoft Sans Serif"/>
              </a:rPr>
              <a:t>Schema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figura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2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endParaRPr sz="2000">
              <a:latin typeface="Microsoft Sans Serif"/>
              <a:cs typeface="Microsoft Sans Serif"/>
            </a:endParaRPr>
          </a:p>
          <a:p>
            <a:pPr marL="570230" marR="5080" indent="-558165">
              <a:lnSpc>
                <a:spcPct val="120000"/>
              </a:lnSpc>
              <a:spcBef>
                <a:spcPts val="445"/>
              </a:spcBef>
            </a:pP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dirty="0" sz="2000" spc="-2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=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{STUDENTI(NrInreg,</a:t>
            </a:r>
            <a:r>
              <a:rPr dirty="0" sz="2000" spc="-6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Nume,</a:t>
            </a:r>
            <a:r>
              <a:rPr dirty="0" sz="2000" spc="-5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Prenume,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DataNastere), 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EXAMENE(Student,</a:t>
            </a:r>
            <a:r>
              <a:rPr dirty="0" sz="2000" spc="-3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Nota,</a:t>
            </a:r>
            <a:r>
              <a:rPr dirty="0" sz="2000" spc="3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Curs),</a:t>
            </a:r>
            <a:endParaRPr sz="2000">
              <a:latin typeface="Arial"/>
              <a:cs typeface="Arial"/>
            </a:endParaRPr>
          </a:p>
          <a:p>
            <a:pPr marL="570230">
              <a:lnSpc>
                <a:spcPct val="100000"/>
              </a:lnSpc>
              <a:spcBef>
                <a:spcPts val="755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CURSURI(Cod,</a:t>
            </a:r>
            <a:r>
              <a:rPr dirty="0" sz="2000" spc="-12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Denumire,</a:t>
            </a:r>
            <a:r>
              <a:rPr dirty="0" sz="2000" spc="-3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Titular)}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1435" y="3169741"/>
            <a:ext cx="11684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STUDENTI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200658" y="3514090"/>
          <a:ext cx="4712335" cy="173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162685"/>
                <a:gridCol w="1074420"/>
                <a:gridCol w="140208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8826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25/11/1980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88265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485745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2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23/04/1981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Georgescu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50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6620002" y="3184982"/>
            <a:ext cx="11430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EXAMENE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6601714" y="3514090"/>
          <a:ext cx="2356485" cy="1461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/>
                <a:gridCol w="652144"/>
                <a:gridCol w="667385"/>
              </a:tblGrid>
              <a:tr h="36576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marR="5969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45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marR="5969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3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3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algn="ctr" marR="5969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45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 marR="5969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50"/>
                        </a:lnSpc>
                      </a:pP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05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3702811" y="5493257"/>
            <a:ext cx="1064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CURSURI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3681603" y="5781802"/>
          <a:ext cx="2806065" cy="1187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/>
                <a:gridCol w="1162685"/>
                <a:gridCol w="958214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algn="ctr" marR="56515">
                        <a:lnSpc>
                          <a:spcPts val="205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0165">
                        <a:lnSpc>
                          <a:spcPts val="205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algn="ctr" marR="56515">
                        <a:lnSpc>
                          <a:spcPts val="203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7495">
                <a:tc>
                  <a:txBody>
                    <a:bodyPr/>
                    <a:lstStyle/>
                    <a:p>
                      <a:pPr algn="ctr" marR="56515">
                        <a:lnSpc>
                          <a:spcPts val="2045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730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8723" y="1038808"/>
            <a:ext cx="8491220" cy="6017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170">
              <a:lnSpc>
                <a:spcPts val="2305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  <a:tab pos="1728470" algn="l"/>
                <a:tab pos="2639695" algn="l"/>
                <a:tab pos="4197985" algn="l"/>
                <a:tab pos="4743450" algn="l"/>
                <a:tab pos="5529580" algn="l"/>
                <a:tab pos="6170295" algn="l"/>
                <a:tab pos="6993255" algn="l"/>
                <a:tab pos="818832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Informaţiile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trebuie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reprezentate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sub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forma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tupluri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omogene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ts val="2305"/>
              </a:lnSpc>
            </a:pP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356870" marR="12700" indent="-344805">
              <a:lnSpc>
                <a:spcPts val="2210"/>
              </a:lnSpc>
              <a:spcBef>
                <a:spcPts val="102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  <a:tab pos="707390" algn="l"/>
                <a:tab pos="1963420" algn="l"/>
                <a:tab pos="2810510" algn="l"/>
                <a:tab pos="4161154" algn="l"/>
                <a:tab pos="4511675" algn="l"/>
                <a:tab pos="5346700" algn="l"/>
                <a:tab pos="5969000" algn="l"/>
                <a:tab pos="6718934" algn="l"/>
                <a:tab pos="7367905" algn="l"/>
                <a:tab pos="820039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particular,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putem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reprezenta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cadrul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unei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relaţii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doar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tupluri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ce </a:t>
            </a:r>
            <a:r>
              <a:rPr dirty="0" sz="2000">
                <a:latin typeface="Microsoft Sans Serif"/>
                <a:cs typeface="Microsoft Sans Serif"/>
              </a:rPr>
              <a:t>corespund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schemei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relaţiei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170">
              <a:lnSpc>
                <a:spcPts val="2305"/>
              </a:lnSpc>
              <a:spcBef>
                <a:spcPts val="74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  <a:tab pos="701040" algn="l"/>
                <a:tab pos="1722755" algn="l"/>
                <a:tab pos="2517775" algn="l"/>
                <a:tab pos="3328670" algn="l"/>
                <a:tab pos="3676015" algn="l"/>
                <a:tab pos="4304665" algn="l"/>
                <a:tab pos="5127625" algn="l"/>
                <a:tab pos="6465570" algn="l"/>
                <a:tab pos="6880225" algn="l"/>
                <a:tab pos="820039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practică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există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cazuri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25">
                <a:latin typeface="Microsoft Sans Serif"/>
                <a:cs typeface="Microsoft Sans Serif"/>
              </a:rPr>
              <a:t>în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care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datele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disponibile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nu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corespund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cu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ts val="2305"/>
              </a:lnSpc>
            </a:pPr>
            <a:r>
              <a:rPr dirty="0" sz="2000" spc="-10">
                <a:latin typeface="Microsoft Sans Serif"/>
                <a:cs typeface="Microsoft Sans Serif"/>
              </a:rPr>
              <a:t>exactitate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formatului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ales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schema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PERSOANĂ</a:t>
            </a:r>
            <a:r>
              <a:rPr dirty="0" sz="2000" spc="-6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(Nume,</a:t>
            </a:r>
            <a:r>
              <a:rPr dirty="0" sz="2000" spc="-7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Prenume,</a:t>
            </a:r>
            <a:r>
              <a:rPr dirty="0" sz="2000" spc="-10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30" b="1">
                <a:solidFill>
                  <a:srgbClr val="00007B"/>
                </a:solidFill>
                <a:latin typeface="Arial"/>
                <a:cs typeface="Arial"/>
              </a:rPr>
              <a:t>Adresă,</a:t>
            </a:r>
            <a:r>
              <a:rPr dirty="0" sz="2000" spc="-24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TelefonFix)</a:t>
            </a:r>
            <a:endParaRPr sz="2000">
              <a:latin typeface="Arial"/>
              <a:cs typeface="Arial"/>
            </a:endParaRPr>
          </a:p>
          <a:p>
            <a:pPr marL="356870" indent="-344170">
              <a:lnSpc>
                <a:spcPts val="2350"/>
              </a:lnSpc>
              <a:spcBef>
                <a:spcPts val="9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Problemă:</a:t>
            </a:r>
            <a:r>
              <a:rPr dirty="0" sz="2000" spc="3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exista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valoarea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atributului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TelefonFix</a:t>
            </a:r>
            <a:endParaRPr sz="2000">
              <a:latin typeface="Arial"/>
              <a:cs typeface="Arial"/>
            </a:endParaRPr>
          </a:p>
          <a:p>
            <a:pPr marL="356870">
              <a:lnSpc>
                <a:spcPts val="2350"/>
              </a:lnSpc>
            </a:pP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disponibilă</a:t>
            </a:r>
            <a:endParaRPr sz="2000">
              <a:latin typeface="Microsoft Sans Serif"/>
              <a:cs typeface="Microsoft Sans Serif"/>
            </a:endParaRPr>
          </a:p>
          <a:p>
            <a:pPr algn="just" marL="355600" marR="5080" indent="-343535">
              <a:lnSpc>
                <a:spcPts val="2200"/>
              </a:lnSpc>
              <a:spcBef>
                <a:spcPts val="125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Rezolvarea</a:t>
            </a:r>
            <a:r>
              <a:rPr dirty="0" u="heavy" sz="2000" spc="33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problemei</a:t>
            </a:r>
            <a:r>
              <a:rPr dirty="0" u="heavy" sz="2000" spc="3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indisponibilităţii</a:t>
            </a:r>
            <a:r>
              <a:rPr dirty="0" u="heavy" sz="2000" spc="3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valorilor:</a:t>
            </a:r>
            <a:r>
              <a:rPr dirty="0" sz="2000" spc="325" i="1"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s-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3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inclus</a:t>
            </a:r>
            <a:r>
              <a:rPr dirty="0" sz="2000" spc="3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posibilitatea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ca  fiecare  atribut</a:t>
            </a:r>
            <a:r>
              <a:rPr dirty="0" sz="2000" spc="1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al  unui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tuplu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să  poată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lua</a:t>
            </a:r>
            <a:r>
              <a:rPr dirty="0" sz="2000" spc="-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fie  valori</a:t>
            </a:r>
            <a:r>
              <a:rPr dirty="0" sz="2000" spc="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din  </a:t>
            </a:r>
            <a:r>
              <a:rPr dirty="0" sz="2000" spc="-10">
                <a:latin typeface="Microsoft Sans Serif"/>
                <a:cs typeface="Microsoft Sans Serif"/>
              </a:rPr>
              <a:t>domeniul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asociat,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specială,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denumită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valoare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 spc="-20" b="1">
                <a:solidFill>
                  <a:srgbClr val="00007B"/>
                </a:solidFill>
                <a:latin typeface="Arial"/>
                <a:cs typeface="Arial"/>
              </a:rPr>
              <a:t>null</a:t>
            </a:r>
            <a:endParaRPr sz="2000">
              <a:latin typeface="Arial"/>
              <a:cs typeface="Arial"/>
            </a:endParaRPr>
          </a:p>
          <a:p>
            <a:pPr algn="just" marL="356235" indent="-343535">
              <a:lnSpc>
                <a:spcPct val="100000"/>
              </a:lnSpc>
              <a:spcBef>
                <a:spcPts val="85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235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Valoarea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b="1">
                <a:solidFill>
                  <a:srgbClr val="00007B"/>
                </a:solidFill>
                <a:latin typeface="Arial"/>
                <a:cs typeface="Arial"/>
              </a:rPr>
              <a:t>null</a:t>
            </a:r>
            <a:r>
              <a:rPr dirty="0" sz="2000" spc="-10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indică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absenţa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informaţiei</a:t>
            </a:r>
            <a:endParaRPr sz="2000">
              <a:latin typeface="Microsoft Sans Serif"/>
              <a:cs typeface="Microsoft Sans Serif"/>
            </a:endParaRPr>
          </a:p>
          <a:p>
            <a:pPr algn="just" lvl="1" marL="755650" indent="-285750">
              <a:lnSpc>
                <a:spcPct val="100000"/>
              </a:lnSpc>
              <a:spcBef>
                <a:spcPts val="905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755650" algn="l"/>
              </a:tabLst>
            </a:pP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valoare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suplimentară,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 este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conţinută </a:t>
            </a:r>
            <a:r>
              <a:rPr dirty="0" sz="1800" spc="-10">
                <a:latin typeface="Microsoft Sans Serif"/>
                <a:cs typeface="Microsoft Sans Serif"/>
              </a:rPr>
              <a:t>de</a:t>
            </a:r>
            <a:r>
              <a:rPr dirty="0" sz="1800" spc="-2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domeniu;</a:t>
            </a:r>
            <a:endParaRPr sz="1800">
              <a:latin typeface="Microsoft Sans Serif"/>
              <a:cs typeface="Microsoft Sans Serif"/>
            </a:endParaRPr>
          </a:p>
          <a:p>
            <a:pPr algn="just" lvl="1" marL="755650" indent="-285750">
              <a:lnSpc>
                <a:spcPts val="2130"/>
              </a:lnSpc>
              <a:spcBef>
                <a:spcPts val="84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755650" algn="l"/>
              </a:tabLst>
            </a:pP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definirea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relaţii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pot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specifica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acele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acceptă</a:t>
            </a:r>
            <a:r>
              <a:rPr dirty="0" sz="1800" spc="3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valori</a:t>
            </a:r>
            <a:endParaRPr sz="1800">
              <a:latin typeface="Microsoft Sans Serif"/>
              <a:cs typeface="Microsoft Sans Serif"/>
            </a:endParaRPr>
          </a:p>
          <a:p>
            <a:pPr marL="756285">
              <a:lnSpc>
                <a:spcPts val="2130"/>
              </a:lnSpc>
            </a:pPr>
            <a:r>
              <a:rPr dirty="0" sz="1800" spc="-20" b="1">
                <a:solidFill>
                  <a:srgbClr val="00007B"/>
                </a:solidFill>
                <a:latin typeface="Arial"/>
                <a:cs typeface="Arial"/>
              </a:rPr>
              <a:t>null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978153"/>
            <a:ext cx="5380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7B"/>
                </a:solidFill>
              </a:rPr>
              <a:t>Constrângeri</a:t>
            </a:r>
            <a:r>
              <a:rPr dirty="0" sz="3600" spc="-80">
                <a:solidFill>
                  <a:srgbClr val="00007B"/>
                </a:solidFill>
              </a:rPr>
              <a:t> </a:t>
            </a:r>
            <a:r>
              <a:rPr dirty="0" sz="3600">
                <a:solidFill>
                  <a:srgbClr val="00007B"/>
                </a:solidFill>
              </a:rPr>
              <a:t>de</a:t>
            </a:r>
            <a:r>
              <a:rPr dirty="0" sz="3600" spc="-45">
                <a:solidFill>
                  <a:srgbClr val="00007B"/>
                </a:solidFill>
              </a:rPr>
              <a:t> </a:t>
            </a:r>
            <a:r>
              <a:rPr dirty="0" sz="3600" spc="-10">
                <a:solidFill>
                  <a:srgbClr val="00007B"/>
                </a:solidFill>
              </a:rPr>
              <a:t>integritate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471422" y="2471166"/>
            <a:ext cx="1036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STUDENTI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088" y="3328415"/>
            <a:ext cx="762000" cy="521208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453641" y="2794761"/>
          <a:ext cx="3479800" cy="104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618490"/>
                <a:gridCol w="848360"/>
                <a:gridCol w="1162050"/>
              </a:tblGrid>
              <a:tr h="261620">
                <a:tc>
                  <a:txBody>
                    <a:bodyPr/>
                    <a:lstStyle/>
                    <a:p>
                      <a:pPr marL="1524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1524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7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1524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2074926" y="4522419"/>
            <a:ext cx="1021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EXAMENE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4264" y="5105400"/>
            <a:ext cx="1313688" cy="518160"/>
          </a:xfrm>
          <a:prstGeom prst="rect">
            <a:avLst/>
          </a:prstGeom>
        </p:spPr>
      </p:pic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2163826" y="4849114"/>
          <a:ext cx="2547620" cy="1282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435609"/>
                <a:gridCol w="877569"/>
                <a:gridCol w="447675"/>
              </a:tblGrid>
              <a:tr h="243840">
                <a:tc>
                  <a:txBody>
                    <a:bodyPr/>
                    <a:lstStyle/>
                    <a:p>
                      <a:pPr algn="ctr" marL="635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6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Promovat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76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38100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R="3810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90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381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88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 marR="3810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88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6080505" y="3605276"/>
            <a:ext cx="949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CURSURI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135370" y="3931665"/>
          <a:ext cx="2119630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905510"/>
                <a:gridCol w="728980"/>
              </a:tblGrid>
              <a:tr h="259079">
                <a:tc>
                  <a:txBody>
                    <a:bodyPr/>
                    <a:lstStyle/>
                    <a:p>
                      <a:pPr algn="ctr" marL="635">
                        <a:lnSpc>
                          <a:spcPts val="17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R="387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937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387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R="38735">
                        <a:lnSpc>
                          <a:spcPts val="18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875" y="978153"/>
            <a:ext cx="53809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7B"/>
                </a:solidFill>
              </a:rPr>
              <a:t>Constrângeri</a:t>
            </a:r>
            <a:r>
              <a:rPr dirty="0" sz="3600" spc="-80">
                <a:solidFill>
                  <a:srgbClr val="00007B"/>
                </a:solidFill>
              </a:rPr>
              <a:t> </a:t>
            </a:r>
            <a:r>
              <a:rPr dirty="0" sz="3600">
                <a:solidFill>
                  <a:srgbClr val="00007B"/>
                </a:solidFill>
              </a:rPr>
              <a:t>de</a:t>
            </a:r>
            <a:r>
              <a:rPr dirty="0" sz="3600" spc="-45">
                <a:solidFill>
                  <a:srgbClr val="00007B"/>
                </a:solidFill>
              </a:rPr>
              <a:t> </a:t>
            </a:r>
            <a:r>
              <a:rPr dirty="0" sz="3600" spc="-10">
                <a:solidFill>
                  <a:srgbClr val="00007B"/>
                </a:solidFill>
              </a:rPr>
              <a:t>integritate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931875" y="1719199"/>
            <a:ext cx="8159750" cy="41954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situaţii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când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 orice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cadrul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scheme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000" spc="-10">
                <a:latin typeface="Microsoft Sans Serif"/>
                <a:cs typeface="Microsoft Sans Serif"/>
              </a:rPr>
              <a:t>reprezintă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informaţii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corecte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aplicaţie</a:t>
            </a:r>
            <a:endParaRPr sz="2000">
              <a:latin typeface="Microsoft Sans Serif"/>
              <a:cs typeface="Microsoft Sans Serif"/>
            </a:endParaRPr>
          </a:p>
          <a:p>
            <a:pPr marL="756285" marR="5080" indent="-287020">
              <a:lnSpc>
                <a:spcPct val="100600"/>
              </a:lnSpc>
              <a:spcBef>
                <a:spcPts val="1280"/>
              </a:spcBef>
              <a:tabLst>
                <a:tab pos="1582420" algn="l"/>
                <a:tab pos="2822575" algn="l"/>
                <a:tab pos="3871595" algn="l"/>
                <a:tab pos="4276725" algn="l"/>
                <a:tab pos="5899150" algn="l"/>
                <a:tab pos="6176010" algn="l"/>
                <a:tab pos="7505065" algn="l"/>
                <a:tab pos="7782559" algn="l"/>
              </a:tabLst>
            </a:pPr>
            <a:r>
              <a:rPr dirty="0" sz="145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450" spc="105">
                <a:solidFill>
                  <a:srgbClr val="9999CC"/>
                </a:solidFill>
                <a:latin typeface="Times New Roman"/>
                <a:cs typeface="Times New Roman"/>
              </a:rPr>
              <a:t>  </a:t>
            </a:r>
            <a:r>
              <a:rPr dirty="0" sz="1800" spc="-10">
                <a:latin typeface="Microsoft Sans Serif"/>
                <a:cs typeface="Microsoft Sans Serif"/>
              </a:rPr>
              <a:t>Pentru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înlăturarea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situaţiilor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incorectitudine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0">
                <a:solidFill>
                  <a:srgbClr val="00007B"/>
                </a:solidFill>
                <a:latin typeface="Microsoft Sans Serif"/>
                <a:cs typeface="Microsoft Sans Serif"/>
              </a:rPr>
              <a:t>a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informaţiilor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50">
                <a:latin typeface="Microsoft Sans Serif"/>
                <a:cs typeface="Microsoft Sans Serif"/>
              </a:rPr>
              <a:t>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fost </a:t>
            </a:r>
            <a:r>
              <a:rPr dirty="0" sz="1800">
                <a:latin typeface="Microsoft Sans Serif"/>
                <a:cs typeface="Microsoft Sans Serif"/>
              </a:rPr>
              <a:t>introdus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conceptul</a:t>
            </a:r>
            <a:r>
              <a:rPr dirty="0" sz="1800" spc="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constrângere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de</a:t>
            </a:r>
            <a:r>
              <a:rPr dirty="0" sz="1800" spc="-22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integritate</a:t>
            </a:r>
            <a:endParaRPr sz="1800">
              <a:latin typeface="Arial"/>
              <a:cs typeface="Arial"/>
            </a:endParaRPr>
          </a:p>
          <a:p>
            <a:pPr marL="356870" indent="-344170">
              <a:lnSpc>
                <a:spcPct val="100000"/>
              </a:lnSpc>
              <a:spcBef>
                <a:spcPts val="1395"/>
              </a:spcBef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Constrângerea</a:t>
            </a:r>
            <a:r>
              <a:rPr dirty="0" sz="20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integritate</a:t>
            </a:r>
            <a:r>
              <a:rPr dirty="0" sz="20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proprietate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trebuie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satisfăcută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Microsoft Sans Serif"/>
                <a:cs typeface="Microsoft Sans Serif"/>
              </a:rPr>
              <a:t>toate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instanţele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corecte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bazei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14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4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constrângere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2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privită</a:t>
            </a:r>
            <a:r>
              <a:rPr dirty="0" sz="2000" spc="1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</a:t>
            </a:r>
            <a:r>
              <a:rPr dirty="0" sz="2000" spc="19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predicat</a:t>
            </a:r>
            <a:r>
              <a:rPr dirty="0" sz="2000" spc="1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1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asociază</a:t>
            </a:r>
            <a:r>
              <a:rPr dirty="0" sz="2000" spc="15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valoarea</a:t>
            </a:r>
            <a:endParaRPr sz="20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adevărat</a:t>
            </a:r>
            <a:r>
              <a:rPr dirty="0" sz="2000" spc="-9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fals</a:t>
            </a:r>
            <a:r>
              <a:rPr dirty="0" sz="2000" spc="-5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fiecărei </a:t>
            </a:r>
            <a:r>
              <a:rPr dirty="0" sz="2000" spc="-10">
                <a:latin typeface="Microsoft Sans Serif"/>
                <a:cs typeface="Microsoft Sans Serif"/>
              </a:rPr>
              <a:t>instanţe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3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defini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mai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constrângeri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bază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date</a:t>
            </a:r>
            <a:endParaRPr sz="2000">
              <a:latin typeface="Microsoft Sans Serif"/>
              <a:cs typeface="Microsoft Sans Serif"/>
            </a:endParaRPr>
          </a:p>
          <a:p>
            <a:pPr marL="356870" marR="104139" indent="-344805">
              <a:lnSpc>
                <a:spcPct val="100000"/>
              </a:lnSpc>
              <a:spcBef>
                <a:spcPts val="14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 spc="-25">
                <a:latin typeface="Microsoft Sans Serif"/>
                <a:cs typeface="Microsoft Sans Serif"/>
              </a:rPr>
              <a:t>Vom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considera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corecte</a:t>
            </a:r>
            <a:r>
              <a:rPr dirty="0" sz="2000" spc="-10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(sau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legale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acele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instanţe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care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satisfac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toate constrângerile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impuse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68451" y="1054988"/>
            <a:ext cx="6188075" cy="2158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Microsoft Sans Serif"/>
                <a:cs typeface="Microsoft Sans Serif"/>
              </a:rPr>
              <a:t>Clasificare</a:t>
            </a:r>
            <a:endParaRPr sz="2800">
              <a:latin typeface="Microsoft Sans Serif"/>
              <a:cs typeface="Microsoft Sans Serif"/>
            </a:endParaRPr>
          </a:p>
          <a:p>
            <a:pPr marL="393700" marR="5080" indent="-381635">
              <a:lnSpc>
                <a:spcPct val="100499"/>
              </a:lnSpc>
              <a:spcBef>
                <a:spcPts val="2090"/>
              </a:spcBef>
              <a:buSzPct val="75000"/>
              <a:buFont typeface="Wingdings"/>
              <a:buChar char=""/>
              <a:tabLst>
                <a:tab pos="393700" algn="l"/>
                <a:tab pos="2134235" algn="l"/>
                <a:tab pos="4255770" algn="l"/>
                <a:tab pos="4548505" algn="l"/>
                <a:tab pos="5273675" algn="l"/>
              </a:tabLst>
            </a:pPr>
            <a:r>
              <a:rPr dirty="0" sz="2200" spc="-10">
                <a:solidFill>
                  <a:srgbClr val="00007B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2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200" spc="-20">
                <a:solidFill>
                  <a:srgbClr val="00007B"/>
                </a:solidFill>
                <a:latin typeface="Microsoft Sans Serif"/>
                <a:cs typeface="Microsoft Sans Serif"/>
              </a:rPr>
              <a:t>intra-</a:t>
            </a:r>
            <a:r>
              <a:rPr dirty="0" sz="22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relaţionale</a:t>
            </a:r>
            <a:r>
              <a:rPr dirty="0" sz="22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200" spc="-50">
                <a:latin typeface="Microsoft Sans Serif"/>
                <a:cs typeface="Microsoft Sans Serif"/>
              </a:rPr>
              <a:t>-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20">
                <a:latin typeface="Microsoft Sans Serif"/>
                <a:cs typeface="Microsoft Sans Serif"/>
              </a:rPr>
              <a:t>sunt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definite </a:t>
            </a:r>
            <a:r>
              <a:rPr dirty="0" sz="2200">
                <a:latin typeface="Microsoft Sans Serif"/>
                <a:cs typeface="Microsoft Sans Serif"/>
              </a:rPr>
              <a:t>relaţie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a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bazei</a:t>
            </a:r>
            <a:r>
              <a:rPr dirty="0" sz="2200" spc="-4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de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date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şi</a:t>
            </a:r>
            <a:r>
              <a:rPr dirty="0" sz="2200" spc="-1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pot</a:t>
            </a:r>
            <a:r>
              <a:rPr dirty="0" sz="2200" spc="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fi</a:t>
            </a:r>
            <a:r>
              <a:rPr dirty="0" sz="2200" spc="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de</a:t>
            </a:r>
            <a:r>
              <a:rPr dirty="0" sz="2200" spc="-5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două</a:t>
            </a:r>
            <a:r>
              <a:rPr dirty="0" sz="2200" spc="-4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tipuri:</a:t>
            </a:r>
            <a:endParaRPr sz="2200">
              <a:latin typeface="Microsoft Sans Serif"/>
              <a:cs typeface="Microsoft Sans Serif"/>
            </a:endParaRPr>
          </a:p>
          <a:p>
            <a:pPr lvl="1" marL="814069" indent="-344170">
              <a:lnSpc>
                <a:spcPct val="100000"/>
              </a:lnSpc>
              <a:spcBef>
                <a:spcPts val="1705"/>
              </a:spcBef>
              <a:buClr>
                <a:srgbClr val="00007B"/>
              </a:buClr>
              <a:buSzPct val="119444"/>
              <a:buChar char="•"/>
              <a:tabLst>
                <a:tab pos="814069" algn="l"/>
                <a:tab pos="2234565" algn="l"/>
                <a:tab pos="2569845" algn="l"/>
                <a:tab pos="3201035" algn="l"/>
                <a:tab pos="3615054" algn="l"/>
                <a:tab pos="4267835" algn="l"/>
                <a:tab pos="4557395" algn="l"/>
                <a:tab pos="5033010" algn="l"/>
                <a:tab pos="530733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constrângeri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la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nivel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tuplu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420">
                <a:latin typeface="Microsoft Sans Serif"/>
                <a:cs typeface="Microsoft Sans Serif"/>
              </a:rPr>
              <a:t>–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pot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fi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evaluate</a:t>
            </a:r>
            <a:endParaRPr sz="1800">
              <a:latin typeface="Microsoft Sans Serif"/>
              <a:cs typeface="Microsoft Sans Serif"/>
            </a:endParaRPr>
          </a:p>
          <a:p>
            <a:pPr marL="814069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Microsoft Sans Serif"/>
                <a:cs typeface="Microsoft Sans Serif"/>
              </a:rPr>
              <a:t>independent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celelalte</a:t>
            </a:r>
            <a:r>
              <a:rPr dirty="0" sz="1800" spc="-1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tupluri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24725" y="1753361"/>
            <a:ext cx="180403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334" algn="l"/>
                <a:tab pos="875030" algn="l"/>
              </a:tabLst>
            </a:pPr>
            <a:r>
              <a:rPr dirty="0" sz="2200" spc="-25">
                <a:latin typeface="Microsoft Sans Serif"/>
                <a:cs typeface="Microsoft Sans Serif"/>
              </a:rPr>
              <a:t>pe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50">
                <a:latin typeface="Microsoft Sans Serif"/>
                <a:cs typeface="Microsoft Sans Serif"/>
              </a:rPr>
              <a:t>o</a:t>
            </a:r>
            <a:r>
              <a:rPr dirty="0" sz="2200">
                <a:latin typeface="Microsoft Sans Serif"/>
                <a:cs typeface="Microsoft Sans Serif"/>
              </a:rPr>
              <a:t>	</a:t>
            </a:r>
            <a:r>
              <a:rPr dirty="0" sz="2200" spc="-10">
                <a:latin typeface="Microsoft Sans Serif"/>
                <a:cs typeface="Microsoft Sans Serif"/>
              </a:rPr>
              <a:t>singură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88148" y="2647315"/>
            <a:ext cx="1836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6720" algn="l"/>
                <a:tab pos="1271270" algn="l"/>
              </a:tabLst>
            </a:pPr>
            <a:r>
              <a:rPr dirty="0" sz="1800" spc="-25">
                <a:latin typeface="Microsoft Sans Serif"/>
                <a:cs typeface="Microsoft Sans Serif"/>
              </a:rPr>
              <a:t>pe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fiecare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tuplu,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8451" y="3417189"/>
            <a:ext cx="7865109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4069" marR="5080" indent="-344805">
              <a:lnSpc>
                <a:spcPct val="100000"/>
              </a:lnSpc>
              <a:spcBef>
                <a:spcPts val="100"/>
              </a:spcBef>
              <a:buClr>
                <a:srgbClr val="00007B"/>
              </a:buClr>
              <a:buSzPct val="119444"/>
              <a:buChar char="•"/>
              <a:tabLst>
                <a:tab pos="814069" algn="l"/>
              </a:tabLst>
            </a:pPr>
            <a:r>
              <a:rPr dirty="0" sz="1800">
                <a:latin typeface="Microsoft Sans Serif"/>
                <a:cs typeface="Microsoft Sans Serif"/>
              </a:rPr>
              <a:t>constrângeri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nivel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domeniu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(la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nivel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valoare)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impun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restricţii </a:t>
            </a:r>
            <a:r>
              <a:rPr dirty="0" sz="1800">
                <a:latin typeface="Microsoft Sans Serif"/>
                <a:cs typeface="Microsoft Sans Serif"/>
              </a:rPr>
              <a:t>asupra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domeniului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unui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atribut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200">
                <a:solidFill>
                  <a:srgbClr val="00007B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2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-10">
                <a:solidFill>
                  <a:srgbClr val="00007B"/>
                </a:solidFill>
                <a:latin typeface="Microsoft Sans Serif"/>
                <a:cs typeface="Microsoft Sans Serif"/>
              </a:rPr>
              <a:t>inter-relaţionale</a:t>
            </a:r>
            <a:r>
              <a:rPr dirty="0" sz="22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200" spc="565">
                <a:latin typeface="Microsoft Sans Serif"/>
                <a:cs typeface="Microsoft Sans Serif"/>
              </a:rPr>
              <a:t>–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implică</a:t>
            </a:r>
            <a:r>
              <a:rPr dirty="0" sz="2200" spc="-7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mai</a:t>
            </a:r>
            <a:r>
              <a:rPr dirty="0" sz="2200" spc="-30">
                <a:latin typeface="Microsoft Sans Serif"/>
                <a:cs typeface="Microsoft Sans Serif"/>
              </a:rPr>
              <a:t> </a:t>
            </a:r>
            <a:r>
              <a:rPr dirty="0" sz="2200">
                <a:latin typeface="Microsoft Sans Serif"/>
                <a:cs typeface="Microsoft Sans Serif"/>
              </a:rPr>
              <a:t>multe</a:t>
            </a:r>
            <a:r>
              <a:rPr dirty="0" sz="2200" spc="-55">
                <a:latin typeface="Microsoft Sans Serif"/>
                <a:cs typeface="Microsoft Sans Serif"/>
              </a:rPr>
              <a:t> </a:t>
            </a:r>
            <a:r>
              <a:rPr dirty="0" sz="2200" spc="-10">
                <a:latin typeface="Microsoft Sans Serif"/>
                <a:cs typeface="Microsoft Sans Serif"/>
              </a:rPr>
              <a:t>relaţii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5467" y="5144770"/>
            <a:ext cx="1036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STUDENTI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0183" y="6004559"/>
            <a:ext cx="762000" cy="521207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97737" y="5467730"/>
          <a:ext cx="3479800" cy="1039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618490"/>
                <a:gridCol w="848360"/>
                <a:gridCol w="1162050"/>
              </a:tblGrid>
              <a:tr h="259079">
                <a:tc>
                  <a:txBody>
                    <a:bodyPr/>
                    <a:lstStyle/>
                    <a:p>
                      <a:pPr marL="15240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76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5240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1524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4352035" y="5144770"/>
            <a:ext cx="1020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EXAMENE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1120" y="5727191"/>
            <a:ext cx="1313688" cy="521207"/>
          </a:xfrm>
          <a:prstGeom prst="rect">
            <a:avLst/>
          </a:prstGeom>
        </p:spPr>
      </p:pic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440682" y="5470905"/>
          <a:ext cx="2566670" cy="128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445134"/>
                <a:gridCol w="877569"/>
                <a:gridCol w="457200"/>
              </a:tblGrid>
              <a:tr h="243204">
                <a:tc>
                  <a:txBody>
                    <a:bodyPr/>
                    <a:lstStyle/>
                    <a:p>
                      <a:pPr algn="ctr" marL="15240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6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Promovat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6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22860">
                        <a:lnSpc>
                          <a:spcPts val="176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76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R="2286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90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 marR="2286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8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algn="ctr" marR="2286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ts val="188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7233031" y="5144770"/>
            <a:ext cx="949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CURSURI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7287514" y="5470905"/>
          <a:ext cx="2119630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905510"/>
                <a:gridCol w="728980"/>
              </a:tblGrid>
              <a:tr h="259079">
                <a:tc>
                  <a:txBody>
                    <a:bodyPr/>
                    <a:lstStyle/>
                    <a:p>
                      <a:pPr algn="ctr" marL="1270">
                        <a:lnSpc>
                          <a:spcPts val="176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895">
                        <a:lnSpc>
                          <a:spcPts val="176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marR="38735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38735">
                        <a:lnSpc>
                          <a:spcPts val="184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4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4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R="38735">
                        <a:lnSpc>
                          <a:spcPts val="18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205984" y="2011679"/>
            <a:ext cx="368935" cy="225425"/>
            <a:chOff x="5205984" y="2011679"/>
            <a:chExt cx="368935" cy="2254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032" y="2014727"/>
              <a:ext cx="362712" cy="21640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205984" y="2011679"/>
              <a:ext cx="368935" cy="225425"/>
            </a:xfrm>
            <a:custGeom>
              <a:avLst/>
              <a:gdLst/>
              <a:ahLst/>
              <a:cxnLst/>
              <a:rect l="l" t="t" r="r" b="b"/>
              <a:pathLst>
                <a:path w="368935" h="225425">
                  <a:moveTo>
                    <a:pt x="368680" y="0"/>
                  </a:moveTo>
                  <a:lnTo>
                    <a:pt x="0" y="0"/>
                  </a:lnTo>
                  <a:lnTo>
                    <a:pt x="0" y="225044"/>
                  </a:lnTo>
                  <a:lnTo>
                    <a:pt x="3048" y="225044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9143" y="9144"/>
                  </a:lnTo>
                  <a:lnTo>
                    <a:pt x="359537" y="9144"/>
                  </a:lnTo>
                  <a:lnTo>
                    <a:pt x="359537" y="3048"/>
                  </a:lnTo>
                  <a:lnTo>
                    <a:pt x="365632" y="9144"/>
                  </a:lnTo>
                  <a:lnTo>
                    <a:pt x="365632" y="225044"/>
                  </a:lnTo>
                  <a:lnTo>
                    <a:pt x="368680" y="225044"/>
                  </a:lnTo>
                  <a:lnTo>
                    <a:pt x="368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183" y="2231135"/>
            <a:ext cx="719328" cy="50292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4450079" y="2731007"/>
            <a:ext cx="692150" cy="262255"/>
            <a:chOff x="4450079" y="2731007"/>
            <a:chExt cx="692150" cy="2622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3127" y="2734055"/>
              <a:ext cx="685800" cy="2529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450079" y="2731007"/>
              <a:ext cx="692150" cy="262255"/>
            </a:xfrm>
            <a:custGeom>
              <a:avLst/>
              <a:gdLst/>
              <a:ahLst/>
              <a:cxnLst/>
              <a:rect l="l" t="t" r="r" b="b"/>
              <a:pathLst>
                <a:path w="692150" h="262255">
                  <a:moveTo>
                    <a:pt x="691642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3048" y="262000"/>
                  </a:lnTo>
                  <a:lnTo>
                    <a:pt x="3048" y="9143"/>
                  </a:lnTo>
                  <a:lnTo>
                    <a:pt x="9144" y="3047"/>
                  </a:lnTo>
                  <a:lnTo>
                    <a:pt x="9144" y="9143"/>
                  </a:lnTo>
                  <a:lnTo>
                    <a:pt x="682498" y="9143"/>
                  </a:lnTo>
                  <a:lnTo>
                    <a:pt x="682498" y="3047"/>
                  </a:lnTo>
                  <a:lnTo>
                    <a:pt x="688594" y="9143"/>
                  </a:lnTo>
                  <a:lnTo>
                    <a:pt x="688594" y="262000"/>
                  </a:lnTo>
                  <a:lnTo>
                    <a:pt x="691642" y="262000"/>
                  </a:lnTo>
                  <a:lnTo>
                    <a:pt x="6916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501384" y="2011679"/>
            <a:ext cx="372110" cy="225425"/>
            <a:chOff x="6501384" y="2011679"/>
            <a:chExt cx="372110" cy="22542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7480" y="2014727"/>
              <a:ext cx="359664" cy="21640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501384" y="2011679"/>
              <a:ext cx="372110" cy="225425"/>
            </a:xfrm>
            <a:custGeom>
              <a:avLst/>
              <a:gdLst/>
              <a:ahLst/>
              <a:cxnLst/>
              <a:rect l="l" t="t" r="r" b="b"/>
              <a:pathLst>
                <a:path w="372109" h="225425">
                  <a:moveTo>
                    <a:pt x="371602" y="0"/>
                  </a:moveTo>
                  <a:lnTo>
                    <a:pt x="365506" y="0"/>
                  </a:lnTo>
                  <a:lnTo>
                    <a:pt x="365506" y="9144"/>
                  </a:lnTo>
                  <a:lnTo>
                    <a:pt x="365506" y="215900"/>
                  </a:lnTo>
                  <a:lnTo>
                    <a:pt x="365493" y="9144"/>
                  </a:lnTo>
                  <a:lnTo>
                    <a:pt x="365506" y="0"/>
                  </a:lnTo>
                  <a:lnTo>
                    <a:pt x="362458" y="0"/>
                  </a:lnTo>
                  <a:lnTo>
                    <a:pt x="362458" y="9144"/>
                  </a:lnTo>
                  <a:lnTo>
                    <a:pt x="362458" y="215900"/>
                  </a:lnTo>
                  <a:lnTo>
                    <a:pt x="9131" y="215900"/>
                  </a:lnTo>
                  <a:lnTo>
                    <a:pt x="9131" y="9144"/>
                  </a:lnTo>
                  <a:lnTo>
                    <a:pt x="362458" y="9144"/>
                  </a:lnTo>
                  <a:lnTo>
                    <a:pt x="362458" y="0"/>
                  </a:lnTo>
                  <a:lnTo>
                    <a:pt x="0" y="0"/>
                  </a:lnTo>
                  <a:lnTo>
                    <a:pt x="0" y="225044"/>
                  </a:lnTo>
                  <a:lnTo>
                    <a:pt x="6096" y="225044"/>
                  </a:lnTo>
                  <a:lnTo>
                    <a:pt x="9144" y="225044"/>
                  </a:lnTo>
                  <a:lnTo>
                    <a:pt x="362458" y="225044"/>
                  </a:lnTo>
                  <a:lnTo>
                    <a:pt x="365506" y="225044"/>
                  </a:lnTo>
                  <a:lnTo>
                    <a:pt x="371602" y="225044"/>
                  </a:lnTo>
                  <a:lnTo>
                    <a:pt x="371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09032" y="2231135"/>
            <a:ext cx="1225296" cy="28956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4087" y="2228088"/>
            <a:ext cx="768095" cy="539496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5151120" y="1972055"/>
            <a:ext cx="1313815" cy="551815"/>
            <a:chOff x="5151120" y="1972055"/>
            <a:chExt cx="1313815" cy="551815"/>
          </a:xfrm>
        </p:grpSpPr>
        <p:sp>
          <p:nvSpPr>
            <p:cNvPr id="15" name="object 15" descr=""/>
            <p:cNvSpPr/>
            <p:nvPr/>
          </p:nvSpPr>
          <p:spPr>
            <a:xfrm>
              <a:off x="5205984" y="2228087"/>
              <a:ext cx="1231265" cy="295910"/>
            </a:xfrm>
            <a:custGeom>
              <a:avLst/>
              <a:gdLst/>
              <a:ahLst/>
              <a:cxnLst/>
              <a:rect l="l" t="t" r="r" b="b"/>
              <a:pathLst>
                <a:path w="1231264" h="295910">
                  <a:moveTo>
                    <a:pt x="1230883" y="0"/>
                  </a:moveTo>
                  <a:lnTo>
                    <a:pt x="0" y="0"/>
                  </a:lnTo>
                  <a:lnTo>
                    <a:pt x="0" y="295401"/>
                  </a:lnTo>
                  <a:lnTo>
                    <a:pt x="3048" y="295401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9143" y="9144"/>
                  </a:lnTo>
                  <a:lnTo>
                    <a:pt x="1221739" y="9144"/>
                  </a:lnTo>
                  <a:lnTo>
                    <a:pt x="1221739" y="3048"/>
                  </a:lnTo>
                  <a:lnTo>
                    <a:pt x="1227836" y="9144"/>
                  </a:lnTo>
                  <a:lnTo>
                    <a:pt x="1227836" y="295401"/>
                  </a:lnTo>
                  <a:lnTo>
                    <a:pt x="1230883" y="295401"/>
                  </a:lnTo>
                  <a:lnTo>
                    <a:pt x="12308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1120" y="1972055"/>
              <a:ext cx="1313688" cy="521208"/>
            </a:xfrm>
            <a:prstGeom prst="rect">
              <a:avLst/>
            </a:prstGeom>
          </p:spPr>
        </p:pic>
      </p:grpSp>
      <p:graphicFrame>
        <p:nvGraphicFramePr>
          <p:cNvPr id="17" name="object 17" descr=""/>
          <p:cNvGraphicFramePr>
            <a:graphicFrameLocks noGrp="1"/>
          </p:cNvGraphicFramePr>
          <p:nvPr/>
        </p:nvGraphicFramePr>
        <p:xfrm>
          <a:off x="4437762" y="1712595"/>
          <a:ext cx="2573020" cy="1283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/>
                <a:gridCol w="67309"/>
                <a:gridCol w="377825"/>
                <a:gridCol w="877569"/>
                <a:gridCol w="457200"/>
              </a:tblGrid>
              <a:tr h="243204">
                <a:tc>
                  <a:txBody>
                    <a:bodyPr/>
                    <a:lstStyle/>
                    <a:p>
                      <a:pPr algn="ctr" marL="1524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3495">
                        <a:lnSpc>
                          <a:spcPts val="17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Promovat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7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065">
                <a:tc>
                  <a:txBody>
                    <a:bodyPr/>
                    <a:lstStyle/>
                    <a:p>
                      <a:pPr algn="ctr" marR="2286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 marR="2286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110489">
                        <a:lnSpc>
                          <a:spcPts val="175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2545">
                <a:tc rowSpan="2">
                  <a:txBody>
                    <a:bodyPr/>
                    <a:lstStyle/>
                    <a:p>
                      <a:pPr marL="2222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3144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178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ts val="155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5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algn="ctr" marR="2286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1430">
                        <a:lnSpc>
                          <a:spcPts val="188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DA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672073" y="522478"/>
            <a:ext cx="3608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715467" y="917574"/>
            <a:ext cx="601091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00"/>
              </a:spcBef>
            </a:pPr>
            <a:r>
              <a:rPr dirty="0" sz="2000" spc="-10" b="1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.</a:t>
            </a:r>
            <a:r>
              <a:rPr dirty="0" sz="2000" spc="-3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baza</a:t>
            </a:r>
            <a:r>
              <a:rPr dirty="0" sz="2000" spc="-6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date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din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figura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următoare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648710" algn="l"/>
              </a:tabLst>
            </a:pPr>
            <a:r>
              <a:rPr dirty="0" sz="1600" spc="-10" b="1">
                <a:latin typeface="Arial"/>
                <a:cs typeface="Arial"/>
              </a:rPr>
              <a:t>STUDENTI</a:t>
            </a:r>
            <a:r>
              <a:rPr dirty="0" sz="1600" b="1">
                <a:latin typeface="Arial"/>
                <a:cs typeface="Arial"/>
              </a:rPr>
              <a:t>	</a:t>
            </a:r>
            <a:r>
              <a:rPr dirty="0" sz="1600" spc="-10" b="1">
                <a:latin typeface="Arial"/>
                <a:cs typeface="Arial"/>
              </a:rPr>
              <a:t>EXAMENE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0" name="object 20" descr=""/>
          <p:cNvGraphicFramePr>
            <a:graphicFrameLocks noGrp="1"/>
          </p:cNvGraphicFramePr>
          <p:nvPr/>
        </p:nvGraphicFramePr>
        <p:xfrm>
          <a:off x="697737" y="1715770"/>
          <a:ext cx="3479800" cy="1038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618490"/>
                <a:gridCol w="848360"/>
                <a:gridCol w="1162050"/>
              </a:tblGrid>
              <a:tr h="258445">
                <a:tc>
                  <a:txBody>
                    <a:bodyPr/>
                    <a:lstStyle/>
                    <a:p>
                      <a:pPr marL="1524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7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1524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5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524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1524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 descr=""/>
          <p:cNvSpPr txBox="1"/>
          <p:nvPr/>
        </p:nvSpPr>
        <p:spPr>
          <a:xfrm>
            <a:off x="7233031" y="1388744"/>
            <a:ext cx="949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CURSURI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7287514" y="1715770"/>
          <a:ext cx="2119630" cy="1022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240"/>
                <a:gridCol w="905510"/>
                <a:gridCol w="728980"/>
              </a:tblGrid>
              <a:tr h="258445">
                <a:tc>
                  <a:txBody>
                    <a:bodyPr/>
                    <a:lstStyle/>
                    <a:p>
                      <a:pPr algn="ctr" marL="1270">
                        <a:lnSpc>
                          <a:spcPts val="175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8895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R="387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3873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R="38735">
                        <a:lnSpc>
                          <a:spcPts val="18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858723" y="3129152"/>
            <a:ext cx="8263255" cy="3829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4508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Fig.3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Bază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date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informaţii</a:t>
            </a:r>
            <a:r>
              <a:rPr dirty="0" sz="1400" spc="8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incorecte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1400">
              <a:latin typeface="Arial"/>
              <a:cs typeface="Arial"/>
            </a:endParaRPr>
          </a:p>
          <a:p>
            <a:pPr marL="393065" indent="-3803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constrângeri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 nivel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tuplu:</a:t>
            </a:r>
            <a:endParaRPr sz="1600">
              <a:latin typeface="Microsoft Sans Serif"/>
              <a:cs typeface="Microsoft Sans Serif"/>
            </a:endParaRPr>
          </a:p>
          <a:p>
            <a:pPr lvl="1" marL="814069" indent="-344170">
              <a:lnSpc>
                <a:spcPct val="100000"/>
              </a:lnSpc>
              <a:spcBef>
                <a:spcPts val="31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în</a:t>
            </a:r>
            <a:r>
              <a:rPr dirty="0" sz="14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primul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tuplu</a:t>
            </a:r>
            <a:r>
              <a:rPr dirty="0" sz="14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400" spc="-4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Microsoft Sans Serif"/>
                <a:cs typeface="Microsoft Sans Serif"/>
              </a:rPr>
              <a:t>EXAMENE</a:t>
            </a:r>
            <a:r>
              <a:rPr dirty="0" sz="1400" spc="-6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avem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ca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Microsoft Sans Serif"/>
                <a:cs typeface="Microsoft Sans Serif"/>
              </a:rPr>
              <a:t>rezultat</a:t>
            </a:r>
            <a:r>
              <a:rPr dirty="0" sz="1400" spc="-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la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un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examen</a:t>
            </a:r>
            <a:r>
              <a:rPr dirty="0" sz="14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nota</a:t>
            </a:r>
            <a:r>
              <a:rPr dirty="0" sz="1400" spc="-6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5">
                <a:solidFill>
                  <a:srgbClr val="FF0000"/>
                </a:solidFill>
                <a:latin typeface="Microsoft Sans Serif"/>
                <a:cs typeface="Microsoft Sans Serif"/>
              </a:rPr>
              <a:t>11</a:t>
            </a:r>
            <a:endParaRPr sz="1400">
              <a:latin typeface="Microsoft Sans Serif"/>
              <a:cs typeface="Microsoft Sans Serif"/>
            </a:endParaRPr>
          </a:p>
          <a:p>
            <a:pPr lvl="1" marL="814069" marR="5080" indent="-344805">
              <a:lnSpc>
                <a:spcPct val="100000"/>
              </a:lnSpc>
              <a:spcBef>
                <a:spcPts val="30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în</a:t>
            </a:r>
            <a:r>
              <a:rPr dirty="0" sz="1400" spc="-6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1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99FF"/>
                </a:solidFill>
                <a:latin typeface="Microsoft Sans Serif"/>
                <a:cs typeface="Microsoft Sans Serif"/>
              </a:rPr>
              <a:t>doilea</a:t>
            </a:r>
            <a:r>
              <a:rPr dirty="0" sz="1400" spc="-5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tuplu</a:t>
            </a:r>
            <a:r>
              <a:rPr dirty="0" sz="1400" spc="-5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20">
                <a:solidFill>
                  <a:srgbClr val="9999FF"/>
                </a:solidFill>
                <a:latin typeface="Microsoft Sans Serif"/>
                <a:cs typeface="Microsoft Sans Serif"/>
              </a:rPr>
              <a:t> relaţiei</a:t>
            </a:r>
            <a:r>
              <a:rPr dirty="0" sz="1400" spc="-4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EXAMENE</a:t>
            </a:r>
            <a:r>
              <a:rPr dirty="0" sz="1400" spc="-4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un</a:t>
            </a:r>
            <a:r>
              <a:rPr dirty="0" sz="1400" spc="-3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student</a:t>
            </a:r>
            <a:r>
              <a:rPr dirty="0" sz="1400" spc="-4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este</a:t>
            </a:r>
            <a:r>
              <a:rPr dirty="0" sz="1400" spc="-4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99FF"/>
                </a:solidFill>
                <a:latin typeface="Microsoft Sans Serif"/>
                <a:cs typeface="Microsoft Sans Serif"/>
              </a:rPr>
              <a:t>considerat</a:t>
            </a:r>
            <a:r>
              <a:rPr dirty="0" sz="1400" spc="-5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99FF"/>
                </a:solidFill>
                <a:latin typeface="Microsoft Sans Serif"/>
                <a:cs typeface="Microsoft Sans Serif"/>
              </a:rPr>
              <a:t>promovat</a:t>
            </a:r>
            <a:r>
              <a:rPr dirty="0" sz="1400" spc="-2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la</a:t>
            </a:r>
            <a:r>
              <a:rPr dirty="0" sz="1400" spc="1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99FF"/>
                </a:solidFill>
                <a:latin typeface="Microsoft Sans Serif"/>
                <a:cs typeface="Microsoft Sans Serif"/>
              </a:rPr>
              <a:t>examen</a:t>
            </a:r>
            <a:r>
              <a:rPr dirty="0" sz="1400" spc="-2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deşi</a:t>
            </a:r>
            <a:r>
              <a:rPr dirty="0" sz="1400" spc="-5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9999FF"/>
                </a:solidFill>
                <a:latin typeface="Microsoft Sans Serif"/>
                <a:cs typeface="Microsoft Sans Serif"/>
              </a:rPr>
              <a:t>nota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sa</a:t>
            </a:r>
            <a:r>
              <a:rPr dirty="0" sz="1400" spc="-3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99FF"/>
                </a:solidFill>
                <a:latin typeface="Microsoft Sans Serif"/>
                <a:cs typeface="Microsoft Sans Serif"/>
              </a:rPr>
              <a:t>este</a:t>
            </a:r>
            <a:r>
              <a:rPr dirty="0" sz="1400" spc="-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50">
                <a:solidFill>
                  <a:srgbClr val="9999FF"/>
                </a:solidFill>
                <a:latin typeface="Microsoft Sans Serif"/>
                <a:cs typeface="Microsoft Sans Serif"/>
              </a:rPr>
              <a:t>4</a:t>
            </a:r>
            <a:endParaRPr sz="14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38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constrângeri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la nivel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domeniu</a:t>
            </a:r>
            <a:endParaRPr sz="1600">
              <a:latin typeface="Microsoft Sans Serif"/>
              <a:cs typeface="Microsoft Sans Serif"/>
            </a:endParaRPr>
          </a:p>
          <a:p>
            <a:pPr lvl="1" marL="814069" indent="-344170">
              <a:lnSpc>
                <a:spcPct val="100000"/>
              </a:lnSpc>
              <a:spcBef>
                <a:spcPts val="31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pentru</a:t>
            </a:r>
            <a:r>
              <a:rPr dirty="0" sz="1400" spc="-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FF0000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14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Notă</a:t>
            </a:r>
            <a:r>
              <a:rPr dirty="0" sz="14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din</a:t>
            </a:r>
            <a:r>
              <a:rPr dirty="0" sz="14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relaţia</a:t>
            </a:r>
            <a:r>
              <a:rPr dirty="0" sz="14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EXAMENE,</a:t>
            </a:r>
            <a:r>
              <a:rPr dirty="0" sz="1400" spc="5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numai</a:t>
            </a:r>
            <a:r>
              <a:rPr dirty="0" sz="1400" spc="-4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valorile</a:t>
            </a:r>
            <a:r>
              <a:rPr dirty="0" sz="14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cuprinse</a:t>
            </a:r>
            <a:r>
              <a:rPr dirty="0" sz="1400" spc="-7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între</a:t>
            </a:r>
            <a:r>
              <a:rPr dirty="0" sz="1400" spc="-9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1</a:t>
            </a:r>
            <a:r>
              <a:rPr dirty="0" sz="1400" spc="-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şi</a:t>
            </a:r>
            <a:r>
              <a:rPr dirty="0" sz="1400" spc="-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10</a:t>
            </a:r>
            <a:r>
              <a:rPr dirty="0" sz="14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FF0000"/>
                </a:solidFill>
                <a:latin typeface="Microsoft Sans Serif"/>
                <a:cs typeface="Microsoft Sans Serif"/>
              </a:rPr>
              <a:t>sunt</a:t>
            </a:r>
            <a:r>
              <a:rPr dirty="0" sz="1400" spc="-5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FF0000"/>
                </a:solidFill>
                <a:latin typeface="Microsoft Sans Serif"/>
                <a:cs typeface="Microsoft Sans Serif"/>
              </a:rPr>
              <a:t>permise</a:t>
            </a:r>
            <a:endParaRPr sz="1400">
              <a:latin typeface="Microsoft Sans Serif"/>
              <a:cs typeface="Microsoft Sans Serif"/>
            </a:endParaRPr>
          </a:p>
          <a:p>
            <a:pPr lvl="1" marL="814069" marR="280035" indent="-344805">
              <a:lnSpc>
                <a:spcPct val="100000"/>
              </a:lnSpc>
              <a:spcBef>
                <a:spcPts val="30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ultimele</a:t>
            </a:r>
            <a:r>
              <a:rPr dirty="0" sz="1400" spc="-6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două</a:t>
            </a:r>
            <a:r>
              <a:rPr dirty="0" sz="1400" spc="-7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tupluri</a:t>
            </a:r>
            <a:r>
              <a:rPr dirty="0" sz="1400" spc="-4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ale</a:t>
            </a:r>
            <a:r>
              <a:rPr dirty="0" sz="1400" spc="-4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19964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400" spc="-5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STUDENTI conţin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informaţii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pentru</a:t>
            </a:r>
            <a:r>
              <a:rPr dirty="0" sz="1400" spc="-5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doi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studenţi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diferiţi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dar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5">
                <a:solidFill>
                  <a:srgbClr val="319964"/>
                </a:solidFill>
                <a:latin typeface="Microsoft Sans Serif"/>
                <a:cs typeface="Microsoft Sans Serif"/>
              </a:rPr>
              <a:t>cu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acelaşi</a:t>
            </a:r>
            <a:r>
              <a:rPr dirty="0" sz="1400" spc="-3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număr</a:t>
            </a:r>
            <a:r>
              <a:rPr dirty="0" sz="1400" spc="-2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de</a:t>
            </a:r>
            <a:r>
              <a:rPr dirty="0" sz="1400" spc="-20">
                <a:solidFill>
                  <a:srgbClr val="319964"/>
                </a:solidFill>
                <a:latin typeface="Microsoft Sans Serif"/>
                <a:cs typeface="Microsoft Sans Serif"/>
              </a:rPr>
              <a:t> înregistrare,</a:t>
            </a:r>
            <a:r>
              <a:rPr dirty="0" sz="1400" spc="-6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19964"/>
                </a:solidFill>
                <a:latin typeface="Microsoft Sans Serif"/>
                <a:cs typeface="Microsoft Sans Serif"/>
              </a:rPr>
              <a:t>identificarea</a:t>
            </a:r>
            <a:r>
              <a:rPr dirty="0" sz="1400" spc="-4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319964"/>
                </a:solidFill>
                <a:latin typeface="Microsoft Sans Serif"/>
                <a:cs typeface="Microsoft Sans Serif"/>
              </a:rPr>
              <a:t>studenţilor</a:t>
            </a:r>
            <a:r>
              <a:rPr dirty="0" sz="1400" spc="-4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fiind</a:t>
            </a:r>
            <a:r>
              <a:rPr dirty="0" sz="1400" spc="-3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319964"/>
                </a:solidFill>
                <a:latin typeface="Microsoft Sans Serif"/>
                <a:cs typeface="Microsoft Sans Serif"/>
              </a:rPr>
              <a:t>astfel</a:t>
            </a:r>
            <a:r>
              <a:rPr dirty="0" sz="1400" spc="30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319964"/>
                </a:solidFill>
                <a:latin typeface="Microsoft Sans Serif"/>
                <a:cs typeface="Microsoft Sans Serif"/>
              </a:rPr>
              <a:t>ambiguă</a:t>
            </a:r>
            <a:endParaRPr sz="14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4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 spc="-10">
                <a:latin typeface="Microsoft Sans Serif"/>
                <a:cs typeface="Microsoft Sans Serif"/>
              </a:rPr>
              <a:t>constrângeri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inter-</a:t>
            </a:r>
            <a:r>
              <a:rPr dirty="0" sz="1600" spc="-10">
                <a:latin typeface="Microsoft Sans Serif"/>
                <a:cs typeface="Microsoft Sans Serif"/>
              </a:rPr>
              <a:t>relaţionale</a:t>
            </a:r>
            <a:endParaRPr sz="1600">
              <a:latin typeface="Microsoft Sans Serif"/>
              <a:cs typeface="Microsoft Sans Serif"/>
            </a:endParaRPr>
          </a:p>
          <a:p>
            <a:pPr lvl="1" marL="814069" indent="-344170">
              <a:lnSpc>
                <a:spcPct val="100000"/>
              </a:lnSpc>
              <a:spcBef>
                <a:spcPts val="30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patrulea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tuplu</a:t>
            </a:r>
            <a:r>
              <a:rPr dirty="0" sz="1400" spc="-6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EXAMENE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are,</a:t>
            </a:r>
            <a:r>
              <a:rPr dirty="0" sz="1400" spc="-7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pentru</a:t>
            </a:r>
            <a:r>
              <a:rPr dirty="0" sz="1400" spc="-6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Student,</a:t>
            </a:r>
            <a:r>
              <a:rPr dirty="0" sz="1400" spc="-6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o</a:t>
            </a:r>
            <a:r>
              <a:rPr dirty="0" sz="1400" spc="-3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valoare</a:t>
            </a:r>
            <a:r>
              <a:rPr dirty="0" sz="1400" spc="-7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care</a:t>
            </a:r>
            <a:r>
              <a:rPr dirty="0" sz="1400" spc="-6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nu</a:t>
            </a:r>
            <a:r>
              <a:rPr dirty="0" sz="1400" spc="-2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apare</a:t>
            </a:r>
            <a:endParaRPr sz="1400">
              <a:latin typeface="Microsoft Sans Serif"/>
              <a:cs typeface="Microsoft Sans Serif"/>
            </a:endParaRPr>
          </a:p>
          <a:p>
            <a:pPr marL="814069">
              <a:lnSpc>
                <a:spcPct val="100000"/>
              </a:lnSpc>
            </a:pP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printre</a:t>
            </a:r>
            <a:r>
              <a:rPr dirty="0" sz="1400" spc="-6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numerele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de</a:t>
            </a:r>
            <a:r>
              <a:rPr dirty="0" sz="1400" spc="-3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20">
                <a:solidFill>
                  <a:srgbClr val="993164"/>
                </a:solidFill>
                <a:latin typeface="Microsoft Sans Serif"/>
                <a:cs typeface="Microsoft Sans Serif"/>
              </a:rPr>
              <a:t>înregistrare</a:t>
            </a:r>
            <a:r>
              <a:rPr dirty="0" sz="1400" spc="-7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din</a:t>
            </a:r>
            <a:r>
              <a:rPr dirty="0" sz="1400" spc="-2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relaţia</a:t>
            </a:r>
            <a:r>
              <a:rPr dirty="0" sz="1400" spc="17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STUDENTI</a:t>
            </a:r>
            <a:endParaRPr sz="1400">
              <a:latin typeface="Microsoft Sans Serif"/>
              <a:cs typeface="Microsoft Sans Serif"/>
            </a:endParaRPr>
          </a:p>
          <a:p>
            <a:pPr lvl="1" marL="814069" marR="406400" indent="-344805">
              <a:lnSpc>
                <a:spcPct val="100000"/>
              </a:lnSpc>
              <a:spcBef>
                <a:spcPts val="300"/>
              </a:spcBef>
              <a:buClr>
                <a:srgbClr val="00007B"/>
              </a:buClr>
              <a:buSzPct val="117857"/>
              <a:buChar char="•"/>
              <a:tabLst>
                <a:tab pos="814069" algn="l"/>
              </a:tabLst>
            </a:pP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primul</a:t>
            </a:r>
            <a:r>
              <a:rPr dirty="0" sz="1400" spc="-4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tuplu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al</a:t>
            </a:r>
            <a:r>
              <a:rPr dirty="0" sz="1400" spc="-20">
                <a:solidFill>
                  <a:srgbClr val="993164"/>
                </a:solidFill>
                <a:latin typeface="Microsoft Sans Serif"/>
                <a:cs typeface="Microsoft Sans Serif"/>
              </a:rPr>
              <a:t> relaţiei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EXAMENE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are,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pentru</a:t>
            </a:r>
            <a:r>
              <a:rPr dirty="0" sz="1400" spc="-5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1400" spc="-5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Curs,</a:t>
            </a:r>
            <a:r>
              <a:rPr dirty="0" sz="1400" spc="-5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o</a:t>
            </a:r>
            <a:r>
              <a:rPr dirty="0" sz="1400" spc="-3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valoare</a:t>
            </a:r>
            <a:r>
              <a:rPr dirty="0" sz="1400" spc="-3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care</a:t>
            </a:r>
            <a:r>
              <a:rPr dirty="0" sz="1400" spc="-5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nu</a:t>
            </a:r>
            <a:r>
              <a:rPr dirty="0" sz="1400" spc="-4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apare</a:t>
            </a:r>
            <a:r>
              <a:rPr dirty="0" sz="1400" spc="-4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printre codurile</a:t>
            </a:r>
            <a:r>
              <a:rPr dirty="0" sz="1400" spc="-8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cursurilor</a:t>
            </a:r>
            <a:r>
              <a:rPr dirty="0" sz="1400" spc="-85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din</a:t>
            </a:r>
            <a:r>
              <a:rPr dirty="0" sz="1400" spc="-7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>
                <a:solidFill>
                  <a:srgbClr val="993164"/>
                </a:solidFill>
                <a:latin typeface="Microsoft Sans Serif"/>
                <a:cs typeface="Microsoft Sans Serif"/>
              </a:rPr>
              <a:t>relaţia</a:t>
            </a:r>
            <a:r>
              <a:rPr dirty="0" sz="1400" spc="10">
                <a:solidFill>
                  <a:srgbClr val="993164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10">
                <a:solidFill>
                  <a:srgbClr val="993164"/>
                </a:solidFill>
                <a:latin typeface="Microsoft Sans Serif"/>
                <a:cs typeface="Microsoft Sans Serif"/>
              </a:rPr>
              <a:t>CURSURI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Cap.</a:t>
            </a:r>
            <a:r>
              <a:rPr dirty="0" sz="4000" spc="-10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III</a:t>
            </a:r>
            <a:r>
              <a:rPr dirty="0" sz="4000" spc="-10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Modelul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relatiomal</a:t>
            </a:r>
            <a:r>
              <a:rPr dirty="0" sz="4000" spc="-6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al</a:t>
            </a:r>
            <a:r>
              <a:rPr dirty="0" sz="4000" spc="-8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bazelor</a:t>
            </a:r>
            <a:r>
              <a:rPr dirty="0" sz="4000" spc="-9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95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32710" y="4090797"/>
            <a:ext cx="433641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00007B"/>
                </a:solidFill>
                <a:latin typeface="Arial"/>
                <a:cs typeface="Arial"/>
              </a:rPr>
              <a:t>Modelul</a:t>
            </a:r>
            <a:r>
              <a:rPr dirty="0" sz="4000" spc="-190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00007B"/>
                </a:solidFill>
                <a:latin typeface="Arial"/>
                <a:cs typeface="Arial"/>
              </a:rPr>
              <a:t>relaţional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8891" y="1021207"/>
            <a:ext cx="8842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4565" algn="l"/>
                <a:tab pos="2810510" algn="l"/>
                <a:tab pos="3709670" algn="l"/>
                <a:tab pos="4048125" algn="l"/>
                <a:tab pos="5048250" algn="l"/>
                <a:tab pos="6078855" algn="l"/>
                <a:tab pos="7179309" algn="l"/>
                <a:tab pos="8206740" algn="l"/>
              </a:tabLst>
            </a:pP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Constrângerile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25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10">
                <a:solidFill>
                  <a:srgbClr val="00007B"/>
                </a:solidFill>
                <a:latin typeface="Microsoft Sans Serif"/>
                <a:cs typeface="Microsoft Sans Serif"/>
              </a:rPr>
              <a:t>tuplu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400" spc="-50">
                <a:latin typeface="Microsoft Sans Serif"/>
                <a:cs typeface="Microsoft Sans Serif"/>
              </a:rPr>
              <a:t>-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condiţii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impuse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valorilor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fiecărui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tuplu,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8891" y="1232898"/>
            <a:ext cx="8801100" cy="90360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340"/>
              </a:spcBef>
            </a:pPr>
            <a:r>
              <a:rPr dirty="0" sz="2000" spc="-10">
                <a:latin typeface="Microsoft Sans Serif"/>
                <a:cs typeface="Microsoft Sans Serif"/>
              </a:rPr>
              <a:t>independent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celelalte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</a:t>
            </a:r>
            <a:endParaRPr sz="20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111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800">
                <a:latin typeface="Microsoft Sans Serif"/>
                <a:cs typeface="Microsoft Sans Serif"/>
              </a:rPr>
              <a:t>sintaxă</a:t>
            </a:r>
            <a:r>
              <a:rPr dirty="0" sz="1800" spc="2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i="1">
                <a:solidFill>
                  <a:srgbClr val="00007B"/>
                </a:solidFill>
                <a:latin typeface="Arial"/>
                <a:cs typeface="Arial"/>
              </a:rPr>
              <a:t>expresii</a:t>
            </a:r>
            <a:r>
              <a:rPr dirty="0" sz="1800" spc="18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0007B"/>
                </a:solidFill>
                <a:latin typeface="Arial"/>
                <a:cs typeface="Arial"/>
              </a:rPr>
              <a:t>booleene</a:t>
            </a:r>
            <a:r>
              <a:rPr dirty="0" sz="1800" spc="16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(folosind</a:t>
            </a:r>
            <a:r>
              <a:rPr dirty="0" sz="1800" spc="1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conectorii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AND,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OR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NOT)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ale</a:t>
            </a:r>
            <a:r>
              <a:rPr dirty="0" sz="1800" spc="1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căror</a:t>
            </a:r>
            <a:r>
              <a:rPr dirty="0" sz="1800" spc="20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atomi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699" y="2107819"/>
            <a:ext cx="8855075" cy="4491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5765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2347595" algn="l"/>
                <a:tab pos="3526790" algn="l"/>
                <a:tab pos="4594225" algn="l"/>
                <a:tab pos="4947285" algn="l"/>
                <a:tab pos="6368415" algn="l"/>
                <a:tab pos="6901815" algn="l"/>
                <a:tab pos="7852409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compară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valorile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atributelor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implicate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în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constrângeri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sau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 i="1">
                <a:solidFill>
                  <a:srgbClr val="00007B"/>
                </a:solidFill>
                <a:latin typeface="Arial"/>
                <a:cs typeface="Arial"/>
              </a:rPr>
              <a:t>expresii</a:t>
            </a:r>
            <a:r>
              <a:rPr dirty="0" sz="1800" i="1">
                <a:solidFill>
                  <a:srgbClr val="00007B"/>
                </a:solidFill>
                <a:latin typeface="Arial"/>
                <a:cs typeface="Arial"/>
              </a:rPr>
              <a:t>	</a:t>
            </a:r>
            <a:r>
              <a:rPr dirty="0" sz="1800" spc="-10" i="1">
                <a:solidFill>
                  <a:srgbClr val="00007B"/>
                </a:solidFill>
                <a:latin typeface="Arial"/>
                <a:cs typeface="Arial"/>
              </a:rPr>
              <a:t>aritmetice</a:t>
            </a:r>
            <a:endParaRPr sz="1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Microsoft Sans Serif"/>
                <a:cs typeface="Microsoft Sans Serif"/>
              </a:rPr>
              <a:t>folosind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valorile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atributelor</a:t>
            </a:r>
            <a:endParaRPr sz="1800">
              <a:latin typeface="Microsoft Sans Serif"/>
              <a:cs typeface="Microsoft Sans Serif"/>
            </a:endParaRPr>
          </a:p>
          <a:p>
            <a:pPr marL="405765" indent="-381000">
              <a:lnSpc>
                <a:spcPct val="100000"/>
              </a:lnSpc>
              <a:spcBef>
                <a:spcPts val="3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405765" algn="l"/>
              </a:tabLst>
            </a:pPr>
            <a:r>
              <a:rPr dirty="0" sz="1800">
                <a:latin typeface="Microsoft Sans Serif"/>
                <a:cs typeface="Microsoft Sans Serif"/>
              </a:rPr>
              <a:t>singura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condiţie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aceste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expresii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utilizeze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valorile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unui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singur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tuplu</a:t>
            </a:r>
            <a:endParaRPr sz="1800">
              <a:latin typeface="Microsoft Sans Serif"/>
              <a:cs typeface="Microsoft Sans Serif"/>
            </a:endParaRPr>
          </a:p>
          <a:p>
            <a:pPr marL="24765">
              <a:lnSpc>
                <a:spcPct val="100000"/>
              </a:lnSpc>
              <a:spcBef>
                <a:spcPts val="1705"/>
              </a:spcBef>
            </a:pPr>
            <a:r>
              <a:rPr dirty="0" sz="1800" spc="-10" i="1">
                <a:solidFill>
                  <a:srgbClr val="00007B"/>
                </a:solidFill>
                <a:latin typeface="Arial"/>
                <a:cs typeface="Arial"/>
              </a:rPr>
              <a:t>Exemple</a:t>
            </a:r>
            <a:endParaRPr sz="1800">
              <a:latin typeface="Arial"/>
              <a:cs typeface="Arial"/>
            </a:endParaRPr>
          </a:p>
          <a:p>
            <a:pPr marL="302260" marR="142240" indent="-289560">
              <a:lnSpc>
                <a:spcPct val="100000"/>
              </a:lnSpc>
              <a:spcBef>
                <a:spcPts val="400"/>
              </a:spcBef>
              <a:buAutoNum type="arabicParenR"/>
              <a:tabLst>
                <a:tab pos="302260" algn="l"/>
              </a:tabLst>
            </a:pPr>
            <a:r>
              <a:rPr dirty="0" sz="1800">
                <a:latin typeface="Microsoft Sans Serif"/>
                <a:cs typeface="Microsoft Sans Serif"/>
              </a:rPr>
              <a:t>Expresiile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descriu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constrângerile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intra-</a:t>
            </a:r>
            <a:r>
              <a:rPr dirty="0" sz="1800" spc="-10">
                <a:latin typeface="Microsoft Sans Serif"/>
                <a:cs typeface="Microsoft Sans Serif"/>
              </a:rPr>
              <a:t>relaţionale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încălcate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exemplul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prezentat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figura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3: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(Nota</a:t>
            </a:r>
            <a:r>
              <a:rPr dirty="0"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≥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1)</a:t>
            </a:r>
            <a:r>
              <a:rPr dirty="0" sz="1800" spc="-10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(Nota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≤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10)</a:t>
            </a:r>
            <a:endParaRPr sz="1800">
              <a:latin typeface="Microsoft Sans Serif"/>
              <a:cs typeface="Microsoft Sans Serif"/>
            </a:endParaRPr>
          </a:p>
          <a:p>
            <a:pPr algn="ctr" marR="29209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(Promovat</a:t>
            </a:r>
            <a:r>
              <a:rPr dirty="0" sz="1800" spc="-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dirty="0" sz="1800" spc="-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’DA’)</a:t>
            </a:r>
            <a:r>
              <a:rPr dirty="0" sz="1800" spc="-8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dirty="0"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(Nota</a:t>
            </a:r>
            <a:r>
              <a:rPr dirty="0" sz="1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65">
                <a:solidFill>
                  <a:srgbClr val="FF0000"/>
                </a:solidFill>
                <a:latin typeface="Microsoft Sans Serif"/>
                <a:cs typeface="Microsoft Sans Serif"/>
              </a:rPr>
              <a:t>≥</a:t>
            </a:r>
            <a:r>
              <a:rPr dirty="0" sz="1800" spc="-114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Microsoft Sans Serif"/>
                <a:cs typeface="Microsoft Sans Serif"/>
              </a:rPr>
              <a:t>5)</a:t>
            </a:r>
            <a:endParaRPr sz="1800">
              <a:latin typeface="Microsoft Sans Serif"/>
              <a:cs typeface="Microsoft Sans Serif"/>
            </a:endParaRPr>
          </a:p>
          <a:p>
            <a:pPr marL="292100" indent="-267335">
              <a:lnSpc>
                <a:spcPct val="100000"/>
              </a:lnSpc>
              <a:spcBef>
                <a:spcPts val="655"/>
              </a:spcBef>
              <a:buAutoNum type="arabicParenR" startAt="2"/>
              <a:tabLst>
                <a:tab pos="292100" algn="l"/>
              </a:tabLst>
            </a:pPr>
            <a:r>
              <a:rPr dirty="0" sz="1800">
                <a:latin typeface="Microsoft Sans Serif"/>
                <a:cs typeface="Microsoft Sans Serif"/>
              </a:rPr>
              <a:t>Fie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dată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schema</a:t>
            </a:r>
            <a:endParaRPr sz="1800">
              <a:latin typeface="Microsoft Sans Serif"/>
              <a:cs typeface="Microsoft Sans Serif"/>
            </a:endParaRPr>
          </a:p>
          <a:p>
            <a:pPr algn="ctr" marL="13335">
              <a:lnSpc>
                <a:spcPct val="100000"/>
              </a:lnSpc>
              <a:spcBef>
                <a:spcPts val="1090"/>
              </a:spcBef>
            </a:pPr>
            <a:r>
              <a:rPr dirty="0" sz="1800" spc="-30" b="1">
                <a:latin typeface="Arial"/>
                <a:cs typeface="Arial"/>
              </a:rPr>
              <a:t>PLATĂ(Dată,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Sumă,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Deduceri,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Net)</a:t>
            </a:r>
            <a:endParaRPr sz="180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poate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defini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constrângere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impune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condiţia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suma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netă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egală</a:t>
            </a:r>
            <a:r>
              <a:rPr dirty="0" sz="1800" spc="-25">
                <a:latin typeface="Microsoft Sans Serif"/>
                <a:cs typeface="Microsoft Sans Serif"/>
              </a:rPr>
              <a:t> cu</a:t>
            </a:r>
            <a:endParaRPr sz="1800">
              <a:latin typeface="Microsoft Sans Serif"/>
              <a:cs typeface="Microsoft Sans Serif"/>
            </a:endParaRPr>
          </a:p>
          <a:p>
            <a:pPr marL="405765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diferenţa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dintre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suma totală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şi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deduceri:</a:t>
            </a:r>
            <a:endParaRPr sz="1800">
              <a:latin typeface="Microsoft Sans Serif"/>
              <a:cs typeface="Microsoft Sans Serif"/>
            </a:endParaRPr>
          </a:p>
          <a:p>
            <a:pPr algn="ctr" marL="1397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Net</a:t>
            </a:r>
            <a:r>
              <a:rPr dirty="0" sz="1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=</a:t>
            </a:r>
            <a:r>
              <a:rPr dirty="0" sz="18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Sumă</a:t>
            </a:r>
            <a:r>
              <a:rPr dirty="0" sz="1800" spc="1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0000"/>
                </a:solidFill>
                <a:latin typeface="Microsoft Sans Serif"/>
                <a:cs typeface="Microsoft Sans Serif"/>
              </a:rPr>
              <a:t>-</a:t>
            </a:r>
            <a:r>
              <a:rPr dirty="0" sz="1800" spc="-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Microsoft Sans Serif"/>
                <a:cs typeface="Microsoft Sans Serif"/>
              </a:rPr>
              <a:t>Deduceri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821" y="1284478"/>
            <a:ext cx="7548880" cy="4727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4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4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00007B"/>
                </a:solidFill>
                <a:latin typeface="Microsoft Sans Serif"/>
                <a:cs typeface="Microsoft Sans Serif"/>
              </a:rPr>
              <a:t>chei</a:t>
            </a:r>
            <a:endParaRPr sz="2400">
              <a:latin typeface="Microsoft Sans Serif"/>
              <a:cs typeface="Microsoft Sans Serif"/>
            </a:endParaRPr>
          </a:p>
          <a:p>
            <a:pPr marL="444500" marR="147320" indent="-381635">
              <a:lnSpc>
                <a:spcPct val="100000"/>
              </a:lnSpc>
              <a:spcBef>
                <a:spcPts val="2405"/>
              </a:spcBef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cheie</a:t>
            </a:r>
            <a:r>
              <a:rPr dirty="0" sz="20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ajută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identificarea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mod </a:t>
            </a:r>
            <a:r>
              <a:rPr dirty="0" sz="2000">
                <a:latin typeface="Microsoft Sans Serif"/>
                <a:cs typeface="Microsoft Sans Serif"/>
              </a:rPr>
              <a:t>unic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tuplurilor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unei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relaţii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Arial"/>
              <a:cs typeface="Arial"/>
            </a:endParaRPr>
          </a:p>
          <a:p>
            <a:pPr algn="r" marL="380365" marR="340995" indent="-38036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super-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cheie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algn="r" marR="345440">
              <a:lnSpc>
                <a:spcPct val="100000"/>
              </a:lnSpc>
            </a:pP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conţine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două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tupluri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distincte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baseline="-16460" sz="2025" i="1">
                <a:latin typeface="Arial"/>
                <a:cs typeface="Arial"/>
              </a:rPr>
              <a:t>1</a:t>
            </a:r>
            <a:r>
              <a:rPr dirty="0" baseline="-16460" sz="2025" spc="-89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baseline="-16460" sz="2025" i="1">
                <a:latin typeface="Arial"/>
                <a:cs typeface="Arial"/>
              </a:rPr>
              <a:t>2</a:t>
            </a:r>
            <a:r>
              <a:rPr dirty="0" baseline="-16460" sz="2025" spc="-8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încât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baseline="-16460" sz="2025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[K]</a:t>
            </a:r>
            <a:r>
              <a:rPr dirty="0" sz="2000" spc="-7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=</a:t>
            </a:r>
            <a:r>
              <a:rPr dirty="0" sz="2000" spc="-215">
                <a:latin typeface="Microsoft Sans Serif"/>
                <a:cs typeface="Microsoft Sans Serif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baseline="-16460" sz="2025" spc="-15" i="1">
                <a:latin typeface="Arial"/>
                <a:cs typeface="Arial"/>
              </a:rPr>
              <a:t>2</a:t>
            </a:r>
            <a:r>
              <a:rPr dirty="0" sz="2000" spc="-10" i="1">
                <a:latin typeface="Arial"/>
                <a:cs typeface="Arial"/>
              </a:rPr>
              <a:t>[K]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Arial"/>
              <a:cs typeface="Arial"/>
            </a:endParaRPr>
          </a:p>
          <a:p>
            <a:pPr algn="just" marL="443230" marR="17780" indent="-380365">
              <a:lnSpc>
                <a:spcPct val="95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444500" algn="l"/>
              </a:tabLst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1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cheie</a:t>
            </a:r>
            <a:r>
              <a:rPr dirty="0" sz="2000" spc="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1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mulţimea </a:t>
            </a:r>
            <a:r>
              <a:rPr dirty="0" sz="2000" spc="-10">
                <a:latin typeface="Microsoft Sans Serif"/>
                <a:cs typeface="Microsoft Sans Serif"/>
              </a:rPr>
              <a:t>	</a:t>
            </a:r>
            <a:r>
              <a:rPr dirty="0" sz="2000" i="1">
                <a:latin typeface="Arial"/>
                <a:cs typeface="Arial"/>
              </a:rPr>
              <a:t>K</a:t>
            </a:r>
            <a:r>
              <a:rPr dirty="0" sz="2000" spc="5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super-</a:t>
            </a:r>
            <a:r>
              <a:rPr dirty="0" sz="2000">
                <a:latin typeface="Microsoft Sans Serif"/>
                <a:cs typeface="Microsoft Sans Serif"/>
              </a:rPr>
              <a:t>cheie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minimală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(nu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există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altă</a:t>
            </a:r>
            <a:r>
              <a:rPr dirty="0" sz="2000" spc="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super-</a:t>
            </a:r>
            <a:r>
              <a:rPr dirty="0" sz="2000">
                <a:latin typeface="Microsoft Sans Serif"/>
                <a:cs typeface="Microsoft Sans Serif"/>
              </a:rPr>
              <a:t>cheie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K’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 </a:t>
            </a:r>
            <a:r>
              <a:rPr dirty="0" sz="2000" spc="-50">
                <a:latin typeface="Microsoft Sans Serif"/>
                <a:cs typeface="Microsoft Sans Serif"/>
              </a:rPr>
              <a:t>	</a:t>
            </a:r>
            <a:r>
              <a:rPr dirty="0" sz="2000">
                <a:latin typeface="Microsoft Sans Serif"/>
                <a:cs typeface="Microsoft Sans Serif"/>
              </a:rPr>
              <a:t>lui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încât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baseline="1262" sz="3300" i="1">
                <a:latin typeface="Times New Roman"/>
                <a:cs typeface="Times New Roman"/>
              </a:rPr>
              <a:t>K</a:t>
            </a:r>
            <a:r>
              <a:rPr dirty="0" baseline="1262" sz="3300" spc="22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'</a:t>
            </a:r>
            <a:r>
              <a:rPr dirty="0" baseline="1262" sz="3300" spc="15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Symbol"/>
                <a:cs typeface="Symbol"/>
              </a:rPr>
              <a:t></a:t>
            </a:r>
            <a:r>
              <a:rPr dirty="0" baseline="1262" sz="3300" spc="-202">
                <a:latin typeface="Times New Roman"/>
                <a:cs typeface="Times New Roman"/>
              </a:rPr>
              <a:t> </a:t>
            </a:r>
            <a:r>
              <a:rPr dirty="0" baseline="1262" sz="3300" spc="-37" i="1">
                <a:latin typeface="Times New Roman"/>
                <a:cs typeface="Times New Roman"/>
              </a:rPr>
              <a:t>K</a:t>
            </a:r>
            <a:r>
              <a:rPr dirty="0" sz="2000" spc="-25">
                <a:latin typeface="Microsoft Sans Serif"/>
                <a:cs typeface="Microsoft Sans Serif"/>
              </a:rPr>
              <a:t>)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1979" y="1917014"/>
            <a:ext cx="4735195" cy="10331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următoarea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algn="ctr" marR="335280">
              <a:lnSpc>
                <a:spcPct val="100000"/>
              </a:lnSpc>
            </a:pPr>
            <a:r>
              <a:rPr dirty="0" sz="1600" spc="-10" b="1">
                <a:latin typeface="Times New Roman"/>
                <a:cs typeface="Times New Roman"/>
              </a:rPr>
              <a:t>STUDENT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605785" y="3334258"/>
          <a:ext cx="5072380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540"/>
                <a:gridCol w="857885"/>
                <a:gridCol w="972185"/>
                <a:gridCol w="1264919"/>
                <a:gridCol w="996950"/>
              </a:tblGrid>
              <a:tr h="261620">
                <a:tc>
                  <a:txBody>
                    <a:bodyPr/>
                    <a:lstStyle/>
                    <a:p>
                      <a:pPr marL="88265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Facultate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284328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29/04/59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88265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296328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29/04/59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TCM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01/05/61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Textile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934856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01/05/61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8826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965536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05/03/58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TCM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075131" y="5431028"/>
            <a:ext cx="7915275" cy="61023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393700" marR="5080" indent="-381635">
              <a:lnSpc>
                <a:spcPts val="2360"/>
              </a:lnSpc>
              <a:spcBef>
                <a:spcPts val="10"/>
              </a:spcBef>
            </a:pP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mulţime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 atribute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cheie</a:t>
            </a:r>
            <a:r>
              <a:rPr dirty="0" sz="18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relaţiei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35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mulţimea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K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super- </a:t>
            </a:r>
            <a:r>
              <a:rPr dirty="0" baseline="3086" sz="2700">
                <a:latin typeface="Microsoft Sans Serif"/>
                <a:cs typeface="Microsoft Sans Serif"/>
              </a:rPr>
              <a:t>cheie</a:t>
            </a:r>
            <a:r>
              <a:rPr dirty="0" baseline="3086" sz="2700" spc="15">
                <a:latin typeface="Microsoft Sans Serif"/>
                <a:cs typeface="Microsoft Sans Serif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minimală</a:t>
            </a:r>
            <a:r>
              <a:rPr dirty="0" baseline="3086" sz="2700" spc="97">
                <a:latin typeface="Microsoft Sans Serif"/>
                <a:cs typeface="Microsoft Sans Serif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(nu</a:t>
            </a:r>
            <a:r>
              <a:rPr dirty="0" baseline="3086" sz="2700" spc="15">
                <a:latin typeface="Microsoft Sans Serif"/>
                <a:cs typeface="Microsoft Sans Serif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există</a:t>
            </a:r>
            <a:r>
              <a:rPr dirty="0" baseline="3086" sz="2700" spc="-30">
                <a:latin typeface="Microsoft Sans Serif"/>
                <a:cs typeface="Microsoft Sans Serif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altă</a:t>
            </a:r>
            <a:r>
              <a:rPr dirty="0" baseline="3086" sz="2700" spc="22">
                <a:latin typeface="Microsoft Sans Serif"/>
                <a:cs typeface="Microsoft Sans Serif"/>
              </a:rPr>
              <a:t> </a:t>
            </a:r>
            <a:r>
              <a:rPr dirty="0" baseline="3086" sz="2700" spc="-15">
                <a:latin typeface="Microsoft Sans Serif"/>
                <a:cs typeface="Microsoft Sans Serif"/>
              </a:rPr>
              <a:t>super-</a:t>
            </a:r>
            <a:r>
              <a:rPr dirty="0" baseline="3086" sz="2700">
                <a:latin typeface="Microsoft Sans Serif"/>
                <a:cs typeface="Microsoft Sans Serif"/>
              </a:rPr>
              <a:t>cheie</a:t>
            </a:r>
            <a:r>
              <a:rPr dirty="0" baseline="3086" sz="2700" spc="37">
                <a:latin typeface="Microsoft Sans Serif"/>
                <a:cs typeface="Microsoft Sans Serif"/>
              </a:rPr>
              <a:t> </a:t>
            </a:r>
            <a:r>
              <a:rPr dirty="0" baseline="3086" sz="2700" spc="-15" i="1">
                <a:latin typeface="Arial"/>
                <a:cs typeface="Arial"/>
              </a:rPr>
              <a:t>K’</a:t>
            </a:r>
            <a:r>
              <a:rPr dirty="0" baseline="3086" sz="2700" spc="-187" i="1">
                <a:latin typeface="Arial"/>
                <a:cs typeface="Arial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a</a:t>
            </a:r>
            <a:r>
              <a:rPr dirty="0" baseline="3086" sz="2700" spc="7">
                <a:latin typeface="Microsoft Sans Serif"/>
                <a:cs typeface="Microsoft Sans Serif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lui</a:t>
            </a:r>
            <a:r>
              <a:rPr dirty="0" baseline="3086" sz="2700" spc="22">
                <a:latin typeface="Microsoft Sans Serif"/>
                <a:cs typeface="Microsoft Sans Serif"/>
              </a:rPr>
              <a:t> </a:t>
            </a:r>
            <a:r>
              <a:rPr dirty="0" baseline="3086" sz="2700" i="1">
                <a:latin typeface="Arial"/>
                <a:cs typeface="Arial"/>
              </a:rPr>
              <a:t>r</a:t>
            </a:r>
            <a:r>
              <a:rPr dirty="0" baseline="3086" sz="2700" spc="-22" i="1">
                <a:latin typeface="Arial"/>
                <a:cs typeface="Arial"/>
              </a:rPr>
              <a:t> </a:t>
            </a:r>
            <a:r>
              <a:rPr dirty="0" baseline="3086" sz="2700">
                <a:latin typeface="Microsoft Sans Serif"/>
                <a:cs typeface="Microsoft Sans Serif"/>
              </a:rPr>
              <a:t>astfel încât</a:t>
            </a:r>
            <a:r>
              <a:rPr dirty="0" baseline="3086" sz="2700" spc="-22">
                <a:latin typeface="Microsoft Sans Serif"/>
                <a:cs typeface="Microsoft Sans Serif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K</a:t>
            </a:r>
            <a:r>
              <a:rPr dirty="0" sz="2200" spc="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'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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K</a:t>
            </a:r>
            <a:r>
              <a:rPr dirty="0" sz="2200" spc="-155" i="1">
                <a:latin typeface="Times New Roman"/>
                <a:cs typeface="Times New Roman"/>
              </a:rPr>
              <a:t> </a:t>
            </a:r>
            <a:r>
              <a:rPr dirty="0" baseline="3086" sz="2700" spc="-75">
                <a:latin typeface="Microsoft Sans Serif"/>
                <a:cs typeface="Microsoft Sans Serif"/>
              </a:rPr>
              <a:t>)</a:t>
            </a:r>
            <a:endParaRPr baseline="3086"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50920" y="2587751"/>
            <a:ext cx="1627505" cy="475615"/>
            <a:chOff x="3550920" y="2587751"/>
            <a:chExt cx="1627505" cy="47561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8" y="2590799"/>
              <a:ext cx="1621536" cy="46939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550920" y="2587751"/>
              <a:ext cx="1627505" cy="475615"/>
            </a:xfrm>
            <a:custGeom>
              <a:avLst/>
              <a:gdLst/>
              <a:ahLst/>
              <a:cxnLst/>
              <a:rect l="l" t="t" r="r" b="b"/>
              <a:pathLst>
                <a:path w="1627504" h="475614">
                  <a:moveTo>
                    <a:pt x="1627124" y="0"/>
                  </a:moveTo>
                  <a:lnTo>
                    <a:pt x="0" y="0"/>
                  </a:lnTo>
                  <a:lnTo>
                    <a:pt x="0" y="475361"/>
                  </a:lnTo>
                  <a:lnTo>
                    <a:pt x="3047" y="475361"/>
                  </a:lnTo>
                  <a:lnTo>
                    <a:pt x="3047" y="9144"/>
                  </a:lnTo>
                  <a:lnTo>
                    <a:pt x="9143" y="3048"/>
                  </a:lnTo>
                  <a:lnTo>
                    <a:pt x="9143" y="9144"/>
                  </a:lnTo>
                  <a:lnTo>
                    <a:pt x="1617979" y="9144"/>
                  </a:lnTo>
                  <a:lnTo>
                    <a:pt x="1617979" y="3048"/>
                  </a:lnTo>
                  <a:lnTo>
                    <a:pt x="1624076" y="9144"/>
                  </a:lnTo>
                  <a:lnTo>
                    <a:pt x="1624076" y="475361"/>
                  </a:lnTo>
                  <a:lnTo>
                    <a:pt x="1627124" y="475361"/>
                  </a:lnTo>
                  <a:lnTo>
                    <a:pt x="16271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648711" y="1828800"/>
            <a:ext cx="731520" cy="1271270"/>
            <a:chOff x="2648711" y="1828800"/>
            <a:chExt cx="731520" cy="127127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4807" y="1834895"/>
              <a:ext cx="719328" cy="126187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648711" y="1828800"/>
              <a:ext cx="731520" cy="1271270"/>
            </a:xfrm>
            <a:custGeom>
              <a:avLst/>
              <a:gdLst/>
              <a:ahLst/>
              <a:cxnLst/>
              <a:rect l="l" t="t" r="r" b="b"/>
              <a:pathLst>
                <a:path w="731520" h="1271270">
                  <a:moveTo>
                    <a:pt x="731520" y="0"/>
                  </a:moveTo>
                  <a:lnTo>
                    <a:pt x="0" y="0"/>
                  </a:lnTo>
                  <a:lnTo>
                    <a:pt x="0" y="1270762"/>
                  </a:lnTo>
                  <a:lnTo>
                    <a:pt x="6095" y="1270762"/>
                  </a:lnTo>
                  <a:lnTo>
                    <a:pt x="6095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722376" y="12191"/>
                  </a:lnTo>
                  <a:lnTo>
                    <a:pt x="722376" y="6096"/>
                  </a:lnTo>
                  <a:lnTo>
                    <a:pt x="725424" y="12191"/>
                  </a:lnTo>
                  <a:lnTo>
                    <a:pt x="725424" y="1270762"/>
                  </a:lnTo>
                  <a:lnTo>
                    <a:pt x="731520" y="1270762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3587496" y="1828800"/>
            <a:ext cx="728345" cy="1271270"/>
            <a:chOff x="3587496" y="1828800"/>
            <a:chExt cx="728345" cy="127127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0544" y="1834895"/>
              <a:ext cx="722376" cy="12618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587496" y="1828800"/>
              <a:ext cx="728345" cy="1271270"/>
            </a:xfrm>
            <a:custGeom>
              <a:avLst/>
              <a:gdLst/>
              <a:ahLst/>
              <a:cxnLst/>
              <a:rect l="l" t="t" r="r" b="b"/>
              <a:pathLst>
                <a:path w="728345" h="1271270">
                  <a:moveTo>
                    <a:pt x="727963" y="0"/>
                  </a:moveTo>
                  <a:lnTo>
                    <a:pt x="0" y="0"/>
                  </a:lnTo>
                  <a:lnTo>
                    <a:pt x="0" y="1270762"/>
                  </a:lnTo>
                  <a:lnTo>
                    <a:pt x="3048" y="1270762"/>
                  </a:lnTo>
                  <a:lnTo>
                    <a:pt x="3048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718819" y="12191"/>
                  </a:lnTo>
                  <a:lnTo>
                    <a:pt x="718819" y="6096"/>
                  </a:lnTo>
                  <a:lnTo>
                    <a:pt x="724915" y="12191"/>
                  </a:lnTo>
                  <a:lnTo>
                    <a:pt x="724915" y="1270762"/>
                  </a:lnTo>
                  <a:lnTo>
                    <a:pt x="727963" y="1270762"/>
                  </a:lnTo>
                  <a:lnTo>
                    <a:pt x="727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647688" y="1865376"/>
            <a:ext cx="728345" cy="1234440"/>
            <a:chOff x="6647688" y="1865376"/>
            <a:chExt cx="728345" cy="123444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0736" y="1871472"/>
              <a:ext cx="719327" cy="122529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647688" y="1865376"/>
              <a:ext cx="728345" cy="1234440"/>
            </a:xfrm>
            <a:custGeom>
              <a:avLst/>
              <a:gdLst/>
              <a:ahLst/>
              <a:cxnLst/>
              <a:rect l="l" t="t" r="r" b="b"/>
              <a:pathLst>
                <a:path w="728345" h="1234439">
                  <a:moveTo>
                    <a:pt x="727963" y="0"/>
                  </a:moveTo>
                  <a:lnTo>
                    <a:pt x="0" y="0"/>
                  </a:lnTo>
                  <a:lnTo>
                    <a:pt x="0" y="1234439"/>
                  </a:lnTo>
                  <a:lnTo>
                    <a:pt x="3047" y="1234439"/>
                  </a:lnTo>
                  <a:lnTo>
                    <a:pt x="3047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718819" y="12191"/>
                  </a:lnTo>
                  <a:lnTo>
                    <a:pt x="718819" y="6096"/>
                  </a:lnTo>
                  <a:lnTo>
                    <a:pt x="721867" y="12191"/>
                  </a:lnTo>
                  <a:lnTo>
                    <a:pt x="721867" y="1234439"/>
                  </a:lnTo>
                  <a:lnTo>
                    <a:pt x="727963" y="1234439"/>
                  </a:lnTo>
                  <a:lnTo>
                    <a:pt x="727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3514344" y="1828800"/>
            <a:ext cx="1701164" cy="1017905"/>
            <a:chOff x="3514344" y="1828800"/>
            <a:chExt cx="1701164" cy="1017905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17392" y="1834895"/>
              <a:ext cx="829056" cy="46939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514344" y="1828800"/>
              <a:ext cx="838200" cy="481330"/>
            </a:xfrm>
            <a:custGeom>
              <a:avLst/>
              <a:gdLst/>
              <a:ahLst/>
              <a:cxnLst/>
              <a:rect l="l" t="t" r="r" b="b"/>
              <a:pathLst>
                <a:path w="838200" h="481330">
                  <a:moveTo>
                    <a:pt x="838200" y="0"/>
                  </a:moveTo>
                  <a:lnTo>
                    <a:pt x="0" y="0"/>
                  </a:lnTo>
                  <a:lnTo>
                    <a:pt x="0" y="481202"/>
                  </a:lnTo>
                  <a:lnTo>
                    <a:pt x="3047" y="481202"/>
                  </a:lnTo>
                  <a:lnTo>
                    <a:pt x="3047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826007" y="12191"/>
                  </a:lnTo>
                  <a:lnTo>
                    <a:pt x="826007" y="6096"/>
                  </a:lnTo>
                  <a:lnTo>
                    <a:pt x="832103" y="12191"/>
                  </a:lnTo>
                  <a:lnTo>
                    <a:pt x="832103" y="481202"/>
                  </a:lnTo>
                  <a:lnTo>
                    <a:pt x="838200" y="481202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3024" y="2340863"/>
              <a:ext cx="829055" cy="50292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376927" y="2334768"/>
              <a:ext cx="838200" cy="511809"/>
            </a:xfrm>
            <a:custGeom>
              <a:avLst/>
              <a:gdLst/>
              <a:ahLst/>
              <a:cxnLst/>
              <a:rect l="l" t="t" r="r" b="b"/>
              <a:pathLst>
                <a:path w="838200" h="511810">
                  <a:moveTo>
                    <a:pt x="838200" y="0"/>
                  </a:moveTo>
                  <a:lnTo>
                    <a:pt x="0" y="0"/>
                  </a:lnTo>
                  <a:lnTo>
                    <a:pt x="0" y="511683"/>
                  </a:lnTo>
                  <a:lnTo>
                    <a:pt x="6096" y="511683"/>
                  </a:lnTo>
                  <a:lnTo>
                    <a:pt x="6096" y="9144"/>
                  </a:lnTo>
                  <a:lnTo>
                    <a:pt x="12192" y="6096"/>
                  </a:lnTo>
                  <a:lnTo>
                    <a:pt x="12192" y="9144"/>
                  </a:lnTo>
                  <a:lnTo>
                    <a:pt x="829056" y="9144"/>
                  </a:lnTo>
                  <a:lnTo>
                    <a:pt x="829056" y="6096"/>
                  </a:lnTo>
                  <a:lnTo>
                    <a:pt x="835151" y="9144"/>
                  </a:lnTo>
                  <a:lnTo>
                    <a:pt x="835151" y="511683"/>
                  </a:lnTo>
                  <a:lnTo>
                    <a:pt x="838200" y="511683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385815" y="1828800"/>
            <a:ext cx="875030" cy="1017905"/>
            <a:chOff x="5385815" y="1828800"/>
            <a:chExt cx="875030" cy="1017905"/>
          </a:xfrm>
        </p:grpSpPr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91911" y="1834895"/>
              <a:ext cx="862584" cy="469391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385815" y="1828800"/>
              <a:ext cx="875030" cy="478790"/>
            </a:xfrm>
            <a:custGeom>
              <a:avLst/>
              <a:gdLst/>
              <a:ahLst/>
              <a:cxnLst/>
              <a:rect l="l" t="t" r="r" b="b"/>
              <a:pathLst>
                <a:path w="875029" h="478789">
                  <a:moveTo>
                    <a:pt x="874522" y="0"/>
                  </a:moveTo>
                  <a:lnTo>
                    <a:pt x="0" y="0"/>
                  </a:lnTo>
                  <a:lnTo>
                    <a:pt x="0" y="478282"/>
                  </a:lnTo>
                  <a:lnTo>
                    <a:pt x="6096" y="478282"/>
                  </a:lnTo>
                  <a:lnTo>
                    <a:pt x="6096" y="12191"/>
                  </a:lnTo>
                  <a:lnTo>
                    <a:pt x="9144" y="6096"/>
                  </a:lnTo>
                  <a:lnTo>
                    <a:pt x="9144" y="12191"/>
                  </a:lnTo>
                  <a:lnTo>
                    <a:pt x="862330" y="12191"/>
                  </a:lnTo>
                  <a:lnTo>
                    <a:pt x="862330" y="6096"/>
                  </a:lnTo>
                  <a:lnTo>
                    <a:pt x="868426" y="12191"/>
                  </a:lnTo>
                  <a:lnTo>
                    <a:pt x="868426" y="478282"/>
                  </a:lnTo>
                  <a:lnTo>
                    <a:pt x="874522" y="478282"/>
                  </a:lnTo>
                  <a:lnTo>
                    <a:pt x="874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1911" y="2340863"/>
              <a:ext cx="862584" cy="50292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385815" y="2334768"/>
              <a:ext cx="875030" cy="511809"/>
            </a:xfrm>
            <a:custGeom>
              <a:avLst/>
              <a:gdLst/>
              <a:ahLst/>
              <a:cxnLst/>
              <a:rect l="l" t="t" r="r" b="b"/>
              <a:pathLst>
                <a:path w="875029" h="511810">
                  <a:moveTo>
                    <a:pt x="874522" y="0"/>
                  </a:moveTo>
                  <a:lnTo>
                    <a:pt x="0" y="0"/>
                  </a:lnTo>
                  <a:lnTo>
                    <a:pt x="0" y="511683"/>
                  </a:lnTo>
                  <a:lnTo>
                    <a:pt x="6096" y="511683"/>
                  </a:lnTo>
                  <a:lnTo>
                    <a:pt x="6096" y="9144"/>
                  </a:lnTo>
                  <a:lnTo>
                    <a:pt x="9144" y="6096"/>
                  </a:lnTo>
                  <a:lnTo>
                    <a:pt x="9144" y="9144"/>
                  </a:lnTo>
                  <a:lnTo>
                    <a:pt x="862330" y="9144"/>
                  </a:lnTo>
                  <a:lnTo>
                    <a:pt x="862330" y="6096"/>
                  </a:lnTo>
                  <a:lnTo>
                    <a:pt x="868426" y="9144"/>
                  </a:lnTo>
                  <a:lnTo>
                    <a:pt x="868426" y="511683"/>
                  </a:lnTo>
                  <a:lnTo>
                    <a:pt x="874522" y="511683"/>
                  </a:lnTo>
                  <a:lnTo>
                    <a:pt x="8745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3587496" y="2587751"/>
            <a:ext cx="765175" cy="511809"/>
            <a:chOff x="3587496" y="2587751"/>
            <a:chExt cx="765175" cy="511809"/>
          </a:xfrm>
        </p:grpSpPr>
        <p:pic>
          <p:nvPicPr>
            <p:cNvPr id="25" name="object 2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0544" y="2590799"/>
              <a:ext cx="755903" cy="50596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587496" y="2587751"/>
              <a:ext cx="765175" cy="511809"/>
            </a:xfrm>
            <a:custGeom>
              <a:avLst/>
              <a:gdLst/>
              <a:ahLst/>
              <a:cxnLst/>
              <a:rect l="l" t="t" r="r" b="b"/>
              <a:pathLst>
                <a:path w="765175" h="511810">
                  <a:moveTo>
                    <a:pt x="764920" y="0"/>
                  </a:moveTo>
                  <a:lnTo>
                    <a:pt x="0" y="0"/>
                  </a:lnTo>
                  <a:lnTo>
                    <a:pt x="0" y="511683"/>
                  </a:lnTo>
                  <a:lnTo>
                    <a:pt x="3048" y="511683"/>
                  </a:lnTo>
                  <a:lnTo>
                    <a:pt x="3048" y="9144"/>
                  </a:lnTo>
                  <a:lnTo>
                    <a:pt x="9143" y="3048"/>
                  </a:lnTo>
                  <a:lnTo>
                    <a:pt x="9143" y="9144"/>
                  </a:lnTo>
                  <a:lnTo>
                    <a:pt x="752728" y="9144"/>
                  </a:lnTo>
                  <a:lnTo>
                    <a:pt x="752728" y="3048"/>
                  </a:lnTo>
                  <a:lnTo>
                    <a:pt x="758825" y="9144"/>
                  </a:lnTo>
                  <a:lnTo>
                    <a:pt x="758825" y="511683"/>
                  </a:lnTo>
                  <a:lnTo>
                    <a:pt x="764920" y="511683"/>
                  </a:lnTo>
                  <a:lnTo>
                    <a:pt x="764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672073" y="522478"/>
            <a:ext cx="3608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28" name="object 28" descr=""/>
          <p:cNvSpPr txBox="1"/>
          <p:nvPr/>
        </p:nvSpPr>
        <p:spPr>
          <a:xfrm>
            <a:off x="1075131" y="791867"/>
            <a:ext cx="4735195" cy="71755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000">
                <a:latin typeface="Microsoft Sans Serif"/>
                <a:cs typeface="Microsoft Sans Serif"/>
              </a:rPr>
              <a:t>.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următoarea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relaţie</a:t>
            </a:r>
            <a:endParaRPr sz="2000">
              <a:latin typeface="Microsoft Sans Serif"/>
              <a:cs typeface="Microsoft Sans Serif"/>
            </a:endParaRPr>
          </a:p>
          <a:p>
            <a:pPr algn="ctr" marR="482600">
              <a:lnSpc>
                <a:spcPct val="100000"/>
              </a:lnSpc>
              <a:spcBef>
                <a:spcPts val="495"/>
              </a:spcBef>
            </a:pPr>
            <a:r>
              <a:rPr dirty="0" sz="1600" spc="-10" b="1">
                <a:latin typeface="Times New Roman"/>
                <a:cs typeface="Times New Roman"/>
              </a:rPr>
              <a:t>STUDENT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648711" y="1828800"/>
            <a:ext cx="731520" cy="1234440"/>
            <a:chOff x="2648711" y="1828800"/>
            <a:chExt cx="731520" cy="1234440"/>
          </a:xfrm>
        </p:grpSpPr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4807" y="1834895"/>
              <a:ext cx="719328" cy="1225296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2648711" y="1828800"/>
              <a:ext cx="731520" cy="1234440"/>
            </a:xfrm>
            <a:custGeom>
              <a:avLst/>
              <a:gdLst/>
              <a:ahLst/>
              <a:cxnLst/>
              <a:rect l="l" t="t" r="r" b="b"/>
              <a:pathLst>
                <a:path w="731520" h="1234439">
                  <a:moveTo>
                    <a:pt x="731520" y="0"/>
                  </a:moveTo>
                  <a:lnTo>
                    <a:pt x="0" y="0"/>
                  </a:lnTo>
                  <a:lnTo>
                    <a:pt x="0" y="1234439"/>
                  </a:lnTo>
                  <a:lnTo>
                    <a:pt x="6095" y="1234439"/>
                  </a:lnTo>
                  <a:lnTo>
                    <a:pt x="6095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722376" y="12191"/>
                  </a:lnTo>
                  <a:lnTo>
                    <a:pt x="722376" y="6096"/>
                  </a:lnTo>
                  <a:lnTo>
                    <a:pt x="725424" y="12191"/>
                  </a:lnTo>
                  <a:lnTo>
                    <a:pt x="725424" y="1234439"/>
                  </a:lnTo>
                  <a:lnTo>
                    <a:pt x="731520" y="123443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3587496" y="1865376"/>
            <a:ext cx="692150" cy="441959"/>
            <a:chOff x="3587496" y="1865376"/>
            <a:chExt cx="692150" cy="441959"/>
          </a:xfrm>
        </p:grpSpPr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90544" y="1871472"/>
              <a:ext cx="685800" cy="43281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587496" y="1865376"/>
              <a:ext cx="692150" cy="441959"/>
            </a:xfrm>
            <a:custGeom>
              <a:avLst/>
              <a:gdLst/>
              <a:ahLst/>
              <a:cxnLst/>
              <a:rect l="l" t="t" r="r" b="b"/>
              <a:pathLst>
                <a:path w="692150" h="441960">
                  <a:moveTo>
                    <a:pt x="691641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3048" y="441960"/>
                  </a:lnTo>
                  <a:lnTo>
                    <a:pt x="3048" y="12191"/>
                  </a:lnTo>
                  <a:lnTo>
                    <a:pt x="9143" y="6096"/>
                  </a:lnTo>
                  <a:lnTo>
                    <a:pt x="9143" y="12191"/>
                  </a:lnTo>
                  <a:lnTo>
                    <a:pt x="682498" y="12191"/>
                  </a:lnTo>
                  <a:lnTo>
                    <a:pt x="682498" y="6096"/>
                  </a:lnTo>
                  <a:lnTo>
                    <a:pt x="688593" y="12191"/>
                  </a:lnTo>
                  <a:lnTo>
                    <a:pt x="688593" y="441960"/>
                  </a:lnTo>
                  <a:lnTo>
                    <a:pt x="691641" y="441960"/>
                  </a:lnTo>
                  <a:lnTo>
                    <a:pt x="691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4416552" y="1834895"/>
            <a:ext cx="1874520" cy="1045844"/>
            <a:chOff x="4416552" y="1834895"/>
            <a:chExt cx="1874520" cy="1045844"/>
          </a:xfrm>
        </p:grpSpPr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91912" y="1834895"/>
              <a:ext cx="899160" cy="505967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6552" y="2340863"/>
              <a:ext cx="1874520" cy="539496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6611111" y="1828800"/>
            <a:ext cx="728345" cy="1271270"/>
            <a:chOff x="6611111" y="1828800"/>
            <a:chExt cx="728345" cy="1271270"/>
          </a:xfrm>
        </p:grpSpPr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14159" y="1834895"/>
              <a:ext cx="722376" cy="126187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611111" y="1828800"/>
              <a:ext cx="728345" cy="1271270"/>
            </a:xfrm>
            <a:custGeom>
              <a:avLst/>
              <a:gdLst/>
              <a:ahLst/>
              <a:cxnLst/>
              <a:rect l="l" t="t" r="r" b="b"/>
              <a:pathLst>
                <a:path w="728345" h="1271270">
                  <a:moveTo>
                    <a:pt x="727964" y="0"/>
                  </a:moveTo>
                  <a:lnTo>
                    <a:pt x="0" y="0"/>
                  </a:lnTo>
                  <a:lnTo>
                    <a:pt x="0" y="1270762"/>
                  </a:lnTo>
                  <a:lnTo>
                    <a:pt x="3048" y="1270762"/>
                  </a:lnTo>
                  <a:lnTo>
                    <a:pt x="3048" y="12191"/>
                  </a:lnTo>
                  <a:lnTo>
                    <a:pt x="9144" y="6096"/>
                  </a:lnTo>
                  <a:lnTo>
                    <a:pt x="9144" y="12191"/>
                  </a:lnTo>
                  <a:lnTo>
                    <a:pt x="718820" y="12191"/>
                  </a:lnTo>
                  <a:lnTo>
                    <a:pt x="718820" y="6096"/>
                  </a:lnTo>
                  <a:lnTo>
                    <a:pt x="724916" y="12191"/>
                  </a:lnTo>
                  <a:lnTo>
                    <a:pt x="724916" y="1270762"/>
                  </a:lnTo>
                  <a:lnTo>
                    <a:pt x="727964" y="1270762"/>
                  </a:lnTo>
                  <a:lnTo>
                    <a:pt x="727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1" name="object 41" descr=""/>
          <p:cNvGraphicFramePr>
            <a:graphicFrameLocks noGrp="1"/>
          </p:cNvGraphicFramePr>
          <p:nvPr/>
        </p:nvGraphicFramePr>
        <p:xfrm>
          <a:off x="2625471" y="1532826"/>
          <a:ext cx="5052695" cy="1558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1045"/>
                <a:gridCol w="138429"/>
                <a:gridCol w="83819"/>
                <a:gridCol w="716280"/>
                <a:gridCol w="52705"/>
                <a:gridCol w="57150"/>
                <a:gridCol w="772794"/>
                <a:gridCol w="143510"/>
                <a:gridCol w="56514"/>
                <a:gridCol w="888364"/>
                <a:gridCol w="346075"/>
                <a:gridCol w="725170"/>
                <a:gridCol w="245745"/>
              </a:tblGrid>
              <a:tr h="258445">
                <a:tc gridSpan="2">
                  <a:txBody>
                    <a:bodyPr/>
                    <a:lstStyle/>
                    <a:p>
                      <a:pPr marL="6858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0170">
                        <a:lnSpc>
                          <a:spcPts val="1750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90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88900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2865">
                        <a:lnSpc>
                          <a:spcPts val="1750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Facultate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3365">
                <a:tc>
                  <a:txBody>
                    <a:bodyPr/>
                    <a:lstStyle/>
                    <a:p>
                      <a:pPr algn="ctr" marL="18415">
                        <a:lnSpc>
                          <a:spcPts val="184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284328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4455">
                        <a:lnSpc>
                          <a:spcPts val="184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4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5090">
                        <a:lnSpc>
                          <a:spcPts val="184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29/04/59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4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ctr" marL="1841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296328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4455">
                        <a:lnSpc>
                          <a:spcPts val="186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6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509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29/04/59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6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TCM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marL="18415">
                        <a:lnSpc>
                          <a:spcPts val="18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4455">
                        <a:lnSpc>
                          <a:spcPts val="181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5090">
                        <a:lnSpc>
                          <a:spcPts val="18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01/05/61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1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Textile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algn="ctr" marL="1841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934856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8509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01/05/61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4154">
                <a:tc>
                  <a:txBody>
                    <a:bodyPr/>
                    <a:lstStyle/>
                    <a:p>
                      <a:pPr algn="ctr" marL="18415">
                        <a:lnSpc>
                          <a:spcPts val="15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965536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ts val="15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15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88900">
                        <a:lnSpc>
                          <a:spcPts val="15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05/03/58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TCM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2" name="object 42" descr=""/>
          <p:cNvSpPr txBox="1"/>
          <p:nvPr/>
        </p:nvSpPr>
        <p:spPr>
          <a:xfrm>
            <a:off x="2983483" y="3090213"/>
            <a:ext cx="4090670" cy="6508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720"/>
              </a:spcBef>
            </a:pPr>
            <a:r>
              <a:rPr dirty="0" sz="1400">
                <a:latin typeface="Microsoft Sans Serif"/>
                <a:cs typeface="Microsoft Sans Serif"/>
              </a:rPr>
              <a:t>Fig.4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Exemplu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relaţie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pentru</a:t>
            </a:r>
            <a:r>
              <a:rPr dirty="0" sz="1400" spc="-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evidenţierea</a:t>
            </a:r>
            <a:r>
              <a:rPr dirty="0" sz="1400" spc="1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cheilor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este</a:t>
            </a:r>
            <a:r>
              <a:rPr dirty="0" sz="1600" spc="3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-2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cheie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52043" y="3407804"/>
            <a:ext cx="8315959" cy="3748404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64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Mulţimea</a:t>
            </a:r>
            <a:r>
              <a:rPr dirty="0" sz="1600" spc="-8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{NrInreg}</a:t>
            </a:r>
            <a:endParaRPr sz="16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815"/>
              </a:spcBef>
              <a:buClr>
                <a:srgbClr val="00007B"/>
              </a:buClr>
              <a:buSzPct val="112500"/>
              <a:buFont typeface="Wingdings"/>
              <a:buChar char=""/>
              <a:tabLst>
                <a:tab pos="393065" algn="l"/>
              </a:tabLst>
            </a:pPr>
            <a:r>
              <a:rPr dirty="0" baseline="1736" sz="2400">
                <a:solidFill>
                  <a:srgbClr val="319964"/>
                </a:solidFill>
                <a:latin typeface="Microsoft Sans Serif"/>
                <a:cs typeface="Microsoft Sans Serif"/>
              </a:rPr>
              <a:t>Mulţimea</a:t>
            </a:r>
            <a:r>
              <a:rPr dirty="0" baseline="1736" sz="2400" spc="-3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319964"/>
                </a:solidFill>
                <a:latin typeface="Microsoft Sans Serif"/>
                <a:cs typeface="Microsoft Sans Serif"/>
              </a:rPr>
              <a:t>{Nume,</a:t>
            </a:r>
            <a:r>
              <a:rPr dirty="0" baseline="1736" sz="2400" spc="7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319964"/>
                </a:solidFill>
                <a:latin typeface="Microsoft Sans Serif"/>
                <a:cs typeface="Microsoft Sans Serif"/>
              </a:rPr>
              <a:t>Prenume,</a:t>
            </a:r>
            <a:r>
              <a:rPr dirty="0" baseline="1736" sz="2400" spc="22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 spc="-15">
                <a:solidFill>
                  <a:srgbClr val="319964"/>
                </a:solidFill>
                <a:latin typeface="Microsoft Sans Serif"/>
                <a:cs typeface="Microsoft Sans Serif"/>
              </a:rPr>
              <a:t>DataNastere}</a:t>
            </a:r>
            <a:r>
              <a:rPr dirty="0" baseline="1736" sz="2400" spc="-7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este</a:t>
            </a:r>
            <a:r>
              <a:rPr dirty="0" sz="1600" spc="2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o</a:t>
            </a:r>
            <a:r>
              <a:rPr dirty="0" sz="1600" spc="-2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cheie,</a:t>
            </a:r>
            <a:r>
              <a:rPr dirty="0" sz="1600" spc="-1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dar</a:t>
            </a:r>
            <a:r>
              <a:rPr dirty="0" sz="1600" spc="-3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este</a:t>
            </a:r>
            <a:r>
              <a:rPr dirty="0" sz="1600" spc="15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319964"/>
                </a:solidFill>
                <a:latin typeface="Microsoft Sans Serif"/>
                <a:cs typeface="Microsoft Sans Serif"/>
              </a:rPr>
              <a:t>şi</a:t>
            </a:r>
            <a:r>
              <a:rPr dirty="0" sz="1600" spc="-30">
                <a:solidFill>
                  <a:srgbClr val="319964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319964"/>
                </a:solidFill>
                <a:latin typeface="Microsoft Sans Serif"/>
                <a:cs typeface="Microsoft Sans Serif"/>
              </a:rPr>
              <a:t>super-</a:t>
            </a:r>
            <a:r>
              <a:rPr dirty="0" sz="1600" spc="-10">
                <a:solidFill>
                  <a:srgbClr val="319964"/>
                </a:solidFill>
                <a:latin typeface="Microsoft Sans Serif"/>
                <a:cs typeface="Microsoft Sans Serif"/>
              </a:rPr>
              <a:t>cheie!</a:t>
            </a:r>
            <a:endParaRPr sz="16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64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>
                <a:solidFill>
                  <a:srgbClr val="990000"/>
                </a:solidFill>
                <a:latin typeface="Microsoft Sans Serif"/>
                <a:cs typeface="Microsoft Sans Serif"/>
              </a:rPr>
              <a:t>Mulţimea</a:t>
            </a:r>
            <a:r>
              <a:rPr dirty="0" sz="1600" spc="-25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0000"/>
                </a:solidFill>
                <a:latin typeface="Microsoft Sans Serif"/>
                <a:cs typeface="Microsoft Sans Serif"/>
              </a:rPr>
              <a:t>{NrInreg,</a:t>
            </a:r>
            <a:r>
              <a:rPr dirty="0" sz="1600" spc="-25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0000"/>
                </a:solidFill>
                <a:latin typeface="Microsoft Sans Serif"/>
                <a:cs typeface="Microsoft Sans Serif"/>
              </a:rPr>
              <a:t>Facultate}</a:t>
            </a:r>
            <a:r>
              <a:rPr dirty="0" sz="1600" spc="-15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este</a:t>
            </a:r>
            <a:r>
              <a:rPr dirty="0" baseline="1736" sz="2400" spc="-7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o</a:t>
            </a:r>
            <a:r>
              <a:rPr dirty="0" baseline="1736" sz="2400" spc="-22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 spc="-15">
                <a:solidFill>
                  <a:srgbClr val="990000"/>
                </a:solidFill>
                <a:latin typeface="Microsoft Sans Serif"/>
                <a:cs typeface="Microsoft Sans Serif"/>
              </a:rPr>
              <a:t>super-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cheie,</a:t>
            </a:r>
            <a:r>
              <a:rPr dirty="0" baseline="1736" sz="2400" spc="-82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dar</a:t>
            </a:r>
            <a:r>
              <a:rPr dirty="0" baseline="1736" sz="2400" spc="-60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nu</a:t>
            </a:r>
            <a:r>
              <a:rPr dirty="0" baseline="1736" sz="2400" spc="-37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0000"/>
                </a:solidFill>
                <a:latin typeface="Microsoft Sans Serif"/>
                <a:cs typeface="Microsoft Sans Serif"/>
              </a:rPr>
              <a:t>este</a:t>
            </a:r>
            <a:r>
              <a:rPr dirty="0" baseline="1736" sz="2400" spc="-7">
                <a:solidFill>
                  <a:srgbClr val="990000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 spc="-15">
                <a:solidFill>
                  <a:srgbClr val="990000"/>
                </a:solidFill>
                <a:latin typeface="Microsoft Sans Serif"/>
                <a:cs typeface="Microsoft Sans Serif"/>
              </a:rPr>
              <a:t>cheie!</a:t>
            </a:r>
            <a:endParaRPr baseline="1736" sz="24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88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baseline="1736" sz="2400">
                <a:solidFill>
                  <a:srgbClr val="9999FF"/>
                </a:solidFill>
                <a:latin typeface="Microsoft Sans Serif"/>
                <a:cs typeface="Microsoft Sans Serif"/>
              </a:rPr>
              <a:t>Mulţimea</a:t>
            </a:r>
            <a:r>
              <a:rPr dirty="0" baseline="1736" sz="2400" spc="-7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99FF"/>
                </a:solidFill>
                <a:latin typeface="Microsoft Sans Serif"/>
                <a:cs typeface="Microsoft Sans Serif"/>
              </a:rPr>
              <a:t>{Nume,</a:t>
            </a:r>
            <a:r>
              <a:rPr dirty="0" baseline="1736" sz="2400" spc="-44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baseline="1736" sz="2400">
                <a:solidFill>
                  <a:srgbClr val="9999FF"/>
                </a:solidFill>
                <a:latin typeface="Microsoft Sans Serif"/>
                <a:cs typeface="Microsoft Sans Serif"/>
              </a:rPr>
              <a:t>Facultate}</a:t>
            </a:r>
            <a:r>
              <a:rPr dirty="0" baseline="1736" sz="2400" spc="-44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este</a:t>
            </a:r>
            <a:r>
              <a:rPr dirty="0" sz="1600" spc="-1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9999FF"/>
                </a:solidFill>
                <a:latin typeface="Microsoft Sans Serif"/>
                <a:cs typeface="Microsoft Sans Serif"/>
              </a:rPr>
              <a:t>ocheie</a:t>
            </a:r>
            <a:endParaRPr sz="160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830"/>
              </a:spcBef>
            </a:pPr>
            <a:r>
              <a:rPr dirty="0" sz="1600" spc="-10">
                <a:solidFill>
                  <a:srgbClr val="00007B"/>
                </a:solidFill>
                <a:latin typeface="Microsoft Sans Serif"/>
                <a:cs typeface="Microsoft Sans Serif"/>
              </a:rPr>
              <a:t>Întrebare</a:t>
            </a:r>
            <a:r>
              <a:rPr dirty="0" sz="1600" spc="-10">
                <a:latin typeface="Microsoft Sans Serif"/>
                <a:cs typeface="Microsoft Sans Serif"/>
              </a:rPr>
              <a:t>: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Putem</a:t>
            </a:r>
            <a:r>
              <a:rPr dirty="0" sz="1600" spc="-3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afirma</a:t>
            </a:r>
            <a:r>
              <a:rPr dirty="0" sz="1600" spc="-5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acest</a:t>
            </a:r>
            <a:r>
              <a:rPr dirty="0" sz="1600" spc="-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lucru</a:t>
            </a:r>
            <a:r>
              <a:rPr dirty="0" sz="1600" spc="-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în</a:t>
            </a:r>
            <a:r>
              <a:rPr dirty="0" sz="1600" spc="-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00007B"/>
                </a:solidFill>
                <a:latin typeface="Arial"/>
                <a:cs typeface="Arial"/>
              </a:rPr>
              <a:t>cazul</a:t>
            </a:r>
            <a:r>
              <a:rPr dirty="0" sz="1600" spc="-4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general</a:t>
            </a:r>
            <a:r>
              <a:rPr dirty="0" sz="1600" spc="-50" i="1">
                <a:solidFill>
                  <a:srgbClr val="00007B"/>
                </a:solidFill>
                <a:latin typeface="Arial"/>
                <a:cs typeface="Arial"/>
              </a:rPr>
              <a:t> ?</a:t>
            </a:r>
            <a:endParaRPr sz="1600">
              <a:latin typeface="Arial"/>
              <a:cs typeface="Arial"/>
            </a:endParaRPr>
          </a:p>
          <a:p>
            <a:pPr marL="393065" marR="149225">
              <a:lnSpc>
                <a:spcPct val="100000"/>
              </a:lnSpc>
              <a:spcBef>
                <a:spcPts val="805"/>
              </a:spcBef>
            </a:pPr>
            <a:r>
              <a:rPr dirty="0" sz="1600">
                <a:solidFill>
                  <a:srgbClr val="00007B"/>
                </a:solidFill>
                <a:latin typeface="Microsoft Sans Serif"/>
                <a:cs typeface="Microsoft Sans Serif"/>
              </a:rPr>
              <a:t>Răspuns</a:t>
            </a:r>
            <a:r>
              <a:rPr dirty="0" sz="1600">
                <a:latin typeface="Microsoft Sans Serif"/>
                <a:cs typeface="Microsoft Sans Serif"/>
              </a:rPr>
              <a:t>: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00007B"/>
                </a:solidFill>
                <a:latin typeface="Microsoft Sans Serif"/>
                <a:cs typeface="Microsoft Sans Serif"/>
              </a:rPr>
              <a:t>nu</a:t>
            </a:r>
            <a:r>
              <a:rPr dirty="0" sz="1600">
                <a:latin typeface="Microsoft Sans Serif"/>
                <a:cs typeface="Microsoft Sans Serif"/>
              </a:rPr>
              <a:t>,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deoarece</a:t>
            </a:r>
            <a:r>
              <a:rPr dirty="0" sz="1600" spc="-6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pot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exista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studenţi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cu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acelaşi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nume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şi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care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au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terminat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aceeaşi facultate</a:t>
            </a:r>
            <a:endParaRPr sz="1600">
              <a:latin typeface="Microsoft Sans Serif"/>
              <a:cs typeface="Microsoft Sans Serif"/>
            </a:endParaRPr>
          </a:p>
          <a:p>
            <a:pPr marL="393065">
              <a:lnSpc>
                <a:spcPct val="100000"/>
              </a:lnSpc>
              <a:spcBef>
                <a:spcPts val="805"/>
              </a:spcBef>
            </a:pPr>
            <a:r>
              <a:rPr dirty="0" sz="1600">
                <a:latin typeface="Microsoft Sans Serif"/>
                <a:cs typeface="Microsoft Sans Serif"/>
              </a:rPr>
              <a:t>Spunem</a:t>
            </a:r>
            <a:r>
              <a:rPr dirty="0" sz="1600" spc="-7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că,</a:t>
            </a:r>
            <a:r>
              <a:rPr dirty="0" sz="1600" spc="-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în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acest</a:t>
            </a:r>
            <a:r>
              <a:rPr dirty="0" sz="1600" spc="-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caz,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mulţimea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{Nume,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Facultate}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este,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prin</a:t>
            </a:r>
            <a:r>
              <a:rPr dirty="0" sz="1600" spc="-4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00007B"/>
                </a:solidFill>
                <a:latin typeface="Arial"/>
                <a:cs typeface="Arial"/>
              </a:rPr>
              <a:t>şansă</a:t>
            </a:r>
            <a:r>
              <a:rPr dirty="0" sz="1600">
                <a:latin typeface="Microsoft Sans Serif"/>
                <a:cs typeface="Microsoft Sans Serif"/>
              </a:rPr>
              <a:t>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cheie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</a:t>
            </a:r>
            <a:r>
              <a:rPr dirty="0" sz="1600" spc="-16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relaţiei</a:t>
            </a:r>
            <a:endParaRPr sz="1600">
              <a:latin typeface="Microsoft Sans Serif"/>
              <a:cs typeface="Microsoft Sans Serif"/>
            </a:endParaRPr>
          </a:p>
          <a:p>
            <a:pPr marL="393065" indent="-380365">
              <a:lnSpc>
                <a:spcPct val="100000"/>
              </a:lnSpc>
              <a:spcBef>
                <a:spcPts val="3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1600">
                <a:latin typeface="Microsoft Sans Serif"/>
                <a:cs typeface="Microsoft Sans Serif"/>
              </a:rPr>
              <a:t>Pentru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schema</a:t>
            </a:r>
            <a:r>
              <a:rPr dirty="0" sz="1600" spc="10">
                <a:latin typeface="Microsoft Sans Serif"/>
                <a:cs typeface="Microsoft Sans Serif"/>
              </a:rPr>
              <a:t> </a:t>
            </a:r>
            <a:r>
              <a:rPr dirty="0" sz="1600" b="1">
                <a:latin typeface="Arial"/>
                <a:cs typeface="Arial"/>
              </a:rPr>
              <a:t>STUDENTI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(NrInreg,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Nume,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Prenume,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DataNastere,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Facultate)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se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 spc="-25">
                <a:latin typeface="Microsoft Sans Serif"/>
                <a:cs typeface="Microsoft Sans Serif"/>
              </a:rPr>
              <a:t>pot</a:t>
            </a:r>
            <a:endParaRPr sz="1600">
              <a:latin typeface="Microsoft Sans Serif"/>
              <a:cs typeface="Microsoft Sans Serif"/>
            </a:endParaRPr>
          </a:p>
          <a:p>
            <a:pPr algn="ctr" marR="283845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Microsoft Sans Serif"/>
                <a:cs typeface="Microsoft Sans Serif"/>
              </a:rPr>
              <a:t>stabili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două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constrângeri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ce</a:t>
            </a:r>
            <a:r>
              <a:rPr dirty="0" sz="1600" spc="1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impun</a:t>
            </a:r>
            <a:r>
              <a:rPr dirty="0" sz="1600" spc="45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următoarele</a:t>
            </a:r>
            <a:r>
              <a:rPr dirty="0" sz="1600" spc="-13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chei:</a:t>
            </a:r>
            <a:endParaRPr sz="1600">
              <a:latin typeface="Microsoft Sans Serif"/>
              <a:cs typeface="Microsoft Sans Serif"/>
            </a:endParaRPr>
          </a:p>
          <a:p>
            <a:pPr algn="ctr" marL="299085">
              <a:lnSpc>
                <a:spcPct val="100000"/>
              </a:lnSpc>
              <a:spcBef>
                <a:spcPts val="165"/>
              </a:spcBef>
            </a:pPr>
            <a:r>
              <a:rPr dirty="0" sz="1600">
                <a:latin typeface="Microsoft Sans Serif"/>
                <a:cs typeface="Microsoft Sans Serif"/>
              </a:rPr>
              <a:t>{NrInreg}</a:t>
            </a:r>
            <a:r>
              <a:rPr dirty="0" sz="1600" spc="-5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şi</a:t>
            </a:r>
            <a:r>
              <a:rPr dirty="0" sz="1600" spc="-4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{Nume,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Prenume,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DataNastere}</a:t>
            </a:r>
            <a:endParaRPr sz="1600">
              <a:latin typeface="Microsoft Sans Serif"/>
              <a:cs typeface="Microsoft Sans Serif"/>
            </a:endParaRPr>
          </a:p>
          <a:p>
            <a:pPr algn="ctr" marR="23926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Microsoft Sans Serif"/>
                <a:cs typeface="Microsoft Sans Serif"/>
              </a:rPr>
              <a:t>Relaţia</a:t>
            </a:r>
            <a:r>
              <a:rPr dirty="0" sz="1600" spc="-4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din</a:t>
            </a:r>
            <a:r>
              <a:rPr dirty="0" sz="1600" spc="-1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figura</a:t>
            </a:r>
            <a:r>
              <a:rPr dirty="0" sz="1600" spc="-3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5</a:t>
            </a:r>
            <a:r>
              <a:rPr dirty="0" sz="1600" spc="-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satisface</a:t>
            </a:r>
            <a:r>
              <a:rPr dirty="0" sz="1600" spc="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ambele</a:t>
            </a:r>
            <a:r>
              <a:rPr dirty="0" sz="1600" spc="-10">
                <a:latin typeface="Microsoft Sans Serif"/>
                <a:cs typeface="Microsoft Sans Serif"/>
              </a:rPr>
              <a:t> constrângeri</a:t>
            </a:r>
            <a:r>
              <a:rPr dirty="0" sz="1600" spc="-5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de</a:t>
            </a:r>
            <a:r>
              <a:rPr dirty="0" sz="1600" spc="-200">
                <a:latin typeface="Microsoft Sans Serif"/>
                <a:cs typeface="Microsoft Sans Serif"/>
              </a:rPr>
              <a:t> </a:t>
            </a:r>
            <a:r>
              <a:rPr dirty="0" sz="1600" spc="-20">
                <a:latin typeface="Microsoft Sans Serif"/>
                <a:cs typeface="Microsoft Sans Serif"/>
              </a:rPr>
              <a:t>chei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70559" y="3307079"/>
            <a:ext cx="765175" cy="262255"/>
            <a:chOff x="670559" y="3307079"/>
            <a:chExt cx="765175" cy="262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607" y="3310127"/>
              <a:ext cx="755904" cy="2560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70559" y="3307079"/>
              <a:ext cx="765175" cy="262255"/>
            </a:xfrm>
            <a:custGeom>
              <a:avLst/>
              <a:gdLst/>
              <a:ahLst/>
              <a:cxnLst/>
              <a:rect l="l" t="t" r="r" b="b"/>
              <a:pathLst>
                <a:path w="765175" h="262254">
                  <a:moveTo>
                    <a:pt x="764921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3048" y="262000"/>
                  </a:lnTo>
                  <a:lnTo>
                    <a:pt x="3048" y="9144"/>
                  </a:lnTo>
                  <a:lnTo>
                    <a:pt x="9144" y="3048"/>
                  </a:lnTo>
                  <a:lnTo>
                    <a:pt x="9144" y="9144"/>
                  </a:lnTo>
                  <a:lnTo>
                    <a:pt x="755777" y="9144"/>
                  </a:lnTo>
                  <a:lnTo>
                    <a:pt x="755777" y="3048"/>
                  </a:lnTo>
                  <a:lnTo>
                    <a:pt x="758825" y="9144"/>
                  </a:lnTo>
                  <a:lnTo>
                    <a:pt x="758825" y="262000"/>
                  </a:lnTo>
                  <a:lnTo>
                    <a:pt x="764921" y="262000"/>
                  </a:lnTo>
                  <a:lnTo>
                    <a:pt x="764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58241" y="3264153"/>
          <a:ext cx="3992879" cy="163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/>
                <a:gridCol w="60960"/>
                <a:gridCol w="979805"/>
                <a:gridCol w="899160"/>
                <a:gridCol w="1195070"/>
              </a:tblGrid>
              <a:tr h="337820">
                <a:tc>
                  <a:txBody>
                    <a:bodyPr/>
                    <a:lstStyle/>
                    <a:p>
                      <a:pPr algn="ctr" marR="6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NrInreg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DataNastere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9398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25/11/1980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R="9398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485745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23/04/1981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9398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9398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 marR="9398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5026152" y="3343655"/>
            <a:ext cx="765175" cy="262255"/>
            <a:chOff x="5026152" y="3343655"/>
            <a:chExt cx="765175" cy="26225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3349751"/>
              <a:ext cx="755903" cy="24993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26152" y="3343655"/>
              <a:ext cx="765175" cy="262255"/>
            </a:xfrm>
            <a:custGeom>
              <a:avLst/>
              <a:gdLst/>
              <a:ahLst/>
              <a:cxnLst/>
              <a:rect l="l" t="t" r="r" b="b"/>
              <a:pathLst>
                <a:path w="765175" h="262254">
                  <a:moveTo>
                    <a:pt x="764921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3048" y="262001"/>
                  </a:lnTo>
                  <a:lnTo>
                    <a:pt x="3048" y="9144"/>
                  </a:lnTo>
                  <a:lnTo>
                    <a:pt x="9144" y="6096"/>
                  </a:lnTo>
                  <a:lnTo>
                    <a:pt x="9144" y="9144"/>
                  </a:lnTo>
                  <a:lnTo>
                    <a:pt x="755776" y="9144"/>
                  </a:lnTo>
                  <a:lnTo>
                    <a:pt x="755776" y="6096"/>
                  </a:lnTo>
                  <a:lnTo>
                    <a:pt x="758825" y="9144"/>
                  </a:lnTo>
                  <a:lnTo>
                    <a:pt x="758825" y="262001"/>
                  </a:lnTo>
                  <a:lnTo>
                    <a:pt x="764921" y="262001"/>
                  </a:lnTo>
                  <a:lnTo>
                    <a:pt x="764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358128" y="3343655"/>
            <a:ext cx="478790" cy="262255"/>
            <a:chOff x="6358128" y="3343655"/>
            <a:chExt cx="478790" cy="26225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6" y="3349751"/>
              <a:ext cx="469392" cy="25298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358128" y="3343655"/>
              <a:ext cx="478790" cy="262255"/>
            </a:xfrm>
            <a:custGeom>
              <a:avLst/>
              <a:gdLst/>
              <a:ahLst/>
              <a:cxnLst/>
              <a:rect l="l" t="t" r="r" b="b"/>
              <a:pathLst>
                <a:path w="478790" h="262254">
                  <a:moveTo>
                    <a:pt x="478281" y="0"/>
                  </a:moveTo>
                  <a:lnTo>
                    <a:pt x="0" y="0"/>
                  </a:lnTo>
                  <a:lnTo>
                    <a:pt x="0" y="262001"/>
                  </a:lnTo>
                  <a:lnTo>
                    <a:pt x="3048" y="262001"/>
                  </a:lnTo>
                  <a:lnTo>
                    <a:pt x="3048" y="9144"/>
                  </a:lnTo>
                  <a:lnTo>
                    <a:pt x="9144" y="6096"/>
                  </a:lnTo>
                  <a:lnTo>
                    <a:pt x="9144" y="9144"/>
                  </a:lnTo>
                  <a:lnTo>
                    <a:pt x="469138" y="9144"/>
                  </a:lnTo>
                  <a:lnTo>
                    <a:pt x="469138" y="6096"/>
                  </a:lnTo>
                  <a:lnTo>
                    <a:pt x="472186" y="9144"/>
                  </a:lnTo>
                  <a:lnTo>
                    <a:pt x="472186" y="262001"/>
                  </a:lnTo>
                  <a:lnTo>
                    <a:pt x="478281" y="262001"/>
                  </a:lnTo>
                  <a:lnTo>
                    <a:pt x="4782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5012245" y="3297554"/>
          <a:ext cx="1950720" cy="137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/>
                <a:gridCol w="527685"/>
                <a:gridCol w="536575"/>
              </a:tblGrid>
              <a:tr h="337820">
                <a:tc>
                  <a:txBody>
                    <a:bodyPr/>
                    <a:lstStyle/>
                    <a:p>
                      <a:pPr algn="ctr" marR="692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Student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Nota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Curs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12446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175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algn="ctr" marR="124460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190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algn="ctr" marR="12446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188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algn="ctr" marR="124460">
                        <a:lnSpc>
                          <a:spcPts val="188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8580">
                        <a:lnSpc>
                          <a:spcPts val="188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00">
                        <a:lnSpc>
                          <a:spcPts val="188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3" name="object 13" descr=""/>
          <p:cNvGrpSpPr/>
          <p:nvPr/>
        </p:nvGrpSpPr>
        <p:grpSpPr>
          <a:xfrm>
            <a:off x="7187183" y="3307079"/>
            <a:ext cx="405130" cy="262255"/>
            <a:chOff x="7187183" y="3307079"/>
            <a:chExt cx="405130" cy="26225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0231" y="3313175"/>
              <a:ext cx="396240" cy="25298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187183" y="3307079"/>
              <a:ext cx="405130" cy="262255"/>
            </a:xfrm>
            <a:custGeom>
              <a:avLst/>
              <a:gdLst/>
              <a:ahLst/>
              <a:cxnLst/>
              <a:rect l="l" t="t" r="r" b="b"/>
              <a:pathLst>
                <a:path w="405129" h="262254">
                  <a:moveTo>
                    <a:pt x="405002" y="0"/>
                  </a:moveTo>
                  <a:lnTo>
                    <a:pt x="0" y="0"/>
                  </a:lnTo>
                  <a:lnTo>
                    <a:pt x="0" y="262000"/>
                  </a:lnTo>
                  <a:lnTo>
                    <a:pt x="3048" y="262000"/>
                  </a:lnTo>
                  <a:lnTo>
                    <a:pt x="3048" y="9144"/>
                  </a:lnTo>
                  <a:lnTo>
                    <a:pt x="9144" y="6096"/>
                  </a:lnTo>
                  <a:lnTo>
                    <a:pt x="9144" y="9144"/>
                  </a:lnTo>
                  <a:lnTo>
                    <a:pt x="392811" y="9144"/>
                  </a:lnTo>
                  <a:lnTo>
                    <a:pt x="392811" y="6096"/>
                  </a:lnTo>
                  <a:lnTo>
                    <a:pt x="398907" y="9144"/>
                  </a:lnTo>
                  <a:lnTo>
                    <a:pt x="398907" y="262000"/>
                  </a:lnTo>
                  <a:lnTo>
                    <a:pt x="405002" y="262000"/>
                  </a:lnTo>
                  <a:lnTo>
                    <a:pt x="4050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7174867" y="3300729"/>
          <a:ext cx="2345690" cy="1022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/>
                <a:gridCol w="72390"/>
                <a:gridCol w="980440"/>
                <a:gridCol w="798830"/>
              </a:tblGrid>
              <a:tr h="243840">
                <a:tc>
                  <a:txBody>
                    <a:bodyPr/>
                    <a:lstStyle/>
                    <a:p>
                      <a:pPr algn="ctr" marL="10795">
                        <a:lnSpc>
                          <a:spcPts val="17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Denumire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Titular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algn="ctr" marR="33655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Melinte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algn="ctr" marR="33655">
                        <a:lnSpc>
                          <a:spcPts val="1864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Mardare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8605">
                <a:tc>
                  <a:txBody>
                    <a:bodyPr/>
                    <a:lstStyle/>
                    <a:p>
                      <a:pPr algn="ctr" marR="33655">
                        <a:lnSpc>
                          <a:spcPts val="188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88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Dascalu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895299" y="963295"/>
            <a:ext cx="7785734" cy="1710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orice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poate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stabili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cel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puţin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cheie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2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permite:</a:t>
            </a:r>
            <a:endParaRPr sz="2000">
              <a:latin typeface="Microsoft Sans Serif"/>
              <a:cs typeface="Microsoft Sans Serif"/>
            </a:endParaRPr>
          </a:p>
          <a:p>
            <a:pPr lvl="1" marL="755650" indent="-285750">
              <a:lnSpc>
                <a:spcPct val="100000"/>
              </a:lnSpc>
              <a:spcBef>
                <a:spcPts val="1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755650" algn="l"/>
              </a:tabLst>
            </a:pPr>
            <a:r>
              <a:rPr dirty="0" sz="1800">
                <a:latin typeface="Microsoft Sans Serif"/>
                <a:cs typeface="Microsoft Sans Serif"/>
              </a:rPr>
              <a:t>accesul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toate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datele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</a:t>
            </a:r>
            <a:r>
              <a:rPr dirty="0" sz="1800" spc="-16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date</a:t>
            </a:r>
            <a:endParaRPr sz="1800">
              <a:latin typeface="Microsoft Sans Serif"/>
              <a:cs typeface="Microsoft Sans Serif"/>
            </a:endParaRPr>
          </a:p>
          <a:p>
            <a:pPr lvl="1" marL="755650" indent="-285750">
              <a:lnSpc>
                <a:spcPct val="100000"/>
              </a:lnSpc>
              <a:buClr>
                <a:srgbClr val="9999CC"/>
              </a:buClr>
              <a:buSzPct val="80555"/>
              <a:buFont typeface="Wingdings"/>
              <a:buChar char=""/>
              <a:tabLst>
                <a:tab pos="755650" algn="l"/>
              </a:tabLst>
            </a:pPr>
            <a:r>
              <a:rPr dirty="0" sz="1800">
                <a:latin typeface="Microsoft Sans Serif"/>
                <a:cs typeface="Microsoft Sans Serif"/>
              </a:rPr>
              <a:t>identificarea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unică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datelor</a:t>
            </a:r>
            <a:endParaRPr sz="1800">
              <a:latin typeface="Microsoft Sans Serif"/>
              <a:cs typeface="Microsoft Sans Serif"/>
            </a:endParaRPr>
          </a:p>
          <a:p>
            <a:pPr lvl="1" marL="755650" indent="-285750">
              <a:lnSpc>
                <a:spcPct val="100000"/>
              </a:lnSpc>
              <a:buClr>
                <a:srgbClr val="9999CC"/>
              </a:buClr>
              <a:buSzPct val="80555"/>
              <a:buFont typeface="Wingdings"/>
              <a:buChar char=""/>
              <a:tabLst>
                <a:tab pos="755650" algn="l"/>
              </a:tabLst>
            </a:pPr>
            <a:r>
              <a:rPr dirty="0" sz="1800">
                <a:latin typeface="Microsoft Sans Serif"/>
                <a:cs typeface="Microsoft Sans Serif"/>
              </a:rPr>
              <a:t>stabilirea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unor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legături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între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datele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conţinute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diverse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relaţii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Exemplu.</a:t>
            </a:r>
            <a:r>
              <a:rPr dirty="0" sz="2000" spc="-6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consideră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baza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figura</a:t>
            </a:r>
            <a:r>
              <a:rPr dirty="0" sz="2000" spc="16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2043" y="2937510"/>
            <a:ext cx="10363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STUDENTI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071617" y="2974086"/>
            <a:ext cx="10204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EXAMENE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233031" y="2937510"/>
            <a:ext cx="949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CURSURI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31875" y="5243321"/>
            <a:ext cx="81851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1800">
                <a:latin typeface="Microsoft Sans Serif"/>
                <a:cs typeface="Microsoft Sans Serif"/>
              </a:rPr>
              <a:t>Relaţia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EXAMENE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face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referire</a:t>
            </a:r>
            <a:r>
              <a:rPr dirty="0" sz="1800" spc="-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studenţii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relaţia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STUDENTI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prin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NrInreg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cursurile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CURSURI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prin</a:t>
            </a:r>
            <a:r>
              <a:rPr dirty="0" sz="1800" spc="-114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Cod</a:t>
            </a:r>
            <a:endParaRPr sz="18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lr>
                <a:srgbClr val="9999CC"/>
              </a:buClr>
              <a:buSzPct val="78125"/>
              <a:buFont typeface="Wingdings"/>
              <a:buChar char=""/>
              <a:tabLst>
                <a:tab pos="756285" algn="l"/>
              </a:tabLst>
            </a:pPr>
            <a:r>
              <a:rPr dirty="0" sz="1600">
                <a:latin typeface="Microsoft Sans Serif"/>
                <a:cs typeface="Microsoft Sans Serif"/>
              </a:rPr>
              <a:t>NrInreg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este</a:t>
            </a:r>
            <a:r>
              <a:rPr dirty="0" sz="1600" spc="25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cheia</a:t>
            </a:r>
            <a:r>
              <a:rPr dirty="0" sz="1600" spc="-2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relaţiei</a:t>
            </a:r>
            <a:r>
              <a:rPr dirty="0" sz="1600" spc="-8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STUDENTI</a:t>
            </a:r>
            <a:endParaRPr sz="16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Clr>
                <a:srgbClr val="9999CC"/>
              </a:buClr>
              <a:buSzPct val="78125"/>
              <a:buFont typeface="Wingdings"/>
              <a:buChar char=""/>
              <a:tabLst>
                <a:tab pos="756285" algn="l"/>
              </a:tabLst>
            </a:pPr>
            <a:r>
              <a:rPr dirty="0" sz="1600">
                <a:latin typeface="Microsoft Sans Serif"/>
                <a:cs typeface="Microsoft Sans Serif"/>
              </a:rPr>
              <a:t>Cod</a:t>
            </a:r>
            <a:r>
              <a:rPr dirty="0" sz="1600" spc="-3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este</a:t>
            </a:r>
            <a:r>
              <a:rPr dirty="0" sz="1600" spc="20">
                <a:latin typeface="Microsoft Sans Serif"/>
                <a:cs typeface="Microsoft Sans Serif"/>
              </a:rPr>
              <a:t> </a:t>
            </a:r>
            <a:r>
              <a:rPr dirty="0" sz="1600">
                <a:latin typeface="Microsoft Sans Serif"/>
                <a:cs typeface="Microsoft Sans Serif"/>
              </a:rPr>
              <a:t>cheia</a:t>
            </a:r>
            <a:r>
              <a:rPr dirty="0" sz="1600" spc="-10">
                <a:latin typeface="Microsoft Sans Serif"/>
                <a:cs typeface="Microsoft Sans Serif"/>
              </a:rPr>
              <a:t> relaţiei</a:t>
            </a:r>
            <a:r>
              <a:rPr dirty="0" sz="1600" spc="-95">
                <a:latin typeface="Microsoft Sans Serif"/>
                <a:cs typeface="Microsoft Sans Serif"/>
              </a:rPr>
              <a:t> </a:t>
            </a:r>
            <a:r>
              <a:rPr dirty="0" sz="1600" spc="-10">
                <a:latin typeface="Microsoft Sans Serif"/>
                <a:cs typeface="Microsoft Sans Serif"/>
              </a:rPr>
              <a:t>CURSURI</a:t>
            </a:r>
            <a:endParaRPr sz="16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4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1800" spc="-35">
                <a:latin typeface="Microsoft Sans Serif"/>
                <a:cs typeface="Microsoft Sans Serif"/>
              </a:rPr>
              <a:t>Valorile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atributelor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cheie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sunt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utilizate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referirea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conţinutului</a:t>
            </a:r>
            <a:r>
              <a:rPr dirty="0" sz="1800" spc="-10">
                <a:latin typeface="Microsoft Sans Serif"/>
                <a:cs typeface="Microsoft Sans Serif"/>
              </a:rPr>
              <a:t> altor</a:t>
            </a:r>
            <a:r>
              <a:rPr dirty="0" sz="1800" spc="-1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relaţii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555" y="1233297"/>
            <a:ext cx="8344534" cy="880744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marL="356870" marR="5080" indent="-344805">
              <a:lnSpc>
                <a:spcPct val="100400"/>
              </a:lnSpc>
              <a:spcBef>
                <a:spcPts val="80"/>
              </a:spcBef>
              <a:tabLst>
                <a:tab pos="1161415" algn="l"/>
                <a:tab pos="2588260" algn="l"/>
                <a:tab pos="2923540" algn="l"/>
                <a:tab pos="3993515" algn="l"/>
                <a:tab pos="4807585" algn="l"/>
                <a:tab pos="6764655" algn="l"/>
                <a:tab pos="7953375" algn="l"/>
              </a:tabLst>
            </a:pPr>
            <a:r>
              <a:rPr dirty="0" sz="2800" spc="-10">
                <a:solidFill>
                  <a:srgbClr val="00007B"/>
                </a:solidFill>
              </a:rPr>
              <a:t>Cheia</a:t>
            </a:r>
            <a:r>
              <a:rPr dirty="0" sz="2800">
                <a:solidFill>
                  <a:srgbClr val="00007B"/>
                </a:solidFill>
              </a:rPr>
              <a:t>	</a:t>
            </a:r>
            <a:r>
              <a:rPr dirty="0" sz="2800" spc="-10">
                <a:solidFill>
                  <a:srgbClr val="00007B"/>
                </a:solidFill>
              </a:rPr>
              <a:t>primară</a:t>
            </a:r>
            <a:r>
              <a:rPr dirty="0" sz="2800">
                <a:solidFill>
                  <a:srgbClr val="00007B"/>
                </a:solidFill>
              </a:rPr>
              <a:t>	</a:t>
            </a:r>
            <a:r>
              <a:rPr dirty="0" sz="2800" spc="-50"/>
              <a:t>-</a:t>
            </a:r>
            <a:r>
              <a:rPr dirty="0" sz="2800"/>
              <a:t>	</a:t>
            </a:r>
            <a:r>
              <a:rPr dirty="0" sz="2800" spc="-10"/>
              <a:t>cheia</a:t>
            </a:r>
            <a:r>
              <a:rPr dirty="0" sz="2800"/>
              <a:t>	</a:t>
            </a:r>
            <a:r>
              <a:rPr dirty="0" sz="2800" spc="-20"/>
              <a:t>prin</a:t>
            </a:r>
            <a:r>
              <a:rPr dirty="0" sz="2800"/>
              <a:t>	</a:t>
            </a:r>
            <a:r>
              <a:rPr dirty="0" sz="2800" spc="-10"/>
              <a:t>intermediul</a:t>
            </a:r>
            <a:r>
              <a:rPr dirty="0" sz="2800"/>
              <a:t>	</a:t>
            </a:r>
            <a:r>
              <a:rPr dirty="0" sz="2800" spc="-10"/>
              <a:t>căreia</a:t>
            </a:r>
            <a:r>
              <a:rPr dirty="0" sz="2800"/>
              <a:t>	</a:t>
            </a:r>
            <a:r>
              <a:rPr dirty="0" sz="2800" spc="-25"/>
              <a:t>se </a:t>
            </a:r>
            <a:r>
              <a:rPr dirty="0" sz="2800"/>
              <a:t>realizează</a:t>
            </a:r>
            <a:r>
              <a:rPr dirty="0" sz="2800" spc="-25"/>
              <a:t> </a:t>
            </a:r>
            <a:r>
              <a:rPr dirty="0" sz="2800"/>
              <a:t>referinţe</a:t>
            </a:r>
            <a:r>
              <a:rPr dirty="0" sz="2800" spc="5"/>
              <a:t> </a:t>
            </a:r>
            <a:r>
              <a:rPr dirty="0" sz="2800"/>
              <a:t>între</a:t>
            </a:r>
            <a:r>
              <a:rPr dirty="0" sz="2800" spc="-90"/>
              <a:t> </a:t>
            </a:r>
            <a:r>
              <a:rPr dirty="0" sz="2800" spc="-10"/>
              <a:t>relaţii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1038555" y="2529077"/>
            <a:ext cx="8351520" cy="4203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  <a:tab pos="2877820" algn="l"/>
                <a:tab pos="3810635" algn="l"/>
                <a:tab pos="5395595" algn="l"/>
                <a:tab pos="7081520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Constrângere: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interzisă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utilizarea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valorilor</a:t>
            </a:r>
            <a:endParaRPr sz="2800">
              <a:latin typeface="Microsoft Sans Serif"/>
              <a:cs typeface="Microsoft Sans Serif"/>
            </a:endParaRPr>
          </a:p>
          <a:p>
            <a:pPr marL="356870">
              <a:lnSpc>
                <a:spcPct val="100000"/>
              </a:lnSpc>
              <a:spcBef>
                <a:spcPts val="10"/>
              </a:spcBef>
            </a:pPr>
            <a:r>
              <a:rPr dirty="0" sz="2800" b="1">
                <a:solidFill>
                  <a:srgbClr val="00007B"/>
                </a:solidFill>
                <a:latin typeface="Arial"/>
                <a:cs typeface="Arial"/>
              </a:rPr>
              <a:t>null</a:t>
            </a:r>
            <a:r>
              <a:rPr dirty="0" sz="2800" spc="-105" b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pentru</a:t>
            </a:r>
            <a:r>
              <a:rPr dirty="0" sz="28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cheile</a:t>
            </a:r>
            <a:r>
              <a:rPr dirty="0" sz="28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primare</a:t>
            </a:r>
            <a:r>
              <a:rPr dirty="0" sz="2800" spc="-10">
                <a:latin typeface="Microsoft Sans Serif"/>
                <a:cs typeface="Microsoft Sans Serif"/>
              </a:rPr>
              <a:t>,</a:t>
            </a:r>
            <a:endParaRPr sz="2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3020"/>
              </a:spcBef>
            </a:pPr>
            <a:r>
              <a:rPr dirty="0" sz="1900">
                <a:solidFill>
                  <a:srgbClr val="9999CC"/>
                </a:solidFill>
                <a:latin typeface="Wingdings"/>
                <a:cs typeface="Wingdings"/>
              </a:rPr>
              <a:t></a:t>
            </a:r>
            <a:r>
              <a:rPr dirty="0" sz="1900" spc="-30">
                <a:solidFill>
                  <a:srgbClr val="9999CC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Valorile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b="1">
                <a:latin typeface="Arial"/>
                <a:cs typeface="Arial"/>
              </a:rPr>
              <a:t>null</a:t>
            </a:r>
            <a:r>
              <a:rPr dirty="0" sz="2400" spc="-120" b="1"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permise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pentru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celelalte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chei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algn="just" marL="355600" marR="5080" indent="-34353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800">
                <a:latin typeface="Microsoft Sans Serif"/>
                <a:cs typeface="Microsoft Sans Serif"/>
              </a:rPr>
              <a:t>Pot</a:t>
            </a:r>
            <a:r>
              <a:rPr dirty="0" sz="2800" spc="5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apărea</a:t>
            </a:r>
            <a:r>
              <a:rPr dirty="0" sz="2800" spc="5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situaţii</a:t>
            </a:r>
            <a:r>
              <a:rPr dirty="0" sz="2800" spc="53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5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5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nu</a:t>
            </a:r>
            <a:r>
              <a:rPr dirty="0" sz="2800" spc="5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există</a:t>
            </a:r>
            <a:r>
              <a:rPr dirty="0" sz="2800" spc="5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atribute</a:t>
            </a:r>
            <a:r>
              <a:rPr dirty="0" sz="2800" spc="53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ale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căror</a:t>
            </a:r>
            <a:r>
              <a:rPr dirty="0" sz="2800" spc="254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valori</a:t>
            </a:r>
            <a:r>
              <a:rPr dirty="0" sz="2800" spc="24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să</a:t>
            </a:r>
            <a:r>
              <a:rPr dirty="0" sz="2800" spc="2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fie</a:t>
            </a:r>
            <a:r>
              <a:rPr dirty="0" sz="2800" spc="2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disponibile</a:t>
            </a:r>
            <a:r>
              <a:rPr dirty="0" sz="2800" spc="26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pentru</a:t>
            </a:r>
            <a:r>
              <a:rPr dirty="0" sz="2800" spc="25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o</a:t>
            </a:r>
            <a:r>
              <a:rPr dirty="0" sz="2800" spc="245">
                <a:latin typeface="Microsoft Sans Serif"/>
                <a:cs typeface="Microsoft Sans Serif"/>
              </a:rPr>
              <a:t>  </a:t>
            </a:r>
            <a:r>
              <a:rPr dirty="0" sz="2800" spc="-10">
                <a:latin typeface="Microsoft Sans Serif"/>
                <a:cs typeface="Microsoft Sans Serif"/>
              </a:rPr>
              <a:t>cheie </a:t>
            </a:r>
            <a:r>
              <a:rPr dirty="0" sz="2800" spc="-1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primară</a:t>
            </a:r>
            <a:r>
              <a:rPr dirty="0" sz="2800" spc="3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Symbol"/>
                <a:cs typeface="Symbol"/>
              </a:rPr>
              <a:t>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se</a:t>
            </a:r>
            <a:r>
              <a:rPr dirty="0" sz="2800" spc="3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va</a:t>
            </a:r>
            <a:r>
              <a:rPr dirty="0" sz="2800" spc="2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introduce</a:t>
            </a:r>
            <a:r>
              <a:rPr dirty="0" sz="2800" spc="3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un</a:t>
            </a:r>
            <a:r>
              <a:rPr dirty="0" sz="2800" spc="30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atribut</a:t>
            </a:r>
            <a:r>
              <a:rPr dirty="0" sz="2800" spc="2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suplimentar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care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va</a:t>
            </a:r>
            <a:r>
              <a:rPr dirty="0" sz="2800" spc="165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generat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şi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asociat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fiecărui</a:t>
            </a:r>
            <a:r>
              <a:rPr dirty="0" sz="2800" spc="180">
                <a:latin typeface="Microsoft Sans Serif"/>
                <a:cs typeface="Microsoft Sans Serif"/>
              </a:rPr>
              <a:t>  </a:t>
            </a:r>
            <a:r>
              <a:rPr dirty="0" sz="2800">
                <a:latin typeface="Microsoft Sans Serif"/>
                <a:cs typeface="Microsoft Sans Serif"/>
              </a:rPr>
              <a:t>tuplu</a:t>
            </a:r>
            <a:r>
              <a:rPr dirty="0" sz="2800" spc="185">
                <a:latin typeface="Microsoft Sans Serif"/>
                <a:cs typeface="Microsoft Sans Serif"/>
              </a:rPr>
              <a:t>  </a:t>
            </a:r>
            <a:r>
              <a:rPr dirty="0" sz="2800" spc="-25">
                <a:latin typeface="Microsoft Sans Serif"/>
                <a:cs typeface="Microsoft Sans Serif"/>
              </a:rPr>
              <a:t>în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momentul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inserării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în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relaţia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corespunzătoare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72073" y="522478"/>
            <a:ext cx="3608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Constrângeri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integritate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0372" y="4836769"/>
            <a:ext cx="8717280" cy="110807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20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b)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Cheia</a:t>
            </a:r>
            <a:r>
              <a:rPr dirty="0" sz="20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dirty="0" baseline="-16460" sz="2025" i="1">
                <a:solidFill>
                  <a:srgbClr val="00007B"/>
                </a:solidFill>
                <a:latin typeface="Arial"/>
                <a:cs typeface="Arial"/>
              </a:rPr>
              <a:t>2</a:t>
            </a:r>
            <a:r>
              <a:rPr dirty="0" baseline="-16460" sz="2025" spc="-82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unică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şi</a:t>
            </a:r>
            <a:r>
              <a:rPr dirty="0" sz="2000" spc="-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coincide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cu</a:t>
            </a:r>
            <a:r>
              <a:rPr dirty="0" sz="20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o</a:t>
            </a:r>
            <a:r>
              <a:rPr dirty="0" sz="2000" spc="-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mulţime</a:t>
            </a:r>
            <a:r>
              <a:rPr dirty="0" sz="2000" spc="-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K</a:t>
            </a:r>
            <a:r>
              <a:rPr dirty="0" sz="2000" spc="-65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1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atribute</a:t>
            </a:r>
            <a:endParaRPr sz="2000">
              <a:latin typeface="Microsoft Sans Serif"/>
              <a:cs typeface="Microsoft Sans Serif"/>
            </a:endParaRPr>
          </a:p>
          <a:p>
            <a:pPr marL="382270" marR="30480">
              <a:lnSpc>
                <a:spcPts val="2880"/>
              </a:lnSpc>
              <a:spcBef>
                <a:spcPts val="45"/>
              </a:spcBef>
              <a:tabLst>
                <a:tab pos="1266190" algn="l"/>
                <a:tab pos="1418590" algn="l"/>
                <a:tab pos="2259965" algn="l"/>
                <a:tab pos="2424430" algn="l"/>
                <a:tab pos="3046730" algn="l"/>
                <a:tab pos="3114040" algn="l"/>
                <a:tab pos="4083050" algn="l"/>
                <a:tab pos="4582795" algn="l"/>
                <a:tab pos="5025390" algn="l"/>
                <a:tab pos="5229225" algn="l"/>
                <a:tab pos="5412105" algn="l"/>
                <a:tab pos="5537200" algn="l"/>
                <a:tab pos="5732145" algn="l"/>
                <a:tab pos="5863590" algn="l"/>
                <a:tab pos="6189345" algn="l"/>
                <a:tab pos="6280785" algn="l"/>
                <a:tab pos="7195820" algn="l"/>
                <a:tab pos="7287259" algn="l"/>
                <a:tab pos="8466455" algn="l"/>
                <a:tab pos="853694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stabilirea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unei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constrângeri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între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25" i="1">
                <a:latin typeface="Arial"/>
                <a:cs typeface="Arial"/>
              </a:rPr>
              <a:t>R</a:t>
            </a:r>
            <a:r>
              <a:rPr dirty="0" baseline="-16460" sz="2025" spc="-37" i="1">
                <a:latin typeface="Arial"/>
                <a:cs typeface="Arial"/>
              </a:rPr>
              <a:t>2</a:t>
            </a:r>
            <a:r>
              <a:rPr dirty="0" baseline="-16460" sz="2025" i="1">
                <a:latin typeface="Arial"/>
                <a:cs typeface="Arial"/>
              </a:rPr>
              <a:t>		</a:t>
            </a:r>
            <a:r>
              <a:rPr dirty="0" sz="2000" spc="-10">
                <a:latin typeface="Microsoft Sans Serif"/>
                <a:cs typeface="Microsoft Sans Serif"/>
              </a:rPr>
              <a:t>trebuie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specificată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sz="2000" spc="-10">
                <a:latin typeface="Microsoft Sans Serif"/>
                <a:cs typeface="Microsoft Sans Serif"/>
              </a:rPr>
              <a:t>anumită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ordine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pentru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10">
                <a:latin typeface="Microsoft Sans Serif"/>
                <a:cs typeface="Microsoft Sans Serif"/>
              </a:rPr>
              <a:t>ambele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mulţimi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(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 i="1">
                <a:latin typeface="Arial"/>
                <a:cs typeface="Arial"/>
              </a:rPr>
              <a:t>K</a:t>
            </a:r>
            <a:r>
              <a:rPr dirty="0" sz="2000" spc="-25">
                <a:latin typeface="Microsoft Sans Serif"/>
                <a:cs typeface="Microsoft Sans Serif"/>
              </a:rPr>
              <a:t>).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Indicând</a:t>
            </a:r>
            <a:r>
              <a:rPr dirty="0" sz="2000">
                <a:latin typeface="Microsoft Sans Serif"/>
                <a:cs typeface="Microsoft Sans Serif"/>
              </a:rPr>
              <a:t>		</a:t>
            </a:r>
            <a:r>
              <a:rPr dirty="0" sz="2000" spc="-10">
                <a:latin typeface="Microsoft Sans Serif"/>
                <a:cs typeface="Microsoft Sans Serif"/>
              </a:rPr>
              <a:t>atributele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în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21791" y="5989701"/>
            <a:ext cx="4606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955675" algn="l"/>
                <a:tab pos="1266825" algn="l"/>
                <a:tab pos="287909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ordine,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200" spc="-50" i="1">
                <a:latin typeface="Times New Roman"/>
                <a:cs typeface="Times New Roman"/>
              </a:rPr>
              <a:t>X</a:t>
            </a:r>
            <a:r>
              <a:rPr dirty="0" sz="2200" i="1">
                <a:latin typeface="Times New Roman"/>
                <a:cs typeface="Times New Roman"/>
              </a:rPr>
              <a:t>	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-8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A</a:t>
            </a:r>
            <a:r>
              <a:rPr dirty="0" baseline="-21367" sz="1950" i="1">
                <a:latin typeface="Times New Roman"/>
                <a:cs typeface="Times New Roman"/>
              </a:rPr>
              <a:t>1</a:t>
            </a:r>
            <a:r>
              <a:rPr dirty="0" baseline="-21367" sz="1950" spc="209" i="1">
                <a:latin typeface="Times New Roman"/>
                <a:cs typeface="Times New Roman"/>
              </a:rPr>
              <a:t> </a:t>
            </a:r>
            <a:r>
              <a:rPr dirty="0" sz="2200" spc="-60" i="1">
                <a:latin typeface="Times New Roman"/>
                <a:cs typeface="Times New Roman"/>
              </a:rPr>
              <a:t>A</a:t>
            </a:r>
            <a:r>
              <a:rPr dirty="0" baseline="-21367" sz="1950" spc="-89" i="1">
                <a:latin typeface="Times New Roman"/>
                <a:cs typeface="Times New Roman"/>
              </a:rPr>
              <a:t>2</a:t>
            </a:r>
            <a:r>
              <a:rPr dirty="0" baseline="-21367" sz="1950" spc="-240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...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A</a:t>
            </a:r>
            <a:r>
              <a:rPr dirty="0" baseline="-21367" sz="1950" spc="-15" i="1">
                <a:latin typeface="Times New Roman"/>
                <a:cs typeface="Times New Roman"/>
              </a:rPr>
              <a:t>p</a:t>
            </a:r>
            <a:r>
              <a:rPr dirty="0" baseline="-21367" sz="1950" spc="-150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,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K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Times New Roman"/>
                <a:cs typeface="Times New Roman"/>
              </a:rPr>
              <a:t>B</a:t>
            </a:r>
            <a:r>
              <a:rPr dirty="0" baseline="-21367" sz="1950" spc="-60" i="1">
                <a:latin typeface="Times New Roman"/>
                <a:cs typeface="Times New Roman"/>
              </a:rPr>
              <a:t>1</a:t>
            </a:r>
            <a:r>
              <a:rPr dirty="0" baseline="-21367" sz="1950" spc="-179" i="1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B</a:t>
            </a:r>
            <a:r>
              <a:rPr dirty="0" baseline="-21367" sz="1950" spc="-52" i="1">
                <a:latin typeface="Times New Roman"/>
                <a:cs typeface="Times New Roman"/>
              </a:rPr>
              <a:t>2</a:t>
            </a:r>
            <a:r>
              <a:rPr dirty="0" baseline="-21367" sz="1950" spc="-97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...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B</a:t>
            </a:r>
            <a:r>
              <a:rPr dirty="0" baseline="-21367" sz="1950" i="1">
                <a:latin typeface="Times New Roman"/>
                <a:cs typeface="Times New Roman"/>
              </a:rPr>
              <a:t>p</a:t>
            </a:r>
            <a:r>
              <a:rPr dirty="0" baseline="-21367" sz="1950" spc="-7" i="1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79338" y="6014720"/>
            <a:ext cx="3482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constrângerea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satisfăcută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9891" y="6380784"/>
            <a:ext cx="5759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Microsoft Sans Serif"/>
                <a:cs typeface="Microsoft Sans Serif"/>
              </a:rPr>
              <a:t>dacă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77367" y="981836"/>
            <a:ext cx="8754110" cy="308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Constrângeri</a:t>
            </a:r>
            <a:r>
              <a:rPr dirty="0" sz="28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8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referinţă</a:t>
            </a:r>
            <a:endParaRPr sz="2800">
              <a:latin typeface="Microsoft Sans Serif"/>
              <a:cs typeface="Microsoft Sans Serif"/>
            </a:endParaRPr>
          </a:p>
          <a:p>
            <a:pPr algn="just" marL="394970" marR="43180" indent="-344805">
              <a:lnSpc>
                <a:spcPct val="100000"/>
              </a:lnSpc>
              <a:spcBef>
                <a:spcPts val="1725"/>
              </a:spcBef>
            </a:pP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7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constrângere</a:t>
            </a:r>
            <a:r>
              <a:rPr dirty="0" sz="2000" spc="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referinţă</a:t>
            </a:r>
            <a:r>
              <a:rPr dirty="0" sz="2000" spc="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(sau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cheie</a:t>
            </a:r>
            <a:r>
              <a:rPr dirty="0" sz="2000" spc="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străină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între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atribute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latin typeface="Arial"/>
                <a:cs typeface="Arial"/>
              </a:rPr>
              <a:t>X </a:t>
            </a:r>
            <a:r>
              <a:rPr dirty="0" sz="2000">
                <a:latin typeface="Microsoft Sans Serif"/>
                <a:cs typeface="Microsoft Sans Serif"/>
              </a:rPr>
              <a:t>ale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6460" sz="2025" i="1">
                <a:latin typeface="Arial"/>
                <a:cs typeface="Arial"/>
              </a:rPr>
              <a:t>1</a:t>
            </a:r>
            <a:r>
              <a:rPr dirty="0" baseline="-16460" sz="2025" spc="-5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altă</a:t>
            </a:r>
            <a:r>
              <a:rPr dirty="0" sz="2000" spc="10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6460" sz="2025" i="1">
                <a:latin typeface="Arial"/>
                <a:cs typeface="Arial"/>
              </a:rPr>
              <a:t>2</a:t>
            </a:r>
            <a:r>
              <a:rPr dirty="0" baseline="-16460" sz="2025" spc="-52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9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satisfăcută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dacă</a:t>
            </a:r>
            <a:r>
              <a:rPr dirty="0" sz="2000" spc="1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valorile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fiecărui</a:t>
            </a:r>
            <a:r>
              <a:rPr dirty="0" sz="2000" spc="114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tuplu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70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6460" sz="2025" i="1">
                <a:latin typeface="Arial"/>
                <a:cs typeface="Arial"/>
              </a:rPr>
              <a:t>1</a:t>
            </a:r>
            <a:r>
              <a:rPr dirty="0" baseline="-16460" sz="2025" spc="127" i="1"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corespunzătoare</a:t>
            </a:r>
            <a:r>
              <a:rPr dirty="0" sz="2000" spc="8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mulţimii</a:t>
            </a:r>
            <a:r>
              <a:rPr dirty="0" sz="2000" spc="85">
                <a:latin typeface="Microsoft Sans Serif"/>
                <a:cs typeface="Microsoft Sans Serif"/>
              </a:rPr>
              <a:t> 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55" i="1">
                <a:latin typeface="Arial"/>
                <a:cs typeface="Arial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80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regăsesc</a:t>
            </a:r>
            <a:r>
              <a:rPr dirty="0" sz="2000" spc="8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printre</a:t>
            </a:r>
            <a:r>
              <a:rPr dirty="0" sz="2000" spc="85">
                <a:latin typeface="Microsoft Sans Serif"/>
                <a:cs typeface="Microsoft Sans Serif"/>
              </a:rPr>
              <a:t>  </a:t>
            </a:r>
            <a:r>
              <a:rPr dirty="0" sz="2000">
                <a:latin typeface="Microsoft Sans Serif"/>
                <a:cs typeface="Microsoft Sans Serif"/>
              </a:rPr>
              <a:t>valorile</a:t>
            </a:r>
            <a:r>
              <a:rPr dirty="0" sz="2000" spc="80">
                <a:latin typeface="Microsoft Sans Serif"/>
                <a:cs typeface="Microsoft Sans Serif"/>
              </a:rPr>
              <a:t>  </a:t>
            </a:r>
            <a:r>
              <a:rPr dirty="0" sz="2000" spc="-10">
                <a:latin typeface="Microsoft Sans Serif"/>
                <a:cs typeface="Microsoft Sans Serif"/>
              </a:rPr>
              <a:t>cheii </a:t>
            </a:r>
            <a:r>
              <a:rPr dirty="0" sz="2000">
                <a:latin typeface="Microsoft Sans Serif"/>
                <a:cs typeface="Microsoft Sans Serif"/>
              </a:rPr>
              <a:t>primare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20" i="1">
                <a:latin typeface="Arial"/>
                <a:cs typeface="Arial"/>
              </a:rPr>
              <a:t>R</a:t>
            </a:r>
            <a:r>
              <a:rPr dirty="0" baseline="-16460" sz="2025" spc="-30" i="1">
                <a:latin typeface="Arial"/>
                <a:cs typeface="Arial"/>
              </a:rPr>
              <a:t>2</a:t>
            </a:r>
            <a:r>
              <a:rPr dirty="0" sz="2000" spc="-20">
                <a:latin typeface="Microsoft Sans Serif"/>
                <a:cs typeface="Microsoft Sans Serif"/>
              </a:rPr>
              <a:t>.</a:t>
            </a:r>
            <a:r>
              <a:rPr dirty="0" sz="2000" spc="-130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Apar</a:t>
            </a:r>
            <a:r>
              <a:rPr dirty="0" sz="20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două</a:t>
            </a:r>
            <a:r>
              <a:rPr dirty="0" sz="2000" spc="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situaţii:</a:t>
            </a:r>
            <a:endParaRPr sz="2000">
              <a:latin typeface="Microsoft Sans Serif"/>
              <a:cs typeface="Microsoft Sans Serif"/>
            </a:endParaRPr>
          </a:p>
          <a:p>
            <a:pPr marL="394970" marR="469265" indent="-344805">
              <a:lnSpc>
                <a:spcPct val="116599"/>
              </a:lnSpc>
              <a:spcBef>
                <a:spcPts val="805"/>
              </a:spcBef>
              <a:tabLst>
                <a:tab pos="4028440" algn="l"/>
                <a:tab pos="5092065" algn="l"/>
                <a:tab pos="5574030" algn="l"/>
                <a:tab pos="7311390" algn="l"/>
              </a:tabLst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a)</a:t>
            </a:r>
            <a:r>
              <a:rPr dirty="0" sz="20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Cheia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2000" spc="-4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R</a:t>
            </a:r>
            <a:r>
              <a:rPr dirty="0" baseline="-16460" sz="2025" i="1">
                <a:solidFill>
                  <a:srgbClr val="00007B"/>
                </a:solidFill>
                <a:latin typeface="Arial"/>
                <a:cs typeface="Arial"/>
              </a:rPr>
              <a:t>2</a:t>
            </a:r>
            <a:r>
              <a:rPr dirty="0" baseline="-16460" sz="2025" spc="-97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este</a:t>
            </a:r>
            <a:r>
              <a:rPr dirty="0" sz="2000" spc="-8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unică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şi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conţine</a:t>
            </a:r>
            <a:r>
              <a:rPr dirty="0" sz="20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un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singur</a:t>
            </a:r>
            <a:r>
              <a:rPr dirty="0" sz="2000" spc="-7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atribut</a:t>
            </a:r>
            <a:r>
              <a:rPr dirty="0" sz="2000" spc="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 i="1">
                <a:solidFill>
                  <a:srgbClr val="00007B"/>
                </a:solidFill>
                <a:latin typeface="Arial"/>
                <a:cs typeface="Arial"/>
              </a:rPr>
              <a:t>B</a:t>
            </a:r>
            <a:r>
              <a:rPr dirty="0" sz="2000" spc="500" i="1">
                <a:solidFill>
                  <a:srgbClr val="00007B"/>
                </a:solidFill>
                <a:latin typeface="Arial"/>
                <a:cs typeface="Arial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Constrângerea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referinţă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între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(formată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atributul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-25">
                <a:latin typeface="Microsoft Sans Serif"/>
                <a:cs typeface="Microsoft Sans Serif"/>
              </a:rPr>
              <a:t> şi </a:t>
            </a:r>
            <a:r>
              <a:rPr dirty="0" sz="2000">
                <a:latin typeface="Microsoft Sans Serif"/>
                <a:cs typeface="Microsoft Sans Serif"/>
              </a:rPr>
              <a:t>relaţia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baseline="-14403" sz="2025" i="1">
                <a:latin typeface="Arial"/>
                <a:cs typeface="Arial"/>
              </a:rPr>
              <a:t>2</a:t>
            </a:r>
            <a:r>
              <a:rPr dirty="0" baseline="-14403" sz="2025" spc="434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1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satisfăcută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dacă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-3787" sz="3300">
                <a:latin typeface="Symbol"/>
                <a:cs typeface="Symbol"/>
              </a:rPr>
              <a:t></a:t>
            </a:r>
            <a:r>
              <a:rPr dirty="0" baseline="-3787" sz="3300" i="1">
                <a:latin typeface="Times New Roman"/>
                <a:cs typeface="Times New Roman"/>
              </a:rPr>
              <a:t>t</a:t>
            </a:r>
            <a:r>
              <a:rPr dirty="0" baseline="-25641" sz="1950" i="1">
                <a:latin typeface="Times New Roman"/>
                <a:cs typeface="Times New Roman"/>
              </a:rPr>
              <a:t>1</a:t>
            </a:r>
            <a:r>
              <a:rPr dirty="0" baseline="-25641" sz="1950" spc="-7" i="1">
                <a:latin typeface="Times New Roman"/>
                <a:cs typeface="Times New Roman"/>
              </a:rPr>
              <a:t> </a:t>
            </a:r>
            <a:r>
              <a:rPr dirty="0" baseline="-3787" sz="3300">
                <a:latin typeface="Symbol"/>
                <a:cs typeface="Symbol"/>
              </a:rPr>
              <a:t></a:t>
            </a:r>
            <a:r>
              <a:rPr dirty="0" baseline="-3787" sz="3300" spc="-352">
                <a:latin typeface="Times New Roman"/>
                <a:cs typeface="Times New Roman"/>
              </a:rPr>
              <a:t> </a:t>
            </a:r>
            <a:r>
              <a:rPr dirty="0" baseline="-3787" sz="3300" spc="-37" i="1">
                <a:latin typeface="Times New Roman"/>
                <a:cs typeface="Times New Roman"/>
              </a:rPr>
              <a:t>R</a:t>
            </a:r>
            <a:r>
              <a:rPr dirty="0" baseline="-25641" sz="1950" spc="-37" i="1">
                <a:latin typeface="Times New Roman"/>
                <a:cs typeface="Times New Roman"/>
              </a:rPr>
              <a:t>1</a:t>
            </a:r>
            <a:r>
              <a:rPr dirty="0" baseline="-25641" sz="1950" i="1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cu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2525" sz="3300" i="1">
                <a:latin typeface="Times New Roman"/>
                <a:cs typeface="Times New Roman"/>
              </a:rPr>
              <a:t>t</a:t>
            </a:r>
            <a:r>
              <a:rPr dirty="0" baseline="-14957" sz="1950" i="1">
                <a:latin typeface="Times New Roman"/>
                <a:cs typeface="Times New Roman"/>
              </a:rPr>
              <a:t>1</a:t>
            </a:r>
            <a:r>
              <a:rPr dirty="0" baseline="2525" sz="3300">
                <a:latin typeface="Times New Roman"/>
                <a:cs typeface="Times New Roman"/>
              </a:rPr>
              <a:t>[</a:t>
            </a:r>
            <a:r>
              <a:rPr dirty="0" baseline="2525" sz="3300" i="1">
                <a:latin typeface="Times New Roman"/>
                <a:cs typeface="Times New Roman"/>
              </a:rPr>
              <a:t>A</a:t>
            </a:r>
            <a:r>
              <a:rPr dirty="0" baseline="2525" sz="3300">
                <a:latin typeface="Times New Roman"/>
                <a:cs typeface="Times New Roman"/>
              </a:rPr>
              <a:t>]</a:t>
            </a:r>
            <a:r>
              <a:rPr dirty="0" baseline="2525" sz="3300" spc="-37">
                <a:latin typeface="Times New Roman"/>
                <a:cs typeface="Times New Roman"/>
              </a:rPr>
              <a:t> </a:t>
            </a:r>
            <a:r>
              <a:rPr dirty="0" baseline="2525" sz="3300">
                <a:latin typeface="Symbol"/>
                <a:cs typeface="Symbol"/>
              </a:rPr>
              <a:t></a:t>
            </a:r>
            <a:r>
              <a:rPr dirty="0" baseline="2525" sz="3300" spc="172">
                <a:latin typeface="Times New Roman"/>
                <a:cs typeface="Times New Roman"/>
              </a:rPr>
              <a:t> </a:t>
            </a:r>
            <a:r>
              <a:rPr dirty="0" baseline="2525" sz="3300" spc="-15" i="1">
                <a:latin typeface="Times New Roman"/>
                <a:cs typeface="Times New Roman"/>
              </a:rPr>
              <a:t>NULL</a:t>
            </a:r>
            <a:r>
              <a:rPr dirty="0" baseline="2525" sz="3300" spc="-15">
                <a:latin typeface="Times New Roman"/>
                <a:cs typeface="Times New Roman"/>
              </a:rPr>
              <a:t>,</a:t>
            </a:r>
            <a:r>
              <a:rPr dirty="0" baseline="2525" sz="3300">
                <a:latin typeface="Times New Roman"/>
                <a:cs typeface="Times New Roman"/>
              </a:rPr>
              <a:t>	</a:t>
            </a:r>
            <a:r>
              <a:rPr dirty="0" baseline="2525" sz="3300">
                <a:latin typeface="Symbol"/>
                <a:cs typeface="Symbol"/>
              </a:rPr>
              <a:t></a:t>
            </a:r>
            <a:r>
              <a:rPr dirty="0" baseline="2525" sz="3300" i="1">
                <a:latin typeface="Times New Roman"/>
                <a:cs typeface="Times New Roman"/>
              </a:rPr>
              <a:t>t</a:t>
            </a:r>
            <a:r>
              <a:rPr dirty="0" baseline="-14957" sz="1950" i="1">
                <a:latin typeface="Times New Roman"/>
                <a:cs typeface="Times New Roman"/>
              </a:rPr>
              <a:t>2</a:t>
            </a:r>
            <a:r>
              <a:rPr dirty="0" baseline="-14957" sz="1950" spc="150" i="1">
                <a:latin typeface="Times New Roman"/>
                <a:cs typeface="Times New Roman"/>
              </a:rPr>
              <a:t> </a:t>
            </a:r>
            <a:r>
              <a:rPr dirty="0" baseline="2525" sz="3300">
                <a:latin typeface="Symbol"/>
                <a:cs typeface="Symbol"/>
              </a:rPr>
              <a:t></a:t>
            </a:r>
            <a:r>
              <a:rPr dirty="0" baseline="2525" sz="3300" spc="-179">
                <a:latin typeface="Times New Roman"/>
                <a:cs typeface="Times New Roman"/>
              </a:rPr>
              <a:t> </a:t>
            </a:r>
            <a:r>
              <a:rPr dirty="0" baseline="2525" sz="3300" spc="-37" i="1">
                <a:latin typeface="Times New Roman"/>
                <a:cs typeface="Times New Roman"/>
              </a:rPr>
              <a:t>R</a:t>
            </a:r>
            <a:r>
              <a:rPr dirty="0" baseline="-14957" sz="1950" spc="-37" i="1">
                <a:latin typeface="Times New Roman"/>
                <a:cs typeface="Times New Roman"/>
              </a:rPr>
              <a:t>2</a:t>
            </a:r>
            <a:endParaRPr baseline="-14957" sz="19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5131" y="4228338"/>
            <a:ext cx="1240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încât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19426" y="4154170"/>
            <a:ext cx="14166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10" i="1">
                <a:latin typeface="Times New Roman"/>
                <a:cs typeface="Times New Roman"/>
              </a:rPr>
              <a:t>t</a:t>
            </a:r>
            <a:r>
              <a:rPr dirty="0" baseline="-21367" sz="1950" spc="-15" i="1">
                <a:latin typeface="Times New Roman"/>
                <a:cs typeface="Times New Roman"/>
              </a:rPr>
              <a:t>1</a:t>
            </a:r>
            <a:r>
              <a:rPr dirty="0" sz="2200" spc="-10">
                <a:latin typeface="Times New Roman"/>
                <a:cs typeface="Times New Roman"/>
              </a:rPr>
              <a:t>[</a:t>
            </a:r>
            <a:r>
              <a:rPr dirty="0" sz="2200" spc="-32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A</a:t>
            </a:r>
            <a:r>
              <a:rPr dirty="0" sz="2200" spc="-25">
                <a:latin typeface="Times New Roman"/>
                <a:cs typeface="Times New Roman"/>
              </a:rPr>
              <a:t>]</a:t>
            </a:r>
            <a:r>
              <a:rPr dirty="0" sz="2200" spc="-18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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t</a:t>
            </a:r>
            <a:r>
              <a:rPr dirty="0" baseline="-21367" sz="1950" spc="-15" i="1">
                <a:latin typeface="Times New Roman"/>
                <a:cs typeface="Times New Roman"/>
              </a:rPr>
              <a:t>2</a:t>
            </a:r>
            <a:r>
              <a:rPr dirty="0" baseline="-21367" sz="1950" spc="-300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[</a:t>
            </a:r>
            <a:r>
              <a:rPr dirty="0" sz="2200" spc="-25" i="1">
                <a:latin typeface="Times New Roman"/>
                <a:cs typeface="Times New Roman"/>
              </a:rPr>
              <a:t>B</a:t>
            </a:r>
            <a:r>
              <a:rPr dirty="0" sz="2200" spc="-25">
                <a:latin typeface="Times New Roman"/>
                <a:cs typeface="Times New Roman"/>
              </a:rPr>
              <a:t>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03651" y="6426505"/>
            <a:ext cx="2952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Microsoft Sans Serif"/>
                <a:cs typeface="Microsoft Sans Serif"/>
              </a:rPr>
              <a:t>cu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50314" y="6388709"/>
            <a:ext cx="32613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562735" algn="l"/>
              </a:tabLst>
            </a:pPr>
            <a:r>
              <a:rPr dirty="0" sz="2200">
                <a:latin typeface="Symbol"/>
                <a:cs typeface="Symbol"/>
              </a:rPr>
              <a:t>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-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29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R</a:t>
            </a:r>
            <a:r>
              <a:rPr dirty="0" baseline="-19230" sz="1950" spc="-37" i="1">
                <a:latin typeface="Times New Roman"/>
                <a:cs typeface="Times New Roman"/>
              </a:rPr>
              <a:t>1</a:t>
            </a:r>
            <a:r>
              <a:rPr dirty="0" baseline="-19230" sz="1950" i="1">
                <a:latin typeface="Times New Roman"/>
                <a:cs typeface="Times New Roman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[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70" i="1">
                <a:latin typeface="Times New Roman"/>
                <a:cs typeface="Times New Roman"/>
              </a:rPr>
              <a:t>A</a:t>
            </a:r>
            <a:r>
              <a:rPr dirty="0" baseline="-19230" sz="1950" spc="-104" i="1">
                <a:latin typeface="Times New Roman"/>
                <a:cs typeface="Times New Roman"/>
              </a:rPr>
              <a:t>i</a:t>
            </a:r>
            <a:r>
              <a:rPr dirty="0" baseline="-19230" sz="1950" spc="-330" i="1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]</a:t>
            </a:r>
            <a:r>
              <a:rPr dirty="0" sz="2200" spc="50">
                <a:latin typeface="Symbol"/>
                <a:cs typeface="Symbol"/>
              </a:rPr>
              <a:t>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NULL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557265" y="6447282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5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175250" y="6404254"/>
            <a:ext cx="8343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Times New Roman"/>
                <a:cs typeface="Times New Roman"/>
              </a:rPr>
              <a:t>i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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1</a:t>
            </a:r>
            <a:r>
              <a:rPr dirty="0" sz="2200" spc="-50">
                <a:latin typeface="Times New Roman"/>
                <a:cs typeface="Times New Roman"/>
              </a:rPr>
              <a:t>,</a:t>
            </a:r>
            <a:r>
              <a:rPr dirty="0" sz="2200" spc="-35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p</a:t>
            </a:r>
            <a:r>
              <a:rPr dirty="0" sz="2200" spc="-25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35572" y="6388709"/>
            <a:ext cx="9436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Symbol"/>
                <a:cs typeface="Symbol"/>
              </a:rPr>
              <a:t>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baseline="-19230" sz="1950" i="1">
                <a:latin typeface="Times New Roman"/>
                <a:cs typeface="Times New Roman"/>
              </a:rPr>
              <a:t>2</a:t>
            </a:r>
            <a:r>
              <a:rPr dirty="0" baseline="-19230" sz="1950" spc="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R</a:t>
            </a:r>
            <a:r>
              <a:rPr dirty="0" baseline="-19230" sz="1950" spc="-37" i="1">
                <a:latin typeface="Times New Roman"/>
                <a:cs typeface="Times New Roman"/>
              </a:rPr>
              <a:t>2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39710" y="6389928"/>
            <a:ext cx="12407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Microsoft Sans Serif"/>
                <a:cs typeface="Microsoft Sans Serif"/>
              </a:rPr>
              <a:t>astfel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încât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109722" y="6892290"/>
            <a:ext cx="374650" cy="0"/>
          </a:xfrm>
          <a:custGeom>
            <a:avLst/>
            <a:gdLst/>
            <a:ahLst/>
            <a:cxnLst/>
            <a:rect l="l" t="t" r="r" b="b"/>
            <a:pathLst>
              <a:path w="374650" h="0">
                <a:moveTo>
                  <a:pt x="0" y="0"/>
                </a:moveTo>
                <a:lnTo>
                  <a:pt x="374523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080820" y="6844385"/>
            <a:ext cx="24371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2525" sz="3300" spc="-15" i="1">
                <a:latin typeface="Times New Roman"/>
                <a:cs typeface="Times New Roman"/>
              </a:rPr>
              <a:t>t</a:t>
            </a:r>
            <a:r>
              <a:rPr dirty="0" baseline="-17094" sz="1950" spc="-15" i="1">
                <a:latin typeface="Times New Roman"/>
                <a:cs typeface="Times New Roman"/>
              </a:rPr>
              <a:t>1</a:t>
            </a:r>
            <a:r>
              <a:rPr dirty="0" baseline="2525" sz="3300" spc="-15">
                <a:latin typeface="Times New Roman"/>
                <a:cs typeface="Times New Roman"/>
              </a:rPr>
              <a:t>[</a:t>
            </a:r>
            <a:r>
              <a:rPr dirty="0" baseline="2525" sz="3300" spc="-450">
                <a:latin typeface="Times New Roman"/>
                <a:cs typeface="Times New Roman"/>
              </a:rPr>
              <a:t> </a:t>
            </a:r>
            <a:r>
              <a:rPr dirty="0" baseline="2525" sz="3300" spc="-104" i="1">
                <a:latin typeface="Times New Roman"/>
                <a:cs typeface="Times New Roman"/>
              </a:rPr>
              <a:t>A</a:t>
            </a:r>
            <a:r>
              <a:rPr dirty="0" baseline="-17094" sz="1950" spc="-104" i="1">
                <a:latin typeface="Times New Roman"/>
                <a:cs typeface="Times New Roman"/>
              </a:rPr>
              <a:t>i</a:t>
            </a:r>
            <a:r>
              <a:rPr dirty="0" baseline="-17094" sz="1950" spc="-254" i="1">
                <a:latin typeface="Times New Roman"/>
                <a:cs typeface="Times New Roman"/>
              </a:rPr>
              <a:t> </a:t>
            </a:r>
            <a:r>
              <a:rPr dirty="0" baseline="2525" sz="3300" spc="-15">
                <a:latin typeface="Times New Roman"/>
                <a:cs typeface="Times New Roman"/>
              </a:rPr>
              <a:t>]</a:t>
            </a:r>
            <a:r>
              <a:rPr dirty="0" baseline="2525" sz="3300" spc="-225">
                <a:latin typeface="Times New Roman"/>
                <a:cs typeface="Times New Roman"/>
              </a:rPr>
              <a:t> </a:t>
            </a:r>
            <a:r>
              <a:rPr dirty="0" baseline="2525" sz="3300" spc="-30">
                <a:latin typeface="Symbol"/>
                <a:cs typeface="Symbol"/>
              </a:rPr>
              <a:t></a:t>
            </a:r>
            <a:r>
              <a:rPr dirty="0" baseline="2525" sz="3300" spc="-202">
                <a:latin typeface="Times New Roman"/>
                <a:cs typeface="Times New Roman"/>
              </a:rPr>
              <a:t> </a:t>
            </a:r>
            <a:r>
              <a:rPr dirty="0" baseline="2525" sz="3300" i="1">
                <a:latin typeface="Times New Roman"/>
                <a:cs typeface="Times New Roman"/>
              </a:rPr>
              <a:t>t</a:t>
            </a:r>
            <a:r>
              <a:rPr dirty="0" baseline="-17094" sz="1950" i="1">
                <a:latin typeface="Times New Roman"/>
                <a:cs typeface="Times New Roman"/>
              </a:rPr>
              <a:t>2</a:t>
            </a:r>
            <a:r>
              <a:rPr dirty="0" baseline="2525" sz="3300">
                <a:latin typeface="Times New Roman"/>
                <a:cs typeface="Times New Roman"/>
              </a:rPr>
              <a:t>[</a:t>
            </a:r>
            <a:r>
              <a:rPr dirty="0" baseline="2525" sz="3300" i="1">
                <a:latin typeface="Times New Roman"/>
                <a:cs typeface="Times New Roman"/>
              </a:rPr>
              <a:t>B</a:t>
            </a:r>
            <a:r>
              <a:rPr dirty="0" baseline="-17094" sz="1950" i="1">
                <a:latin typeface="Times New Roman"/>
                <a:cs typeface="Times New Roman"/>
              </a:rPr>
              <a:t>i</a:t>
            </a:r>
            <a:r>
              <a:rPr dirty="0" baseline="-17094" sz="1950" spc="52" i="1">
                <a:latin typeface="Times New Roman"/>
                <a:cs typeface="Times New Roman"/>
              </a:rPr>
              <a:t> </a:t>
            </a:r>
            <a:r>
              <a:rPr dirty="0" baseline="2525" sz="3300">
                <a:latin typeface="Times New Roman"/>
                <a:cs typeface="Times New Roman"/>
              </a:rPr>
              <a:t>],</a:t>
            </a:r>
            <a:r>
              <a:rPr dirty="0" baseline="2525" sz="3300" spc="44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i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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1</a:t>
            </a:r>
            <a:r>
              <a:rPr dirty="0" sz="2200" spc="-50">
                <a:latin typeface="Times New Roman"/>
                <a:cs typeface="Times New Roman"/>
              </a:rPr>
              <a:t>,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147" y="522478"/>
            <a:ext cx="8077200" cy="6896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1195">
              <a:lnSpc>
                <a:spcPts val="2855"/>
              </a:lnSpc>
              <a:spcBef>
                <a:spcPts val="100"/>
              </a:spcBef>
            </a:pPr>
            <a:r>
              <a:rPr dirty="0"/>
              <a:t>Constrângeri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 spc="-10"/>
              <a:t>integritate</a:t>
            </a:r>
          </a:p>
          <a:p>
            <a:pPr marL="12700">
              <a:lnSpc>
                <a:spcPts val="2375"/>
              </a:lnSpc>
            </a:pP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Exemplu</a:t>
            </a:r>
            <a:r>
              <a:rPr dirty="0" sz="2000">
                <a:solidFill>
                  <a:srgbClr val="00007B"/>
                </a:solidFill>
              </a:rPr>
              <a:t>.</a:t>
            </a:r>
            <a:r>
              <a:rPr dirty="0" sz="2000" spc="-50">
                <a:solidFill>
                  <a:srgbClr val="00007B"/>
                </a:solidFill>
              </a:rPr>
              <a:t> </a:t>
            </a:r>
            <a:r>
              <a:rPr dirty="0" sz="2000"/>
              <a:t>Se</a:t>
            </a:r>
            <a:r>
              <a:rPr dirty="0" sz="2000" spc="-45"/>
              <a:t> </a:t>
            </a:r>
            <a:r>
              <a:rPr dirty="0" sz="2000"/>
              <a:t>consideră</a:t>
            </a:r>
            <a:r>
              <a:rPr dirty="0" sz="2000" spc="-85"/>
              <a:t> </a:t>
            </a:r>
            <a:r>
              <a:rPr dirty="0" sz="2000"/>
              <a:t>baza</a:t>
            </a:r>
            <a:r>
              <a:rPr dirty="0" sz="2000" spc="-70"/>
              <a:t> </a:t>
            </a:r>
            <a:r>
              <a:rPr dirty="0" sz="2000"/>
              <a:t>de</a:t>
            </a:r>
            <a:r>
              <a:rPr dirty="0" sz="2000" spc="-55"/>
              <a:t> </a:t>
            </a:r>
            <a:r>
              <a:rPr dirty="0" sz="2000"/>
              <a:t>date</a:t>
            </a:r>
            <a:r>
              <a:rPr dirty="0" sz="2000" spc="-50"/>
              <a:t> </a:t>
            </a:r>
            <a:r>
              <a:rPr dirty="0" sz="2000"/>
              <a:t>din</a:t>
            </a:r>
            <a:r>
              <a:rPr dirty="0" sz="2000" spc="-80"/>
              <a:t> </a:t>
            </a:r>
            <a:r>
              <a:rPr dirty="0" sz="2000"/>
              <a:t>figura</a:t>
            </a:r>
            <a:r>
              <a:rPr dirty="0" sz="2000" spc="155"/>
              <a:t> </a:t>
            </a:r>
            <a:r>
              <a:rPr dirty="0" sz="2000" spc="-10"/>
              <a:t>următoare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971800" y="4974316"/>
            <a:ext cx="3712210" cy="12065"/>
          </a:xfrm>
          <a:custGeom>
            <a:avLst/>
            <a:gdLst/>
            <a:ahLst/>
            <a:cxnLst/>
            <a:rect l="l" t="t" r="r" b="b"/>
            <a:pathLst>
              <a:path w="3712209" h="12064">
                <a:moveTo>
                  <a:pt x="3712082" y="0"/>
                </a:moveTo>
                <a:lnTo>
                  <a:pt x="0" y="0"/>
                </a:lnTo>
                <a:lnTo>
                  <a:pt x="0" y="11703"/>
                </a:lnTo>
                <a:lnTo>
                  <a:pt x="3712082" y="11703"/>
                </a:lnTo>
                <a:lnTo>
                  <a:pt x="3712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58723" y="4919933"/>
            <a:ext cx="8497570" cy="216471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058035">
              <a:lnSpc>
                <a:spcPct val="100000"/>
              </a:lnSpc>
              <a:spcBef>
                <a:spcPts val="955"/>
              </a:spcBef>
            </a:pPr>
            <a:r>
              <a:rPr dirty="0" sz="1400">
                <a:latin typeface="Microsoft Sans Serif"/>
                <a:cs typeface="Microsoft Sans Serif"/>
              </a:rPr>
              <a:t>Fig.5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Bază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</a:t>
            </a:r>
            <a:r>
              <a:rPr dirty="0" sz="1400" spc="-3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date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cu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constrângeri</a:t>
            </a:r>
            <a:r>
              <a:rPr dirty="0" sz="1400" spc="-6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de</a:t>
            </a:r>
            <a:r>
              <a:rPr dirty="0" sz="1400" spc="18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referinţă</a:t>
            </a:r>
            <a:endParaRPr sz="14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100"/>
              </a:spcBef>
            </a:pP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definesc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următoarele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constrângeri</a:t>
            </a:r>
            <a:r>
              <a:rPr dirty="0" sz="1800" spc="-10">
                <a:latin typeface="Microsoft Sans Serif"/>
                <a:cs typeface="Microsoft Sans Serif"/>
              </a:rPr>
              <a:t> de</a:t>
            </a:r>
            <a:r>
              <a:rPr dirty="0" sz="1800" spc="-18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referinţă:</a:t>
            </a:r>
            <a:endParaRPr sz="1800">
              <a:latin typeface="Microsoft Sans Serif"/>
              <a:cs typeface="Microsoft Sans Serif"/>
            </a:endParaRPr>
          </a:p>
          <a:p>
            <a:pPr marL="756285" indent="-286385">
              <a:lnSpc>
                <a:spcPct val="100000"/>
              </a:lnSpc>
              <a:spcBef>
                <a:spcPts val="409"/>
              </a:spcBef>
              <a:buClr>
                <a:srgbClr val="00007B"/>
              </a:buClr>
              <a:buSzPct val="118750"/>
              <a:buChar char="•"/>
              <a:tabLst>
                <a:tab pos="756285" algn="l"/>
              </a:tabLst>
            </a:pP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între</a:t>
            </a:r>
            <a:r>
              <a:rPr dirty="0" sz="1600" spc="-3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9999FF"/>
                </a:solidFill>
                <a:latin typeface="Microsoft Sans Serif"/>
                <a:cs typeface="Microsoft Sans Serif"/>
              </a:rPr>
              <a:t>atributul</a:t>
            </a:r>
            <a:r>
              <a:rPr dirty="0" sz="1600" spc="-4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Cadru</a:t>
            </a:r>
            <a:r>
              <a:rPr dirty="0" sz="1600" spc="-2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al</a:t>
            </a:r>
            <a:r>
              <a:rPr dirty="0" sz="1600" spc="-3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600" spc="-4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20">
                <a:solidFill>
                  <a:srgbClr val="9999FF"/>
                </a:solidFill>
                <a:latin typeface="Microsoft Sans Serif"/>
                <a:cs typeface="Microsoft Sans Serif"/>
              </a:rPr>
              <a:t>CONTRAVENŢIE</a:t>
            </a:r>
            <a:r>
              <a:rPr dirty="0" sz="1600" spc="10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9999FF"/>
                </a:solidFill>
                <a:latin typeface="Microsoft Sans Serif"/>
                <a:cs typeface="Microsoft Sans Serif"/>
              </a:rPr>
              <a:t>şi</a:t>
            </a:r>
            <a:r>
              <a:rPr dirty="0" sz="1600" spc="-5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9999FF"/>
                </a:solidFill>
                <a:latin typeface="Microsoft Sans Serif"/>
                <a:cs typeface="Microsoft Sans Serif"/>
              </a:rPr>
              <a:t>relaţia</a:t>
            </a:r>
            <a:r>
              <a:rPr dirty="0" sz="1600" spc="-114">
                <a:solidFill>
                  <a:srgbClr val="9999F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9999FF"/>
                </a:solidFill>
                <a:latin typeface="Microsoft Sans Serif"/>
                <a:cs typeface="Microsoft Sans Serif"/>
              </a:rPr>
              <a:t>CADRE</a:t>
            </a:r>
            <a:endParaRPr sz="1600">
              <a:latin typeface="Microsoft Sans Serif"/>
              <a:cs typeface="Microsoft Sans Serif"/>
            </a:endParaRPr>
          </a:p>
          <a:p>
            <a:pPr algn="just" marL="753110" marR="5080" indent="-283845">
              <a:lnSpc>
                <a:spcPct val="100000"/>
              </a:lnSpc>
              <a:spcBef>
                <a:spcPts val="395"/>
              </a:spcBef>
              <a:buClr>
                <a:srgbClr val="00007B"/>
              </a:buClr>
              <a:buSzPct val="118750"/>
              <a:buChar char="•"/>
              <a:tabLst>
                <a:tab pos="756285" algn="l"/>
              </a:tabLst>
            </a:pP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între</a:t>
            </a:r>
            <a:r>
              <a:rPr dirty="0" sz="1600" spc="420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atributele</a:t>
            </a:r>
            <a:r>
              <a:rPr dirty="0" sz="1600" spc="420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NrInmat</a:t>
            </a:r>
            <a:r>
              <a:rPr dirty="0" sz="1600" spc="420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şi</a:t>
            </a:r>
            <a:r>
              <a:rPr dirty="0" sz="1600" spc="425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Judet</a:t>
            </a:r>
            <a:r>
              <a:rPr dirty="0" sz="1600" spc="415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ale</a:t>
            </a:r>
            <a:r>
              <a:rPr dirty="0" sz="1600" spc="425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600" spc="425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CONTRAVENŢIE</a:t>
            </a:r>
            <a:r>
              <a:rPr dirty="0" sz="1600" spc="409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şi</a:t>
            </a:r>
            <a:r>
              <a:rPr dirty="0" sz="1600" spc="425">
                <a:solidFill>
                  <a:srgbClr val="FF3100"/>
                </a:solidFill>
                <a:latin typeface="Microsoft Sans Serif"/>
                <a:cs typeface="Microsoft Sans Serif"/>
              </a:rPr>
              <a:t>  </a:t>
            </a: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relaţia </a:t>
            </a: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	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AUTOVEHICUL,</a:t>
            </a:r>
            <a:r>
              <a:rPr dirty="0" sz="1600" spc="330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ordinea</a:t>
            </a:r>
            <a:r>
              <a:rPr dirty="0" sz="1600" spc="32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atributelor</a:t>
            </a:r>
            <a:r>
              <a:rPr dirty="0" sz="1600" spc="31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în</a:t>
            </a:r>
            <a:r>
              <a:rPr dirty="0" sz="1600" spc="33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cheia</a:t>
            </a:r>
            <a:r>
              <a:rPr dirty="0" sz="1600" spc="33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relaţiei</a:t>
            </a:r>
            <a:r>
              <a:rPr dirty="0" sz="1600" spc="34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AUTOVEHICUL</a:t>
            </a:r>
            <a:r>
              <a:rPr dirty="0" sz="1600" spc="26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FF3100"/>
                </a:solidFill>
                <a:latin typeface="Microsoft Sans Serif"/>
                <a:cs typeface="Microsoft Sans Serif"/>
              </a:rPr>
              <a:t>fiind</a:t>
            </a:r>
            <a:r>
              <a:rPr dirty="0" sz="1600" spc="325">
                <a:solidFill>
                  <a:srgbClr val="FF310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0">
                <a:solidFill>
                  <a:srgbClr val="FF3100"/>
                </a:solidFill>
                <a:latin typeface="Microsoft Sans Serif"/>
                <a:cs typeface="Microsoft Sans Serif"/>
              </a:rPr>
              <a:t>NrInmat, 	Judet</a:t>
            </a:r>
            <a:endParaRPr sz="160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400"/>
              </a:spcBef>
            </a:pP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 figura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6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respectă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ambele</a:t>
            </a:r>
            <a:r>
              <a:rPr dirty="0" sz="1800" spc="-1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constrângeri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955" y="1342644"/>
            <a:ext cx="8074152" cy="36438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5027" y="743458"/>
            <a:ext cx="5083175" cy="854710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800">
                <a:latin typeface="Microsoft Sans Serif"/>
                <a:cs typeface="Microsoft Sans Serif"/>
              </a:rPr>
              <a:t>Probleme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propuse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Microsoft Sans Serif"/>
                <a:cs typeface="Microsoft Sans Serif"/>
              </a:rPr>
              <a:t>1.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consideră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 </a:t>
            </a:r>
            <a:r>
              <a:rPr dirty="0" sz="1800" spc="-10">
                <a:latin typeface="Microsoft Sans Serif"/>
                <a:cs typeface="Microsoft Sans Serif"/>
              </a:rPr>
              <a:t>figura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următoare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5403" y="1711528"/>
            <a:ext cx="870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 b="1">
                <a:latin typeface="Arial"/>
                <a:cs typeface="Arial"/>
              </a:rPr>
              <a:t>PACIENT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1721" y="1748104"/>
            <a:ext cx="11899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INTERNARE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8451" y="3836923"/>
            <a:ext cx="6838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MEDIC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44499" y="4163314"/>
          <a:ext cx="3690620" cy="1704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/>
                <a:gridCol w="1130935"/>
                <a:gridCol w="972185"/>
                <a:gridCol w="688975"/>
              </a:tblGrid>
              <a:tr h="243204"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Numar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Sectie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Dumitrescu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Mihai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90170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574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Stefan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461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Barbu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Petre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Petrescu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405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Filipescu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George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Barbulescu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Stefan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44499" y="2038857"/>
          <a:ext cx="2557145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2460"/>
                <a:gridCol w="859790"/>
                <a:gridCol w="969644"/>
              </a:tblGrid>
              <a:tr h="264795">
                <a:tc>
                  <a:txBody>
                    <a:bodyPr/>
                    <a:lstStyle/>
                    <a:p>
                      <a:pPr algn="ctr" marR="83185">
                        <a:lnSpc>
                          <a:spcPts val="17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Prenume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B372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Popa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Mihai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B543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Ioana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B444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9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90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R="25400">
                        <a:lnSpc>
                          <a:spcPts val="190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S555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90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Vasile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190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3971163" y="2075433"/>
          <a:ext cx="3623310" cy="1473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135"/>
                <a:gridCol w="1005840"/>
                <a:gridCol w="1005839"/>
                <a:gridCol w="690245"/>
              </a:tblGrid>
              <a:tr h="245110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Pacient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Intrare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Iesire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Sectie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7490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2/05/2004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9/05/2004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75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marL="88900">
                        <a:lnSpc>
                          <a:spcPts val="183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A102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2/12/2004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2/01/2005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S555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5/10/2004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3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3/12/2004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3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B444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1/12/2004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1/01/2005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3365"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S555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5/10/2004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1/112004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82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5053329" y="4163314"/>
          <a:ext cx="2599690" cy="9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020"/>
                <a:gridCol w="961390"/>
                <a:gridCol w="1008380"/>
              </a:tblGrid>
              <a:tr h="243204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Cod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Nume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Specialist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6220"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7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Chirurgie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203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Pediatrie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574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50190"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Medicala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530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5071617" y="3827779"/>
            <a:ext cx="7581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SECTIE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2147" y="6103111"/>
            <a:ext cx="838580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Puneţi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evidenţă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cheile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7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constrângerile</a:t>
            </a:r>
            <a:r>
              <a:rPr dirty="0" sz="1800" spc="18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referinţă</a:t>
            </a:r>
            <a:r>
              <a:rPr dirty="0" sz="1800" spc="18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175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180">
                <a:latin typeface="Microsoft Sans Serif"/>
                <a:cs typeface="Microsoft Sans Serif"/>
              </a:rPr>
              <a:t> 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70">
                <a:latin typeface="Microsoft Sans Serif"/>
                <a:cs typeface="Microsoft Sans Serif"/>
              </a:rPr>
              <a:t>  </a:t>
            </a:r>
            <a:r>
              <a:rPr dirty="0" sz="1800" spc="-20">
                <a:latin typeface="Microsoft Sans Serif"/>
                <a:cs typeface="Microsoft Sans Serif"/>
              </a:rPr>
              <a:t>date </a:t>
            </a:r>
            <a:r>
              <a:rPr dirty="0" sz="1800">
                <a:latin typeface="Microsoft Sans Serif"/>
                <a:cs typeface="Microsoft Sans Serif"/>
              </a:rPr>
              <a:t>prezentată.</a:t>
            </a:r>
            <a:r>
              <a:rPr dirty="0" sz="1800" spc="2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Precizaţi</a:t>
            </a:r>
            <a:r>
              <a:rPr dirty="0" sz="1800" spc="1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204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respectivele</a:t>
            </a:r>
            <a:r>
              <a:rPr dirty="0" sz="1800" spc="2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constrângeri</a:t>
            </a:r>
            <a:r>
              <a:rPr dirty="0" sz="1800" spc="204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sunt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satisfăcute</a:t>
            </a:r>
            <a:r>
              <a:rPr dirty="0" sz="1800" spc="2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toate </a:t>
            </a:r>
            <a:r>
              <a:rPr dirty="0" sz="1800">
                <a:latin typeface="Microsoft Sans Serif"/>
                <a:cs typeface="Microsoft Sans Serif"/>
              </a:rPr>
              <a:t>bazele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1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au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aceeaşi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schemă</a:t>
            </a:r>
            <a:r>
              <a:rPr dirty="0" sz="1800" spc="1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1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1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1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din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figură.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Precizaţi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pot admite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valori</a:t>
            </a:r>
            <a:r>
              <a:rPr dirty="0" sz="1800" spc="-140">
                <a:latin typeface="Microsoft Sans Serif"/>
                <a:cs typeface="Microsoft Sans Serif"/>
              </a:rPr>
              <a:t> </a:t>
            </a:r>
            <a:r>
              <a:rPr dirty="0" sz="1800" spc="-10" b="1">
                <a:latin typeface="Arial"/>
                <a:cs typeface="Arial"/>
              </a:rPr>
              <a:t>null</a:t>
            </a:r>
            <a:r>
              <a:rPr dirty="0" sz="1800" spc="-1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9683" y="1350009"/>
            <a:ext cx="8399145" cy="375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8610" indent="-29591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08610" algn="l"/>
              </a:tabLst>
            </a:pP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consideră</a:t>
            </a:r>
            <a:r>
              <a:rPr dirty="0" sz="1800" spc="1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următoare</a:t>
            </a:r>
            <a:r>
              <a:rPr dirty="0" sz="1800" spc="1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informaţii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referitoare</a:t>
            </a:r>
            <a:r>
              <a:rPr dirty="0" sz="1800" spc="1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managementul</a:t>
            </a:r>
            <a:r>
              <a:rPr dirty="0" sz="1800" spc="19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împrumuturilor</a:t>
            </a:r>
            <a:endParaRPr sz="1800">
              <a:latin typeface="Microsoft Sans Serif"/>
              <a:cs typeface="Microsoft Sans Serif"/>
            </a:endParaRPr>
          </a:p>
          <a:p>
            <a:pPr marL="30988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dintr-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bibliotecă</a:t>
            </a:r>
            <a:r>
              <a:rPr dirty="0" sz="1800" spc="-7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personală:</a:t>
            </a:r>
            <a:endParaRPr sz="1800">
              <a:latin typeface="Microsoft Sans Serif"/>
              <a:cs typeface="Microsoft Sans Serif"/>
            </a:endParaRPr>
          </a:p>
          <a:p>
            <a:pPr lvl="1" marL="768350" marR="15875" indent="-287020">
              <a:lnSpc>
                <a:spcPct val="100600"/>
              </a:lnSpc>
              <a:spcBef>
                <a:spcPts val="1080"/>
              </a:spcBef>
              <a:buSzPct val="119444"/>
              <a:buChar char="•"/>
              <a:tabLst>
                <a:tab pos="768350" algn="l"/>
                <a:tab pos="2139950" algn="l"/>
                <a:tab pos="3441700" algn="l"/>
                <a:tab pos="4084954" algn="l"/>
                <a:tab pos="5353050" algn="l"/>
                <a:tab pos="6008370" algn="l"/>
                <a:tab pos="6463030" algn="l"/>
                <a:tab pos="799592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proprietarul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împrumută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cărţi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prietenilor,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care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se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înregistrează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prin </a:t>
            </a:r>
            <a:r>
              <a:rPr dirty="0" sz="1800">
                <a:latin typeface="Microsoft Sans Serif"/>
                <a:cs typeface="Microsoft Sans Serif"/>
              </a:rPr>
              <a:t>intermediul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numelor</a:t>
            </a:r>
            <a:r>
              <a:rPr dirty="0" sz="1800" spc="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(astfel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încât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 </a:t>
            </a:r>
            <a:r>
              <a:rPr dirty="0" sz="1800" spc="-10">
                <a:latin typeface="Microsoft Sans Serif"/>
                <a:cs typeface="Microsoft Sans Serif"/>
              </a:rPr>
              <a:t>evite</a:t>
            </a:r>
            <a:r>
              <a:rPr dirty="0" sz="1800" spc="-2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repetiţiile)</a:t>
            </a:r>
            <a:endParaRPr sz="1800">
              <a:latin typeface="Microsoft Sans Serif"/>
              <a:cs typeface="Microsoft Sans Serif"/>
            </a:endParaRPr>
          </a:p>
          <a:p>
            <a:pPr lvl="1" marL="768350" indent="-286385">
              <a:lnSpc>
                <a:spcPct val="100000"/>
              </a:lnSpc>
              <a:spcBef>
                <a:spcPts val="1095"/>
              </a:spcBef>
              <a:buSzPct val="119444"/>
              <a:buChar char="•"/>
              <a:tabLst>
                <a:tab pos="768350" algn="l"/>
              </a:tabLst>
            </a:pP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referită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prin titlul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său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(nu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există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două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cărţi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 </a:t>
            </a:r>
            <a:r>
              <a:rPr dirty="0" sz="1800" spc="-10">
                <a:latin typeface="Microsoft Sans Serif"/>
                <a:cs typeface="Microsoft Sans Serif"/>
              </a:rPr>
              <a:t>acelaşi</a:t>
            </a:r>
            <a:r>
              <a:rPr dirty="0" sz="1800" spc="-22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titlu)</a:t>
            </a:r>
            <a:endParaRPr sz="1800">
              <a:latin typeface="Microsoft Sans Serif"/>
              <a:cs typeface="Microsoft Sans Serif"/>
            </a:endParaRPr>
          </a:p>
          <a:p>
            <a:pPr lvl="1" marL="768350" indent="-286385">
              <a:lnSpc>
                <a:spcPct val="100000"/>
              </a:lnSpc>
              <a:spcBef>
                <a:spcPts val="1100"/>
              </a:spcBef>
              <a:buSzPct val="119444"/>
              <a:buChar char="•"/>
              <a:tabLst>
                <a:tab pos="768350" algn="l"/>
                <a:tab pos="1393190" algn="l"/>
                <a:tab pos="3446145" algn="l"/>
                <a:tab pos="3700779" algn="l"/>
                <a:tab pos="4397375" algn="l"/>
                <a:tab pos="4766310" algn="l"/>
                <a:tab pos="6209665" algn="l"/>
                <a:tab pos="6779895" algn="l"/>
                <a:tab pos="8223250" algn="l"/>
              </a:tabLst>
            </a:pPr>
            <a:r>
              <a:rPr dirty="0" sz="1800" spc="-20">
                <a:latin typeface="Microsoft Sans Serif"/>
                <a:cs typeface="Microsoft Sans Serif"/>
              </a:rPr>
              <a:t>când</a:t>
            </a:r>
            <a:r>
              <a:rPr dirty="0" sz="1800">
                <a:latin typeface="Microsoft Sans Serif"/>
                <a:cs typeface="Microsoft Sans Serif"/>
              </a:rPr>
              <a:t>	clientul</a:t>
            </a:r>
            <a:r>
              <a:rPr dirty="0" sz="1800" spc="40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împrumută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carte,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se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înregistrează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data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împrumutului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şi</a:t>
            </a:r>
            <a:endParaRPr sz="1800">
              <a:latin typeface="Microsoft Sans Serif"/>
              <a:cs typeface="Microsoft Sans Serif"/>
            </a:endParaRPr>
          </a:p>
          <a:p>
            <a:pPr marL="76835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Microsoft Sans Serif"/>
                <a:cs typeface="Microsoft Sans Serif"/>
              </a:rPr>
              <a:t>proprietarul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fixează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data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returnării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68935" marR="15240" indent="-344805">
              <a:lnSpc>
                <a:spcPct val="100600"/>
              </a:lnSpc>
              <a:tabLst>
                <a:tab pos="878205" algn="l"/>
                <a:tab pos="1158240" algn="l"/>
                <a:tab pos="2112645" algn="l"/>
                <a:tab pos="3316604" algn="l"/>
                <a:tab pos="4118610" algn="l"/>
                <a:tab pos="5694045" algn="l"/>
                <a:tab pos="7029450" algn="l"/>
                <a:tab pos="7435215" algn="l"/>
                <a:tab pos="7956550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Definiţi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0">
                <a:latin typeface="Microsoft Sans Serif"/>
                <a:cs typeface="Microsoft Sans Serif"/>
              </a:rPr>
              <a:t>o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schema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relaţională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pentru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reprezentarea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informaţiilor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mai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0">
                <a:latin typeface="Microsoft Sans Serif"/>
                <a:cs typeface="Microsoft Sans Serif"/>
              </a:rPr>
              <a:t>sus, </a:t>
            </a:r>
            <a:r>
              <a:rPr dirty="0" sz="1800">
                <a:latin typeface="Microsoft Sans Serif"/>
                <a:cs typeface="Microsoft Sans Serif"/>
              </a:rPr>
              <a:t>precizând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domeniile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adecvate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atribute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instanţă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sub </a:t>
            </a:r>
            <a:r>
              <a:rPr dirty="0" sz="1800" spc="-10">
                <a:latin typeface="Microsoft Sans Serif"/>
                <a:cs typeface="Microsoft Sans Serif"/>
              </a:rPr>
              <a:t>formă</a:t>
            </a:r>
            <a:r>
              <a:rPr dirty="0" sz="1800" spc="-16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tabelară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24765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Precizaţi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cheia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sau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cheile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relaţiei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75131" y="2595829"/>
            <a:ext cx="7075805" cy="1877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9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497205" algn="l"/>
              </a:tabLst>
            </a:pPr>
            <a:r>
              <a:rPr dirty="0" sz="4000">
                <a:latin typeface="Microsoft Sans Serif"/>
                <a:cs typeface="Microsoft Sans Serif"/>
              </a:rPr>
              <a:t>Structura</a:t>
            </a:r>
            <a:r>
              <a:rPr dirty="0" sz="4000" spc="-165">
                <a:latin typeface="Microsoft Sans Serif"/>
                <a:cs typeface="Microsoft Sans Serif"/>
              </a:rPr>
              <a:t> </a:t>
            </a:r>
            <a:r>
              <a:rPr dirty="0" sz="4000">
                <a:latin typeface="Microsoft Sans Serif"/>
                <a:cs typeface="Microsoft Sans Serif"/>
              </a:rPr>
              <a:t>modelului</a:t>
            </a:r>
            <a:r>
              <a:rPr dirty="0" sz="4000" spc="-229">
                <a:latin typeface="Microsoft Sans Serif"/>
                <a:cs typeface="Microsoft Sans Serif"/>
              </a:rPr>
              <a:t> </a:t>
            </a:r>
            <a:r>
              <a:rPr dirty="0" sz="4000" spc="-10">
                <a:latin typeface="Microsoft Sans Serif"/>
                <a:cs typeface="Microsoft Sans Serif"/>
              </a:rPr>
              <a:t>relaţional</a:t>
            </a:r>
            <a:endParaRPr sz="4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5"/>
              </a:spcBef>
              <a:buClr>
                <a:srgbClr val="00007B"/>
              </a:buClr>
              <a:buFont typeface="Wingdings"/>
              <a:buChar char=""/>
            </a:pPr>
            <a:endParaRPr sz="4000">
              <a:latin typeface="Microsoft Sans Serif"/>
              <a:cs typeface="Microsoft Sans Serif"/>
            </a:endParaRPr>
          </a:p>
          <a:p>
            <a:pPr marL="497205" indent="-484505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497205" algn="l"/>
              </a:tabLst>
            </a:pPr>
            <a:r>
              <a:rPr dirty="0" sz="4000">
                <a:latin typeface="Microsoft Sans Serif"/>
                <a:cs typeface="Microsoft Sans Serif"/>
              </a:rPr>
              <a:t>Constrângeri</a:t>
            </a:r>
            <a:r>
              <a:rPr dirty="0" sz="4000" spc="-45">
                <a:latin typeface="Microsoft Sans Serif"/>
                <a:cs typeface="Microsoft Sans Serif"/>
              </a:rPr>
              <a:t> </a:t>
            </a:r>
            <a:r>
              <a:rPr dirty="0" sz="4000">
                <a:latin typeface="Microsoft Sans Serif"/>
                <a:cs typeface="Microsoft Sans Serif"/>
              </a:rPr>
              <a:t>de</a:t>
            </a:r>
            <a:r>
              <a:rPr dirty="0" sz="4000" spc="-229">
                <a:latin typeface="Microsoft Sans Serif"/>
                <a:cs typeface="Microsoft Sans Serif"/>
              </a:rPr>
              <a:t> </a:t>
            </a:r>
            <a:r>
              <a:rPr dirty="0" sz="4000" spc="-10">
                <a:latin typeface="Microsoft Sans Serif"/>
                <a:cs typeface="Microsoft Sans Serif"/>
              </a:rPr>
              <a:t>integritate</a:t>
            </a:r>
            <a:endParaRPr sz="4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1875" y="1100073"/>
            <a:ext cx="838771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3.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Reprezentaţi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prin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intermediul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relaţii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sau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mai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multora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informaţiile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conţinute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4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mersul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trenurilor</a:t>
            </a:r>
            <a:r>
              <a:rPr dirty="0" sz="1800" spc="46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dintr-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4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staţie:</a:t>
            </a:r>
            <a:r>
              <a:rPr dirty="0" sz="1800" spc="4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numărul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trenului,</a:t>
            </a:r>
            <a:r>
              <a:rPr dirty="0" sz="1800" spc="4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ora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sosirii,</a:t>
            </a:r>
            <a:r>
              <a:rPr dirty="0" sz="1800" spc="484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ora</a:t>
            </a:r>
            <a:r>
              <a:rPr dirty="0" sz="1800" spc="48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plecării, </a:t>
            </a:r>
            <a:r>
              <a:rPr dirty="0" sz="1800">
                <a:latin typeface="Microsoft Sans Serif"/>
                <a:cs typeface="Microsoft Sans Serif"/>
              </a:rPr>
              <a:t>punctul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plecare,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destinaţia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finală,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tipul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tren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opririle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pe</a:t>
            </a:r>
            <a:r>
              <a:rPr dirty="0" sz="1800" spc="-32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parcurs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1875" y="2636646"/>
            <a:ext cx="838835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Microsoft Sans Serif"/>
                <a:cs typeface="Microsoft Sans Serif"/>
              </a:rPr>
              <a:t>4.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Definiţi</a:t>
            </a:r>
            <a:r>
              <a:rPr dirty="0" sz="1800" spc="4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schemă</a:t>
            </a:r>
            <a:r>
              <a:rPr dirty="0" sz="1800" spc="4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baze</a:t>
            </a:r>
            <a:r>
              <a:rPr dirty="0" sz="1800" spc="4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4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4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4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organizează</a:t>
            </a:r>
            <a:r>
              <a:rPr dirty="0" sz="1800" spc="459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informaţiile </a:t>
            </a:r>
            <a:r>
              <a:rPr dirty="0" sz="1800">
                <a:latin typeface="Microsoft Sans Serif"/>
                <a:cs typeface="Microsoft Sans Serif"/>
              </a:rPr>
              <a:t>referitoare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la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companie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angajaţi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(fiecare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codul</a:t>
            </a:r>
            <a:r>
              <a:rPr dirty="0" sz="1800" spc="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numeric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personal, </a:t>
            </a:r>
            <a:r>
              <a:rPr dirty="0" sz="1800">
                <a:latin typeface="Microsoft Sans Serif"/>
                <a:cs typeface="Microsoft Sans Serif"/>
              </a:rPr>
              <a:t>nume,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prenume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data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naşterii)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subsidiari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(fiecare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cu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cod,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ramură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director, </a:t>
            </a:r>
            <a:r>
              <a:rPr dirty="0" sz="1800">
                <a:latin typeface="Microsoft Sans Serif"/>
                <a:cs typeface="Microsoft Sans Serif"/>
              </a:rPr>
              <a:t>care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angajat).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Fiecare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angajat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lucrează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pentru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subsidiar.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Indicaţi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cheile </a:t>
            </a:r>
            <a:r>
              <a:rPr dirty="0" sz="1800">
                <a:latin typeface="Microsoft Sans Serif"/>
                <a:cs typeface="Microsoft Sans Serif"/>
              </a:rPr>
              <a:t>şi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constrângerile</a:t>
            </a:r>
            <a:r>
              <a:rPr dirty="0" sz="1800" spc="9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referinţă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ale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schemei.</a:t>
            </a:r>
            <a:r>
              <a:rPr dirty="0" sz="1800" spc="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Arătaţi</a:t>
            </a:r>
            <a:r>
              <a:rPr dirty="0" sz="1800" spc="8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instanţă</a:t>
            </a:r>
            <a:r>
              <a:rPr dirty="0" sz="1800" spc="10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bazei</a:t>
            </a:r>
            <a:r>
              <a:rPr dirty="0" sz="1800" spc="7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8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şi </a:t>
            </a:r>
            <a:r>
              <a:rPr dirty="0" sz="1800">
                <a:latin typeface="Microsoft Sans Serif"/>
                <a:cs typeface="Microsoft Sans Serif"/>
              </a:rPr>
              <a:t>verificaţi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dacă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respectă</a:t>
            </a:r>
            <a:r>
              <a:rPr dirty="0" sz="1800" spc="-1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constrângerile.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835" y="986104"/>
            <a:ext cx="65913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00007B"/>
                </a:solidFill>
              </a:rPr>
              <a:t>Structura</a:t>
            </a:r>
            <a:r>
              <a:rPr dirty="0" sz="4000" spc="-165">
                <a:solidFill>
                  <a:srgbClr val="00007B"/>
                </a:solidFill>
              </a:rPr>
              <a:t> </a:t>
            </a:r>
            <a:r>
              <a:rPr dirty="0" sz="4000">
                <a:solidFill>
                  <a:srgbClr val="00007B"/>
                </a:solidFill>
              </a:rPr>
              <a:t>modelului</a:t>
            </a:r>
            <a:r>
              <a:rPr dirty="0" sz="4000" spc="-229">
                <a:solidFill>
                  <a:srgbClr val="00007B"/>
                </a:solidFill>
              </a:rPr>
              <a:t> </a:t>
            </a:r>
            <a:r>
              <a:rPr dirty="0" sz="4000" spc="-10">
                <a:solidFill>
                  <a:srgbClr val="00007B"/>
                </a:solidFill>
              </a:rPr>
              <a:t>relaţional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954735" y="1954530"/>
            <a:ext cx="8148320" cy="45275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94970" marR="43180" indent="-344805">
              <a:lnSpc>
                <a:spcPts val="3520"/>
              </a:lnSpc>
              <a:spcBef>
                <a:spcPts val="484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94970" algn="l"/>
                <a:tab pos="2753995" algn="l"/>
                <a:tab pos="3485515" algn="l"/>
                <a:tab pos="4558665" algn="l"/>
                <a:tab pos="5180965" algn="l"/>
                <a:tab pos="6360795" algn="l"/>
              </a:tabLst>
            </a:pPr>
            <a:r>
              <a:rPr dirty="0" sz="3200" spc="-10">
                <a:latin typeface="Microsoft Sans Serif"/>
                <a:cs typeface="Microsoft Sans Serif"/>
              </a:rPr>
              <a:t>Conceptele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ce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0">
                <a:latin typeface="Microsoft Sans Serif"/>
                <a:cs typeface="Microsoft Sans Serif"/>
              </a:rPr>
              <a:t>stau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5">
                <a:latin typeface="Microsoft Sans Serif"/>
                <a:cs typeface="Microsoft Sans Serif"/>
              </a:rPr>
              <a:t>la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20">
                <a:latin typeface="Microsoft Sans Serif"/>
                <a:cs typeface="Microsoft Sans Serif"/>
              </a:rPr>
              <a:t>baza</a:t>
            </a:r>
            <a:r>
              <a:rPr dirty="0" sz="3200">
                <a:latin typeface="Microsoft Sans Serif"/>
                <a:cs typeface="Microsoft Sans Serif"/>
              </a:rPr>
              <a:t>	</a:t>
            </a:r>
            <a:r>
              <a:rPr dirty="0" sz="3200" spc="-10">
                <a:latin typeface="Microsoft Sans Serif"/>
                <a:cs typeface="Microsoft Sans Serif"/>
              </a:rPr>
              <a:t>modelului relaţional:</a:t>
            </a:r>
            <a:endParaRPr sz="3200">
              <a:latin typeface="Microsoft Sans Serif"/>
              <a:cs typeface="Microsoft Sans Serif"/>
            </a:endParaRPr>
          </a:p>
          <a:p>
            <a:pPr lvl="1" marL="760730" indent="-262255">
              <a:lnSpc>
                <a:spcPts val="7565"/>
              </a:lnSpc>
              <a:spcBef>
                <a:spcPts val="585"/>
              </a:spcBef>
              <a:buClr>
                <a:srgbClr val="9999CC"/>
              </a:buClr>
              <a:buSzPct val="75000"/>
              <a:buFont typeface="Wingdings"/>
              <a:buChar char=""/>
              <a:tabLst>
                <a:tab pos="760730" algn="l"/>
                <a:tab pos="1931035" algn="l"/>
              </a:tabLst>
            </a:pPr>
            <a:r>
              <a:rPr dirty="0" baseline="41666" sz="4200" spc="-15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baseline="41666" sz="42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baseline="-8182" sz="9675">
                <a:latin typeface="Symbol"/>
                <a:cs typeface="Symbol"/>
              </a:rPr>
              <a:t></a:t>
            </a:r>
            <a:r>
              <a:rPr dirty="0" sz="2400">
                <a:latin typeface="Microsoft Sans Serif"/>
                <a:cs typeface="Microsoft Sans Serif"/>
              </a:rPr>
              <a:t>diferă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noţiuni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dar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sunt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strâns</a:t>
            </a:r>
            <a:r>
              <a:rPr dirty="0" sz="2400" spc="1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legate</a:t>
            </a:r>
            <a:endParaRPr sz="2400">
              <a:latin typeface="Microsoft Sans Serif"/>
              <a:cs typeface="Microsoft Sans Serif"/>
            </a:endParaRPr>
          </a:p>
          <a:p>
            <a:pPr lvl="1" marL="762000" indent="-262255">
              <a:lnSpc>
                <a:spcPts val="3185"/>
              </a:lnSpc>
              <a:buClr>
                <a:srgbClr val="9999CC"/>
              </a:buClr>
              <a:buSzPct val="75000"/>
              <a:buFont typeface="Wingdings"/>
              <a:buChar char=""/>
              <a:tabLst>
                <a:tab pos="762000" algn="l"/>
              </a:tabLst>
            </a:pP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tabel</a:t>
            </a:r>
            <a:endParaRPr sz="2800">
              <a:latin typeface="Microsoft Sans Serif"/>
              <a:cs typeface="Microsoft Sans Serif"/>
            </a:endParaRPr>
          </a:p>
          <a:p>
            <a:pPr lvl="1">
              <a:lnSpc>
                <a:spcPct val="100000"/>
              </a:lnSpc>
              <a:spcBef>
                <a:spcPts val="120"/>
              </a:spcBef>
              <a:buFont typeface="Wingdings"/>
              <a:buChar char=""/>
            </a:pPr>
            <a:endParaRPr sz="2800">
              <a:latin typeface="Microsoft Sans Serif"/>
              <a:cs typeface="Microsoft Sans Serif"/>
            </a:endParaRPr>
          </a:p>
          <a:p>
            <a:pPr marL="394970" marR="122555" indent="-344805">
              <a:lnSpc>
                <a:spcPts val="3500"/>
              </a:lnSpc>
              <a:buSzPct val="75000"/>
              <a:buFont typeface="Wingdings"/>
              <a:buChar char=""/>
              <a:tabLst>
                <a:tab pos="394970" algn="l"/>
              </a:tabLst>
            </a:pPr>
            <a:r>
              <a:rPr dirty="0" sz="320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32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-</a:t>
            </a:r>
            <a:r>
              <a:rPr dirty="0" sz="3200" spc="-3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noţiune</a:t>
            </a:r>
            <a:r>
              <a:rPr dirty="0" sz="3200" spc="-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formală</a:t>
            </a:r>
            <a:r>
              <a:rPr dirty="0" sz="3200" spc="-6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-</a:t>
            </a:r>
            <a:r>
              <a:rPr dirty="0" sz="3200" spc="-20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domeniul</a:t>
            </a:r>
            <a:r>
              <a:rPr dirty="0" sz="3200" spc="-6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teoriei mulţimilor</a:t>
            </a:r>
            <a:endParaRPr sz="3200">
              <a:latin typeface="Microsoft Sans Serif"/>
              <a:cs typeface="Microsoft Sans Serif"/>
            </a:endParaRPr>
          </a:p>
          <a:p>
            <a:pPr marL="394970" indent="-344170">
              <a:lnSpc>
                <a:spcPct val="100000"/>
              </a:lnSpc>
              <a:spcBef>
                <a:spcPts val="2550"/>
              </a:spcBef>
              <a:buSzPct val="75000"/>
              <a:buFont typeface="Wingdings"/>
              <a:buChar char=""/>
              <a:tabLst>
                <a:tab pos="394970" algn="l"/>
              </a:tabLst>
            </a:pPr>
            <a:r>
              <a:rPr dirty="0" sz="3200" spc="-60">
                <a:solidFill>
                  <a:srgbClr val="00007B"/>
                </a:solidFill>
                <a:latin typeface="Microsoft Sans Serif"/>
                <a:cs typeface="Microsoft Sans Serif"/>
              </a:rPr>
              <a:t>Tabel </a:t>
            </a:r>
            <a:r>
              <a:rPr dirty="0" sz="3200">
                <a:latin typeface="Microsoft Sans Serif"/>
                <a:cs typeface="Microsoft Sans Serif"/>
              </a:rPr>
              <a:t>-</a:t>
            </a:r>
            <a:r>
              <a:rPr dirty="0" sz="3200" spc="-5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noţiune</a:t>
            </a:r>
            <a:r>
              <a:rPr dirty="0" sz="3200" spc="-9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simplă</a:t>
            </a:r>
            <a:r>
              <a:rPr dirty="0" sz="3200" spc="-35">
                <a:latin typeface="Microsoft Sans Serif"/>
                <a:cs typeface="Microsoft Sans Serif"/>
              </a:rPr>
              <a:t> </a:t>
            </a:r>
            <a:r>
              <a:rPr dirty="0" sz="3200">
                <a:latin typeface="Microsoft Sans Serif"/>
                <a:cs typeface="Microsoft Sans Serif"/>
              </a:rPr>
              <a:t>şi</a:t>
            </a:r>
            <a:r>
              <a:rPr dirty="0" sz="3200" spc="-90">
                <a:latin typeface="Microsoft Sans Serif"/>
                <a:cs typeface="Microsoft Sans Serif"/>
              </a:rPr>
              <a:t> </a:t>
            </a:r>
            <a:r>
              <a:rPr dirty="0" sz="3200" spc="-10">
                <a:latin typeface="Microsoft Sans Serif"/>
                <a:cs typeface="Microsoft Sans Serif"/>
              </a:rPr>
              <a:t>intuitivă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8555" y="1066926"/>
            <a:ext cx="951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8555" y="1649704"/>
            <a:ext cx="4572635" cy="8121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mulţimile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D1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D2.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Produsul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cartezian</a:t>
            </a:r>
            <a:r>
              <a:rPr dirty="0" sz="2000" spc="-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dintre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D1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D2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(notat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97167" y="2130932"/>
            <a:ext cx="1868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defineşte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83030" y="2496693"/>
            <a:ext cx="3825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perechilor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ordonate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41334" y="2496693"/>
            <a:ext cx="96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3764" y="3188583"/>
            <a:ext cx="8064500" cy="7581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82270" marR="30480" indent="-344805">
              <a:lnSpc>
                <a:spcPct val="115700"/>
              </a:lnSpc>
              <a:spcBef>
                <a:spcPts val="70"/>
              </a:spcBef>
              <a:tabLst>
                <a:tab pos="379095" algn="l"/>
                <a:tab pos="1214120" algn="l"/>
                <a:tab pos="1640839" algn="l"/>
                <a:tab pos="2790190" algn="l"/>
                <a:tab pos="3260090" algn="l"/>
                <a:tab pos="3589020" algn="l"/>
                <a:tab pos="4055110" algn="l"/>
                <a:tab pos="5049520" algn="l"/>
                <a:tab pos="6283960" algn="l"/>
                <a:tab pos="7262495" algn="l"/>
                <a:tab pos="7884159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mulţimile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D1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D2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(numite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domeniile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relaţiei</a:t>
            </a:r>
            <a:r>
              <a:rPr dirty="0" sz="2000" spc="-10">
                <a:latin typeface="Microsoft Sans Serif"/>
                <a:cs typeface="Microsoft Sans Serif"/>
              </a:rPr>
              <a:t>)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baseline="2777" sz="3000">
                <a:latin typeface="Microsoft Sans Serif"/>
                <a:cs typeface="Microsoft Sans Serif"/>
              </a:rPr>
              <a:t>submulţime</a:t>
            </a:r>
            <a:r>
              <a:rPr dirty="0" baseline="2777" sz="3000" spc="-120"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a</a:t>
            </a:r>
            <a:r>
              <a:rPr dirty="0" baseline="2777" sz="3000" spc="-22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produsului</a:t>
            </a:r>
            <a:r>
              <a:rPr dirty="0" baseline="2777" sz="3000" spc="-37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cartezian</a:t>
            </a:r>
            <a:r>
              <a:rPr dirty="0" baseline="2777" sz="3000" spc="-112">
                <a:latin typeface="Microsoft Sans Serif"/>
                <a:cs typeface="Microsoft Sans Serif"/>
              </a:rPr>
              <a:t> </a:t>
            </a:r>
            <a:r>
              <a:rPr dirty="0" sz="2200" spc="-55" i="1">
                <a:latin typeface="Times New Roman"/>
                <a:cs typeface="Times New Roman"/>
              </a:rPr>
              <a:t>D</a:t>
            </a:r>
            <a:r>
              <a:rPr dirty="0" baseline="-21367" sz="1950" spc="-82" i="1">
                <a:latin typeface="Times New Roman"/>
                <a:cs typeface="Times New Roman"/>
              </a:rPr>
              <a:t>1</a:t>
            </a:r>
            <a:r>
              <a:rPr dirty="0" baseline="-21367" sz="1950" spc="-21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21367" sz="1950" spc="-37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8555" y="4663897"/>
            <a:ext cx="10102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Exemplu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14695" y="2120899"/>
            <a:ext cx="8661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50" i="1">
                <a:latin typeface="Times New Roman"/>
                <a:cs typeface="Times New Roman"/>
              </a:rPr>
              <a:t>D</a:t>
            </a:r>
            <a:r>
              <a:rPr dirty="0" baseline="-19230" sz="1950" spc="-75" i="1">
                <a:latin typeface="Times New Roman"/>
                <a:cs typeface="Times New Roman"/>
              </a:rPr>
              <a:t>1</a:t>
            </a:r>
            <a:r>
              <a:rPr dirty="0" baseline="-19230" sz="1950" spc="-157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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2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72989" y="2498547"/>
            <a:ext cx="26816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latin typeface="Times New Roman"/>
                <a:cs typeface="Times New Roman"/>
              </a:rPr>
              <a:t>(</a:t>
            </a:r>
            <a:r>
              <a:rPr dirty="0" sz="2200" spc="-30" i="1">
                <a:latin typeface="Times New Roman"/>
                <a:cs typeface="Times New Roman"/>
              </a:rPr>
              <a:t>v</a:t>
            </a:r>
            <a:r>
              <a:rPr dirty="0" baseline="-19230" sz="1950" spc="-44" i="1">
                <a:latin typeface="Times New Roman"/>
                <a:cs typeface="Times New Roman"/>
              </a:rPr>
              <a:t>1</a:t>
            </a:r>
            <a:r>
              <a:rPr dirty="0" baseline="-19230" sz="1950" spc="-307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36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v</a:t>
            </a:r>
            <a:r>
              <a:rPr dirty="0" baseline="-19230" sz="1950" spc="-15" i="1">
                <a:latin typeface="Times New Roman"/>
                <a:cs typeface="Times New Roman"/>
              </a:rPr>
              <a:t>2</a:t>
            </a:r>
            <a:r>
              <a:rPr dirty="0" baseline="-19230" sz="1950" spc="-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),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D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19230" sz="1950" i="1">
                <a:latin typeface="Times New Roman"/>
                <a:cs typeface="Times New Roman"/>
              </a:rPr>
              <a:t>2</a:t>
            </a:r>
            <a:r>
              <a:rPr dirty="0" baseline="-19230" sz="1950" spc="18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2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93339" y="4867402"/>
            <a:ext cx="9493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CURSURI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2648457" y="5342890"/>
          <a:ext cx="149098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"/>
                <a:gridCol w="975360"/>
              </a:tblGrid>
              <a:tr h="254000">
                <a:tc>
                  <a:txBody>
                    <a:bodyPr/>
                    <a:lstStyle/>
                    <a:p>
                      <a:pPr algn="ctr" marR="8001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5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Fizica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7015">
                <a:tc>
                  <a:txBody>
                    <a:bodyPr/>
                    <a:lstStyle/>
                    <a:p>
                      <a:pPr algn="ctr" marR="80010">
                        <a:lnSpc>
                          <a:spcPts val="185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5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Chimie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algn="ctr" marR="80010">
                        <a:lnSpc>
                          <a:spcPts val="1800"/>
                        </a:lnSpc>
                      </a:pP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04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ts val="18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Biologie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5092953" y="5352034"/>
            <a:ext cx="628015" cy="764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D1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D2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=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spc="-50" b="1">
                <a:latin typeface="Arial"/>
                <a:cs typeface="Arial"/>
              </a:rPr>
              <a:t>?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8555" y="1066926"/>
            <a:ext cx="95123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7B"/>
                </a:solidFill>
                <a:latin typeface="Arial"/>
                <a:cs typeface="Arial"/>
              </a:rPr>
              <a:t>Definiţii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38555" y="1649704"/>
            <a:ext cx="4572635" cy="8121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mulţimile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D1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D2.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Produsul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cartezian</a:t>
            </a:r>
            <a:r>
              <a:rPr dirty="0" sz="2000" spc="-9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dintre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D1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D2</a:t>
            </a:r>
            <a:r>
              <a:rPr dirty="0" sz="2000" spc="1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(notat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97167" y="2130932"/>
            <a:ext cx="18688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)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defineşte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ca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83030" y="2496693"/>
            <a:ext cx="38252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fiind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mulţimea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perechilor</a:t>
            </a:r>
            <a:r>
              <a:rPr dirty="0" sz="2000" spc="-8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ordonate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41334" y="2496693"/>
            <a:ext cx="965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00455" y="3188583"/>
            <a:ext cx="8089900" cy="38639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94970" marR="43180" indent="-344805">
              <a:lnSpc>
                <a:spcPct val="115700"/>
              </a:lnSpc>
              <a:spcBef>
                <a:spcPts val="70"/>
              </a:spcBef>
              <a:tabLst>
                <a:tab pos="391795" algn="l"/>
                <a:tab pos="1226820" algn="l"/>
                <a:tab pos="1654175" algn="l"/>
                <a:tab pos="2802890" algn="l"/>
                <a:tab pos="3272154" algn="l"/>
                <a:tab pos="3601720" algn="l"/>
                <a:tab pos="4068445" algn="l"/>
                <a:tab pos="5061585" algn="l"/>
                <a:tab pos="6296660" algn="l"/>
                <a:tab pos="7275195" algn="l"/>
                <a:tab pos="7896859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O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pe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mulţimile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D1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D2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(numite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domeniile</a:t>
            </a:r>
            <a:r>
              <a:rPr dirty="0" sz="2000" i="1">
                <a:solidFill>
                  <a:srgbClr val="00007B"/>
                </a:solidFill>
                <a:latin typeface="Arial"/>
                <a:cs typeface="Arial"/>
              </a:rPr>
              <a:t>	</a:t>
            </a:r>
            <a:r>
              <a:rPr dirty="0" sz="2000" spc="-10" i="1">
                <a:solidFill>
                  <a:srgbClr val="00007B"/>
                </a:solidFill>
                <a:latin typeface="Arial"/>
                <a:cs typeface="Arial"/>
              </a:rPr>
              <a:t>relaţiei</a:t>
            </a:r>
            <a:r>
              <a:rPr dirty="0" sz="2000" spc="-10">
                <a:latin typeface="Microsoft Sans Serif"/>
                <a:cs typeface="Microsoft Sans Serif"/>
              </a:rPr>
              <a:t>)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este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o </a:t>
            </a:r>
            <a:r>
              <a:rPr dirty="0" baseline="2777" sz="3000">
                <a:latin typeface="Microsoft Sans Serif"/>
                <a:cs typeface="Microsoft Sans Serif"/>
              </a:rPr>
              <a:t>submulţime</a:t>
            </a:r>
            <a:r>
              <a:rPr dirty="0" baseline="2777" sz="3000" spc="-120"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a</a:t>
            </a:r>
            <a:r>
              <a:rPr dirty="0" baseline="2777" sz="3000" spc="-15">
                <a:latin typeface="Microsoft Sans Serif"/>
                <a:cs typeface="Microsoft Sans Serif"/>
              </a:rPr>
              <a:t> produsului</a:t>
            </a:r>
            <a:r>
              <a:rPr dirty="0" baseline="2777" sz="3000" spc="-44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cartezian</a:t>
            </a:r>
            <a:r>
              <a:rPr dirty="0" baseline="2777" sz="3000" spc="-112">
                <a:latin typeface="Microsoft Sans Serif"/>
                <a:cs typeface="Microsoft Sans Serif"/>
              </a:rPr>
              <a:t> </a:t>
            </a:r>
            <a:r>
              <a:rPr dirty="0" sz="2200" spc="-55" i="1">
                <a:latin typeface="Times New Roman"/>
                <a:cs typeface="Times New Roman"/>
              </a:rPr>
              <a:t>D</a:t>
            </a:r>
            <a:r>
              <a:rPr dirty="0" baseline="-21367" sz="1950" spc="-82" i="1">
                <a:latin typeface="Times New Roman"/>
                <a:cs typeface="Times New Roman"/>
              </a:rPr>
              <a:t>1</a:t>
            </a:r>
            <a:r>
              <a:rPr dirty="0" baseline="-21367" sz="1950" spc="-21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 spc="28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21367" sz="1950" spc="-37" i="1">
                <a:latin typeface="Times New Roman"/>
                <a:cs typeface="Times New Roman"/>
              </a:rPr>
              <a:t>2</a:t>
            </a:r>
            <a:endParaRPr baseline="-21367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000">
              <a:latin typeface="Times New Roman"/>
              <a:cs typeface="Times New Roman"/>
            </a:endParaRPr>
          </a:p>
          <a:p>
            <a:pPr marL="394970" indent="-344170">
              <a:lnSpc>
                <a:spcPct val="100000"/>
              </a:lnSpc>
              <a:buClr>
                <a:srgbClr val="00007B"/>
              </a:buClr>
              <a:buSzPct val="75000"/>
              <a:buFont typeface="Wingdings"/>
              <a:buChar char=""/>
              <a:tabLst>
                <a:tab pos="394970" algn="l"/>
              </a:tabLst>
            </a:pPr>
            <a:r>
              <a:rPr dirty="0" sz="2000">
                <a:latin typeface="Microsoft Sans Serif"/>
                <a:cs typeface="Microsoft Sans Serif"/>
              </a:rPr>
              <a:t>Mulţimile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D1</a:t>
            </a:r>
            <a:r>
              <a:rPr dirty="0" sz="2000" spc="-70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şi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D2</a:t>
            </a:r>
            <a:r>
              <a:rPr dirty="0" sz="2000" spc="-65" i="1">
                <a:latin typeface="Arial"/>
                <a:cs typeface="Arial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sunt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finite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sau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?</a:t>
            </a:r>
            <a:endParaRPr sz="2000">
              <a:latin typeface="Microsoft Sans Serif"/>
              <a:cs typeface="Microsoft Sans Serif"/>
            </a:endParaRPr>
          </a:p>
          <a:p>
            <a:pPr lvl="1" marL="793115" marR="486409" indent="-285750">
              <a:lnSpc>
                <a:spcPts val="1910"/>
              </a:lnSpc>
              <a:spcBef>
                <a:spcPts val="52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794385" algn="l"/>
              </a:tabLst>
            </a:pPr>
            <a:r>
              <a:rPr dirty="0" sz="1800">
                <a:latin typeface="Microsoft Sans Serif"/>
                <a:cs typeface="Microsoft Sans Serif"/>
              </a:rPr>
              <a:t>Este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dorit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ca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domeniile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aibă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dimensiuni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infinite,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a.î.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putem </a:t>
            </a:r>
            <a:r>
              <a:rPr dirty="0" sz="1800" spc="-10">
                <a:latin typeface="Microsoft Sans Serif"/>
                <a:cs typeface="Microsoft Sans Serif"/>
              </a:rPr>
              <a:t>	</a:t>
            </a:r>
            <a:r>
              <a:rPr dirty="0" sz="1800">
                <a:latin typeface="Microsoft Sans Serif"/>
                <a:cs typeface="Microsoft Sans Serif"/>
              </a:rPr>
              <a:t>presupune existenţa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unei valori care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nu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prezentă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baza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de</a:t>
            </a:r>
            <a:r>
              <a:rPr dirty="0" sz="1800" spc="-15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date.</a:t>
            </a:r>
            <a:endParaRPr sz="1800">
              <a:latin typeface="Microsoft Sans Serif"/>
              <a:cs typeface="Microsoft Sans Serif"/>
            </a:endParaRPr>
          </a:p>
          <a:p>
            <a:pPr lvl="1" marL="793115" marR="222250" indent="-285750">
              <a:lnSpc>
                <a:spcPts val="1910"/>
              </a:lnSpc>
              <a:spcBef>
                <a:spcPts val="380"/>
              </a:spcBef>
              <a:buClr>
                <a:srgbClr val="9999CC"/>
              </a:buClr>
              <a:buSzPct val="80555"/>
              <a:buFont typeface="Wingdings"/>
              <a:buChar char=""/>
              <a:tabLst>
                <a:tab pos="794385" algn="l"/>
              </a:tabLst>
            </a:pP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practică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relaţiile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trebuie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să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fie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finite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deoarece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bazele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date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trebuie </a:t>
            </a:r>
            <a:r>
              <a:rPr dirty="0" sz="1800" spc="-10">
                <a:latin typeface="Microsoft Sans Serif"/>
                <a:cs typeface="Microsoft Sans Serif"/>
              </a:rPr>
              <a:t>	</a:t>
            </a:r>
            <a:r>
              <a:rPr dirty="0" sz="1800">
                <a:latin typeface="Microsoft Sans Serif"/>
                <a:cs typeface="Microsoft Sans Serif"/>
              </a:rPr>
              <a:t>stocate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în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sisteme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computerizate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dimensiuni</a:t>
            </a:r>
            <a:r>
              <a:rPr dirty="0" sz="1800" spc="2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finite.</a:t>
            </a:r>
            <a:endParaRPr sz="1800">
              <a:latin typeface="Microsoft Sans Serif"/>
              <a:cs typeface="Microsoft Sans Serif"/>
            </a:endParaRPr>
          </a:p>
          <a:p>
            <a:pPr algn="ctr" marR="413384">
              <a:lnSpc>
                <a:spcPct val="100000"/>
              </a:lnSpc>
              <a:spcBef>
                <a:spcPts val="890"/>
              </a:spcBef>
            </a:pPr>
            <a:r>
              <a:rPr dirty="0" sz="2800" spc="-50">
                <a:latin typeface="Symbol"/>
                <a:cs typeface="Symbol"/>
              </a:rPr>
              <a:t></a:t>
            </a:r>
            <a:endParaRPr sz="2800">
              <a:latin typeface="Symbol"/>
              <a:cs typeface="Symbol"/>
            </a:endParaRPr>
          </a:p>
          <a:p>
            <a:pPr marL="394970" marR="556895">
              <a:lnSpc>
                <a:spcPts val="2200"/>
              </a:lnSpc>
              <a:spcBef>
                <a:spcPts val="1520"/>
              </a:spcBef>
            </a:pPr>
            <a:r>
              <a:rPr dirty="0" sz="2000" spc="-25">
                <a:latin typeface="Microsoft Sans Serif"/>
                <a:cs typeface="Microsoft Sans Serif"/>
              </a:rPr>
              <a:t>Vom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presupune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că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bazele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date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sunt</a:t>
            </a:r>
            <a:r>
              <a:rPr dirty="0" sz="2000" spc="-5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alcătuite</a:t>
            </a:r>
            <a:r>
              <a:rPr dirty="0" sz="20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din</a:t>
            </a:r>
            <a:r>
              <a:rPr dirty="0" sz="2000" spc="-4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2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finite,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definite</a:t>
            </a:r>
            <a:r>
              <a:rPr dirty="0" sz="2000" spc="-5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pe</a:t>
            </a:r>
            <a:r>
              <a:rPr dirty="0" sz="2000" spc="-6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00007B"/>
                </a:solidFill>
                <a:latin typeface="Microsoft Sans Serif"/>
                <a:cs typeface="Microsoft Sans Serif"/>
              </a:rPr>
              <a:t>domenii</a:t>
            </a:r>
            <a:r>
              <a:rPr dirty="0" sz="2000" spc="-3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00007B"/>
                </a:solidFill>
                <a:latin typeface="Microsoft Sans Serif"/>
                <a:cs typeface="Microsoft Sans Serif"/>
              </a:rPr>
              <a:t>infinite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14695" y="2120899"/>
            <a:ext cx="8661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50" i="1">
                <a:latin typeface="Times New Roman"/>
                <a:cs typeface="Times New Roman"/>
              </a:rPr>
              <a:t>D</a:t>
            </a:r>
            <a:r>
              <a:rPr dirty="0" baseline="-19230" sz="1950" spc="-75" i="1">
                <a:latin typeface="Times New Roman"/>
                <a:cs typeface="Times New Roman"/>
              </a:rPr>
              <a:t>1</a:t>
            </a:r>
            <a:r>
              <a:rPr dirty="0" baseline="-19230" sz="1950" spc="-157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</a:t>
            </a:r>
            <a:r>
              <a:rPr dirty="0" sz="2200" spc="-12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2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72989" y="2498547"/>
            <a:ext cx="268160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latin typeface="Times New Roman"/>
                <a:cs typeface="Times New Roman"/>
              </a:rPr>
              <a:t>(</a:t>
            </a:r>
            <a:r>
              <a:rPr dirty="0" sz="2200" spc="-30" i="1">
                <a:latin typeface="Times New Roman"/>
                <a:cs typeface="Times New Roman"/>
              </a:rPr>
              <a:t>v</a:t>
            </a:r>
            <a:r>
              <a:rPr dirty="0" baseline="-19230" sz="1950" spc="-44" i="1">
                <a:latin typeface="Times New Roman"/>
                <a:cs typeface="Times New Roman"/>
              </a:rPr>
              <a:t>1</a:t>
            </a:r>
            <a:r>
              <a:rPr dirty="0" baseline="-19230" sz="1950" spc="-307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360">
                <a:latin typeface="Times New Roman"/>
                <a:cs typeface="Times New Roman"/>
              </a:rPr>
              <a:t> </a:t>
            </a:r>
            <a:r>
              <a:rPr dirty="0" sz="2200" spc="-10" i="1">
                <a:latin typeface="Times New Roman"/>
                <a:cs typeface="Times New Roman"/>
              </a:rPr>
              <a:t>v</a:t>
            </a:r>
            <a:r>
              <a:rPr dirty="0" baseline="-19230" sz="1950" spc="-15" i="1">
                <a:latin typeface="Times New Roman"/>
                <a:cs typeface="Times New Roman"/>
              </a:rPr>
              <a:t>2</a:t>
            </a:r>
            <a:r>
              <a:rPr dirty="0" baseline="-19230" sz="1950" spc="-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),</a:t>
            </a:r>
            <a:r>
              <a:rPr dirty="0" sz="2200" spc="14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-19230" sz="1950" spc="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D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13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19230" sz="1950" i="1">
                <a:latin typeface="Times New Roman"/>
                <a:cs typeface="Times New Roman"/>
              </a:rPr>
              <a:t>2</a:t>
            </a:r>
            <a:r>
              <a:rPr dirty="0" baseline="-19230" sz="1950" spc="18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1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2</a:t>
            </a:r>
            <a:endParaRPr baseline="-19230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3155" y="1097407"/>
            <a:ext cx="601916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Definiţiile anterioare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generalizate</a:t>
            </a:r>
            <a:endParaRPr sz="2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  <a:tabLst>
                <a:tab pos="2107565" algn="l"/>
              </a:tabLst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&gt;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0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62" sz="3300" i="1">
                <a:latin typeface="Times New Roman"/>
                <a:cs typeface="Times New Roman"/>
              </a:rPr>
              <a:t>D</a:t>
            </a:r>
            <a:r>
              <a:rPr dirty="0" baseline="-19230" sz="1950" i="1">
                <a:latin typeface="Times New Roman"/>
                <a:cs typeface="Times New Roman"/>
              </a:rPr>
              <a:t>1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-104">
                <a:latin typeface="Times New Roman"/>
                <a:cs typeface="Times New Roman"/>
              </a:rPr>
              <a:t> </a:t>
            </a:r>
            <a:r>
              <a:rPr dirty="0" baseline="1262" sz="3300" spc="-60" i="1">
                <a:latin typeface="Times New Roman"/>
                <a:cs typeface="Times New Roman"/>
              </a:rPr>
              <a:t>D</a:t>
            </a:r>
            <a:r>
              <a:rPr dirty="0" baseline="-19230" sz="1950" spc="-60" i="1">
                <a:latin typeface="Times New Roman"/>
                <a:cs typeface="Times New Roman"/>
              </a:rPr>
              <a:t>2</a:t>
            </a:r>
            <a:r>
              <a:rPr dirty="0" baseline="-19230" sz="1950" spc="-240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,...,</a:t>
            </a:r>
            <a:r>
              <a:rPr dirty="0" baseline="1262" sz="3300" spc="-337">
                <a:latin typeface="Times New Roman"/>
                <a:cs typeface="Times New Roman"/>
              </a:rPr>
              <a:t> </a:t>
            </a:r>
            <a:r>
              <a:rPr dirty="0" baseline="1262" sz="3300" spc="-60" i="1">
                <a:latin typeface="Times New Roman"/>
                <a:cs typeface="Times New Roman"/>
              </a:rPr>
              <a:t>D</a:t>
            </a:r>
            <a:r>
              <a:rPr dirty="0" baseline="-19230" sz="1950" spc="-60" i="1">
                <a:latin typeface="Times New Roman"/>
                <a:cs typeface="Times New Roman"/>
              </a:rPr>
              <a:t>n</a:t>
            </a:r>
            <a:r>
              <a:rPr dirty="0" baseline="-19230" sz="1950" spc="-240" i="1">
                <a:latin typeface="Times New Roman"/>
                <a:cs typeface="Times New Roman"/>
              </a:rPr>
              <a:t> </a:t>
            </a:r>
            <a:r>
              <a:rPr dirty="0" baseline="1262" sz="3300" spc="-15">
                <a:latin typeface="Times New Roman"/>
                <a:cs typeface="Times New Roman"/>
              </a:rPr>
              <a:t>,</a:t>
            </a:r>
            <a:r>
              <a:rPr dirty="0" baseline="1262" sz="3300" spc="-247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neapărat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distincte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81732" y="2846959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Arial"/>
                <a:cs typeface="Arial"/>
              </a:rPr>
              <a:t>STUDENTI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663698" y="3404361"/>
          <a:ext cx="4711065" cy="1370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250"/>
                <a:gridCol w="1160780"/>
                <a:gridCol w="1072515"/>
                <a:gridCol w="1404620"/>
              </a:tblGrid>
              <a:tr h="270510">
                <a:tc>
                  <a:txBody>
                    <a:bodyPr/>
                    <a:lstStyle/>
                    <a:p>
                      <a:pPr marL="88265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276545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Ionescu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Maria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3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25/11/1980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70510">
                <a:tc>
                  <a:txBody>
                    <a:bodyPr/>
                    <a:lstStyle/>
                    <a:p>
                      <a:pPr marL="88265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485745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Popescu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20"/>
                        </a:lnSpc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Ana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20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23/04/1981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200768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Georgescu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Paul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12/02/1981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587614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Luca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Radu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10/10/1980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L="88265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937653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Maftei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Lucian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2045"/>
                        </a:lnSpc>
                      </a:pP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01/12/1980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2545" y="1097407"/>
            <a:ext cx="610108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Microsoft Sans Serif"/>
                <a:cs typeface="Microsoft Sans Serif"/>
              </a:rPr>
              <a:t>Definiţiile anterioare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pot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</a:t>
            </a:r>
            <a:r>
              <a:rPr dirty="0" sz="2000" spc="1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generalizate</a:t>
            </a:r>
            <a:endParaRPr sz="2000">
              <a:latin typeface="Microsoft Sans Serif"/>
              <a:cs typeface="Microsoft Sans Serif"/>
            </a:endParaRPr>
          </a:p>
          <a:p>
            <a:pPr marL="39370">
              <a:lnSpc>
                <a:spcPct val="100000"/>
              </a:lnSpc>
              <a:spcBef>
                <a:spcPts val="1555"/>
              </a:spcBef>
              <a:tabLst>
                <a:tab pos="2107565" algn="l"/>
              </a:tabLst>
            </a:pPr>
            <a:r>
              <a:rPr dirty="0" sz="2000">
                <a:latin typeface="Microsoft Sans Serif"/>
                <a:cs typeface="Microsoft Sans Serif"/>
              </a:rPr>
              <a:t>Fie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&gt;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0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baseline="1262" sz="3300" spc="-82" i="1">
                <a:latin typeface="Times New Roman"/>
                <a:cs typeface="Times New Roman"/>
              </a:rPr>
              <a:t>D</a:t>
            </a:r>
            <a:r>
              <a:rPr dirty="0" baseline="-19230" sz="1950" spc="-82" i="1">
                <a:latin typeface="Times New Roman"/>
                <a:cs typeface="Times New Roman"/>
              </a:rPr>
              <a:t>1</a:t>
            </a:r>
            <a:r>
              <a:rPr dirty="0" baseline="-19230" sz="1950" spc="-217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-37">
                <a:latin typeface="Times New Roman"/>
                <a:cs typeface="Times New Roman"/>
              </a:rPr>
              <a:t> </a:t>
            </a:r>
            <a:r>
              <a:rPr dirty="0" baseline="1262" sz="3300" spc="-60" i="1">
                <a:latin typeface="Times New Roman"/>
                <a:cs typeface="Times New Roman"/>
              </a:rPr>
              <a:t>D</a:t>
            </a:r>
            <a:r>
              <a:rPr dirty="0" baseline="-19230" sz="1950" spc="-60" i="1">
                <a:latin typeface="Times New Roman"/>
                <a:cs typeface="Times New Roman"/>
              </a:rPr>
              <a:t>2</a:t>
            </a:r>
            <a:r>
              <a:rPr dirty="0" baseline="-19230" sz="1950" spc="-127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,...,</a:t>
            </a:r>
            <a:r>
              <a:rPr dirty="0" baseline="1262" sz="3300" spc="30">
                <a:latin typeface="Times New Roman"/>
                <a:cs typeface="Times New Roman"/>
              </a:rPr>
              <a:t> </a:t>
            </a:r>
            <a:r>
              <a:rPr dirty="0" baseline="1262" sz="3300" spc="-60" i="1">
                <a:latin typeface="Times New Roman"/>
                <a:cs typeface="Times New Roman"/>
              </a:rPr>
              <a:t>D</a:t>
            </a:r>
            <a:r>
              <a:rPr dirty="0" baseline="-19230" sz="1950" spc="-60" i="1">
                <a:latin typeface="Times New Roman"/>
                <a:cs typeface="Times New Roman"/>
              </a:rPr>
              <a:t>n</a:t>
            </a:r>
            <a:r>
              <a:rPr dirty="0" baseline="-19230" sz="1950" spc="-127" i="1">
                <a:latin typeface="Times New Roman"/>
                <a:cs typeface="Times New Roman"/>
              </a:rPr>
              <a:t> </a:t>
            </a:r>
            <a:r>
              <a:rPr dirty="0" baseline="1262" sz="3300">
                <a:latin typeface="Times New Roman"/>
                <a:cs typeface="Times New Roman"/>
              </a:rPr>
              <a:t>,</a:t>
            </a:r>
            <a:r>
              <a:rPr dirty="0" baseline="1262" sz="3300" spc="-22">
                <a:latin typeface="Times New Roman"/>
                <a:cs typeface="Times New Roman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neapărat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distincte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4069" y="2220848"/>
            <a:ext cx="404876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282825" algn="l"/>
              </a:tabLst>
            </a:pPr>
            <a:r>
              <a:rPr dirty="0" baseline="2777" sz="3000">
                <a:solidFill>
                  <a:srgbClr val="00007B"/>
                </a:solidFill>
                <a:latin typeface="Microsoft Sans Serif"/>
                <a:cs typeface="Microsoft Sans Serif"/>
              </a:rPr>
              <a:t>Produsul</a:t>
            </a:r>
            <a:r>
              <a:rPr dirty="0" baseline="2777" sz="3000" spc="-89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solidFill>
                  <a:srgbClr val="00007B"/>
                </a:solidFill>
                <a:latin typeface="Microsoft Sans Serif"/>
                <a:cs typeface="Microsoft Sans Serif"/>
              </a:rPr>
              <a:t>cartezian</a:t>
            </a:r>
            <a:r>
              <a:rPr dirty="0" baseline="2777" sz="30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200" i="1">
                <a:latin typeface="Times New Roman"/>
                <a:cs typeface="Times New Roman"/>
              </a:rPr>
              <a:t>D</a:t>
            </a:r>
            <a:r>
              <a:rPr dirty="0" baseline="-21367" sz="1950" i="1">
                <a:latin typeface="Times New Roman"/>
                <a:cs typeface="Times New Roman"/>
              </a:rPr>
              <a:t>1</a:t>
            </a:r>
            <a:r>
              <a:rPr dirty="0" baseline="-21367" sz="1950" spc="172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35" i="1">
                <a:latin typeface="Times New Roman"/>
                <a:cs typeface="Times New Roman"/>
              </a:rPr>
              <a:t>D</a:t>
            </a:r>
            <a:r>
              <a:rPr dirty="0" baseline="-21367" sz="1950" spc="-52" i="1">
                <a:latin typeface="Times New Roman"/>
                <a:cs typeface="Times New Roman"/>
              </a:rPr>
              <a:t>2</a:t>
            </a:r>
            <a:r>
              <a:rPr dirty="0" baseline="-21367" sz="1950" spc="-24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>
                <a:latin typeface="Times New Roman"/>
                <a:cs typeface="Times New Roman"/>
              </a:rPr>
              <a:t>...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21367" sz="1950" spc="-37" i="1">
                <a:latin typeface="Times New Roman"/>
                <a:cs typeface="Times New Roman"/>
              </a:rPr>
              <a:t>n</a:t>
            </a:r>
            <a:endParaRPr baseline="-21367" sz="19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68646" y="2234564"/>
            <a:ext cx="23615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mulţimea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89125" y="2621661"/>
            <a:ext cx="12128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i="1">
                <a:latin typeface="Arial"/>
                <a:cs typeface="Arial"/>
              </a:rPr>
              <a:t>n-</a:t>
            </a:r>
            <a:r>
              <a:rPr dirty="0" sz="2000" spc="-10" i="1">
                <a:latin typeface="Arial"/>
                <a:cs typeface="Arial"/>
              </a:rPr>
              <a:t>tuplurilor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815082" y="2567431"/>
            <a:ext cx="197548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21367" sz="1950" i="1">
                <a:latin typeface="Times New Roman"/>
                <a:cs typeface="Times New Roman"/>
              </a:rPr>
              <a:t>1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latin typeface="Times New Roman"/>
                <a:cs typeface="Times New Roman"/>
              </a:rPr>
              <a:t>2</a:t>
            </a:r>
            <a:r>
              <a:rPr dirty="0" baseline="-21367" sz="1950" spc="-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,...,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v</a:t>
            </a:r>
            <a:r>
              <a:rPr dirty="0" baseline="-21367" sz="1950" spc="-37" i="1">
                <a:latin typeface="Times New Roman"/>
                <a:cs typeface="Times New Roman"/>
              </a:rPr>
              <a:t>n</a:t>
            </a:r>
            <a:r>
              <a:rPr dirty="0" baseline="-21367" sz="1950" spc="-13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</a:t>
            </a:r>
            <a:r>
              <a:rPr dirty="0" sz="2200" spc="155">
                <a:latin typeface="Times New Roman"/>
                <a:cs typeface="Times New Roman"/>
              </a:rPr>
              <a:t> </a:t>
            </a:r>
            <a:r>
              <a:rPr dirty="0" baseline="-4166" sz="3000" spc="-30">
                <a:latin typeface="Microsoft Sans Serif"/>
                <a:cs typeface="Microsoft Sans Serif"/>
              </a:rPr>
              <a:t>unde</a:t>
            </a:r>
            <a:endParaRPr baseline="-4166" sz="3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3155" y="3219957"/>
            <a:ext cx="5448935" cy="652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2470"/>
              </a:lnSpc>
              <a:spcBef>
                <a:spcPts val="95"/>
              </a:spcBef>
              <a:tabLst>
                <a:tab pos="4010025" algn="l"/>
              </a:tabLst>
            </a:pPr>
            <a:r>
              <a:rPr dirty="0" baseline="2777" sz="3000">
                <a:latin typeface="Microsoft Sans Serif"/>
                <a:cs typeface="Microsoft Sans Serif"/>
              </a:rPr>
              <a:t>O</a:t>
            </a:r>
            <a:r>
              <a:rPr dirty="0" baseline="2777" sz="3000" spc="-82"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baseline="2777" sz="3000" spc="-6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solidFill>
                  <a:srgbClr val="00007B"/>
                </a:solidFill>
                <a:latin typeface="Microsoft Sans Serif"/>
                <a:cs typeface="Microsoft Sans Serif"/>
              </a:rPr>
              <a:t>matematică</a:t>
            </a:r>
            <a:r>
              <a:rPr dirty="0" baseline="2777" sz="3000" spc="-22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baseline="2777" sz="3000">
                <a:latin typeface="Microsoft Sans Serif"/>
                <a:cs typeface="Microsoft Sans Serif"/>
              </a:rPr>
              <a:t>pe</a:t>
            </a:r>
            <a:r>
              <a:rPr dirty="0" baseline="2777" sz="3000" spc="-67">
                <a:latin typeface="Microsoft Sans Serif"/>
                <a:cs typeface="Microsoft Sans Serif"/>
              </a:rPr>
              <a:t> </a:t>
            </a:r>
            <a:r>
              <a:rPr dirty="0" baseline="2777" sz="3000" spc="-15">
                <a:latin typeface="Microsoft Sans Serif"/>
                <a:cs typeface="Microsoft Sans Serif"/>
              </a:rPr>
              <a:t>domeniile</a:t>
            </a:r>
            <a:r>
              <a:rPr dirty="0" baseline="2777" sz="3000">
                <a:latin typeface="Microsoft Sans Serif"/>
                <a:cs typeface="Microsoft Sans Serif"/>
              </a:rPr>
              <a:t>	</a:t>
            </a:r>
            <a:r>
              <a:rPr dirty="0" sz="2200" spc="-55" i="1">
                <a:latin typeface="Times New Roman"/>
                <a:cs typeface="Times New Roman"/>
              </a:rPr>
              <a:t>D</a:t>
            </a:r>
            <a:r>
              <a:rPr dirty="0" baseline="-19230" sz="1950" spc="-82" i="1">
                <a:latin typeface="Times New Roman"/>
                <a:cs typeface="Times New Roman"/>
              </a:rPr>
              <a:t>1</a:t>
            </a:r>
            <a:r>
              <a:rPr dirty="0" baseline="-19230" sz="1950" spc="-19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215">
                <a:latin typeface="Times New Roman"/>
                <a:cs typeface="Times New Roman"/>
              </a:rPr>
              <a:t> </a:t>
            </a:r>
            <a:r>
              <a:rPr dirty="0" sz="2200" spc="-30" i="1">
                <a:latin typeface="Times New Roman"/>
                <a:cs typeface="Times New Roman"/>
              </a:rPr>
              <a:t>D</a:t>
            </a:r>
            <a:r>
              <a:rPr dirty="0" baseline="-19230" sz="1950" spc="-44" i="1">
                <a:latin typeface="Times New Roman"/>
                <a:cs typeface="Times New Roman"/>
              </a:rPr>
              <a:t>2</a:t>
            </a:r>
            <a:r>
              <a:rPr dirty="0" baseline="-19230" sz="1950" spc="-52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,...,</a:t>
            </a:r>
            <a:r>
              <a:rPr dirty="0" sz="2200" spc="-22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n</a:t>
            </a:r>
            <a:endParaRPr baseline="-19230" sz="1950">
              <a:latin typeface="Times New Roman"/>
              <a:cs typeface="Times New Roman"/>
            </a:endParaRPr>
          </a:p>
          <a:p>
            <a:pPr marL="382270">
              <a:lnSpc>
                <a:spcPts val="2470"/>
              </a:lnSpc>
              <a:tabLst>
                <a:tab pos="2787015" algn="l"/>
              </a:tabLst>
            </a:pPr>
            <a:r>
              <a:rPr dirty="0" sz="2000">
                <a:latin typeface="Microsoft Sans Serif"/>
                <a:cs typeface="Microsoft Sans Serif"/>
              </a:rPr>
              <a:t>produsului</a:t>
            </a:r>
            <a:r>
              <a:rPr dirty="0" sz="2000" spc="-6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cartezian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200" spc="-55" i="1">
                <a:latin typeface="Times New Roman"/>
                <a:cs typeface="Times New Roman"/>
              </a:rPr>
              <a:t>D</a:t>
            </a:r>
            <a:r>
              <a:rPr dirty="0" baseline="-19230" sz="1950" spc="-82" i="1">
                <a:latin typeface="Times New Roman"/>
                <a:cs typeface="Times New Roman"/>
              </a:rPr>
              <a:t>1</a:t>
            </a:r>
            <a:r>
              <a:rPr dirty="0" baseline="-19230" sz="1950" spc="-157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 spc="114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Times New Roman"/>
                <a:cs typeface="Times New Roman"/>
              </a:rPr>
              <a:t>D</a:t>
            </a:r>
            <a:r>
              <a:rPr dirty="0" baseline="-19230" sz="1950" spc="-60" i="1">
                <a:latin typeface="Times New Roman"/>
                <a:cs typeface="Times New Roman"/>
              </a:rPr>
              <a:t>2</a:t>
            </a:r>
            <a:r>
              <a:rPr dirty="0" baseline="-19230" sz="1950" spc="-22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>
                <a:latin typeface="Times New Roman"/>
                <a:cs typeface="Times New Roman"/>
              </a:rPr>
              <a:t>...</a:t>
            </a:r>
            <a:r>
              <a:rPr dirty="0" sz="2200">
                <a:latin typeface="Symbol"/>
                <a:cs typeface="Symbol"/>
              </a:rPr>
              <a:t></a:t>
            </a:r>
            <a:r>
              <a:rPr dirty="0" sz="2200" spc="-30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D</a:t>
            </a:r>
            <a:r>
              <a:rPr dirty="0" baseline="-19230" sz="1950" spc="-37" i="1">
                <a:latin typeface="Times New Roman"/>
                <a:cs typeface="Times New Roman"/>
              </a:rPr>
              <a:t>n</a:t>
            </a:r>
            <a:endParaRPr baseline="-19230" sz="1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68185" y="3232150"/>
            <a:ext cx="22752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submulţime</a:t>
            </a:r>
            <a:r>
              <a:rPr dirty="0" sz="2000" spc="-10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a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8555" y="4144517"/>
            <a:ext cx="7810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  <a:tab pos="682625" algn="l"/>
              </a:tabLst>
            </a:pPr>
            <a:r>
              <a:rPr dirty="0" sz="2000" spc="-50">
                <a:latin typeface="Microsoft Sans Serif"/>
                <a:cs typeface="Microsoft Sans Serif"/>
              </a:rPr>
              <a:t>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50">
                <a:latin typeface="Microsoft Sans Serif"/>
                <a:cs typeface="Microsoft Sans Serif"/>
              </a:rPr>
              <a:t>-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80438" y="4144517"/>
            <a:ext cx="71862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9794" algn="l"/>
                <a:tab pos="2258695" algn="l"/>
                <a:tab pos="3475354" algn="l"/>
                <a:tab pos="3844290" algn="l"/>
                <a:tab pos="4228465" algn="l"/>
                <a:tab pos="5164455" algn="l"/>
                <a:tab pos="5789295" algn="l"/>
                <a:tab pos="6255385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gradul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produsului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cartezian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şi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al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relaţiei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0">
                <a:latin typeface="Microsoft Sans Serif"/>
                <a:cs typeface="Microsoft Sans Serif"/>
              </a:rPr>
              <a:t>(dat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25">
                <a:latin typeface="Microsoft Sans Serif"/>
                <a:cs typeface="Microsoft Sans Serif"/>
              </a:rPr>
              <a:t>de</a:t>
            </a:r>
            <a:r>
              <a:rPr dirty="0" sz="2000">
                <a:latin typeface="Microsoft Sans Serif"/>
                <a:cs typeface="Microsoft Sans Serif"/>
              </a:rPr>
              <a:t>	</a:t>
            </a:r>
            <a:r>
              <a:rPr dirty="0" sz="2000" spc="-10">
                <a:latin typeface="Microsoft Sans Serif"/>
                <a:cs typeface="Microsoft Sans Serif"/>
              </a:rPr>
              <a:t>numărul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38555" y="4298371"/>
            <a:ext cx="6382385" cy="13982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6870">
              <a:lnSpc>
                <a:spcPct val="100000"/>
              </a:lnSpc>
              <a:spcBef>
                <a:spcPts val="1305"/>
              </a:spcBef>
            </a:pPr>
            <a:r>
              <a:rPr dirty="0" sz="2000" spc="-10">
                <a:latin typeface="Microsoft Sans Serif"/>
                <a:cs typeface="Microsoft Sans Serif"/>
              </a:rPr>
              <a:t>componentelor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produsului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cartezian)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cardinalitatea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este</a:t>
            </a:r>
            <a:r>
              <a:rPr dirty="0" sz="2000" spc="-7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dată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numărul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n-</a:t>
            </a:r>
            <a:r>
              <a:rPr dirty="0" sz="2000" spc="-10">
                <a:latin typeface="Microsoft Sans Serif"/>
                <a:cs typeface="Microsoft Sans Serif"/>
              </a:rPr>
              <a:t>tuplurilor</a:t>
            </a:r>
            <a:endParaRPr sz="2000">
              <a:latin typeface="Microsoft Sans Serif"/>
              <a:cs typeface="Microsoft Sans Serif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007B"/>
              </a:buClr>
              <a:buSzPct val="75000"/>
              <a:buFont typeface="Wingdings"/>
              <a:buChar char=""/>
              <a:tabLst>
                <a:tab pos="356870" algn="l"/>
              </a:tabLst>
            </a:pPr>
            <a:r>
              <a:rPr dirty="0" sz="2000" spc="-10">
                <a:latin typeface="Microsoft Sans Serif"/>
                <a:cs typeface="Microsoft Sans Serif"/>
              </a:rPr>
              <a:t>analogia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relaţie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 spc="520">
                <a:latin typeface="Microsoft Sans Serif"/>
                <a:cs typeface="Microsoft Sans Serif"/>
              </a:rPr>
              <a:t>–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mulţime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implică: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95805" y="5730857"/>
            <a:ext cx="7665720" cy="106870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25"/>
              </a:spcBef>
              <a:buSzPct val="119444"/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între</a:t>
            </a:r>
            <a:r>
              <a:rPr dirty="0" sz="1800" spc="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n-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tupluri</a:t>
            </a:r>
            <a:r>
              <a:rPr dirty="0" sz="1800" spc="1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nu</a:t>
            </a:r>
            <a:r>
              <a:rPr dirty="0" sz="1800" spc="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există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ordine</a:t>
            </a:r>
            <a:r>
              <a:rPr dirty="0" sz="1800" spc="-9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predefinită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600"/>
              </a:lnSpc>
              <a:spcBef>
                <a:spcPts val="1080"/>
              </a:spcBef>
              <a:buSzPct val="119444"/>
              <a:buChar char="•"/>
              <a:tabLst>
                <a:tab pos="299085" algn="l"/>
                <a:tab pos="1450975" algn="l"/>
                <a:tab pos="2033270" algn="l"/>
                <a:tab pos="2725420" algn="l"/>
                <a:tab pos="3304540" algn="l"/>
                <a:tab pos="4291965" algn="l"/>
                <a:tab pos="4999355" algn="l"/>
                <a:tab pos="5401945" algn="l"/>
                <a:tab pos="6386830" algn="l"/>
                <a:tab pos="6758305" algn="l"/>
                <a:tab pos="7164070" algn="l"/>
              </a:tabLst>
            </a:pP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n-tuplurile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20">
                <a:solidFill>
                  <a:srgbClr val="00007B"/>
                </a:solidFill>
                <a:latin typeface="Microsoft Sans Serif"/>
                <a:cs typeface="Microsoft Sans Serif"/>
              </a:rPr>
              <a:t>unei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relaţii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20">
                <a:solidFill>
                  <a:srgbClr val="00007B"/>
                </a:solidFill>
                <a:latin typeface="Microsoft Sans Serif"/>
                <a:cs typeface="Microsoft Sans Serif"/>
              </a:rPr>
              <a:t>sunt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distincte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unele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de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10">
                <a:latin typeface="Microsoft Sans Serif"/>
                <a:cs typeface="Microsoft Sans Serif"/>
              </a:rPr>
              <a:t>celelalte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50">
                <a:latin typeface="Symbol"/>
                <a:cs typeface="Symbol"/>
              </a:rPr>
              <a:t>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Microsoft Sans Serif"/>
                <a:cs typeface="Microsoft Sans Serif"/>
              </a:rPr>
              <a:t>un</a:t>
            </a:r>
            <a:r>
              <a:rPr dirty="0" sz="1800">
                <a:latin typeface="Microsoft Sans Serif"/>
                <a:cs typeface="Microsoft Sans Serif"/>
              </a:rPr>
              <a:t>	</a:t>
            </a:r>
            <a:r>
              <a:rPr dirty="0" sz="1800" spc="-30">
                <a:solidFill>
                  <a:srgbClr val="00007B"/>
                </a:solidFill>
                <a:latin typeface="Microsoft Sans Serif"/>
                <a:cs typeface="Microsoft Sans Serif"/>
              </a:rPr>
              <a:t>tabel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reprezintă</a:t>
            </a:r>
            <a:r>
              <a:rPr dirty="0" sz="1800" spc="-3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o</a:t>
            </a:r>
            <a:r>
              <a:rPr dirty="0" sz="1800" spc="-2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relaţie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doar</a:t>
            </a:r>
            <a:r>
              <a:rPr dirty="0" sz="1800" spc="-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dacă</a:t>
            </a:r>
            <a:r>
              <a:rPr dirty="0" sz="1800" spc="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liniile</a:t>
            </a:r>
            <a:r>
              <a:rPr dirty="0" sz="1800" spc="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sale</a:t>
            </a:r>
            <a:r>
              <a:rPr dirty="0" sz="1800" spc="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sunt</a:t>
            </a:r>
            <a:r>
              <a:rPr dirty="0" sz="1800" spc="1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diferite</a:t>
            </a:r>
            <a:r>
              <a:rPr dirty="0" sz="1800" spc="-25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00007B"/>
                </a:solidFill>
                <a:latin typeface="Microsoft Sans Serif"/>
                <a:cs typeface="Microsoft Sans Serif"/>
              </a:rPr>
              <a:t>între</a:t>
            </a:r>
            <a:r>
              <a:rPr dirty="0" sz="1800" spc="-300">
                <a:solidFill>
                  <a:srgbClr val="00007B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00007B"/>
                </a:solidFill>
                <a:latin typeface="Microsoft Sans Serif"/>
                <a:cs typeface="Microsoft Sans Serif"/>
              </a:rPr>
              <a:t>ele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157721" y="2628138"/>
            <a:ext cx="338455" cy="0"/>
          </a:xfrm>
          <a:custGeom>
            <a:avLst/>
            <a:gdLst/>
            <a:ahLst/>
            <a:cxnLst/>
            <a:rect l="l" t="t" r="r" b="b"/>
            <a:pathLst>
              <a:path w="338454" h="0">
                <a:moveTo>
                  <a:pt x="0" y="0"/>
                </a:moveTo>
                <a:lnTo>
                  <a:pt x="338200" y="0"/>
                </a:lnTo>
              </a:path>
            </a:pathLst>
          </a:custGeom>
          <a:ln w="13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4903342" y="2584195"/>
            <a:ext cx="16243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Times New Roman"/>
                <a:cs typeface="Times New Roman"/>
              </a:rPr>
              <a:t>v</a:t>
            </a:r>
            <a:r>
              <a:rPr dirty="0" baseline="-21367" sz="1950" i="1">
                <a:latin typeface="Times New Roman"/>
                <a:cs typeface="Times New Roman"/>
              </a:rPr>
              <a:t>i</a:t>
            </a:r>
            <a:r>
              <a:rPr dirty="0" baseline="-21367" sz="1950" spc="150" i="1">
                <a:latin typeface="Times New Roman"/>
                <a:cs typeface="Times New Roman"/>
              </a:rPr>
              <a:t> </a:t>
            </a:r>
            <a:r>
              <a:rPr dirty="0" sz="2200">
                <a:latin typeface="Symbol"/>
                <a:cs typeface="Symbol"/>
              </a:rPr>
              <a:t></a:t>
            </a:r>
            <a:r>
              <a:rPr dirty="0" sz="2200" spc="-245">
                <a:latin typeface="Times New Roman"/>
                <a:cs typeface="Times New Roman"/>
              </a:rPr>
              <a:t> </a:t>
            </a:r>
            <a:r>
              <a:rPr dirty="0" sz="2200" spc="-40" i="1">
                <a:latin typeface="Times New Roman"/>
                <a:cs typeface="Times New Roman"/>
              </a:rPr>
              <a:t>D</a:t>
            </a:r>
            <a:r>
              <a:rPr dirty="0" baseline="-21367" sz="1950" spc="-60" i="1">
                <a:latin typeface="Times New Roman"/>
                <a:cs typeface="Times New Roman"/>
              </a:rPr>
              <a:t>i</a:t>
            </a:r>
            <a:r>
              <a:rPr dirty="0" baseline="-21367" sz="1950" spc="-225" i="1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,</a:t>
            </a:r>
            <a:r>
              <a:rPr dirty="0" sz="2200" spc="-17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i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Symbol"/>
                <a:cs typeface="Symbol"/>
              </a:rPr>
              <a:t></a:t>
            </a:r>
            <a:r>
              <a:rPr dirty="0" sz="2200" spc="-16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1</a:t>
            </a:r>
            <a:r>
              <a:rPr dirty="0" sz="2200" spc="-25">
                <a:latin typeface="Times New Roman"/>
                <a:cs typeface="Times New Roman"/>
              </a:rPr>
              <a:t>,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</a:t>
            </a:r>
            <a:r>
              <a:rPr dirty="0" spc="-10"/>
              <a:t> </a:t>
            </a:r>
            <a:r>
              <a:rPr dirty="0" spc="-20"/>
              <a:t>modelului</a:t>
            </a:r>
            <a:r>
              <a:rPr dirty="0" spc="-85"/>
              <a:t> </a:t>
            </a:r>
            <a:r>
              <a:rPr dirty="0" spc="-10"/>
              <a:t>relaţional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11402" y="1412824"/>
            <a:ext cx="8068945" cy="17494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6870" marR="5080" indent="-344805">
              <a:lnSpc>
                <a:spcPct val="100400"/>
              </a:lnSpc>
              <a:spcBef>
                <a:spcPts val="85"/>
              </a:spcBef>
              <a:tabLst>
                <a:tab pos="1469390" algn="l"/>
                <a:tab pos="4210050" algn="l"/>
                <a:tab pos="4734560" algn="l"/>
                <a:tab pos="5438775" algn="l"/>
                <a:tab pos="7167245" algn="l"/>
              </a:tabLst>
            </a:pP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Notaţia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0">
                <a:solidFill>
                  <a:srgbClr val="00007B"/>
                </a:solidFill>
                <a:latin typeface="Microsoft Sans Serif"/>
                <a:cs typeface="Microsoft Sans Serif"/>
              </a:rPr>
              <a:t>non-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poziţională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675">
                <a:solidFill>
                  <a:srgbClr val="00007B"/>
                </a:solidFill>
                <a:latin typeface="Microsoft Sans Serif"/>
                <a:cs typeface="Microsoft Sans Serif"/>
              </a:rPr>
              <a:t>–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25">
                <a:solidFill>
                  <a:srgbClr val="00007B"/>
                </a:solidFill>
                <a:latin typeface="Microsoft Sans Serif"/>
                <a:cs typeface="Microsoft Sans Serif"/>
              </a:rPr>
              <a:t>se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0">
                <a:solidFill>
                  <a:srgbClr val="00007B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">
                <a:latin typeface="Microsoft Sans Serif"/>
                <a:cs typeface="Microsoft Sans Serif"/>
              </a:rPr>
              <a:t>sociază</a:t>
            </a:r>
            <a:r>
              <a:rPr dirty="0" sz="2800">
                <a:latin typeface="Microsoft Sans Serif"/>
                <a:cs typeface="Microsoft Sans Serif"/>
              </a:rPr>
              <a:t>	</a:t>
            </a:r>
            <a:r>
              <a:rPr dirty="0" sz="2800" spc="-25">
                <a:latin typeface="Microsoft Sans Serif"/>
                <a:cs typeface="Microsoft Sans Serif"/>
              </a:rPr>
              <a:t>nume </a:t>
            </a:r>
            <a:r>
              <a:rPr dirty="0" sz="2800">
                <a:latin typeface="Microsoft Sans Serif"/>
                <a:cs typeface="Microsoft Sans Serif"/>
              </a:rPr>
              <a:t>(</a:t>
            </a:r>
            <a:r>
              <a:rPr dirty="0" sz="2800">
                <a:solidFill>
                  <a:srgbClr val="00007B"/>
                </a:solidFill>
                <a:latin typeface="Microsoft Sans Serif"/>
                <a:cs typeface="Microsoft Sans Serif"/>
              </a:rPr>
              <a:t>atribute</a:t>
            </a:r>
            <a:r>
              <a:rPr dirty="0" sz="2800">
                <a:latin typeface="Microsoft Sans Serif"/>
                <a:cs typeface="Microsoft Sans Serif"/>
              </a:rPr>
              <a:t>)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domeniilor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unei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relaţii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Microsoft Sans Serif"/>
                <a:cs typeface="Microsoft Sans Serif"/>
              </a:rPr>
              <a:t>Atributele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descriu</a:t>
            </a:r>
            <a:r>
              <a:rPr dirty="0" sz="2800" spc="-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rolurile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jucate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domenii</a:t>
            </a:r>
            <a:endParaRPr sz="28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23033" y="3587241"/>
          <a:ext cx="6882130" cy="17995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/>
                <a:gridCol w="1818005"/>
                <a:gridCol w="1593850"/>
                <a:gridCol w="1731010"/>
              </a:tblGrid>
              <a:tr h="457200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 b="1">
                          <a:solidFill>
                            <a:srgbClr val="1717FF"/>
                          </a:solidFill>
                          <a:latin typeface="Times New Roman"/>
                          <a:cs typeface="Times New Roman"/>
                        </a:rPr>
                        <a:t>EchipaGazda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 b="1">
                          <a:solidFill>
                            <a:srgbClr val="1717FF"/>
                          </a:solidFill>
                          <a:latin typeface="Times New Roman"/>
                          <a:cs typeface="Times New Roman"/>
                        </a:rPr>
                        <a:t>EchipaOaspete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 b="1">
                          <a:solidFill>
                            <a:srgbClr val="1717FF"/>
                          </a:solidFill>
                          <a:latin typeface="Times New Roman"/>
                          <a:cs typeface="Times New Roman"/>
                        </a:rPr>
                        <a:t>GoluriGazde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10" b="1">
                          <a:solidFill>
                            <a:srgbClr val="1717FF"/>
                          </a:solidFill>
                          <a:latin typeface="Times New Roman"/>
                          <a:cs typeface="Times New Roman"/>
                        </a:rPr>
                        <a:t>GoluriOaspeti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20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Madrid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Liverpool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06070">
                <a:tc>
                  <a:txBody>
                    <a:bodyPr/>
                    <a:lstStyle/>
                    <a:p>
                      <a:pPr marL="88265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Liverpool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90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Milan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29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marL="88265">
                        <a:lnSpc>
                          <a:spcPts val="2275"/>
                        </a:lnSpc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Real</a:t>
                      </a:r>
                      <a:r>
                        <a:rPr dirty="0" sz="20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Madrid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75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Roma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275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5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88265">
                        <a:lnSpc>
                          <a:spcPts val="2285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Roma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85"/>
                        </a:lnSpc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Milan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285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4138676" y="5781547"/>
            <a:ext cx="19234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Microsoft Sans Serif"/>
                <a:cs typeface="Microsoft Sans Serif"/>
              </a:rPr>
              <a:t>Fig.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1</a:t>
            </a:r>
            <a:r>
              <a:rPr dirty="0" sz="1400" spc="-4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Relaţie</a:t>
            </a:r>
            <a:r>
              <a:rPr dirty="0" sz="1400" spc="-4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cu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atribute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Microsoft PowerPoint - Curs_02.ppt [Compatibility Mode]</dc:title>
  <dcterms:created xsi:type="dcterms:W3CDTF">2025-03-28T22:34:10Z</dcterms:created>
  <dcterms:modified xsi:type="dcterms:W3CDTF">2025-03-28T22:34:10Z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