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8657" y="1225753"/>
            <a:ext cx="1643380" cy="45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"/>
            <a:ext cx="27432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0203" y="592836"/>
            <a:ext cx="8580120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7156" y="457199"/>
            <a:ext cx="278765" cy="273050"/>
          </a:xfrm>
          <a:custGeom>
            <a:avLst/>
            <a:gdLst/>
            <a:ahLst/>
            <a:cxnLst/>
            <a:rect l="l" t="t" r="r" b="b"/>
            <a:pathLst>
              <a:path w="278765" h="273050">
                <a:moveTo>
                  <a:pt x="138430" y="135521"/>
                </a:moveTo>
                <a:lnTo>
                  <a:pt x="0" y="135521"/>
                </a:lnTo>
                <a:lnTo>
                  <a:pt x="0" y="272542"/>
                </a:lnTo>
                <a:lnTo>
                  <a:pt x="138430" y="272542"/>
                </a:lnTo>
                <a:lnTo>
                  <a:pt x="138430" y="135521"/>
                </a:lnTo>
                <a:close/>
              </a:path>
              <a:path w="278765" h="273050">
                <a:moveTo>
                  <a:pt x="278384" y="0"/>
                </a:moveTo>
                <a:lnTo>
                  <a:pt x="138430" y="0"/>
                </a:lnTo>
                <a:lnTo>
                  <a:pt x="138430" y="135509"/>
                </a:lnTo>
                <a:lnTo>
                  <a:pt x="278384" y="135509"/>
                </a:lnTo>
                <a:lnTo>
                  <a:pt x="278384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5839" y="592836"/>
            <a:ext cx="140335" cy="141605"/>
          </a:xfrm>
          <a:custGeom>
            <a:avLst/>
            <a:gdLst/>
            <a:ahLst/>
            <a:cxnLst/>
            <a:rect l="l" t="t" r="r" b="b"/>
            <a:pathLst>
              <a:path w="140334" h="141604">
                <a:moveTo>
                  <a:pt x="140081" y="0"/>
                </a:moveTo>
                <a:lnTo>
                  <a:pt x="0" y="0"/>
                </a:lnTo>
                <a:lnTo>
                  <a:pt x="0" y="141224"/>
                </a:lnTo>
                <a:lnTo>
                  <a:pt x="140081" y="141224"/>
                </a:lnTo>
                <a:lnTo>
                  <a:pt x="140081" y="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3043" y="733043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603"/>
                </a:moveTo>
                <a:lnTo>
                  <a:pt x="133984" y="133603"/>
                </a:lnTo>
                <a:lnTo>
                  <a:pt x="133984" y="0"/>
                </a:lnTo>
                <a:lnTo>
                  <a:pt x="0" y="0"/>
                </a:lnTo>
                <a:lnTo>
                  <a:pt x="0" y="133603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89787" y="594360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23" y="0"/>
                </a:moveTo>
                <a:lnTo>
                  <a:pt x="0" y="0"/>
                </a:lnTo>
                <a:lnTo>
                  <a:pt x="0" y="138302"/>
                </a:lnTo>
                <a:lnTo>
                  <a:pt x="141223" y="138302"/>
                </a:lnTo>
                <a:lnTo>
                  <a:pt x="141223" y="0"/>
                </a:lnTo>
                <a:close/>
              </a:path>
            </a:pathLst>
          </a:custGeom>
          <a:solidFill>
            <a:srgbClr val="0000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33044" y="73024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272542" y="0"/>
                </a:moveTo>
                <a:lnTo>
                  <a:pt x="133985" y="0"/>
                </a:lnTo>
                <a:lnTo>
                  <a:pt x="133985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135509" y="274320"/>
                </a:lnTo>
                <a:lnTo>
                  <a:pt x="135509" y="137160"/>
                </a:lnTo>
                <a:lnTo>
                  <a:pt x="272542" y="137160"/>
                </a:lnTo>
                <a:lnTo>
                  <a:pt x="272542" y="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4780" y="536193"/>
            <a:ext cx="4566920" cy="41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8733" y="1668221"/>
            <a:ext cx="8540750" cy="4999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096" y="1903602"/>
            <a:ext cx="29762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BAZE</a:t>
            </a:r>
            <a:r>
              <a:rPr dirty="0" sz="4000" spc="-8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</a:t>
            </a:r>
            <a:r>
              <a:rPr dirty="0" sz="4000" spc="-85" b="1">
                <a:latin typeface="Calibri"/>
                <a:cs typeface="Calibri"/>
              </a:rPr>
              <a:t> </a:t>
            </a:r>
            <a:r>
              <a:rPr dirty="0" sz="4000" spc="-65" b="1"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49781" y="2931224"/>
            <a:ext cx="4325620" cy="2096770"/>
          </a:xfrm>
          <a:prstGeom prst="rect">
            <a:avLst/>
          </a:prstGeom>
        </p:spPr>
        <p:txBody>
          <a:bodyPr wrap="square" lIns="0" tIns="203835" rIns="0" bIns="0" rtlCol="0" vert="horz">
            <a:spAutoFit/>
          </a:bodyPr>
          <a:lstStyle/>
          <a:p>
            <a:pPr algn="ctr" marL="476250">
              <a:lnSpc>
                <a:spcPct val="100000"/>
              </a:lnSpc>
              <a:spcBef>
                <a:spcPts val="1605"/>
              </a:spcBef>
            </a:pPr>
            <a:r>
              <a:rPr dirty="0" sz="4000" spc="-40" b="1">
                <a:latin typeface="Calibri"/>
                <a:cs typeface="Calibri"/>
              </a:rPr>
              <a:t>CALCULATOARE</a:t>
            </a:r>
            <a:r>
              <a:rPr dirty="0" sz="4000" spc="-16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II</a:t>
            </a:r>
            <a:endParaRPr sz="4000">
              <a:latin typeface="Calibri"/>
              <a:cs typeface="Calibri"/>
            </a:endParaRPr>
          </a:p>
          <a:p>
            <a:pPr algn="r" marR="56515">
              <a:lnSpc>
                <a:spcPct val="100000"/>
              </a:lnSpc>
              <a:spcBef>
                <a:spcPts val="1360"/>
              </a:spcBef>
            </a:pPr>
            <a:r>
              <a:rPr dirty="0" sz="3600" b="1">
                <a:latin typeface="Calibri"/>
                <a:cs typeface="Calibri"/>
              </a:rPr>
              <a:t>Curs</a:t>
            </a:r>
            <a:r>
              <a:rPr dirty="0" sz="3600" spc="-70" b="1">
                <a:latin typeface="Calibri"/>
                <a:cs typeface="Calibri"/>
              </a:rPr>
              <a:t> </a:t>
            </a:r>
            <a:r>
              <a:rPr dirty="0" sz="3600" spc="-50" b="1">
                <a:latin typeface="Calibri"/>
                <a:cs typeface="Calibri"/>
              </a:rPr>
              <a:t>6</a:t>
            </a:r>
            <a:endParaRPr sz="36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tabLst>
                <a:tab pos="1475105" algn="l"/>
              </a:tabLst>
            </a:pPr>
            <a:r>
              <a:rPr dirty="0" sz="3600">
                <a:latin typeface="Calibri"/>
                <a:cs typeface="Calibri"/>
              </a:rPr>
              <a:t>Sapt.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6</a:t>
            </a:r>
            <a:r>
              <a:rPr dirty="0" sz="3600">
                <a:latin typeface="Calibri"/>
                <a:cs typeface="Calibri"/>
              </a:rPr>
              <a:t>	29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martie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2022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13297" y="3123056"/>
            <a:ext cx="224155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libri"/>
                <a:cs typeface="Calibri"/>
              </a:rPr>
              <a:t>2021-</a:t>
            </a:r>
            <a:r>
              <a:rPr dirty="0" sz="4000" spc="-20" b="1">
                <a:latin typeface="Calibri"/>
                <a:cs typeface="Calibri"/>
              </a:rPr>
              <a:t>2022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66282" y="4453204"/>
            <a:ext cx="25457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08.00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–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10.00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39008" y="5570677"/>
            <a:ext cx="43808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3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956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Redenumire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0539" y="1275334"/>
            <a:ext cx="8365490" cy="217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464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Operatorului</a:t>
            </a:r>
            <a:r>
              <a:rPr dirty="0" sz="2400" spc="245">
                <a:solidFill>
                  <a:srgbClr val="00007B"/>
                </a:solidFill>
                <a:latin typeface="Microsoft Sans Serif"/>
                <a:cs typeface="Microsoft Sans Serif"/>
              </a:rPr>
              <a:t>  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240">
                <a:solidFill>
                  <a:srgbClr val="00007B"/>
                </a:solidFill>
                <a:latin typeface="Microsoft Sans Serif"/>
                <a:cs typeface="Microsoft Sans Serif"/>
              </a:rPr>
              <a:t>  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redenumire</a:t>
            </a:r>
            <a:r>
              <a:rPr dirty="0" sz="2400" spc="245">
                <a:solidFill>
                  <a:srgbClr val="00007B"/>
                </a:solidFill>
                <a:latin typeface="Microsoft Sans Serif"/>
                <a:cs typeface="Microsoft Sans Serif"/>
              </a:rPr>
              <a:t>   </a:t>
            </a:r>
            <a:r>
              <a:rPr dirty="0" sz="2400" spc="630">
                <a:latin typeface="Microsoft Sans Serif"/>
                <a:cs typeface="Microsoft Sans Serif"/>
              </a:rPr>
              <a:t>–</a:t>
            </a:r>
            <a:r>
              <a:rPr dirty="0" sz="2400" spc="240">
                <a:latin typeface="Microsoft Sans Serif"/>
                <a:cs typeface="Microsoft Sans Serif"/>
              </a:rPr>
              <a:t>   </a:t>
            </a:r>
            <a:r>
              <a:rPr dirty="0" sz="2400">
                <a:latin typeface="Microsoft Sans Serif"/>
                <a:cs typeface="Microsoft Sans Serif"/>
              </a:rPr>
              <a:t>adaptează</a:t>
            </a:r>
            <a:r>
              <a:rPr dirty="0" sz="2400" spc="245">
                <a:latin typeface="Microsoft Sans Serif"/>
                <a:cs typeface="Microsoft Sans Serif"/>
              </a:rPr>
              <a:t>   </a:t>
            </a:r>
            <a:r>
              <a:rPr dirty="0" sz="2400" spc="-10">
                <a:latin typeface="Microsoft Sans Serif"/>
                <a:cs typeface="Microsoft Sans Serif"/>
              </a:rPr>
              <a:t>numele </a:t>
            </a:r>
            <a:r>
              <a:rPr dirty="0" sz="2400">
                <a:latin typeface="Microsoft Sans Serif"/>
                <a:cs typeface="Microsoft Sans Serif"/>
              </a:rPr>
              <a:t>atributelor</a:t>
            </a:r>
            <a:r>
              <a:rPr dirty="0" sz="2400" spc="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atunci</a:t>
            </a:r>
            <a:r>
              <a:rPr dirty="0" sz="2400" spc="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când</a:t>
            </a:r>
            <a:r>
              <a:rPr dirty="0" sz="2400" spc="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necesară</a:t>
            </a:r>
            <a:r>
              <a:rPr dirty="0" sz="2400" spc="1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aplicarea</a:t>
            </a:r>
            <a:r>
              <a:rPr dirty="0" sz="2400" spc="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unui</a:t>
            </a:r>
            <a:r>
              <a:rPr dirty="0" sz="2400" spc="9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operator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teoria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mulţimilor.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Obs.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operator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modifică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numele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atributelor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lăsând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intact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conţinutul</a:t>
            </a:r>
            <a:endParaRPr sz="2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</a:pPr>
            <a:r>
              <a:rPr dirty="0" sz="2000" spc="-10">
                <a:latin typeface="Microsoft Sans Serif"/>
                <a:cs typeface="Microsoft Sans Serif"/>
              </a:rPr>
              <a:t>relaţiei.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7122" y="3836288"/>
            <a:ext cx="1662430" cy="728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1215"/>
              </a:spcBef>
            </a:pPr>
            <a:r>
              <a:rPr dirty="0" sz="1600" spc="-90" b="1">
                <a:latin typeface="Arial"/>
                <a:cs typeface="Arial"/>
              </a:rPr>
              <a:t>TATA_COPIL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848357" y="4585334"/>
          <a:ext cx="1536700" cy="130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769620"/>
              </a:tblGrid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Tata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Copil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9535">
                        <a:lnSpc>
                          <a:spcPts val="18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Adam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89535">
                        <a:lnSpc>
                          <a:spcPts val="187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Adam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Cristi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7335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Catalin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3297428" y="6350000"/>
            <a:ext cx="3181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Fig.3.2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Exemplu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redenumire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51525" y="4225874"/>
            <a:ext cx="11899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626" sz="3300" spc="-15">
                <a:latin typeface="Symbol"/>
                <a:cs typeface="Symbol"/>
              </a:rPr>
              <a:t></a:t>
            </a:r>
            <a:r>
              <a:rPr dirty="0" sz="1300" spc="-10" i="1">
                <a:latin typeface="Times New Roman"/>
                <a:cs typeface="Times New Roman"/>
              </a:rPr>
              <a:t>Parinte</a:t>
            </a:r>
            <a:r>
              <a:rPr dirty="0" sz="1300" spc="-10">
                <a:latin typeface="Symbol"/>
                <a:cs typeface="Symbol"/>
              </a:rPr>
              <a:t></a:t>
            </a:r>
            <a:r>
              <a:rPr dirty="0" sz="1300" spc="-10" i="1">
                <a:latin typeface="Times New Roman"/>
                <a:cs typeface="Times New Roman"/>
              </a:rPr>
              <a:t>Tata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902071" y="4588509"/>
          <a:ext cx="1690370" cy="128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769619"/>
              </a:tblGrid>
              <a:tr h="243204"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Parinte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Copil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Adam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Adam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Cristi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Catalin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7149210" y="4230370"/>
            <a:ext cx="1327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 b="1">
                <a:latin typeface="Arial"/>
                <a:cs typeface="Arial"/>
              </a:rPr>
              <a:t>(TATA_COPIL)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991355" y="4953000"/>
            <a:ext cx="1307465" cy="528955"/>
            <a:chOff x="3991355" y="4953000"/>
            <a:chExt cx="1307465" cy="528955"/>
          </a:xfrm>
        </p:grpSpPr>
        <p:sp>
          <p:nvSpPr>
            <p:cNvPr id="11" name="object 11" descr=""/>
            <p:cNvSpPr/>
            <p:nvPr/>
          </p:nvSpPr>
          <p:spPr>
            <a:xfrm>
              <a:off x="3995927" y="4965191"/>
              <a:ext cx="1295400" cy="504190"/>
            </a:xfrm>
            <a:custGeom>
              <a:avLst/>
              <a:gdLst/>
              <a:ahLst/>
              <a:cxnLst/>
              <a:rect l="l" t="t" r="r" b="b"/>
              <a:pathLst>
                <a:path w="1295400" h="504189">
                  <a:moveTo>
                    <a:pt x="1043939" y="0"/>
                  </a:moveTo>
                  <a:lnTo>
                    <a:pt x="1043939" y="126364"/>
                  </a:lnTo>
                  <a:lnTo>
                    <a:pt x="0" y="126364"/>
                  </a:lnTo>
                  <a:lnTo>
                    <a:pt x="0" y="377697"/>
                  </a:lnTo>
                  <a:lnTo>
                    <a:pt x="1043939" y="377697"/>
                  </a:lnTo>
                  <a:lnTo>
                    <a:pt x="1043939" y="504062"/>
                  </a:lnTo>
                  <a:lnTo>
                    <a:pt x="1295400" y="251205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91356" y="4952999"/>
              <a:ext cx="1307465" cy="528955"/>
            </a:xfrm>
            <a:custGeom>
              <a:avLst/>
              <a:gdLst/>
              <a:ahLst/>
              <a:cxnLst/>
              <a:rect l="l" t="t" r="r" b="b"/>
              <a:pathLst>
                <a:path w="1307464" h="528954">
                  <a:moveTo>
                    <a:pt x="1307084" y="263652"/>
                  </a:moveTo>
                  <a:lnTo>
                    <a:pt x="1292606" y="249174"/>
                  </a:lnTo>
                  <a:lnTo>
                    <a:pt x="1292606" y="264287"/>
                  </a:lnTo>
                  <a:lnTo>
                    <a:pt x="1052703" y="505790"/>
                  </a:lnTo>
                  <a:lnTo>
                    <a:pt x="1052703" y="385445"/>
                  </a:lnTo>
                  <a:lnTo>
                    <a:pt x="9131" y="385445"/>
                  </a:lnTo>
                  <a:lnTo>
                    <a:pt x="9131" y="143256"/>
                  </a:lnTo>
                  <a:lnTo>
                    <a:pt x="9144" y="143510"/>
                  </a:lnTo>
                  <a:lnTo>
                    <a:pt x="1043559" y="143510"/>
                  </a:lnTo>
                  <a:lnTo>
                    <a:pt x="1043559" y="143256"/>
                  </a:lnTo>
                  <a:lnTo>
                    <a:pt x="1048131" y="143256"/>
                  </a:lnTo>
                  <a:lnTo>
                    <a:pt x="1048131" y="143510"/>
                  </a:lnTo>
                  <a:lnTo>
                    <a:pt x="1052703" y="143510"/>
                  </a:lnTo>
                  <a:lnTo>
                    <a:pt x="1052703" y="132080"/>
                  </a:lnTo>
                  <a:lnTo>
                    <a:pt x="1052703" y="22860"/>
                  </a:lnTo>
                  <a:lnTo>
                    <a:pt x="1048893" y="22860"/>
                  </a:lnTo>
                  <a:lnTo>
                    <a:pt x="1048893" y="19050"/>
                  </a:lnTo>
                  <a:lnTo>
                    <a:pt x="1052703" y="22860"/>
                  </a:lnTo>
                  <a:lnTo>
                    <a:pt x="1292606" y="264287"/>
                  </a:lnTo>
                  <a:lnTo>
                    <a:pt x="1292606" y="249174"/>
                  </a:lnTo>
                  <a:lnTo>
                    <a:pt x="1048131" y="4584"/>
                  </a:lnTo>
                  <a:lnTo>
                    <a:pt x="1048131" y="132080"/>
                  </a:lnTo>
                  <a:lnTo>
                    <a:pt x="1048131" y="132588"/>
                  </a:lnTo>
                  <a:lnTo>
                    <a:pt x="1046124" y="135267"/>
                  </a:lnTo>
                  <a:lnTo>
                    <a:pt x="1046124" y="132080"/>
                  </a:lnTo>
                  <a:lnTo>
                    <a:pt x="1048131" y="132080"/>
                  </a:lnTo>
                  <a:lnTo>
                    <a:pt x="1048131" y="4584"/>
                  </a:lnTo>
                  <a:lnTo>
                    <a:pt x="1043749" y="203"/>
                  </a:lnTo>
                  <a:lnTo>
                    <a:pt x="1043749" y="138430"/>
                  </a:lnTo>
                  <a:lnTo>
                    <a:pt x="1043559" y="138684"/>
                  </a:lnTo>
                  <a:lnTo>
                    <a:pt x="1043559" y="138430"/>
                  </a:lnTo>
                  <a:lnTo>
                    <a:pt x="1043749" y="138430"/>
                  </a:lnTo>
                  <a:lnTo>
                    <a:pt x="1043749" y="203"/>
                  </a:lnTo>
                  <a:lnTo>
                    <a:pt x="1043559" y="0"/>
                  </a:lnTo>
                  <a:lnTo>
                    <a:pt x="1043559" y="132080"/>
                  </a:lnTo>
                  <a:lnTo>
                    <a:pt x="9144" y="132080"/>
                  </a:lnTo>
                  <a:lnTo>
                    <a:pt x="9144" y="138430"/>
                  </a:lnTo>
                  <a:lnTo>
                    <a:pt x="9144" y="138684"/>
                  </a:lnTo>
                  <a:lnTo>
                    <a:pt x="6858" y="140970"/>
                  </a:lnTo>
                  <a:lnTo>
                    <a:pt x="6858" y="138430"/>
                  </a:lnTo>
                  <a:lnTo>
                    <a:pt x="9144" y="138430"/>
                  </a:lnTo>
                  <a:lnTo>
                    <a:pt x="9144" y="132080"/>
                  </a:lnTo>
                  <a:lnTo>
                    <a:pt x="0" y="132080"/>
                  </a:lnTo>
                  <a:lnTo>
                    <a:pt x="0" y="138430"/>
                  </a:lnTo>
                  <a:lnTo>
                    <a:pt x="0" y="143510"/>
                  </a:lnTo>
                  <a:lnTo>
                    <a:pt x="0" y="394970"/>
                  </a:lnTo>
                  <a:lnTo>
                    <a:pt x="4572" y="394970"/>
                  </a:lnTo>
                  <a:lnTo>
                    <a:pt x="4572" y="394589"/>
                  </a:lnTo>
                  <a:lnTo>
                    <a:pt x="9144" y="394589"/>
                  </a:lnTo>
                  <a:lnTo>
                    <a:pt x="1043559" y="394589"/>
                  </a:lnTo>
                  <a:lnTo>
                    <a:pt x="1043559" y="528701"/>
                  </a:lnTo>
                  <a:lnTo>
                    <a:pt x="1045083" y="527177"/>
                  </a:lnTo>
                  <a:lnTo>
                    <a:pt x="1052703" y="519557"/>
                  </a:lnTo>
                  <a:lnTo>
                    <a:pt x="1296416" y="274320"/>
                  </a:lnTo>
                  <a:lnTo>
                    <a:pt x="1307084" y="263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956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Redenumire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88284" y="3804284"/>
            <a:ext cx="137541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230" algn="l"/>
                <a:tab pos="502920" algn="l"/>
                <a:tab pos="842644" algn="l"/>
                <a:tab pos="1019810" algn="l"/>
                <a:tab pos="1334135" algn="l"/>
              </a:tabLst>
            </a:pPr>
            <a:r>
              <a:rPr dirty="0" sz="500" spc="-50" i="1">
                <a:latin typeface="Times New Roman"/>
                <a:cs typeface="Times New Roman"/>
              </a:rPr>
              <a:t>1</a:t>
            </a:r>
            <a:r>
              <a:rPr dirty="0" sz="500" i="1">
                <a:latin typeface="Times New Roman"/>
                <a:cs typeface="Times New Roman"/>
              </a:rPr>
              <a:t>	</a:t>
            </a:r>
            <a:r>
              <a:rPr dirty="0" sz="500" spc="-60" i="1">
                <a:latin typeface="Times New Roman"/>
                <a:cs typeface="Times New Roman"/>
              </a:rPr>
              <a:t>2</a:t>
            </a:r>
            <a:r>
              <a:rPr dirty="0" sz="500" i="1">
                <a:latin typeface="Times New Roman"/>
                <a:cs typeface="Times New Roman"/>
              </a:rPr>
              <a:t>	</a:t>
            </a:r>
            <a:r>
              <a:rPr dirty="0" sz="500" spc="-50" i="1">
                <a:latin typeface="Times New Roman"/>
                <a:cs typeface="Times New Roman"/>
              </a:rPr>
              <a:t>k</a:t>
            </a:r>
            <a:r>
              <a:rPr dirty="0" sz="500" i="1">
                <a:latin typeface="Times New Roman"/>
                <a:cs typeface="Times New Roman"/>
              </a:rPr>
              <a:t>	</a:t>
            </a:r>
            <a:r>
              <a:rPr dirty="0" sz="500" spc="-50" i="1">
                <a:latin typeface="Times New Roman"/>
                <a:cs typeface="Times New Roman"/>
              </a:rPr>
              <a:t>1</a:t>
            </a:r>
            <a:r>
              <a:rPr dirty="0" sz="500" i="1">
                <a:latin typeface="Times New Roman"/>
                <a:cs typeface="Times New Roman"/>
              </a:rPr>
              <a:t>	</a:t>
            </a:r>
            <a:r>
              <a:rPr dirty="0" sz="500" spc="-50" i="1">
                <a:latin typeface="Times New Roman"/>
                <a:cs typeface="Times New Roman"/>
              </a:rPr>
              <a:t>2</a:t>
            </a:r>
            <a:r>
              <a:rPr dirty="0" sz="500" i="1">
                <a:latin typeface="Times New Roman"/>
                <a:cs typeface="Times New Roman"/>
              </a:rPr>
              <a:t>	</a:t>
            </a:r>
            <a:r>
              <a:rPr dirty="0" sz="500" spc="-50" i="1">
                <a:latin typeface="Times New Roman"/>
                <a:cs typeface="Times New Roman"/>
              </a:rPr>
              <a:t>k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3353" y="1275333"/>
            <a:ext cx="8446135" cy="1734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Arial"/>
                <a:cs typeface="Arial"/>
              </a:rPr>
              <a:t>Definiţie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2000">
              <a:latin typeface="Arial"/>
              <a:cs typeface="Arial"/>
            </a:endParaRPr>
          </a:p>
          <a:p>
            <a:pPr algn="just" marL="50800" marR="43180" indent="446405">
              <a:lnSpc>
                <a:spcPct val="110000"/>
              </a:lnSpc>
              <a:spcBef>
                <a:spcPts val="5"/>
              </a:spcBef>
            </a:pP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3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definită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mulţimea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altă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mulţime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având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aceeaşi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cardinalitate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Microsoft Sans Serif"/>
                <a:cs typeface="Microsoft Sans Serif"/>
              </a:rPr>
              <a:t>;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secvenţele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ordonate</a:t>
            </a:r>
            <a:r>
              <a:rPr dirty="0" sz="2000" spc="40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şi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...A</a:t>
            </a:r>
            <a:r>
              <a:rPr dirty="0" baseline="-17094" sz="1950" i="1">
                <a:latin typeface="Arial"/>
                <a:cs typeface="Arial"/>
              </a:rPr>
              <a:t>k</a:t>
            </a:r>
            <a:r>
              <a:rPr dirty="0" baseline="-17094" sz="1950" spc="-3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...B</a:t>
            </a:r>
            <a:r>
              <a:rPr dirty="0" baseline="-17094" sz="1950" i="1">
                <a:latin typeface="Arial"/>
                <a:cs typeface="Arial"/>
              </a:rPr>
              <a:t>k</a:t>
            </a:r>
            <a:r>
              <a:rPr dirty="0" baseline="-17094" sz="1950" spc="-22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formate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atributele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mulţimii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6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respectiv</a:t>
            </a:r>
            <a:r>
              <a:rPr dirty="0" sz="2000" spc="-135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58011" y="3549776"/>
            <a:ext cx="1549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Redenumirea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88589" y="3671697"/>
            <a:ext cx="142811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i="1">
                <a:latin typeface="Times New Roman"/>
                <a:cs typeface="Times New Roman"/>
              </a:rPr>
              <a:t>A</a:t>
            </a:r>
            <a:r>
              <a:rPr dirty="0" sz="1350" spc="120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A</a:t>
            </a:r>
            <a:r>
              <a:rPr dirty="0" sz="1350" spc="15" i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... </a:t>
            </a:r>
            <a:r>
              <a:rPr dirty="0" sz="1350" i="1">
                <a:latin typeface="Times New Roman"/>
                <a:cs typeface="Times New Roman"/>
              </a:rPr>
              <a:t>A</a:t>
            </a:r>
            <a:r>
              <a:rPr dirty="0" sz="1350" spc="5" i="1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</a:t>
            </a:r>
            <a:r>
              <a:rPr dirty="0" sz="1350" i="1">
                <a:latin typeface="Times New Roman"/>
                <a:cs typeface="Times New Roman"/>
              </a:rPr>
              <a:t>B</a:t>
            </a:r>
            <a:r>
              <a:rPr dirty="0" sz="1350" spc="135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B</a:t>
            </a:r>
            <a:r>
              <a:rPr dirty="0" sz="1350" spc="25" i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...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16376" y="3490340"/>
            <a:ext cx="197358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32585" algn="l"/>
              </a:tabLst>
            </a:pPr>
            <a:r>
              <a:rPr dirty="0" sz="2300" spc="-50">
                <a:latin typeface="Symbol"/>
                <a:cs typeface="Symbol"/>
              </a:rPr>
              <a:t>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5">
                <a:latin typeface="Times New Roman"/>
                <a:cs typeface="Times New Roman"/>
              </a:rPr>
              <a:t>(</a:t>
            </a:r>
            <a:r>
              <a:rPr dirty="0" sz="2300" spc="-25" i="1">
                <a:latin typeface="Times New Roman"/>
                <a:cs typeface="Times New Roman"/>
              </a:rPr>
              <a:t>r</a:t>
            </a:r>
            <a:r>
              <a:rPr dirty="0" sz="2300" spc="-25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55870" y="3549776"/>
            <a:ext cx="41243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un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383273" y="3975353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 h="0">
                <a:moveTo>
                  <a:pt x="0" y="0"/>
                </a:moveTo>
                <a:lnTo>
                  <a:pt x="34112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86053" y="3846322"/>
            <a:ext cx="58000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616960" algn="l"/>
              </a:tabLst>
            </a:pP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sz="2000">
                <a:latin typeface="Microsoft Sans Serif"/>
                <a:cs typeface="Microsoft Sans Serif"/>
              </a:rPr>
              <a:t>’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Y</a:t>
            </a:r>
            <a:r>
              <a:rPr dirty="0" sz="2000" spc="-1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astfel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încât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200" i="1">
                <a:latin typeface="Times New Roman"/>
                <a:cs typeface="Times New Roman"/>
              </a:rPr>
              <a:t>t</a:t>
            </a:r>
            <a:r>
              <a:rPr dirty="0" baseline="36324" sz="1950">
                <a:latin typeface="Times New Roman"/>
                <a:cs typeface="Times New Roman"/>
              </a:rPr>
              <a:t>'</a:t>
            </a:r>
            <a:r>
              <a:rPr dirty="0" sz="2200">
                <a:latin typeface="Times New Roman"/>
                <a:cs typeface="Times New Roman"/>
              </a:rPr>
              <a:t>[</a:t>
            </a:r>
            <a:r>
              <a:rPr dirty="0" sz="2200" i="1">
                <a:latin typeface="Times New Roman"/>
                <a:cs typeface="Times New Roman"/>
              </a:rPr>
              <a:t>B</a:t>
            </a:r>
            <a:r>
              <a:rPr dirty="0" sz="2200" spc="160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]</a:t>
            </a:r>
            <a:r>
              <a:rPr dirty="0" sz="2200" spc="-15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t</a:t>
            </a:r>
            <a:r>
              <a:rPr dirty="0" sz="2200" spc="-10">
                <a:latin typeface="Times New Roman"/>
                <a:cs typeface="Times New Roman"/>
              </a:rPr>
              <a:t>[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-20" i="1">
                <a:latin typeface="Times New Roman"/>
                <a:cs typeface="Times New Roman"/>
              </a:rPr>
              <a:t>A</a:t>
            </a:r>
            <a:r>
              <a:rPr dirty="0" sz="2200" spc="-130" i="1">
                <a:latin typeface="Times New Roman"/>
                <a:cs typeface="Times New Roman"/>
              </a:rPr>
              <a:t> </a:t>
            </a:r>
            <a:r>
              <a:rPr dirty="0" sz="2200" spc="-90">
                <a:latin typeface="Times New Roman"/>
                <a:cs typeface="Times New Roman"/>
              </a:rPr>
              <a:t>]</a:t>
            </a:r>
            <a:r>
              <a:rPr dirty="0" sz="2000" spc="-90">
                <a:latin typeface="Microsoft Sans Serif"/>
                <a:cs typeface="Microsoft Sans Serif"/>
              </a:rPr>
              <a:t>,</a:t>
            </a:r>
            <a:r>
              <a:rPr dirty="0" sz="2000" spc="-120">
                <a:latin typeface="Microsoft Sans Serif"/>
                <a:cs typeface="Microsoft Sans Serif"/>
              </a:rPr>
              <a:t> </a:t>
            </a:r>
            <a:r>
              <a:rPr dirty="0" baseline="-2525" sz="3300" i="1">
                <a:latin typeface="Times New Roman"/>
                <a:cs typeface="Times New Roman"/>
              </a:rPr>
              <a:t>i</a:t>
            </a:r>
            <a:r>
              <a:rPr dirty="0" baseline="-2525" sz="3300" spc="22" i="1">
                <a:latin typeface="Times New Roman"/>
                <a:cs typeface="Times New Roman"/>
              </a:rPr>
              <a:t> </a:t>
            </a:r>
            <a:r>
              <a:rPr dirty="0" baseline="-2525" sz="3300" spc="-30">
                <a:latin typeface="Symbol"/>
                <a:cs typeface="Symbol"/>
              </a:rPr>
              <a:t></a:t>
            </a:r>
            <a:r>
              <a:rPr dirty="0" baseline="-2525" sz="3300" spc="-187">
                <a:latin typeface="Times New Roman"/>
                <a:cs typeface="Times New Roman"/>
              </a:rPr>
              <a:t> </a:t>
            </a:r>
            <a:r>
              <a:rPr dirty="0" baseline="-2525" sz="3300" spc="-37" i="1">
                <a:latin typeface="Times New Roman"/>
                <a:cs typeface="Times New Roman"/>
              </a:rPr>
              <a:t>1</a:t>
            </a:r>
            <a:r>
              <a:rPr dirty="0" baseline="-2525" sz="3300" spc="-37">
                <a:latin typeface="Times New Roman"/>
                <a:cs typeface="Times New Roman"/>
              </a:rPr>
              <a:t>,</a:t>
            </a:r>
            <a:r>
              <a:rPr dirty="0" baseline="-2525" sz="3300" spc="-37" i="1">
                <a:latin typeface="Times New Roman"/>
                <a:cs typeface="Times New Roman"/>
              </a:rPr>
              <a:t>k</a:t>
            </a:r>
            <a:endParaRPr baseline="-2525" sz="33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73353" y="4123690"/>
            <a:ext cx="8230870" cy="1430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57860">
              <a:lnSpc>
                <a:spcPct val="100000"/>
              </a:lnSpc>
              <a:spcBef>
                <a:spcPts val="95"/>
              </a:spcBef>
              <a:tabLst>
                <a:tab pos="1433830" algn="l"/>
              </a:tabLst>
            </a:pPr>
            <a:r>
              <a:rPr dirty="0" sz="1300" spc="-50" i="1">
                <a:latin typeface="Times New Roman"/>
                <a:cs typeface="Times New Roman"/>
              </a:rPr>
              <a:t>i</a:t>
            </a:r>
            <a:r>
              <a:rPr dirty="0" sz="1300" i="1">
                <a:latin typeface="Times New Roman"/>
                <a:cs typeface="Times New Roman"/>
              </a:rPr>
              <a:t>	</a:t>
            </a:r>
            <a:r>
              <a:rPr dirty="0" sz="1300" spc="-50" i="1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30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practică,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secvenţe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...A</a:t>
            </a:r>
            <a:r>
              <a:rPr dirty="0" baseline="-17094" sz="1950" i="1">
                <a:latin typeface="Arial"/>
                <a:cs typeface="Arial"/>
              </a:rPr>
              <a:t>k</a:t>
            </a:r>
            <a:r>
              <a:rPr dirty="0" baseline="-17094" sz="1950" spc="-1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...B</a:t>
            </a:r>
            <a:r>
              <a:rPr dirty="0" baseline="-17094" sz="1950" i="1">
                <a:latin typeface="Arial"/>
                <a:cs typeface="Arial"/>
              </a:rPr>
              <a:t>k</a:t>
            </a:r>
            <a:r>
              <a:rPr dirty="0" baseline="-17094" sz="1950" spc="-7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vor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doar</a:t>
            </a:r>
            <a:endParaRPr sz="20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965"/>
              </a:spcBef>
            </a:pPr>
            <a:r>
              <a:rPr dirty="0" sz="2000">
                <a:latin typeface="Microsoft Sans Serif"/>
                <a:cs typeface="Microsoft Sans Serif"/>
              </a:rPr>
              <a:t>atributele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urmează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redenumite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noile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lor</a:t>
            </a:r>
            <a:r>
              <a:rPr dirty="0" sz="2000" spc="-1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nume.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4895" y="536193"/>
            <a:ext cx="11055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Selecţie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0539" y="875958"/>
            <a:ext cx="7907655" cy="3552825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1789"/>
              </a:spcBef>
            </a:pP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Operatorul</a:t>
            </a:r>
            <a:r>
              <a:rPr dirty="0" sz="28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selecţie</a:t>
            </a:r>
            <a:r>
              <a:rPr dirty="0" sz="2800" spc="-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25">
                <a:solidFill>
                  <a:srgbClr val="00007B"/>
                </a:solidFill>
                <a:latin typeface="Symbol"/>
                <a:cs typeface="Symbol"/>
              </a:rPr>
              <a:t>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459105">
              <a:lnSpc>
                <a:spcPct val="100000"/>
              </a:lnSpc>
              <a:spcBef>
                <a:spcPts val="1220"/>
              </a:spcBef>
            </a:pPr>
            <a:r>
              <a:rPr dirty="0" sz="2000">
                <a:latin typeface="Microsoft Sans Serif"/>
                <a:cs typeface="Microsoft Sans Serif"/>
              </a:rPr>
              <a:t>Rezultatul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selecţii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relaţiei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operand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satisfac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condiţia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asociată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operatorului.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459105">
              <a:lnSpc>
                <a:spcPct val="100000"/>
              </a:lnSpc>
              <a:spcBef>
                <a:spcPts val="5"/>
              </a:spcBef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  <a:p>
            <a:pPr marL="45910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10">
                <a:latin typeface="Microsoft Sans Serif"/>
                <a:cs typeface="Microsoft Sans Serif"/>
              </a:rPr>
              <a:t> relaţia</a:t>
            </a:r>
            <a:r>
              <a:rPr dirty="0" sz="2000" spc="-13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ANGAJAT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figura</a:t>
            </a:r>
            <a:r>
              <a:rPr dirty="0" sz="2000" spc="-2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următoare: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344805">
              <a:lnSpc>
                <a:spcPct val="100000"/>
              </a:lnSpc>
            </a:pPr>
            <a:r>
              <a:rPr dirty="0" sz="1600" spc="-10" b="1">
                <a:latin typeface="Arial"/>
                <a:cs typeface="Arial"/>
              </a:rPr>
              <a:t>ANGAJAT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88466" y="4445127"/>
          <a:ext cx="3774440" cy="1301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/>
                <a:gridCol w="971550"/>
                <a:gridCol w="768350"/>
                <a:gridCol w="815339"/>
              </a:tblGrid>
              <a:tr h="260350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Diaconescu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Nicu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4500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3900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224907" y="6481978"/>
            <a:ext cx="19697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626" sz="3300">
                <a:latin typeface="Symbol"/>
                <a:cs typeface="Symbol"/>
              </a:rPr>
              <a:t></a:t>
            </a:r>
            <a:r>
              <a:rPr dirty="0" sz="1300" i="1">
                <a:latin typeface="Times New Roman"/>
                <a:cs typeface="Times New Roman"/>
              </a:rPr>
              <a:t>Virsta</a:t>
            </a:r>
            <a:r>
              <a:rPr dirty="0" sz="1300">
                <a:latin typeface="Symbol"/>
                <a:cs typeface="Symbol"/>
              </a:rPr>
              <a:t></a:t>
            </a:r>
            <a:r>
              <a:rPr dirty="0" sz="1300" i="1">
                <a:latin typeface="Times New Roman"/>
                <a:cs typeface="Times New Roman"/>
              </a:rPr>
              <a:t>30</a:t>
            </a:r>
            <a:r>
              <a:rPr dirty="0" sz="1300">
                <a:latin typeface="Symbol"/>
                <a:cs typeface="Symbol"/>
              </a:rPr>
              <a:t>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Salariu</a:t>
            </a:r>
            <a:r>
              <a:rPr dirty="0" sz="1300" spc="-10">
                <a:latin typeface="Symbol"/>
                <a:cs typeface="Symbol"/>
              </a:rPr>
              <a:t></a:t>
            </a:r>
            <a:r>
              <a:rPr dirty="0" sz="1300" spc="-10" i="1">
                <a:latin typeface="Times New Roman"/>
                <a:cs typeface="Times New Roman"/>
              </a:rPr>
              <a:t>4000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06182" y="6483502"/>
            <a:ext cx="165036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1285" algn="l"/>
              </a:tabLst>
            </a:pPr>
            <a:r>
              <a:rPr dirty="0" sz="1600" b="1">
                <a:latin typeface="Arial"/>
                <a:cs typeface="Arial"/>
              </a:rPr>
              <a:t>(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spc="-40" b="1">
                <a:latin typeface="Arial"/>
                <a:cs typeface="Arial"/>
              </a:rPr>
              <a:t>ANGAJAT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)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spc="-25" b="1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017008" y="5454396"/>
            <a:ext cx="888365" cy="715010"/>
            <a:chOff x="5017008" y="5454396"/>
            <a:chExt cx="888365" cy="715010"/>
          </a:xfrm>
        </p:grpSpPr>
        <p:sp>
          <p:nvSpPr>
            <p:cNvPr id="8" name="object 8" descr=""/>
            <p:cNvSpPr/>
            <p:nvPr/>
          </p:nvSpPr>
          <p:spPr>
            <a:xfrm>
              <a:off x="5024628" y="5460492"/>
              <a:ext cx="875030" cy="702310"/>
            </a:xfrm>
            <a:custGeom>
              <a:avLst/>
              <a:gdLst/>
              <a:ahLst/>
              <a:cxnLst/>
              <a:rect l="l" t="t" r="r" b="b"/>
              <a:pathLst>
                <a:path w="875029" h="702310">
                  <a:moveTo>
                    <a:pt x="135636" y="0"/>
                  </a:moveTo>
                  <a:lnTo>
                    <a:pt x="0" y="211708"/>
                  </a:lnTo>
                  <a:lnTo>
                    <a:pt x="594233" y="595502"/>
                  </a:lnTo>
                  <a:lnTo>
                    <a:pt x="525652" y="702182"/>
                  </a:lnTo>
                  <a:lnTo>
                    <a:pt x="874522" y="625982"/>
                  </a:lnTo>
                  <a:lnTo>
                    <a:pt x="799846" y="278764"/>
                  </a:lnTo>
                  <a:lnTo>
                    <a:pt x="731266" y="383793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17008" y="5454396"/>
              <a:ext cx="888365" cy="715010"/>
            </a:xfrm>
            <a:custGeom>
              <a:avLst/>
              <a:gdLst/>
              <a:ahLst/>
              <a:cxnLst/>
              <a:rect l="l" t="t" r="r" b="b"/>
              <a:pathLst>
                <a:path w="888364" h="715010">
                  <a:moveTo>
                    <a:pt x="887984" y="636778"/>
                  </a:moveTo>
                  <a:lnTo>
                    <a:pt x="876173" y="582295"/>
                  </a:lnTo>
                  <a:lnTo>
                    <a:pt x="876173" y="628523"/>
                  </a:lnTo>
                  <a:lnTo>
                    <a:pt x="543941" y="701421"/>
                  </a:lnTo>
                  <a:lnTo>
                    <a:pt x="598551" y="614807"/>
                  </a:lnTo>
                  <a:lnTo>
                    <a:pt x="607695" y="600202"/>
                  </a:lnTo>
                  <a:lnTo>
                    <a:pt x="13716" y="216281"/>
                  </a:lnTo>
                  <a:lnTo>
                    <a:pt x="141605" y="18542"/>
                  </a:lnTo>
                  <a:lnTo>
                    <a:pt x="145288" y="12954"/>
                  </a:lnTo>
                  <a:lnTo>
                    <a:pt x="147701" y="14605"/>
                  </a:lnTo>
                  <a:lnTo>
                    <a:pt x="734187" y="392176"/>
                  </a:lnTo>
                  <a:lnTo>
                    <a:pt x="740283" y="396113"/>
                  </a:lnTo>
                  <a:lnTo>
                    <a:pt x="741807" y="393827"/>
                  </a:lnTo>
                  <a:lnTo>
                    <a:pt x="802640" y="300355"/>
                  </a:lnTo>
                  <a:lnTo>
                    <a:pt x="805180" y="296545"/>
                  </a:lnTo>
                  <a:lnTo>
                    <a:pt x="811784" y="327660"/>
                  </a:lnTo>
                  <a:lnTo>
                    <a:pt x="876173" y="628523"/>
                  </a:lnTo>
                  <a:lnTo>
                    <a:pt x="876173" y="582295"/>
                  </a:lnTo>
                  <a:lnTo>
                    <a:pt x="808736" y="271145"/>
                  </a:lnTo>
                  <a:lnTo>
                    <a:pt x="737108" y="382397"/>
                  </a:lnTo>
                  <a:lnTo>
                    <a:pt x="141605" y="0"/>
                  </a:lnTo>
                  <a:lnTo>
                    <a:pt x="0" y="219329"/>
                  </a:lnTo>
                  <a:lnTo>
                    <a:pt x="9144" y="225298"/>
                  </a:lnTo>
                  <a:lnTo>
                    <a:pt x="595757" y="604520"/>
                  </a:lnTo>
                  <a:lnTo>
                    <a:pt x="524002" y="714502"/>
                  </a:lnTo>
                  <a:lnTo>
                    <a:pt x="533146" y="712597"/>
                  </a:lnTo>
                  <a:lnTo>
                    <a:pt x="880364" y="638429"/>
                  </a:lnTo>
                  <a:lnTo>
                    <a:pt x="887984" y="6367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7217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Selecţie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57122" y="1091946"/>
            <a:ext cx="4051935" cy="139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Operatorul</a:t>
            </a:r>
            <a:r>
              <a:rPr dirty="0" sz="28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selecţie</a:t>
            </a:r>
            <a:r>
              <a:rPr dirty="0" sz="2800" spc="-1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25">
                <a:solidFill>
                  <a:srgbClr val="00007B"/>
                </a:solidFill>
                <a:latin typeface="Symbol"/>
                <a:cs typeface="Symbol"/>
              </a:rPr>
              <a:t>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3671" y="2898139"/>
            <a:ext cx="95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 b="1">
                <a:latin typeface="Arial"/>
                <a:cs typeface="Arial"/>
              </a:rPr>
              <a:t>ANGAJAT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69366" y="3222879"/>
          <a:ext cx="377444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/>
                <a:gridCol w="971550"/>
                <a:gridCol w="768350"/>
                <a:gridCol w="815339"/>
              </a:tblGrid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Diaconescu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Nicu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4500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3900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680836" y="2791409"/>
            <a:ext cx="19691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626" sz="3300">
                <a:latin typeface="Symbol"/>
                <a:cs typeface="Symbol"/>
              </a:rPr>
              <a:t></a:t>
            </a:r>
            <a:r>
              <a:rPr dirty="0" sz="1300" i="1">
                <a:latin typeface="Times New Roman"/>
                <a:cs typeface="Times New Roman"/>
              </a:rPr>
              <a:t>Virsta</a:t>
            </a:r>
            <a:r>
              <a:rPr dirty="0" sz="1300">
                <a:latin typeface="Symbol"/>
                <a:cs typeface="Symbol"/>
              </a:rPr>
              <a:t></a:t>
            </a:r>
            <a:r>
              <a:rPr dirty="0" sz="1300" i="1">
                <a:latin typeface="Times New Roman"/>
                <a:cs typeface="Times New Roman"/>
              </a:rPr>
              <a:t>30</a:t>
            </a:r>
            <a:r>
              <a:rPr dirty="0" sz="1300">
                <a:latin typeface="Symbol"/>
                <a:cs typeface="Symbol"/>
              </a:rPr>
              <a:t>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Salariu</a:t>
            </a:r>
            <a:r>
              <a:rPr dirty="0" sz="1300" spc="-10">
                <a:latin typeface="Symbol"/>
                <a:cs typeface="Symbol"/>
              </a:rPr>
              <a:t></a:t>
            </a:r>
            <a:r>
              <a:rPr dirty="0" sz="1300" spc="-10" i="1">
                <a:latin typeface="Times New Roman"/>
                <a:cs typeface="Times New Roman"/>
              </a:rPr>
              <a:t>4000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61858" y="2794507"/>
            <a:ext cx="11963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(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55" b="1">
                <a:latin typeface="Arial"/>
                <a:cs typeface="Arial"/>
              </a:rPr>
              <a:t>ANGAJAT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688838" y="3222879"/>
          <a:ext cx="3774440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935"/>
                <a:gridCol w="970915"/>
                <a:gridCol w="768985"/>
                <a:gridCol w="814705"/>
              </a:tblGrid>
              <a:tr h="25971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90170">
                        <a:lnSpc>
                          <a:spcPts val="18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Diaconescu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6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Nicu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6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4500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3452876" y="4953761"/>
            <a:ext cx="721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Fig.3.3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41367" y="4953761"/>
            <a:ext cx="20567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Exemplu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selecţie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3503" y="5854141"/>
            <a:ext cx="829183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După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cum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poate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observa,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selectate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tuplurile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ANGAJAT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îndeplinesc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condiţia: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 b="1">
                <a:latin typeface="Arial"/>
                <a:cs typeface="Arial"/>
              </a:rPr>
              <a:t>Varsta</a:t>
            </a:r>
            <a:r>
              <a:rPr dirty="0" sz="2000" spc="-15" b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&lt;  30</a:t>
            </a:r>
            <a:r>
              <a:rPr dirty="0" sz="2000" spc="-5" b="1">
                <a:latin typeface="Arial"/>
                <a:cs typeface="Arial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 b="1">
                <a:latin typeface="Arial"/>
                <a:cs typeface="Arial"/>
              </a:rPr>
              <a:t>Salariu  &gt;</a:t>
            </a:r>
            <a:r>
              <a:rPr dirty="0" sz="2000" spc="-5" b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4000</a:t>
            </a:r>
            <a:r>
              <a:rPr dirty="0" sz="2000" spc="-5" b="1">
                <a:latin typeface="Arial"/>
                <a:cs typeface="Arial"/>
              </a:rPr>
              <a:t>  </a:t>
            </a:r>
            <a:r>
              <a:rPr dirty="0" sz="2000" spc="-10" b="1">
                <a:latin typeface="Arial"/>
                <a:cs typeface="Arial"/>
              </a:rPr>
              <a:t>(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formulă propoziţională</a:t>
            </a:r>
            <a:r>
              <a:rPr dirty="0" sz="2000" spc="-10" b="1">
                <a:latin typeface="Arial"/>
                <a:cs typeface="Arial"/>
              </a:rPr>
              <a:t>)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604003" y="3372611"/>
            <a:ext cx="972185" cy="525780"/>
            <a:chOff x="4604003" y="3372611"/>
            <a:chExt cx="972185" cy="525780"/>
          </a:xfrm>
        </p:grpSpPr>
        <p:sp>
          <p:nvSpPr>
            <p:cNvPr id="13" name="object 13" descr=""/>
            <p:cNvSpPr/>
            <p:nvPr/>
          </p:nvSpPr>
          <p:spPr>
            <a:xfrm>
              <a:off x="4608575" y="3383279"/>
              <a:ext cx="961390" cy="502920"/>
            </a:xfrm>
            <a:custGeom>
              <a:avLst/>
              <a:gdLst/>
              <a:ahLst/>
              <a:cxnLst/>
              <a:rect l="l" t="t" r="r" b="b"/>
              <a:pathLst>
                <a:path w="961389" h="502920">
                  <a:moveTo>
                    <a:pt x="708406" y="0"/>
                  </a:moveTo>
                  <a:lnTo>
                    <a:pt x="708406" y="126492"/>
                  </a:lnTo>
                  <a:lnTo>
                    <a:pt x="0" y="126492"/>
                  </a:lnTo>
                  <a:lnTo>
                    <a:pt x="0" y="377952"/>
                  </a:lnTo>
                  <a:lnTo>
                    <a:pt x="708406" y="377952"/>
                  </a:lnTo>
                  <a:lnTo>
                    <a:pt x="708406" y="502920"/>
                  </a:lnTo>
                  <a:lnTo>
                    <a:pt x="961263" y="251460"/>
                  </a:lnTo>
                  <a:lnTo>
                    <a:pt x="708406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604004" y="3372611"/>
              <a:ext cx="972185" cy="525780"/>
            </a:xfrm>
            <a:custGeom>
              <a:avLst/>
              <a:gdLst/>
              <a:ahLst/>
              <a:cxnLst/>
              <a:rect l="l" t="t" r="r" b="b"/>
              <a:pathLst>
                <a:path w="972185" h="525779">
                  <a:moveTo>
                    <a:pt x="971804" y="262128"/>
                  </a:moveTo>
                  <a:lnTo>
                    <a:pt x="957326" y="247738"/>
                  </a:lnTo>
                  <a:lnTo>
                    <a:pt x="957326" y="262890"/>
                  </a:lnTo>
                  <a:lnTo>
                    <a:pt x="718947" y="501396"/>
                  </a:lnTo>
                  <a:lnTo>
                    <a:pt x="718947" y="384048"/>
                  </a:lnTo>
                  <a:lnTo>
                    <a:pt x="10655" y="384048"/>
                  </a:lnTo>
                  <a:lnTo>
                    <a:pt x="10655" y="141732"/>
                  </a:lnTo>
                  <a:lnTo>
                    <a:pt x="10668" y="141478"/>
                  </a:lnTo>
                  <a:lnTo>
                    <a:pt x="708279" y="141478"/>
                  </a:lnTo>
                  <a:lnTo>
                    <a:pt x="708279" y="141732"/>
                  </a:lnTo>
                  <a:lnTo>
                    <a:pt x="712851" y="141732"/>
                  </a:lnTo>
                  <a:lnTo>
                    <a:pt x="712851" y="141478"/>
                  </a:lnTo>
                  <a:lnTo>
                    <a:pt x="718947" y="141478"/>
                  </a:lnTo>
                  <a:lnTo>
                    <a:pt x="718947" y="132588"/>
                  </a:lnTo>
                  <a:lnTo>
                    <a:pt x="718947" y="23368"/>
                  </a:lnTo>
                  <a:lnTo>
                    <a:pt x="714375" y="23368"/>
                  </a:lnTo>
                  <a:lnTo>
                    <a:pt x="714375" y="18288"/>
                  </a:lnTo>
                  <a:lnTo>
                    <a:pt x="718947" y="22860"/>
                  </a:lnTo>
                  <a:lnTo>
                    <a:pt x="957326" y="262890"/>
                  </a:lnTo>
                  <a:lnTo>
                    <a:pt x="957326" y="247738"/>
                  </a:lnTo>
                  <a:lnTo>
                    <a:pt x="712851" y="4559"/>
                  </a:lnTo>
                  <a:lnTo>
                    <a:pt x="712851" y="132588"/>
                  </a:lnTo>
                  <a:lnTo>
                    <a:pt x="710311" y="135128"/>
                  </a:lnTo>
                  <a:lnTo>
                    <a:pt x="710311" y="132588"/>
                  </a:lnTo>
                  <a:lnTo>
                    <a:pt x="712851" y="132588"/>
                  </a:lnTo>
                  <a:lnTo>
                    <a:pt x="712851" y="4559"/>
                  </a:lnTo>
                  <a:lnTo>
                    <a:pt x="708279" y="0"/>
                  </a:lnTo>
                  <a:lnTo>
                    <a:pt x="708279" y="132588"/>
                  </a:lnTo>
                  <a:lnTo>
                    <a:pt x="9982" y="132588"/>
                  </a:lnTo>
                  <a:lnTo>
                    <a:pt x="9982" y="137668"/>
                  </a:lnTo>
                  <a:lnTo>
                    <a:pt x="7442" y="139585"/>
                  </a:lnTo>
                  <a:lnTo>
                    <a:pt x="7442" y="137668"/>
                  </a:lnTo>
                  <a:lnTo>
                    <a:pt x="9982" y="137668"/>
                  </a:lnTo>
                  <a:lnTo>
                    <a:pt x="9982" y="132588"/>
                  </a:lnTo>
                  <a:lnTo>
                    <a:pt x="4902" y="132588"/>
                  </a:lnTo>
                  <a:lnTo>
                    <a:pt x="4902" y="141478"/>
                  </a:lnTo>
                  <a:lnTo>
                    <a:pt x="4572" y="141732"/>
                  </a:lnTo>
                  <a:lnTo>
                    <a:pt x="4572" y="141478"/>
                  </a:lnTo>
                  <a:lnTo>
                    <a:pt x="4902" y="141478"/>
                  </a:lnTo>
                  <a:lnTo>
                    <a:pt x="4902" y="132588"/>
                  </a:lnTo>
                  <a:lnTo>
                    <a:pt x="0" y="132588"/>
                  </a:lnTo>
                  <a:lnTo>
                    <a:pt x="0" y="137668"/>
                  </a:lnTo>
                  <a:lnTo>
                    <a:pt x="0" y="141478"/>
                  </a:lnTo>
                  <a:lnTo>
                    <a:pt x="0" y="392938"/>
                  </a:lnTo>
                  <a:lnTo>
                    <a:pt x="4572" y="392938"/>
                  </a:lnTo>
                  <a:lnTo>
                    <a:pt x="4572" y="393192"/>
                  </a:lnTo>
                  <a:lnTo>
                    <a:pt x="10668" y="393192"/>
                  </a:lnTo>
                  <a:lnTo>
                    <a:pt x="708279" y="393192"/>
                  </a:lnTo>
                  <a:lnTo>
                    <a:pt x="708279" y="525780"/>
                  </a:lnTo>
                  <a:lnTo>
                    <a:pt x="709803" y="524256"/>
                  </a:lnTo>
                  <a:lnTo>
                    <a:pt x="718947" y="515112"/>
                  </a:lnTo>
                  <a:lnTo>
                    <a:pt x="961136" y="272796"/>
                  </a:lnTo>
                  <a:lnTo>
                    <a:pt x="971804" y="262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7217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Selecţie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0539" y="1318006"/>
            <a:ext cx="8392795" cy="5207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Definiţii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000">
              <a:latin typeface="Arial"/>
              <a:cs typeface="Arial"/>
            </a:endParaRPr>
          </a:p>
          <a:p>
            <a:pPr algn="just" marL="12700" marR="5080" indent="446405">
              <a:lnSpc>
                <a:spcPct val="119000"/>
              </a:lnSpc>
            </a:pPr>
            <a:r>
              <a:rPr dirty="0" sz="2000">
                <a:latin typeface="Microsoft Sans Serif"/>
                <a:cs typeface="Microsoft Sans Serif"/>
              </a:rPr>
              <a:t>Fiind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dată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6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definită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spunem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că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o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formulă</a:t>
            </a:r>
            <a:r>
              <a:rPr dirty="0" sz="2000" spc="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propoziţională</a:t>
            </a:r>
            <a:r>
              <a:rPr dirty="0" sz="2000" spc="8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definită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3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formulă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compusă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condiţii </a:t>
            </a:r>
            <a:r>
              <a:rPr dirty="0" sz="2000">
                <a:latin typeface="Microsoft Sans Serif"/>
                <a:cs typeface="Microsoft Sans Serif"/>
              </a:rPr>
              <a:t>atomice</a:t>
            </a:r>
            <a:r>
              <a:rPr dirty="0" sz="2000" spc="2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tipul</a:t>
            </a:r>
            <a:r>
              <a:rPr dirty="0" sz="2000" spc="31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>
                <a:latin typeface="Symbol"/>
                <a:cs typeface="Symbol"/>
              </a:rPr>
              <a:t>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28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33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>
                <a:latin typeface="Symbol"/>
                <a:cs typeface="Symbol"/>
              </a:rPr>
              <a:t></a:t>
            </a: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 spc="29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legate</a:t>
            </a:r>
            <a:r>
              <a:rPr dirty="0" sz="2000" spc="2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prin</a:t>
            </a:r>
            <a:r>
              <a:rPr dirty="0" sz="2000" spc="3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conectorii</a:t>
            </a:r>
            <a:r>
              <a:rPr dirty="0" sz="2000" spc="3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(OR),</a:t>
            </a:r>
            <a:r>
              <a:rPr dirty="0" sz="2000" spc="3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>
                <a:latin typeface="Microsoft Sans Serif"/>
                <a:cs typeface="Microsoft Sans Serif"/>
              </a:rPr>
              <a:t>(AND)</a:t>
            </a:r>
            <a:r>
              <a:rPr dirty="0" sz="2000" spc="3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endParaRPr sz="20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755"/>
              </a:spcBef>
            </a:pPr>
            <a:r>
              <a:rPr dirty="0" sz="2000">
                <a:latin typeface="Microsoft Sans Serif"/>
                <a:cs typeface="Microsoft Sans Serif"/>
              </a:rPr>
              <a:t>¬(NOT),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care: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459105" indent="-445134">
              <a:lnSpc>
                <a:spcPct val="100000"/>
              </a:lnSpc>
              <a:spcBef>
                <a:spcPts val="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459105" algn="l"/>
              </a:tabLst>
            </a:pPr>
            <a:r>
              <a:rPr dirty="0" sz="2000">
                <a:latin typeface="Symbol"/>
                <a:cs typeface="Symbol"/>
              </a:rPr>
              <a:t>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operator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comparaţie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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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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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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);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Clr>
                <a:srgbClr val="00007B"/>
              </a:buClr>
              <a:buFont typeface="Wingdings"/>
              <a:buChar char=""/>
            </a:pPr>
            <a:endParaRPr sz="2000">
              <a:latin typeface="Microsoft Sans Serif"/>
              <a:cs typeface="Microsoft Sans Serif"/>
            </a:endParaRPr>
          </a:p>
          <a:p>
            <a:pPr marL="13970" marR="157480" indent="-1333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156210" algn="l"/>
                <a:tab pos="7687945" algn="l"/>
              </a:tabLst>
            </a:pP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compatibile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(conţin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are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sens </a:t>
            </a:r>
            <a:r>
              <a:rPr dirty="0" sz="2000" spc="-10">
                <a:latin typeface="Microsoft Sans Serif"/>
                <a:cs typeface="Microsoft Sans Serif"/>
              </a:rPr>
              <a:t>comparaţia);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15"/>
              </a:spcBef>
              <a:buClr>
                <a:srgbClr val="00007B"/>
              </a:buClr>
              <a:buFont typeface="Wingdings"/>
              <a:buChar char=""/>
            </a:pPr>
            <a:endParaRPr sz="2000">
              <a:latin typeface="Microsoft Sans Serif"/>
              <a:cs typeface="Microsoft Sans Serif"/>
            </a:endParaRPr>
          </a:p>
          <a:p>
            <a:pPr marL="459105" indent="-445134">
              <a:lnSpc>
                <a:spcPct val="100000"/>
              </a:lnSpc>
              <a:spcBef>
                <a:spcPts val="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459105" algn="l"/>
              </a:tabLst>
            </a:pP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constantă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compatibilă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 domeniul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atributului</a:t>
            </a:r>
            <a:r>
              <a:rPr dirty="0" sz="2000" spc="-180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7217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Selecţie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653" y="1318006"/>
            <a:ext cx="8386445" cy="5480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Definiţii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Arial"/>
              <a:cs typeface="Arial"/>
            </a:endParaRPr>
          </a:p>
          <a:p>
            <a:pPr algn="just" marL="61594" marR="47625" indent="446405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Fiind</a:t>
            </a:r>
            <a:r>
              <a:rPr dirty="0" sz="2000" spc="2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dată</a:t>
            </a:r>
            <a:r>
              <a:rPr dirty="0" sz="2000" spc="20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formula</a:t>
            </a:r>
            <a:r>
              <a:rPr dirty="0" sz="2000" spc="2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propoziţională</a:t>
            </a:r>
            <a:r>
              <a:rPr dirty="0" sz="2000" spc="2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16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2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tuplul</a:t>
            </a:r>
            <a:r>
              <a:rPr dirty="0" sz="2000" spc="2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20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2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defineşte</a:t>
            </a:r>
            <a:r>
              <a:rPr dirty="0" sz="2000" spc="204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valoarea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de</a:t>
            </a:r>
            <a:r>
              <a:rPr dirty="0" sz="2000" spc="-2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adevăr</a:t>
            </a:r>
            <a:r>
              <a:rPr dirty="0" sz="2000" spc="-4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lui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F</a:t>
            </a:r>
            <a:r>
              <a:rPr dirty="0" sz="2000" spc="-4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pe</a:t>
            </a:r>
            <a:r>
              <a:rPr dirty="0" sz="2000" spc="-10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dirty="0" sz="2000" spc="-25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8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508000" indent="-444500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508000" algn="l"/>
                <a:tab pos="5126355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>
                <a:latin typeface="Symbol"/>
                <a:cs typeface="Symbol"/>
              </a:rPr>
              <a:t>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adevărată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numai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dacă</a:t>
            </a:r>
            <a:r>
              <a:rPr dirty="0" sz="2000">
                <a:latin typeface="Microsoft Sans Serif"/>
                <a:cs typeface="Microsoft Sans Serif"/>
              </a:rPr>
              <a:t>	t[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]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 relaţia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ymbol"/>
                <a:cs typeface="Symbol"/>
              </a:rPr>
              <a:t>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t[</a:t>
            </a:r>
            <a:r>
              <a:rPr dirty="0" sz="2000" spc="-10" i="1">
                <a:latin typeface="Arial"/>
                <a:cs typeface="Arial"/>
              </a:rPr>
              <a:t>B</a:t>
            </a:r>
            <a:r>
              <a:rPr dirty="0" sz="2000" spc="-10">
                <a:latin typeface="Microsoft Sans Serif"/>
                <a:cs typeface="Microsoft Sans Serif"/>
              </a:rPr>
              <a:t>];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15"/>
              </a:spcBef>
              <a:buClr>
                <a:srgbClr val="00007B"/>
              </a:buClr>
              <a:buFont typeface="Wingdings"/>
              <a:buChar char=""/>
            </a:pPr>
            <a:endParaRPr sz="2000">
              <a:latin typeface="Microsoft Sans Serif"/>
              <a:cs typeface="Microsoft Sans Serif"/>
            </a:endParaRPr>
          </a:p>
          <a:p>
            <a:pPr marL="508000" indent="-444500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508000" algn="l"/>
              </a:tabLst>
            </a:pP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>
                <a:latin typeface="Symbol"/>
                <a:cs typeface="Symbol"/>
              </a:rPr>
              <a:t></a:t>
            </a: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 adevărată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 şi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numai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t[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]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ymbol"/>
                <a:cs typeface="Symbol"/>
              </a:rPr>
              <a:t>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160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c;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  <a:buClr>
                <a:srgbClr val="00007B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508000" indent="-444500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508000" algn="l"/>
              </a:tabLst>
            </a:pPr>
            <a:r>
              <a:rPr dirty="0" sz="2000">
                <a:latin typeface="Microsoft Sans Serif"/>
                <a:cs typeface="Microsoft Sans Serif"/>
              </a:rPr>
              <a:t>F</a:t>
            </a:r>
            <a:r>
              <a:rPr dirty="0" baseline="-17094" sz="1950">
                <a:latin typeface="Microsoft Sans Serif"/>
                <a:cs typeface="Microsoft Sans Serif"/>
              </a:rPr>
              <a:t>1</a:t>
            </a:r>
            <a:r>
              <a:rPr dirty="0" baseline="-17094" sz="1950" spc="8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>
                <a:latin typeface="Microsoft Sans Serif"/>
                <a:cs typeface="Microsoft Sans Serif"/>
              </a:rPr>
              <a:t>F</a:t>
            </a:r>
            <a:r>
              <a:rPr dirty="0" baseline="-17094" sz="1950">
                <a:latin typeface="Microsoft Sans Serif"/>
                <a:cs typeface="Microsoft Sans Serif"/>
              </a:rPr>
              <a:t>2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1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</a:t>
            </a:r>
            <a:r>
              <a:rPr dirty="0" baseline="-17094" sz="1950">
                <a:latin typeface="Microsoft Sans Serif"/>
                <a:cs typeface="Microsoft Sans Serif"/>
              </a:rPr>
              <a:t>1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>
                <a:latin typeface="Microsoft Sans Serif"/>
                <a:cs typeface="Microsoft Sans Serif"/>
              </a:rPr>
              <a:t>F</a:t>
            </a:r>
            <a:r>
              <a:rPr dirty="0" baseline="-17094" sz="1950">
                <a:latin typeface="Microsoft Sans Serif"/>
                <a:cs typeface="Microsoft Sans Serif"/>
              </a:rPr>
              <a:t>2</a:t>
            </a:r>
            <a:r>
              <a:rPr dirty="0" baseline="-17094" sz="1950" spc="3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50">
                <a:latin typeface="Microsoft Sans Serif"/>
                <a:cs typeface="Microsoft Sans Serif"/>
              </a:rPr>
              <a:t> ¬F</a:t>
            </a:r>
            <a:r>
              <a:rPr dirty="0" baseline="-17094" sz="1950" spc="75">
                <a:latin typeface="Microsoft Sans Serif"/>
                <a:cs typeface="Microsoft Sans Serif"/>
              </a:rPr>
              <a:t>1</a:t>
            </a:r>
            <a:r>
              <a:rPr dirty="0" baseline="-17094" sz="1950" spc="3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semnificaţia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uzuală.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just" marL="61594" marR="43180" indent="446405">
              <a:lnSpc>
                <a:spcPct val="99800"/>
              </a:lnSpc>
            </a:pP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3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selecţie</a:t>
            </a:r>
            <a:r>
              <a:rPr dirty="0" sz="2000" spc="310" b="1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</a:t>
            </a:r>
            <a:r>
              <a:rPr dirty="0" baseline="-17094" sz="1950" b="1">
                <a:latin typeface="Arial"/>
                <a:cs typeface="Arial"/>
              </a:rPr>
              <a:t>F</a:t>
            </a:r>
            <a:r>
              <a:rPr dirty="0" sz="2000" b="1">
                <a:latin typeface="Arial"/>
                <a:cs typeface="Arial"/>
              </a:rPr>
              <a:t>(r)</a:t>
            </a:r>
            <a:r>
              <a:rPr dirty="0" sz="2000" spc="3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produce</a:t>
            </a:r>
            <a:r>
              <a:rPr dirty="0" sz="2000" spc="3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3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relaţie</a:t>
            </a:r>
            <a:r>
              <a:rPr dirty="0" sz="2000" spc="3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care</a:t>
            </a:r>
            <a:r>
              <a:rPr dirty="0" sz="2000" spc="3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are</a:t>
            </a:r>
            <a:r>
              <a:rPr dirty="0" sz="2000" spc="3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aceleaşi</a:t>
            </a:r>
            <a:r>
              <a:rPr dirty="0" sz="2000" spc="3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atribute</a:t>
            </a:r>
            <a:r>
              <a:rPr dirty="0" sz="2000" spc="32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ca </a:t>
            </a:r>
            <a:r>
              <a:rPr dirty="0" sz="2000" b="1">
                <a:latin typeface="Arial"/>
                <a:cs typeface="Arial"/>
              </a:rPr>
              <a:t>relaţia</a:t>
            </a:r>
            <a:r>
              <a:rPr dirty="0" sz="2000" spc="55" b="1">
                <a:latin typeface="Arial"/>
                <a:cs typeface="Arial"/>
              </a:rPr>
              <a:t>  </a:t>
            </a:r>
            <a:r>
              <a:rPr dirty="0" sz="2000" b="1" i="1">
                <a:latin typeface="Arial"/>
                <a:cs typeface="Arial"/>
              </a:rPr>
              <a:t>r</a:t>
            </a:r>
            <a:r>
              <a:rPr dirty="0" sz="2000" spc="70" b="1" i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şi</a:t>
            </a:r>
            <a:r>
              <a:rPr dirty="0" sz="2000" spc="55" b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care</a:t>
            </a:r>
            <a:r>
              <a:rPr dirty="0" sz="2000" spc="60" b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conţine</a:t>
            </a:r>
            <a:r>
              <a:rPr dirty="0" sz="2000" spc="60" b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acele</a:t>
            </a:r>
            <a:r>
              <a:rPr dirty="0" sz="2000" spc="60" b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tupluri</a:t>
            </a:r>
            <a:r>
              <a:rPr dirty="0" sz="2000" spc="60" b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din</a:t>
            </a:r>
            <a:r>
              <a:rPr dirty="0" sz="2000" spc="60" b="1">
                <a:latin typeface="Arial"/>
                <a:cs typeface="Arial"/>
              </a:rPr>
              <a:t>  </a:t>
            </a:r>
            <a:r>
              <a:rPr dirty="0" sz="2000" b="1" i="1">
                <a:latin typeface="Arial"/>
                <a:cs typeface="Arial"/>
              </a:rPr>
              <a:t>r</a:t>
            </a:r>
            <a:r>
              <a:rPr dirty="0" sz="2000" spc="65" b="1" i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pentru</a:t>
            </a:r>
            <a:r>
              <a:rPr dirty="0" sz="2000" spc="60" b="1">
                <a:latin typeface="Arial"/>
                <a:cs typeface="Arial"/>
              </a:rPr>
              <a:t>  </a:t>
            </a:r>
            <a:r>
              <a:rPr dirty="0" sz="2000" b="1">
                <a:latin typeface="Arial"/>
                <a:cs typeface="Arial"/>
              </a:rPr>
              <a:t>care</a:t>
            </a:r>
            <a:r>
              <a:rPr dirty="0" sz="2000" spc="55" b="1">
                <a:latin typeface="Arial"/>
                <a:cs typeface="Arial"/>
              </a:rPr>
              <a:t>  </a:t>
            </a:r>
            <a:r>
              <a:rPr dirty="0" sz="2000" b="1" i="1">
                <a:latin typeface="Arial"/>
                <a:cs typeface="Arial"/>
              </a:rPr>
              <a:t>F</a:t>
            </a:r>
            <a:r>
              <a:rPr dirty="0" sz="2000" spc="65" b="1" i="1">
                <a:latin typeface="Arial"/>
                <a:cs typeface="Arial"/>
              </a:rPr>
              <a:t>  </a:t>
            </a:r>
            <a:r>
              <a:rPr dirty="0" sz="2000" spc="-20" b="1">
                <a:latin typeface="Arial"/>
                <a:cs typeface="Arial"/>
              </a:rPr>
              <a:t>este </a:t>
            </a:r>
            <a:r>
              <a:rPr dirty="0" sz="2000" spc="-10" b="1">
                <a:latin typeface="Arial"/>
                <a:cs typeface="Arial"/>
              </a:rPr>
              <a:t>adevărată.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7057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Proiecţie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7659" y="1244346"/>
            <a:ext cx="8699500" cy="410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Operatorul</a:t>
            </a:r>
            <a:r>
              <a:rPr dirty="0" sz="28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proiecţie</a:t>
            </a:r>
            <a:r>
              <a:rPr dirty="0" sz="28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25">
                <a:solidFill>
                  <a:srgbClr val="00007B"/>
                </a:solidFill>
                <a:latin typeface="Symbol"/>
                <a:cs typeface="Symbol"/>
              </a:rPr>
              <a:t>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497205">
              <a:lnSpc>
                <a:spcPct val="100000"/>
              </a:lnSpc>
              <a:spcBef>
                <a:spcPts val="1725"/>
              </a:spcBef>
            </a:pPr>
            <a:r>
              <a:rPr dirty="0" sz="2000" spc="-10" i="1">
                <a:latin typeface="Arial"/>
                <a:cs typeface="Arial"/>
              </a:rPr>
              <a:t>Definiţie</a:t>
            </a:r>
            <a:endParaRPr sz="2000">
              <a:latin typeface="Arial"/>
              <a:cs typeface="Arial"/>
            </a:endParaRPr>
          </a:p>
          <a:p>
            <a:pPr algn="just" marL="50800" marR="43180" indent="516255">
              <a:lnSpc>
                <a:spcPct val="100000"/>
              </a:lnSpc>
              <a:spcBef>
                <a:spcPts val="1595"/>
              </a:spcBef>
            </a:pP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dată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definită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mulţimea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3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submulţime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algn="just" marL="50800" marR="45720" indent="446405">
              <a:lnSpc>
                <a:spcPct val="98500"/>
              </a:lnSpc>
              <a:spcBef>
                <a:spcPts val="475"/>
              </a:spcBef>
            </a:pPr>
            <a:r>
              <a:rPr dirty="0" baseline="2777" sz="3000" i="1">
                <a:solidFill>
                  <a:srgbClr val="00007B"/>
                </a:solidFill>
                <a:latin typeface="Arial"/>
                <a:cs typeface="Arial"/>
              </a:rPr>
              <a:t>Proiecţia</a:t>
            </a:r>
            <a:r>
              <a:rPr dirty="0" baseline="2777" sz="3000" spc="67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baseline="2777" sz="3000">
                <a:latin typeface="Microsoft Sans Serif"/>
                <a:cs typeface="Microsoft Sans Serif"/>
              </a:rPr>
              <a:t>relaţiei</a:t>
            </a:r>
            <a:r>
              <a:rPr dirty="0" baseline="2777" sz="3000" spc="712">
                <a:latin typeface="Microsoft Sans Serif"/>
                <a:cs typeface="Microsoft Sans Serif"/>
              </a:rPr>
              <a:t> </a:t>
            </a:r>
            <a:r>
              <a:rPr dirty="0" baseline="2777" sz="3000" i="1">
                <a:latin typeface="Arial"/>
                <a:cs typeface="Arial"/>
              </a:rPr>
              <a:t>r</a:t>
            </a:r>
            <a:r>
              <a:rPr dirty="0" baseline="2777" sz="3000" spc="705" i="1">
                <a:latin typeface="Arial"/>
                <a:cs typeface="Arial"/>
              </a:rPr>
              <a:t> </a:t>
            </a:r>
            <a:r>
              <a:rPr dirty="0" baseline="2777" sz="3000">
                <a:latin typeface="Microsoft Sans Serif"/>
                <a:cs typeface="Microsoft Sans Serif"/>
              </a:rPr>
              <a:t>pe</a:t>
            </a:r>
            <a:r>
              <a:rPr dirty="0" baseline="2777" sz="3000" spc="-30">
                <a:latin typeface="Microsoft Sans Serif"/>
                <a:cs typeface="Microsoft Sans Serif"/>
              </a:rPr>
              <a:t>  </a:t>
            </a:r>
            <a:r>
              <a:rPr dirty="0" baseline="2777" sz="3000" i="1">
                <a:latin typeface="Arial"/>
                <a:cs typeface="Arial"/>
              </a:rPr>
              <a:t>Y</a:t>
            </a:r>
            <a:r>
              <a:rPr dirty="0" baseline="2777" sz="3000" spc="652" i="1">
                <a:latin typeface="Arial"/>
                <a:cs typeface="Arial"/>
              </a:rPr>
              <a:t> </a:t>
            </a:r>
            <a:r>
              <a:rPr dirty="0" baseline="2777" sz="3000">
                <a:latin typeface="Microsoft Sans Serif"/>
                <a:cs typeface="Microsoft Sans Serif"/>
              </a:rPr>
              <a:t>(notată</a:t>
            </a:r>
            <a:r>
              <a:rPr dirty="0" baseline="2777" sz="3000" spc="-30">
                <a:latin typeface="Microsoft Sans Serif"/>
                <a:cs typeface="Microsoft Sans Serif"/>
              </a:rPr>
              <a:t>  </a:t>
            </a:r>
            <a:r>
              <a:rPr dirty="0" sz="2200">
                <a:latin typeface="Symbol"/>
                <a:cs typeface="Symbol"/>
              </a:rPr>
              <a:t></a:t>
            </a:r>
            <a:r>
              <a:rPr dirty="0" baseline="-21367" sz="1950" i="1">
                <a:latin typeface="Times New Roman"/>
                <a:cs typeface="Times New Roman"/>
              </a:rPr>
              <a:t>Y</a:t>
            </a:r>
            <a:r>
              <a:rPr dirty="0" baseline="-21367" sz="1950" spc="540" i="1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(</a:t>
            </a:r>
            <a:r>
              <a:rPr dirty="0" sz="2200" spc="65" i="1">
                <a:latin typeface="Times New Roman"/>
                <a:cs typeface="Times New Roman"/>
              </a:rPr>
              <a:t>r</a:t>
            </a:r>
            <a:r>
              <a:rPr dirty="0" sz="2200" spc="65">
                <a:latin typeface="Times New Roman"/>
                <a:cs typeface="Times New Roman"/>
              </a:rPr>
              <a:t>)</a:t>
            </a:r>
            <a:r>
              <a:rPr dirty="0" baseline="2777" sz="3000" spc="97">
                <a:latin typeface="Microsoft Sans Serif"/>
                <a:cs typeface="Microsoft Sans Serif"/>
              </a:rPr>
              <a:t>)</a:t>
            </a:r>
            <a:r>
              <a:rPr dirty="0" baseline="2777" sz="3000" spc="30">
                <a:latin typeface="Microsoft Sans Serif"/>
                <a:cs typeface="Microsoft Sans Serif"/>
              </a:rPr>
              <a:t>  </a:t>
            </a:r>
            <a:r>
              <a:rPr dirty="0" baseline="2777" sz="3000">
                <a:latin typeface="Microsoft Sans Serif"/>
                <a:cs typeface="Microsoft Sans Serif"/>
              </a:rPr>
              <a:t>reprezintă</a:t>
            </a:r>
            <a:r>
              <a:rPr dirty="0" baseline="2777" sz="3000" spc="742">
                <a:latin typeface="Microsoft Sans Serif"/>
                <a:cs typeface="Microsoft Sans Serif"/>
              </a:rPr>
              <a:t> </a:t>
            </a:r>
            <a:r>
              <a:rPr dirty="0" baseline="2777" sz="3000">
                <a:latin typeface="Microsoft Sans Serif"/>
                <a:cs typeface="Microsoft Sans Serif"/>
              </a:rPr>
              <a:t>mulţimea</a:t>
            </a:r>
            <a:r>
              <a:rPr dirty="0" baseline="2777" sz="3000" spc="735">
                <a:latin typeface="Microsoft Sans Serif"/>
                <a:cs typeface="Microsoft Sans Serif"/>
              </a:rPr>
              <a:t> </a:t>
            </a:r>
            <a:r>
              <a:rPr dirty="0" baseline="2777" sz="3000" spc="-15">
                <a:latin typeface="Microsoft Sans Serif"/>
                <a:cs typeface="Microsoft Sans Serif"/>
              </a:rPr>
              <a:t>tuplurilor </a:t>
            </a:r>
            <a:r>
              <a:rPr dirty="0" sz="2000">
                <a:latin typeface="Microsoft Sans Serif"/>
                <a:cs typeface="Microsoft Sans Serif"/>
              </a:rPr>
              <a:t>definite</a:t>
            </a:r>
            <a:r>
              <a:rPr dirty="0" sz="2000" spc="2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22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 spc="17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obţinute</a:t>
            </a:r>
            <a:r>
              <a:rPr dirty="0" sz="2000" spc="2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2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tuplurile</a:t>
            </a:r>
            <a:r>
              <a:rPr dirty="0" sz="2000" spc="2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23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204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luând</a:t>
            </a:r>
            <a:r>
              <a:rPr dirty="0" sz="2000" spc="2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2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considerare</a:t>
            </a:r>
            <a:r>
              <a:rPr dirty="0" sz="2000" spc="22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numai</a:t>
            </a:r>
            <a:r>
              <a:rPr dirty="0" sz="2000" spc="2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valorile </a:t>
            </a:r>
            <a:r>
              <a:rPr dirty="0" sz="2000">
                <a:latin typeface="Microsoft Sans Serif"/>
                <a:cs typeface="Microsoft Sans Serif"/>
              </a:rPr>
              <a:t>corespunzătoare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atributelor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  <a:p>
            <a:pPr marL="2667635">
              <a:lnSpc>
                <a:spcPct val="100000"/>
              </a:lnSpc>
              <a:spcBef>
                <a:spcPts val="1385"/>
              </a:spcBef>
            </a:pPr>
            <a:r>
              <a:rPr dirty="0" sz="2200">
                <a:latin typeface="Symbol"/>
                <a:cs typeface="Symbol"/>
              </a:rPr>
              <a:t></a:t>
            </a:r>
            <a:r>
              <a:rPr dirty="0" baseline="-21367" sz="1950" i="1">
                <a:latin typeface="Times New Roman"/>
                <a:cs typeface="Times New Roman"/>
              </a:rPr>
              <a:t>Y</a:t>
            </a:r>
            <a:r>
              <a:rPr dirty="0" baseline="-21367" sz="1950" spc="142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Symbol"/>
                <a:cs typeface="Symbol"/>
              </a:rPr>
              <a:t></a:t>
            </a:r>
            <a:r>
              <a:rPr dirty="0" sz="2200" spc="-240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{</a:t>
            </a:r>
            <a:r>
              <a:rPr dirty="0" sz="2200" spc="-55" i="1">
                <a:latin typeface="Times New Roman"/>
                <a:cs typeface="Times New Roman"/>
              </a:rPr>
              <a:t>t</a:t>
            </a:r>
            <a:r>
              <a:rPr dirty="0" sz="2200" spc="-55">
                <a:latin typeface="Times New Roman"/>
                <a:cs typeface="Times New Roman"/>
              </a:rPr>
              <a:t>[</a:t>
            </a:r>
            <a:r>
              <a:rPr dirty="0" sz="2200" spc="-55" i="1">
                <a:latin typeface="Times New Roman"/>
                <a:cs typeface="Times New Roman"/>
              </a:rPr>
              <a:t>Y</a:t>
            </a:r>
            <a:r>
              <a:rPr dirty="0" sz="2200" spc="-28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]/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t</a:t>
            </a:r>
            <a:r>
              <a:rPr dirty="0" sz="2200" spc="-155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r</a:t>
            </a:r>
            <a:r>
              <a:rPr dirty="0" sz="2200" spc="-25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22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ANGAJAT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74394" y="5396103"/>
          <a:ext cx="4356100" cy="130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/>
                <a:gridCol w="971550"/>
                <a:gridCol w="1333500"/>
                <a:gridCol w="825500"/>
              </a:tblGrid>
              <a:tr h="260350">
                <a:tc>
                  <a:txBody>
                    <a:bodyPr/>
                    <a:lstStyle/>
                    <a:p>
                      <a:pPr marL="88265">
                        <a:lnSpc>
                          <a:spcPts val="18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8265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8826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Diaconescu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Personal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Damian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Personal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Damian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6511417" y="5739765"/>
            <a:ext cx="13982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626" sz="3300" spc="-30">
                <a:latin typeface="Symbol"/>
                <a:cs typeface="Symbol"/>
              </a:rPr>
              <a:t></a:t>
            </a:r>
            <a:r>
              <a:rPr dirty="0" baseline="12626" sz="3300" spc="-412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Departament</a:t>
            </a:r>
            <a:r>
              <a:rPr dirty="0" sz="1300" spc="-155" i="1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,</a:t>
            </a:r>
            <a:r>
              <a:rPr dirty="0" sz="1300" spc="-20" i="1">
                <a:latin typeface="Times New Roman"/>
                <a:cs typeface="Times New Roman"/>
              </a:rPr>
              <a:t>Sef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45322" y="5783707"/>
            <a:ext cx="1402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 b="1">
                <a:latin typeface="Arial"/>
                <a:cs typeface="Arial"/>
              </a:rPr>
              <a:t>(ANGAJAT)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312664" y="5664708"/>
            <a:ext cx="974090" cy="525780"/>
            <a:chOff x="5312664" y="5664708"/>
            <a:chExt cx="974090" cy="525780"/>
          </a:xfrm>
        </p:grpSpPr>
        <p:sp>
          <p:nvSpPr>
            <p:cNvPr id="8" name="object 8" descr=""/>
            <p:cNvSpPr/>
            <p:nvPr/>
          </p:nvSpPr>
          <p:spPr>
            <a:xfrm>
              <a:off x="5317236" y="5675376"/>
              <a:ext cx="961390" cy="504190"/>
            </a:xfrm>
            <a:custGeom>
              <a:avLst/>
              <a:gdLst/>
              <a:ahLst/>
              <a:cxnLst/>
              <a:rect l="l" t="t" r="r" b="b"/>
              <a:pathLst>
                <a:path w="961389" h="504189">
                  <a:moveTo>
                    <a:pt x="709929" y="0"/>
                  </a:moveTo>
                  <a:lnTo>
                    <a:pt x="709929" y="126365"/>
                  </a:lnTo>
                  <a:lnTo>
                    <a:pt x="0" y="126365"/>
                  </a:lnTo>
                  <a:lnTo>
                    <a:pt x="0" y="377698"/>
                  </a:lnTo>
                  <a:lnTo>
                    <a:pt x="709929" y="377698"/>
                  </a:lnTo>
                  <a:lnTo>
                    <a:pt x="709929" y="504063"/>
                  </a:lnTo>
                  <a:lnTo>
                    <a:pt x="961263" y="252730"/>
                  </a:lnTo>
                  <a:lnTo>
                    <a:pt x="709929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312664" y="5664708"/>
              <a:ext cx="974090" cy="525780"/>
            </a:xfrm>
            <a:custGeom>
              <a:avLst/>
              <a:gdLst/>
              <a:ahLst/>
              <a:cxnLst/>
              <a:rect l="l" t="t" r="r" b="b"/>
              <a:pathLst>
                <a:path w="974089" h="525779">
                  <a:moveTo>
                    <a:pt x="973582" y="263652"/>
                  </a:moveTo>
                  <a:lnTo>
                    <a:pt x="959104" y="249174"/>
                  </a:lnTo>
                  <a:lnTo>
                    <a:pt x="959104" y="262890"/>
                  </a:lnTo>
                  <a:lnTo>
                    <a:pt x="719201" y="502920"/>
                  </a:lnTo>
                  <a:lnTo>
                    <a:pt x="719201" y="384048"/>
                  </a:lnTo>
                  <a:lnTo>
                    <a:pt x="9131" y="384048"/>
                  </a:lnTo>
                  <a:lnTo>
                    <a:pt x="9131" y="141732"/>
                  </a:lnTo>
                  <a:lnTo>
                    <a:pt x="710057" y="141732"/>
                  </a:lnTo>
                  <a:lnTo>
                    <a:pt x="714629" y="141732"/>
                  </a:lnTo>
                  <a:lnTo>
                    <a:pt x="719201" y="141732"/>
                  </a:lnTo>
                  <a:lnTo>
                    <a:pt x="719201" y="132842"/>
                  </a:lnTo>
                  <a:lnTo>
                    <a:pt x="719201" y="22860"/>
                  </a:lnTo>
                  <a:lnTo>
                    <a:pt x="959104" y="262890"/>
                  </a:lnTo>
                  <a:lnTo>
                    <a:pt x="959104" y="249174"/>
                  </a:lnTo>
                  <a:lnTo>
                    <a:pt x="718693" y="8648"/>
                  </a:lnTo>
                  <a:lnTo>
                    <a:pt x="718693" y="22352"/>
                  </a:lnTo>
                  <a:lnTo>
                    <a:pt x="714883" y="22352"/>
                  </a:lnTo>
                  <a:lnTo>
                    <a:pt x="714883" y="18542"/>
                  </a:lnTo>
                  <a:lnTo>
                    <a:pt x="718693" y="22352"/>
                  </a:lnTo>
                  <a:lnTo>
                    <a:pt x="718693" y="8648"/>
                  </a:lnTo>
                  <a:lnTo>
                    <a:pt x="714375" y="4330"/>
                  </a:lnTo>
                  <a:lnTo>
                    <a:pt x="714375" y="132842"/>
                  </a:lnTo>
                  <a:lnTo>
                    <a:pt x="712470" y="134747"/>
                  </a:lnTo>
                  <a:lnTo>
                    <a:pt x="712470" y="132842"/>
                  </a:lnTo>
                  <a:lnTo>
                    <a:pt x="714375" y="132842"/>
                  </a:lnTo>
                  <a:lnTo>
                    <a:pt x="714375" y="4330"/>
                  </a:lnTo>
                  <a:lnTo>
                    <a:pt x="710057" y="0"/>
                  </a:lnTo>
                  <a:lnTo>
                    <a:pt x="710057" y="132588"/>
                  </a:lnTo>
                  <a:lnTo>
                    <a:pt x="711581" y="132588"/>
                  </a:lnTo>
                  <a:lnTo>
                    <a:pt x="711581" y="132842"/>
                  </a:lnTo>
                  <a:lnTo>
                    <a:pt x="710565" y="132842"/>
                  </a:lnTo>
                  <a:lnTo>
                    <a:pt x="710565" y="136652"/>
                  </a:lnTo>
                  <a:lnTo>
                    <a:pt x="710057" y="137160"/>
                  </a:lnTo>
                  <a:lnTo>
                    <a:pt x="710057" y="136652"/>
                  </a:lnTo>
                  <a:lnTo>
                    <a:pt x="710565" y="136652"/>
                  </a:lnTo>
                  <a:lnTo>
                    <a:pt x="710565" y="132842"/>
                  </a:lnTo>
                  <a:lnTo>
                    <a:pt x="9144" y="132842"/>
                  </a:lnTo>
                  <a:lnTo>
                    <a:pt x="9144" y="136652"/>
                  </a:lnTo>
                  <a:lnTo>
                    <a:pt x="9144" y="137160"/>
                  </a:lnTo>
                  <a:lnTo>
                    <a:pt x="7112" y="139192"/>
                  </a:lnTo>
                  <a:lnTo>
                    <a:pt x="7112" y="136652"/>
                  </a:lnTo>
                  <a:lnTo>
                    <a:pt x="9144" y="136652"/>
                  </a:lnTo>
                  <a:lnTo>
                    <a:pt x="9144" y="132842"/>
                  </a:lnTo>
                  <a:lnTo>
                    <a:pt x="0" y="132842"/>
                  </a:lnTo>
                  <a:lnTo>
                    <a:pt x="0" y="136652"/>
                  </a:lnTo>
                  <a:lnTo>
                    <a:pt x="0" y="141732"/>
                  </a:lnTo>
                  <a:lnTo>
                    <a:pt x="0" y="393192"/>
                  </a:lnTo>
                  <a:lnTo>
                    <a:pt x="4572" y="393192"/>
                  </a:lnTo>
                  <a:lnTo>
                    <a:pt x="9144" y="393192"/>
                  </a:lnTo>
                  <a:lnTo>
                    <a:pt x="710057" y="393192"/>
                  </a:lnTo>
                  <a:lnTo>
                    <a:pt x="710057" y="525780"/>
                  </a:lnTo>
                  <a:lnTo>
                    <a:pt x="711581" y="524256"/>
                  </a:lnTo>
                  <a:lnTo>
                    <a:pt x="719201" y="516636"/>
                  </a:lnTo>
                  <a:lnTo>
                    <a:pt x="962914" y="274320"/>
                  </a:lnTo>
                  <a:lnTo>
                    <a:pt x="973582" y="263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7057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Proiecţie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2063" y="952246"/>
            <a:ext cx="813879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Situaţii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numărul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rezultatului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egal,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respectiv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mai </a:t>
            </a:r>
            <a:r>
              <a:rPr dirty="0" sz="2000">
                <a:latin typeface="Microsoft Sans Serif"/>
                <a:cs typeface="Microsoft Sans Serif"/>
              </a:rPr>
              <a:t>mic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decât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numărul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-10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operandului: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72286" y="5216397"/>
          <a:ext cx="3783965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/>
                <a:gridCol w="974725"/>
                <a:gridCol w="772160"/>
                <a:gridCol w="814070"/>
              </a:tblGrid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9535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89535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Diaconescu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Nicu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4500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3900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399794" y="4812029"/>
            <a:ext cx="1079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ANGAJAT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734430" y="5216397"/>
          <a:ext cx="2361565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540"/>
                <a:gridCol w="1247774"/>
              </a:tblGrid>
              <a:tr h="259715"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88900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7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3000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4500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3900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661025" y="4779390"/>
            <a:ext cx="23736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626" sz="3300">
                <a:latin typeface="Symbol"/>
                <a:cs typeface="Symbol"/>
              </a:rPr>
              <a:t></a:t>
            </a:r>
            <a:r>
              <a:rPr dirty="0" sz="1300" i="1">
                <a:latin typeface="Times New Roman"/>
                <a:cs typeface="Times New Roman"/>
              </a:rPr>
              <a:t>Varsta</a:t>
            </a:r>
            <a:r>
              <a:rPr dirty="0" sz="1300">
                <a:latin typeface="Times New Roman"/>
                <a:cs typeface="Times New Roman"/>
              </a:rPr>
              <a:t>,</a:t>
            </a:r>
            <a:r>
              <a:rPr dirty="0" sz="1300" spc="65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Salariu</a:t>
            </a:r>
            <a:r>
              <a:rPr dirty="0" sz="1300" spc="45" i="1">
                <a:latin typeface="Times New Roman"/>
                <a:cs typeface="Times New Roman"/>
              </a:rPr>
              <a:t> </a:t>
            </a:r>
            <a:r>
              <a:rPr dirty="0" baseline="6944" sz="2400" spc="-15" b="1">
                <a:latin typeface="Arial"/>
                <a:cs typeface="Arial"/>
              </a:rPr>
              <a:t>(ANGAJAT)</a:t>
            </a:r>
            <a:endParaRPr baseline="6944"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89938" y="6779158"/>
            <a:ext cx="6496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Fig.3.5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Exemplu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proiecţie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cu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acelaşi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număr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tupluri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şi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operandul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99794" y="2059051"/>
            <a:ext cx="1079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ANGAJAT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345438" y="2435098"/>
          <a:ext cx="4350385" cy="130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935"/>
                <a:gridCol w="970915"/>
                <a:gridCol w="1333500"/>
                <a:gridCol w="826135"/>
              </a:tblGrid>
              <a:tr h="25971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0170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Diaconescu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Personal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Damian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Personal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Damian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6130416" y="2029460"/>
            <a:ext cx="13976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626" sz="3300" spc="-30">
                <a:latin typeface="Symbol"/>
                <a:cs typeface="Symbol"/>
              </a:rPr>
              <a:t></a:t>
            </a:r>
            <a:r>
              <a:rPr dirty="0" baseline="12626" sz="3300" spc="-412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Departament</a:t>
            </a:r>
            <a:r>
              <a:rPr dirty="0" sz="1300" spc="-160" i="1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,</a:t>
            </a:r>
            <a:r>
              <a:rPr dirty="0" sz="1300" spc="-20" i="1">
                <a:latin typeface="Times New Roman"/>
                <a:cs typeface="Times New Roman"/>
              </a:rPr>
              <a:t>Sef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664322" y="2075179"/>
            <a:ext cx="1089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 b="1">
                <a:latin typeface="Arial"/>
                <a:cs typeface="Arial"/>
              </a:rPr>
              <a:t>(ANGAJAT)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6200775" y="2466975"/>
          <a:ext cx="2758440" cy="80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520"/>
                <a:gridCol w="1042669"/>
              </a:tblGrid>
              <a:tr h="287020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Personal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Damian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1969770" y="4035298"/>
            <a:ext cx="5967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Fig.3.4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Exemplu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proiecţie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cu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mai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puţine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tupluri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decât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operandul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7057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Proiecţie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0277" y="2766187"/>
            <a:ext cx="6935470" cy="1084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Întrebare: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000">
              <a:latin typeface="Arial"/>
              <a:cs typeface="Arial"/>
            </a:endParaRPr>
          </a:p>
          <a:p>
            <a:pPr marL="849630">
              <a:lnSpc>
                <a:spcPct val="100000"/>
              </a:lnSpc>
              <a:tabLst>
                <a:tab pos="1622425" algn="l"/>
                <a:tab pos="2366010" algn="l"/>
              </a:tabLst>
            </a:pPr>
            <a:r>
              <a:rPr dirty="0" sz="2000" spc="-20">
                <a:latin typeface="Microsoft Sans Serif"/>
                <a:cs typeface="Microsoft Sans Serif"/>
              </a:rPr>
              <a:t>Când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1262" sz="3300">
                <a:latin typeface="Symbol"/>
                <a:cs typeface="Symbol"/>
              </a:rPr>
              <a:t></a:t>
            </a:r>
            <a:r>
              <a:rPr dirty="0" baseline="-19230" sz="1950" i="1">
                <a:latin typeface="Times New Roman"/>
                <a:cs typeface="Times New Roman"/>
              </a:rPr>
              <a:t>Y</a:t>
            </a:r>
            <a:r>
              <a:rPr dirty="0" baseline="-19230" sz="1950" spc="30" i="1">
                <a:latin typeface="Times New Roman"/>
                <a:cs typeface="Times New Roman"/>
              </a:rPr>
              <a:t> </a:t>
            </a:r>
            <a:r>
              <a:rPr dirty="0" baseline="1262" sz="3300" spc="-37">
                <a:latin typeface="Times New Roman"/>
                <a:cs typeface="Times New Roman"/>
              </a:rPr>
              <a:t>(</a:t>
            </a:r>
            <a:r>
              <a:rPr dirty="0" baseline="1262" sz="3300" spc="-37" i="1">
                <a:latin typeface="Times New Roman"/>
                <a:cs typeface="Times New Roman"/>
              </a:rPr>
              <a:t>r</a:t>
            </a:r>
            <a:r>
              <a:rPr dirty="0" baseline="1262" sz="3300" spc="-37">
                <a:latin typeface="Times New Roman"/>
                <a:cs typeface="Times New Roman"/>
              </a:rPr>
              <a:t>)</a:t>
            </a:r>
            <a:r>
              <a:rPr dirty="0" baseline="1262" sz="3300">
                <a:latin typeface="Times New Roman"/>
                <a:cs typeface="Times New Roman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acelaşi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 tupluri ca şi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204" i="1">
                <a:latin typeface="Arial"/>
                <a:cs typeface="Arial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?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7057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Proiecţie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2063" y="2766187"/>
            <a:ext cx="12528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Propoziţie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50314" y="3497960"/>
            <a:ext cx="7519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acelaşi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7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numai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este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2063" y="3802760"/>
            <a:ext cx="2533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super-</a:t>
            </a:r>
            <a:r>
              <a:rPr dirty="0" sz="2000">
                <a:latin typeface="Microsoft Sans Serif"/>
                <a:cs typeface="Microsoft Sans Serif"/>
              </a:rPr>
              <a:t>cheie 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 spc="-135">
                <a:latin typeface="Microsoft Sans Serif"/>
                <a:cs typeface="Microsoft Sans Serif"/>
              </a:rPr>
              <a:t> </a:t>
            </a:r>
            <a:r>
              <a:rPr dirty="0" sz="2000" spc="-25" i="1"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44880" y="3468370"/>
            <a:ext cx="6692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Symbol"/>
                <a:cs typeface="Symbol"/>
              </a:rPr>
              <a:t></a:t>
            </a:r>
            <a:r>
              <a:rPr dirty="0" baseline="-21367" sz="1950" i="1">
                <a:latin typeface="Times New Roman"/>
                <a:cs typeface="Times New Roman"/>
              </a:rPr>
              <a:t>Y</a:t>
            </a:r>
            <a:r>
              <a:rPr dirty="0" baseline="-21367" sz="1950" spc="-60" i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(</a:t>
            </a:r>
            <a:r>
              <a:rPr dirty="0" sz="2200" spc="-25" i="1">
                <a:latin typeface="Times New Roman"/>
                <a:cs typeface="Times New Roman"/>
              </a:rPr>
              <a:t>r</a:t>
            </a:r>
            <a:r>
              <a:rPr dirty="0" sz="2200" spc="-2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345" y="2805811"/>
            <a:ext cx="6441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Arial"/>
                <a:cs typeface="Arial"/>
              </a:rPr>
              <a:t>Cap.</a:t>
            </a:r>
            <a:r>
              <a:rPr dirty="0" sz="4000" spc="-7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IV</a:t>
            </a:r>
            <a:r>
              <a:rPr dirty="0" sz="4000" spc="-6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Algebra</a:t>
            </a:r>
            <a:r>
              <a:rPr dirty="0" sz="4000" spc="-120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relaţională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63027" y="536193"/>
            <a:ext cx="132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Microsoft Sans Serif"/>
                <a:cs typeface="Microsoft Sans Serif"/>
              </a:rPr>
              <a:t>Joncţiune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063" y="948690"/>
            <a:ext cx="4415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</a:rPr>
              <a:t>Operatorul</a:t>
            </a:r>
            <a:r>
              <a:rPr dirty="0" sz="2800" spc="-50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joncţiune</a:t>
            </a:r>
            <a:r>
              <a:rPr dirty="0" sz="2800" spc="-30">
                <a:solidFill>
                  <a:srgbClr val="00007B"/>
                </a:solidFill>
              </a:rPr>
              <a:t> </a:t>
            </a:r>
            <a:r>
              <a:rPr dirty="0" sz="2800" spc="725">
                <a:solidFill>
                  <a:srgbClr val="00007B"/>
                </a:solidFill>
              </a:rPr>
              <a:t>–</a:t>
            </a:r>
            <a:r>
              <a:rPr dirty="0" sz="2800" spc="-105">
                <a:solidFill>
                  <a:srgbClr val="00007B"/>
                </a:solidFill>
              </a:rPr>
              <a:t> </a:t>
            </a:r>
            <a:r>
              <a:rPr dirty="0" sz="2800" spc="-10">
                <a:solidFill>
                  <a:srgbClr val="00007B"/>
                </a:solidFill>
              </a:rPr>
              <a:t>„join”</a:t>
            </a:r>
            <a:endParaRPr sz="28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918335" y="5563742"/>
          <a:ext cx="6816090" cy="1545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/>
                <a:gridCol w="905510"/>
                <a:gridCol w="744219"/>
                <a:gridCol w="668019"/>
                <a:gridCol w="949959"/>
                <a:gridCol w="1363980"/>
                <a:gridCol w="1297940"/>
              </a:tblGrid>
              <a:tr h="298450">
                <a:tc>
                  <a:txBody>
                    <a:bodyPr/>
                    <a:lstStyle/>
                    <a:p>
                      <a:pPr marL="89535">
                        <a:lnSpc>
                          <a:spcPts val="18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Cadru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Judet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Proprietar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Adresa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89535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143256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25/10/92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82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82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Luca</a:t>
                      </a:r>
                      <a:r>
                        <a:rPr dirty="0" sz="1600" spc="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89535">
                        <a:lnSpc>
                          <a:spcPts val="178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987554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8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26/10/92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789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89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8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Luca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9535">
                        <a:lnSpc>
                          <a:spcPts val="183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987557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26/10/92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83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83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Maftei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Eduard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Nicolina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89535">
                        <a:lnSpc>
                          <a:spcPts val="19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630876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9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15/10/92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90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0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9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9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Melinte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9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539856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Melinte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585464" y="5047234"/>
            <a:ext cx="19373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111" sz="3750">
                <a:latin typeface="Microsoft Sans Serif"/>
                <a:cs typeface="Microsoft Sans Serif"/>
              </a:rPr>
              <a:t>&gt;&lt;</a:t>
            </a:r>
            <a:r>
              <a:rPr dirty="0" baseline="1111" sz="3750" spc="157">
                <a:latin typeface="Microsoft Sans Serif"/>
                <a:cs typeface="Microsoft Sans Serif"/>
              </a:rPr>
              <a:t> </a:t>
            </a:r>
            <a:r>
              <a:rPr dirty="0" sz="1600" spc="-20" b="1">
                <a:latin typeface="Arial"/>
                <a:cs typeface="Arial"/>
              </a:rPr>
              <a:t>AUTOVEHICUL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69185" y="5189347"/>
            <a:ext cx="1569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 b="1">
                <a:latin typeface="Arial"/>
                <a:cs typeface="Arial"/>
              </a:rPr>
              <a:t>CONTRAVENTIE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32459" y="4134611"/>
            <a:ext cx="4222750" cy="478155"/>
            <a:chOff x="632459" y="4134611"/>
            <a:chExt cx="4222750" cy="478155"/>
          </a:xfrm>
        </p:grpSpPr>
        <p:sp>
          <p:nvSpPr>
            <p:cNvPr id="8" name="object 8" descr=""/>
            <p:cNvSpPr/>
            <p:nvPr/>
          </p:nvSpPr>
          <p:spPr>
            <a:xfrm>
              <a:off x="632459" y="4134611"/>
              <a:ext cx="4222750" cy="225425"/>
            </a:xfrm>
            <a:custGeom>
              <a:avLst/>
              <a:gdLst/>
              <a:ahLst/>
              <a:cxnLst/>
              <a:rect l="l" t="t" r="r" b="b"/>
              <a:pathLst>
                <a:path w="4222750" h="225425">
                  <a:moveTo>
                    <a:pt x="4222623" y="0"/>
                  </a:moveTo>
                  <a:lnTo>
                    <a:pt x="0" y="0"/>
                  </a:lnTo>
                  <a:lnTo>
                    <a:pt x="0" y="225043"/>
                  </a:lnTo>
                  <a:lnTo>
                    <a:pt x="4571" y="225043"/>
                  </a:lnTo>
                  <a:lnTo>
                    <a:pt x="4571" y="9143"/>
                  </a:lnTo>
                  <a:lnTo>
                    <a:pt x="9144" y="4572"/>
                  </a:lnTo>
                  <a:lnTo>
                    <a:pt x="9144" y="9143"/>
                  </a:lnTo>
                  <a:lnTo>
                    <a:pt x="4213479" y="9143"/>
                  </a:lnTo>
                  <a:lnTo>
                    <a:pt x="4213479" y="4572"/>
                  </a:lnTo>
                  <a:lnTo>
                    <a:pt x="4218051" y="9143"/>
                  </a:lnTo>
                  <a:lnTo>
                    <a:pt x="4218051" y="225043"/>
                  </a:lnTo>
                  <a:lnTo>
                    <a:pt x="4222623" y="225043"/>
                  </a:lnTo>
                  <a:lnTo>
                    <a:pt x="4222623" y="0"/>
                  </a:lnTo>
                  <a:close/>
                </a:path>
              </a:pathLst>
            </a:custGeom>
            <a:solidFill>
              <a:srgbClr val="31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32459" y="4387595"/>
              <a:ext cx="4222750" cy="225425"/>
            </a:xfrm>
            <a:custGeom>
              <a:avLst/>
              <a:gdLst/>
              <a:ahLst/>
              <a:cxnLst/>
              <a:rect l="l" t="t" r="r" b="b"/>
              <a:pathLst>
                <a:path w="4222750" h="225425">
                  <a:moveTo>
                    <a:pt x="4222623" y="0"/>
                  </a:moveTo>
                  <a:lnTo>
                    <a:pt x="0" y="0"/>
                  </a:lnTo>
                  <a:lnTo>
                    <a:pt x="0" y="225043"/>
                  </a:lnTo>
                  <a:lnTo>
                    <a:pt x="4571" y="225043"/>
                  </a:lnTo>
                  <a:lnTo>
                    <a:pt x="4571" y="9143"/>
                  </a:lnTo>
                  <a:lnTo>
                    <a:pt x="9144" y="4571"/>
                  </a:lnTo>
                  <a:lnTo>
                    <a:pt x="9144" y="9143"/>
                  </a:lnTo>
                  <a:lnTo>
                    <a:pt x="4213479" y="9143"/>
                  </a:lnTo>
                  <a:lnTo>
                    <a:pt x="4213479" y="4571"/>
                  </a:lnTo>
                  <a:lnTo>
                    <a:pt x="4218051" y="9143"/>
                  </a:lnTo>
                  <a:lnTo>
                    <a:pt x="4218051" y="225043"/>
                  </a:lnTo>
                  <a:lnTo>
                    <a:pt x="4222623" y="225043"/>
                  </a:lnTo>
                  <a:lnTo>
                    <a:pt x="422262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632459" y="4674108"/>
            <a:ext cx="4222750" cy="225425"/>
          </a:xfrm>
          <a:custGeom>
            <a:avLst/>
            <a:gdLst/>
            <a:ahLst/>
            <a:cxnLst/>
            <a:rect l="l" t="t" r="r" b="b"/>
            <a:pathLst>
              <a:path w="4222750" h="225425">
                <a:moveTo>
                  <a:pt x="4222623" y="0"/>
                </a:moveTo>
                <a:lnTo>
                  <a:pt x="0" y="0"/>
                </a:lnTo>
                <a:lnTo>
                  <a:pt x="0" y="225044"/>
                </a:lnTo>
                <a:lnTo>
                  <a:pt x="4571" y="225044"/>
                </a:lnTo>
                <a:lnTo>
                  <a:pt x="4571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4213479" y="9144"/>
                </a:lnTo>
                <a:lnTo>
                  <a:pt x="4213479" y="4572"/>
                </a:lnTo>
                <a:lnTo>
                  <a:pt x="4218051" y="9144"/>
                </a:lnTo>
                <a:lnTo>
                  <a:pt x="4218051" y="225044"/>
                </a:lnTo>
                <a:lnTo>
                  <a:pt x="4222623" y="225044"/>
                </a:lnTo>
                <a:lnTo>
                  <a:pt x="422262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061203" y="3630167"/>
            <a:ext cx="4222750" cy="225425"/>
          </a:xfrm>
          <a:custGeom>
            <a:avLst/>
            <a:gdLst/>
            <a:ahLst/>
            <a:cxnLst/>
            <a:rect l="l" t="t" r="r" b="b"/>
            <a:pathLst>
              <a:path w="4222750" h="225425">
                <a:moveTo>
                  <a:pt x="4222623" y="0"/>
                </a:moveTo>
                <a:lnTo>
                  <a:pt x="0" y="0"/>
                </a:lnTo>
                <a:lnTo>
                  <a:pt x="0" y="225044"/>
                </a:lnTo>
                <a:lnTo>
                  <a:pt x="4572" y="2250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4213479" y="9144"/>
                </a:lnTo>
                <a:lnTo>
                  <a:pt x="4213479" y="4572"/>
                </a:lnTo>
                <a:lnTo>
                  <a:pt x="4218051" y="9144"/>
                </a:lnTo>
                <a:lnTo>
                  <a:pt x="4218051" y="225044"/>
                </a:lnTo>
                <a:lnTo>
                  <a:pt x="4222623" y="225044"/>
                </a:lnTo>
                <a:lnTo>
                  <a:pt x="4222623" y="0"/>
                </a:lnTo>
                <a:close/>
              </a:path>
            </a:pathLst>
          </a:custGeom>
          <a:solidFill>
            <a:srgbClr val="31CC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5061203" y="4134611"/>
            <a:ext cx="4222750" cy="478155"/>
            <a:chOff x="5061203" y="4134611"/>
            <a:chExt cx="4222750" cy="478155"/>
          </a:xfrm>
        </p:grpSpPr>
        <p:sp>
          <p:nvSpPr>
            <p:cNvPr id="13" name="object 13" descr=""/>
            <p:cNvSpPr/>
            <p:nvPr/>
          </p:nvSpPr>
          <p:spPr>
            <a:xfrm>
              <a:off x="5061203" y="4134611"/>
              <a:ext cx="4222750" cy="225425"/>
            </a:xfrm>
            <a:custGeom>
              <a:avLst/>
              <a:gdLst/>
              <a:ahLst/>
              <a:cxnLst/>
              <a:rect l="l" t="t" r="r" b="b"/>
              <a:pathLst>
                <a:path w="4222750" h="225425">
                  <a:moveTo>
                    <a:pt x="4222623" y="0"/>
                  </a:moveTo>
                  <a:lnTo>
                    <a:pt x="0" y="0"/>
                  </a:lnTo>
                  <a:lnTo>
                    <a:pt x="0" y="225043"/>
                  </a:lnTo>
                  <a:lnTo>
                    <a:pt x="4572" y="225043"/>
                  </a:lnTo>
                  <a:lnTo>
                    <a:pt x="4572" y="9143"/>
                  </a:lnTo>
                  <a:lnTo>
                    <a:pt x="10668" y="4572"/>
                  </a:lnTo>
                  <a:lnTo>
                    <a:pt x="10668" y="9143"/>
                  </a:lnTo>
                  <a:lnTo>
                    <a:pt x="4213479" y="9143"/>
                  </a:lnTo>
                  <a:lnTo>
                    <a:pt x="4213479" y="4572"/>
                  </a:lnTo>
                  <a:lnTo>
                    <a:pt x="4218051" y="9143"/>
                  </a:lnTo>
                  <a:lnTo>
                    <a:pt x="4218051" y="225043"/>
                  </a:lnTo>
                  <a:lnTo>
                    <a:pt x="4222623" y="225043"/>
                  </a:lnTo>
                  <a:lnTo>
                    <a:pt x="42226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61203" y="4387595"/>
              <a:ext cx="4222750" cy="225425"/>
            </a:xfrm>
            <a:custGeom>
              <a:avLst/>
              <a:gdLst/>
              <a:ahLst/>
              <a:cxnLst/>
              <a:rect l="l" t="t" r="r" b="b"/>
              <a:pathLst>
                <a:path w="4222750" h="225425">
                  <a:moveTo>
                    <a:pt x="4222623" y="0"/>
                  </a:moveTo>
                  <a:lnTo>
                    <a:pt x="0" y="0"/>
                  </a:lnTo>
                  <a:lnTo>
                    <a:pt x="0" y="225043"/>
                  </a:lnTo>
                  <a:lnTo>
                    <a:pt x="4572" y="225043"/>
                  </a:lnTo>
                  <a:lnTo>
                    <a:pt x="4572" y="9143"/>
                  </a:lnTo>
                  <a:lnTo>
                    <a:pt x="10668" y="4571"/>
                  </a:lnTo>
                  <a:lnTo>
                    <a:pt x="10668" y="9143"/>
                  </a:lnTo>
                  <a:lnTo>
                    <a:pt x="4213479" y="9143"/>
                  </a:lnTo>
                  <a:lnTo>
                    <a:pt x="4213479" y="4571"/>
                  </a:lnTo>
                  <a:lnTo>
                    <a:pt x="4218051" y="9143"/>
                  </a:lnTo>
                  <a:lnTo>
                    <a:pt x="4218051" y="225043"/>
                  </a:lnTo>
                  <a:lnTo>
                    <a:pt x="4222623" y="225043"/>
                  </a:lnTo>
                  <a:lnTo>
                    <a:pt x="422262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630976" y="3340989"/>
          <a:ext cx="8770620" cy="15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"/>
                <a:gridCol w="791210"/>
                <a:gridCol w="904875"/>
                <a:gridCol w="744855"/>
                <a:gridCol w="667384"/>
                <a:gridCol w="975360"/>
                <a:gridCol w="205104"/>
                <a:gridCol w="953135"/>
                <a:gridCol w="670560"/>
                <a:gridCol w="1367790"/>
                <a:gridCol w="1300479"/>
              </a:tblGrid>
              <a:tr h="271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Cadru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Judet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Judet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Proprietar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Adresa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143256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25/10/92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7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Maftei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Eduard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Nicolina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3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987554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3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26/10/92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739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39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3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  <a:spcBef>
                          <a:spcPts val="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CCC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820"/>
                        </a:lnSpc>
                        <a:spcBef>
                          <a:spcPts val="6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20"/>
                        </a:lnSpc>
                        <a:spcBef>
                          <a:spcPts val="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Maftei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Eduard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20"/>
                        </a:lnSpc>
                        <a:spcBef>
                          <a:spcPts val="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Nicolina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31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987557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26/10/92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Luca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60"/>
                        </a:lnSpc>
                        <a:spcBef>
                          <a:spcPts val="1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05"/>
                        </a:lnSpc>
                        <a:spcBef>
                          <a:spcPts val="18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630876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05"/>
                        </a:lnSpc>
                        <a:spcBef>
                          <a:spcPts val="18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15/10/92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705"/>
                        </a:lnSpc>
                        <a:spcBef>
                          <a:spcPts val="180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05"/>
                        </a:lnSpc>
                        <a:spcBef>
                          <a:spcPts val="180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05"/>
                        </a:lnSpc>
                        <a:spcBef>
                          <a:spcPts val="1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95"/>
                        </a:lnSpc>
                        <a:spcBef>
                          <a:spcPts val="1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95"/>
                        </a:lnSpc>
                        <a:spcBef>
                          <a:spcPts val="180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95"/>
                        </a:lnSpc>
                        <a:spcBef>
                          <a:spcPts val="1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Melinte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95"/>
                        </a:lnSpc>
                        <a:spcBef>
                          <a:spcPts val="1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539856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787095" y="1531365"/>
            <a:ext cx="8716645" cy="183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9584" indent="-352425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489584" algn="l"/>
              </a:tabLst>
            </a:pPr>
            <a:r>
              <a:rPr dirty="0" sz="2000">
                <a:latin typeface="Microsoft Sans Serif"/>
                <a:cs typeface="Microsoft Sans Serif"/>
              </a:rPr>
              <a:t>Permite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realizarea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 conexiuni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între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datele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conţinute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diverse</a:t>
            </a:r>
            <a:r>
              <a:rPr dirty="0" sz="2000" spc="-1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37160" marR="5080">
              <a:lnSpc>
                <a:spcPct val="101000"/>
              </a:lnSpc>
              <a:tabLst>
                <a:tab pos="3437254" algn="l"/>
              </a:tabLst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Joncţiunea</a:t>
            </a:r>
            <a:r>
              <a:rPr dirty="0" sz="2400" spc="-8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naturală</a:t>
            </a:r>
            <a:r>
              <a:rPr dirty="0" sz="2400" spc="-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00007B"/>
                </a:solidFill>
                <a:latin typeface="Microsoft Sans Serif"/>
                <a:cs typeface="Microsoft Sans Serif"/>
              </a:rPr>
              <a:t>(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)</a:t>
            </a:r>
            <a:r>
              <a:rPr dirty="0" sz="2400" spc="-4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30">
                <a:solidFill>
                  <a:srgbClr val="00007B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0007B"/>
                </a:solidFill>
                <a:latin typeface="Microsoft Sans Serif"/>
                <a:cs typeface="Microsoft Sans Serif"/>
              </a:rPr>
              <a:t>„natural</a:t>
            </a:r>
            <a:r>
              <a:rPr dirty="0" sz="24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join”</a:t>
            </a:r>
            <a:r>
              <a:rPr dirty="0" sz="2400" spc="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corelează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din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 </a:t>
            </a:r>
            <a:r>
              <a:rPr dirty="0" sz="2000">
                <a:latin typeface="Microsoft Sans Serif"/>
                <a:cs typeface="Microsoft Sans Serif"/>
              </a:rPr>
              <a:t>diferite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Microsoft Sans Serif"/>
                <a:cs typeface="Microsoft Sans Serif"/>
              </a:rPr>
              <a:t>valorilor</a:t>
            </a:r>
            <a:r>
              <a:rPr dirty="0" sz="2000" spc="-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egale</a:t>
            </a:r>
            <a:r>
              <a:rPr dirty="0" sz="2000" spc="-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asociate</a:t>
            </a:r>
            <a:r>
              <a:rPr dirty="0" sz="2000" spc="-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atributelor</a:t>
            </a:r>
            <a:r>
              <a:rPr dirty="0" sz="20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cu</a:t>
            </a:r>
            <a:r>
              <a:rPr dirty="0" sz="2000" spc="-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acelaşi</a:t>
            </a:r>
            <a:r>
              <a:rPr dirty="0" sz="2000" spc="-1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Microsoft Sans Serif"/>
                <a:cs typeface="Microsoft Sans Serif"/>
              </a:rPr>
              <a:t>nume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370070" algn="l"/>
              </a:tabLst>
            </a:pPr>
            <a:r>
              <a:rPr dirty="0" sz="1600" spc="-10" b="1">
                <a:latin typeface="Arial"/>
                <a:cs typeface="Arial"/>
              </a:rPr>
              <a:t>CONTRAVENTIE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spc="-10" b="1">
                <a:latin typeface="Arial"/>
                <a:cs typeface="Arial"/>
              </a:rPr>
              <a:t>AUTOVEHICUL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63027" y="536193"/>
            <a:ext cx="132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Microsoft Sans Serif"/>
                <a:cs typeface="Microsoft Sans Serif"/>
              </a:rPr>
              <a:t>Joncţiune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063" y="948690"/>
            <a:ext cx="4415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</a:rPr>
              <a:t>Operatorul</a:t>
            </a:r>
            <a:r>
              <a:rPr dirty="0" sz="2800" spc="-50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joncţiune</a:t>
            </a:r>
            <a:r>
              <a:rPr dirty="0" sz="2800" spc="-30">
                <a:solidFill>
                  <a:srgbClr val="00007B"/>
                </a:solidFill>
              </a:rPr>
              <a:t> </a:t>
            </a:r>
            <a:r>
              <a:rPr dirty="0" sz="2800" spc="725">
                <a:solidFill>
                  <a:srgbClr val="00007B"/>
                </a:solidFill>
              </a:rPr>
              <a:t>–</a:t>
            </a:r>
            <a:r>
              <a:rPr dirty="0" sz="2800" spc="-105">
                <a:solidFill>
                  <a:srgbClr val="00007B"/>
                </a:solidFill>
              </a:rPr>
              <a:t> </a:t>
            </a:r>
            <a:r>
              <a:rPr dirty="0" sz="2800" spc="-10">
                <a:solidFill>
                  <a:srgbClr val="00007B"/>
                </a:solidFill>
              </a:rPr>
              <a:t>„join”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912063" y="1468222"/>
            <a:ext cx="8611235" cy="220154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6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64490" algn="l"/>
              </a:tabLst>
            </a:pPr>
            <a:r>
              <a:rPr dirty="0" sz="2000">
                <a:latin typeface="Microsoft Sans Serif"/>
                <a:cs typeface="Microsoft Sans Serif"/>
              </a:rPr>
              <a:t>Permite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realizarea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 conexiuni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între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datele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conţinute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diverse</a:t>
            </a:r>
            <a:r>
              <a:rPr dirty="0" sz="2000" spc="-1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relaţii.</a:t>
            </a:r>
            <a:endParaRPr sz="2000">
              <a:latin typeface="Microsoft Sans Serif"/>
              <a:cs typeface="Microsoft Sans Serif"/>
            </a:endParaRPr>
          </a:p>
          <a:p>
            <a:pPr marL="12700" marR="214629" indent="349885">
              <a:lnSpc>
                <a:spcPct val="100000"/>
              </a:lnSpc>
              <a:spcBef>
                <a:spcPts val="5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62585" algn="l"/>
              </a:tabLst>
            </a:pPr>
            <a:r>
              <a:rPr dirty="0" sz="2000">
                <a:latin typeface="Microsoft Sans Serif"/>
                <a:cs typeface="Microsoft Sans Serif"/>
              </a:rPr>
              <a:t>Există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versiuni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principale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acestui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operator,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care,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oricum,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25">
                <a:latin typeface="Microsoft Sans Serif"/>
                <a:cs typeface="Microsoft Sans Serif"/>
              </a:rPr>
              <a:t> pot </a:t>
            </a:r>
            <a:r>
              <a:rPr dirty="0" sz="2000">
                <a:latin typeface="Microsoft Sans Serif"/>
                <a:cs typeface="Microsoft Sans Serif"/>
              </a:rPr>
              <a:t>obţine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cealaltă.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3504"/>
              </a:lnSpc>
            </a:pP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Joncţiunea</a:t>
            </a:r>
            <a:r>
              <a:rPr dirty="0" sz="2400" spc="-114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naturală</a:t>
            </a:r>
            <a:r>
              <a:rPr dirty="0" sz="24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-50">
                <a:latin typeface="Microsoft Sans Serif"/>
                <a:cs typeface="Microsoft Sans Serif"/>
              </a:rPr>
              <a:t>&gt;&lt;</a:t>
            </a:r>
            <a:r>
              <a:rPr dirty="0" sz="2400" spc="-50">
                <a:solidFill>
                  <a:srgbClr val="00007B"/>
                </a:solidFill>
                <a:latin typeface="Microsoft Sans Serif"/>
                <a:cs typeface="Microsoft Sans Serif"/>
              </a:rPr>
              <a:t>)</a:t>
            </a:r>
            <a:r>
              <a:rPr dirty="0" sz="2400" spc="-1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30">
                <a:solidFill>
                  <a:srgbClr val="00007B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 „natural</a:t>
            </a:r>
            <a:r>
              <a:rPr dirty="0" sz="2400" spc="-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join”</a:t>
            </a:r>
            <a:r>
              <a:rPr dirty="0" sz="24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corelează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din</a:t>
            </a:r>
            <a:r>
              <a:rPr dirty="0" sz="2000" spc="-1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365"/>
              </a:lnSpc>
            </a:pPr>
            <a:r>
              <a:rPr dirty="0" sz="2000">
                <a:latin typeface="Microsoft Sans Serif"/>
                <a:cs typeface="Microsoft Sans Serif"/>
              </a:rPr>
              <a:t>diferite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10">
                <a:latin typeface="Microsoft Sans Serif"/>
                <a:cs typeface="Microsoft Sans Serif"/>
              </a:rPr>
              <a:t> valorilor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egale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asociate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atributelor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acelaşi</a:t>
            </a:r>
            <a:r>
              <a:rPr dirty="0" sz="2000" spc="-1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nume.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6663" y="3808577"/>
            <a:ext cx="6139180" cy="125666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dirty="0" sz="2000" spc="-10" b="1">
                <a:latin typeface="Arial"/>
                <a:cs typeface="Arial"/>
              </a:rPr>
              <a:t>Definiţie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27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(X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)</a:t>
            </a:r>
            <a:r>
              <a:rPr dirty="0" sz="2000" spc="24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26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(X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)</a:t>
            </a:r>
            <a:r>
              <a:rPr dirty="0" sz="2000" spc="24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22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relaţii.</a:t>
            </a:r>
            <a:r>
              <a:rPr dirty="0" sz="2000" spc="2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Joncţiunea</a:t>
            </a:r>
            <a:r>
              <a:rPr dirty="0" sz="2000" spc="2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naturală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dirty="0" sz="2000">
                <a:latin typeface="Microsoft Sans Serif"/>
                <a:cs typeface="Microsoft Sans Serif"/>
              </a:rPr>
              <a:t>definită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baseline="-17094" sz="1950" spc="44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(reuniunea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dintre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baseline="-17094" sz="1950" spc="1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astfel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încât: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72170" y="4337684"/>
            <a:ext cx="14687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3963" y="5264658"/>
            <a:ext cx="8573135" cy="1703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95"/>
              </a:spcBef>
            </a:pPr>
            <a:r>
              <a:rPr dirty="0" baseline="1111" sz="3750" spc="-172" i="1">
                <a:latin typeface="Times New Roman"/>
                <a:cs typeface="Times New Roman"/>
              </a:rPr>
              <a:t>r</a:t>
            </a:r>
            <a:r>
              <a:rPr dirty="0" baseline="-16666" sz="2250" spc="-172" i="1">
                <a:latin typeface="Times New Roman"/>
                <a:cs typeface="Times New Roman"/>
              </a:rPr>
              <a:t>1</a:t>
            </a:r>
            <a:r>
              <a:rPr dirty="0" baseline="1111" sz="3750" spc="-172">
                <a:latin typeface="Microsoft Sans Serif"/>
                <a:cs typeface="Microsoft Sans Serif"/>
              </a:rPr>
              <a:t>&gt;&lt;</a:t>
            </a:r>
            <a:r>
              <a:rPr dirty="0" baseline="1111" sz="3750" spc="-172" i="1">
                <a:latin typeface="Times New Roman"/>
                <a:cs typeface="Times New Roman"/>
              </a:rPr>
              <a:t>r</a:t>
            </a:r>
            <a:r>
              <a:rPr dirty="0" baseline="-16666" sz="2250" spc="-172" i="1">
                <a:latin typeface="Times New Roman"/>
                <a:cs typeface="Times New Roman"/>
              </a:rPr>
              <a:t>2</a:t>
            </a:r>
            <a:r>
              <a:rPr dirty="0" baseline="-16666" sz="2250" spc="-142" i="1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{</a:t>
            </a:r>
            <a:r>
              <a:rPr dirty="0" sz="2450" i="1">
                <a:latin typeface="Times New Roman"/>
                <a:cs typeface="Times New Roman"/>
              </a:rPr>
              <a:t>t</a:t>
            </a:r>
            <a:r>
              <a:rPr dirty="0" sz="2450" spc="-120" i="1">
                <a:latin typeface="Times New Roman"/>
                <a:cs typeface="Times New Roman"/>
              </a:rPr>
              <a:t> </a:t>
            </a:r>
            <a:r>
              <a:rPr dirty="0" sz="2450" spc="-10" i="1">
                <a:latin typeface="Times New Roman"/>
                <a:cs typeface="Times New Roman"/>
              </a:rPr>
              <a:t>definit</a:t>
            </a:r>
            <a:r>
              <a:rPr dirty="0" sz="2450" spc="215" i="1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pe</a:t>
            </a:r>
            <a:r>
              <a:rPr dirty="0" sz="2450" spc="-30" i="1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baseline="-21072" sz="2175" i="1">
                <a:latin typeface="Times New Roman"/>
                <a:cs typeface="Times New Roman"/>
              </a:rPr>
              <a:t>1</a:t>
            </a:r>
            <a:r>
              <a:rPr dirty="0" baseline="-21072" sz="2175" spc="-142" i="1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baseline="-21072" sz="2175" i="1">
                <a:latin typeface="Times New Roman"/>
                <a:cs typeface="Times New Roman"/>
              </a:rPr>
              <a:t>2</a:t>
            </a:r>
            <a:r>
              <a:rPr dirty="0" baseline="-21072" sz="2175" spc="412" i="1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/</a:t>
            </a:r>
            <a:r>
              <a:rPr dirty="0" sz="2450" spc="-33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Symbol"/>
                <a:cs typeface="Symbol"/>
              </a:rPr>
              <a:t></a:t>
            </a:r>
            <a:r>
              <a:rPr dirty="0" sz="2450" spc="-10" i="1">
                <a:latin typeface="Times New Roman"/>
                <a:cs typeface="Times New Roman"/>
              </a:rPr>
              <a:t>t</a:t>
            </a:r>
            <a:r>
              <a:rPr dirty="0" baseline="-21072" sz="2175" spc="-15" i="1">
                <a:latin typeface="Times New Roman"/>
                <a:cs typeface="Times New Roman"/>
              </a:rPr>
              <a:t>1</a:t>
            </a:r>
            <a:r>
              <a:rPr dirty="0" baseline="-21072" sz="2175" spc="7" i="1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Symbol"/>
                <a:cs typeface="Symbol"/>
              </a:rPr>
              <a:t></a:t>
            </a:r>
            <a:r>
              <a:rPr dirty="0" sz="2450" spc="-10" i="1">
                <a:latin typeface="Times New Roman"/>
                <a:cs typeface="Times New Roman"/>
              </a:rPr>
              <a:t>r</a:t>
            </a:r>
            <a:r>
              <a:rPr dirty="0" baseline="-21072" sz="2175" spc="-15" i="1">
                <a:latin typeface="Times New Roman"/>
                <a:cs typeface="Times New Roman"/>
              </a:rPr>
              <a:t>1</a:t>
            </a:r>
            <a:r>
              <a:rPr dirty="0" sz="2450" spc="-10">
                <a:latin typeface="Times New Roman"/>
                <a:cs typeface="Times New Roman"/>
              </a:rPr>
              <a:t>,</a:t>
            </a:r>
            <a:r>
              <a:rPr dirty="0" sz="2450" spc="-204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</a:t>
            </a:r>
            <a:r>
              <a:rPr dirty="0" sz="2450" i="1">
                <a:latin typeface="Times New Roman"/>
                <a:cs typeface="Times New Roman"/>
              </a:rPr>
              <a:t>t</a:t>
            </a:r>
            <a:r>
              <a:rPr dirty="0" baseline="-21072" sz="2175" i="1">
                <a:latin typeface="Times New Roman"/>
                <a:cs typeface="Times New Roman"/>
              </a:rPr>
              <a:t>2</a:t>
            </a:r>
            <a:r>
              <a:rPr dirty="0" baseline="-21072" sz="2175" spc="150" i="1">
                <a:latin typeface="Times New Roman"/>
                <a:cs typeface="Times New Roman"/>
              </a:rPr>
              <a:t> </a:t>
            </a:r>
            <a:r>
              <a:rPr dirty="0" sz="2450" spc="-35">
                <a:latin typeface="Symbol"/>
                <a:cs typeface="Symbol"/>
              </a:rPr>
              <a:t></a:t>
            </a:r>
            <a:r>
              <a:rPr dirty="0" sz="2450" spc="-35" i="1">
                <a:latin typeface="Times New Roman"/>
                <a:cs typeface="Times New Roman"/>
              </a:rPr>
              <a:t>r</a:t>
            </a:r>
            <a:r>
              <a:rPr dirty="0" baseline="-21072" sz="2175" spc="-52" i="1">
                <a:latin typeface="Times New Roman"/>
                <a:cs typeface="Times New Roman"/>
              </a:rPr>
              <a:t>2</a:t>
            </a:r>
            <a:r>
              <a:rPr dirty="0" baseline="-21072" sz="2175" spc="-232" i="1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,</a:t>
            </a:r>
            <a:r>
              <a:rPr dirty="0" sz="2450" spc="-170">
                <a:latin typeface="Times New Roman"/>
                <a:cs typeface="Times New Roman"/>
              </a:rPr>
              <a:t> </a:t>
            </a:r>
            <a:r>
              <a:rPr dirty="0" sz="2450" spc="-40" i="1">
                <a:latin typeface="Times New Roman"/>
                <a:cs typeface="Times New Roman"/>
              </a:rPr>
              <a:t>a</a:t>
            </a:r>
            <a:r>
              <a:rPr dirty="0" sz="2450" spc="-40">
                <a:latin typeface="Times New Roman"/>
                <a:cs typeface="Times New Roman"/>
              </a:rPr>
              <a:t>.</a:t>
            </a:r>
            <a:r>
              <a:rPr dirty="0" sz="2450" spc="-395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i</a:t>
            </a:r>
            <a:r>
              <a:rPr dirty="0" sz="2450">
                <a:latin typeface="Times New Roman"/>
                <a:cs typeface="Times New Roman"/>
              </a:rPr>
              <a:t>.</a:t>
            </a:r>
            <a:r>
              <a:rPr dirty="0" sz="2450" spc="245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t</a:t>
            </a:r>
            <a:r>
              <a:rPr dirty="0" sz="2450">
                <a:latin typeface="Times New Roman"/>
                <a:cs typeface="Times New Roman"/>
              </a:rPr>
              <a:t>[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baseline="-21072" sz="2175" i="1">
                <a:latin typeface="Times New Roman"/>
                <a:cs typeface="Times New Roman"/>
              </a:rPr>
              <a:t>1</a:t>
            </a:r>
            <a:r>
              <a:rPr dirty="0" baseline="-21072" sz="2175" spc="-195" i="1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]</a:t>
            </a:r>
            <a:r>
              <a:rPr dirty="0" sz="2450" spc="-265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Symbol"/>
                <a:cs typeface="Symbol"/>
              </a:rPr>
              <a:t></a:t>
            </a:r>
            <a:r>
              <a:rPr dirty="0" sz="2450" spc="-240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t</a:t>
            </a:r>
            <a:r>
              <a:rPr dirty="0" baseline="-21072" sz="2175" i="1">
                <a:latin typeface="Times New Roman"/>
                <a:cs typeface="Times New Roman"/>
              </a:rPr>
              <a:t>1</a:t>
            </a:r>
            <a:r>
              <a:rPr dirty="0" baseline="-21072" sz="2175" spc="-37" i="1">
                <a:latin typeface="Times New Roman"/>
                <a:cs typeface="Times New Roman"/>
              </a:rPr>
              <a:t> </a:t>
            </a:r>
            <a:r>
              <a:rPr dirty="0" sz="2450" spc="-15" i="1">
                <a:latin typeface="Times New Roman"/>
                <a:cs typeface="Times New Roman"/>
              </a:rPr>
              <a:t>si</a:t>
            </a:r>
            <a:r>
              <a:rPr dirty="0" sz="2450" spc="-200" i="1">
                <a:latin typeface="Times New Roman"/>
                <a:cs typeface="Times New Roman"/>
              </a:rPr>
              <a:t> </a:t>
            </a:r>
            <a:r>
              <a:rPr dirty="0" sz="2450" spc="55" i="1">
                <a:latin typeface="Times New Roman"/>
                <a:cs typeface="Times New Roman"/>
              </a:rPr>
              <a:t>t</a:t>
            </a:r>
            <a:r>
              <a:rPr dirty="0" sz="2450" spc="55">
                <a:latin typeface="Times New Roman"/>
                <a:cs typeface="Times New Roman"/>
              </a:rPr>
              <a:t>[</a:t>
            </a:r>
            <a:r>
              <a:rPr dirty="0" sz="2450" spc="55" i="1">
                <a:latin typeface="Times New Roman"/>
                <a:cs typeface="Times New Roman"/>
              </a:rPr>
              <a:t>X</a:t>
            </a:r>
            <a:r>
              <a:rPr dirty="0" baseline="-21072" sz="2175" spc="82" i="1">
                <a:latin typeface="Times New Roman"/>
                <a:cs typeface="Times New Roman"/>
              </a:rPr>
              <a:t>2</a:t>
            </a:r>
            <a:r>
              <a:rPr dirty="0" baseline="-21072" sz="2175" i="1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]</a:t>
            </a:r>
            <a:r>
              <a:rPr dirty="0" sz="2450" spc="-260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Symbol"/>
                <a:cs typeface="Symbol"/>
              </a:rPr>
              <a:t></a:t>
            </a:r>
            <a:r>
              <a:rPr dirty="0" sz="2450" spc="-240">
                <a:latin typeface="Times New Roman"/>
                <a:cs typeface="Times New Roman"/>
              </a:rPr>
              <a:t> </a:t>
            </a:r>
            <a:r>
              <a:rPr dirty="0" sz="2450" spc="-25" i="1">
                <a:latin typeface="Times New Roman"/>
                <a:cs typeface="Times New Roman"/>
              </a:rPr>
              <a:t>t</a:t>
            </a:r>
            <a:r>
              <a:rPr dirty="0" baseline="-21072" sz="2175" spc="-37" i="1">
                <a:latin typeface="Times New Roman"/>
                <a:cs typeface="Times New Roman"/>
              </a:rPr>
              <a:t>2</a:t>
            </a:r>
            <a:r>
              <a:rPr dirty="0" sz="2450" spc="-25">
                <a:latin typeface="Times New Roman"/>
                <a:cs typeface="Times New Roman"/>
              </a:rPr>
              <a:t>}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Sans Serif"/>
                <a:cs typeface="Microsoft Sans Serif"/>
              </a:rPr>
              <a:t>Pe scurt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putem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scrie:</a:t>
            </a:r>
            <a:endParaRPr sz="2000">
              <a:latin typeface="Microsoft Sans Serif"/>
              <a:cs typeface="Microsoft Sans Serif"/>
            </a:endParaRPr>
          </a:p>
          <a:p>
            <a:pPr marL="429895">
              <a:lnSpc>
                <a:spcPct val="100000"/>
              </a:lnSpc>
              <a:spcBef>
                <a:spcPts val="1575"/>
              </a:spcBef>
              <a:tabLst>
                <a:tab pos="2694940" algn="l"/>
              </a:tabLst>
            </a:pPr>
            <a:r>
              <a:rPr dirty="0" baseline="5555" sz="3750" spc="-179" i="1">
                <a:latin typeface="Times New Roman"/>
                <a:cs typeface="Times New Roman"/>
              </a:rPr>
              <a:t>r</a:t>
            </a:r>
            <a:r>
              <a:rPr dirty="0" baseline="-11111" sz="2250" spc="-179" i="1">
                <a:latin typeface="Times New Roman"/>
                <a:cs typeface="Times New Roman"/>
              </a:rPr>
              <a:t>1</a:t>
            </a:r>
            <a:r>
              <a:rPr dirty="0" baseline="-11111" sz="2250" spc="-397" i="1">
                <a:latin typeface="Times New Roman"/>
                <a:cs typeface="Times New Roman"/>
              </a:rPr>
              <a:t> </a:t>
            </a:r>
            <a:r>
              <a:rPr dirty="0" baseline="5555" sz="3750" spc="-172">
                <a:latin typeface="Microsoft Sans Serif"/>
                <a:cs typeface="Microsoft Sans Serif"/>
              </a:rPr>
              <a:t>&gt;&lt;</a:t>
            </a:r>
            <a:r>
              <a:rPr dirty="0" baseline="5555" sz="3750" spc="-172" i="1">
                <a:latin typeface="Times New Roman"/>
                <a:cs typeface="Times New Roman"/>
              </a:rPr>
              <a:t>r</a:t>
            </a:r>
            <a:r>
              <a:rPr dirty="0" baseline="-11111" sz="2250" spc="-172" i="1">
                <a:latin typeface="Times New Roman"/>
                <a:cs typeface="Times New Roman"/>
              </a:rPr>
              <a:t>2</a:t>
            </a:r>
            <a:r>
              <a:rPr dirty="0" baseline="-11111" sz="2250" spc="22" i="1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Symbol"/>
                <a:cs typeface="Symbol"/>
              </a:rPr>
              <a:t></a:t>
            </a:r>
            <a:r>
              <a:rPr dirty="0" sz="2500" spc="-28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{</a:t>
            </a:r>
            <a:r>
              <a:rPr dirty="0" sz="2500" i="1">
                <a:latin typeface="Times New Roman"/>
                <a:cs typeface="Times New Roman"/>
              </a:rPr>
              <a:t>t</a:t>
            </a:r>
            <a:r>
              <a:rPr dirty="0" sz="2500" spc="-70" i="1">
                <a:latin typeface="Times New Roman"/>
                <a:cs typeface="Times New Roman"/>
              </a:rPr>
              <a:t> </a:t>
            </a:r>
            <a:r>
              <a:rPr dirty="0" sz="2500" spc="-10" i="1">
                <a:latin typeface="Times New Roman"/>
                <a:cs typeface="Times New Roman"/>
              </a:rPr>
              <a:t>definit</a:t>
            </a:r>
            <a:r>
              <a:rPr dirty="0" sz="2500" i="1">
                <a:latin typeface="Times New Roman"/>
                <a:cs typeface="Times New Roman"/>
              </a:rPr>
              <a:t>	pe</a:t>
            </a:r>
            <a:r>
              <a:rPr dirty="0" sz="2500" spc="155" i="1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baseline="-20370" sz="2250" i="1">
                <a:latin typeface="Times New Roman"/>
                <a:cs typeface="Times New Roman"/>
              </a:rPr>
              <a:t>1</a:t>
            </a:r>
            <a:r>
              <a:rPr dirty="0" baseline="-20370" sz="2250" spc="7" i="1">
                <a:latin typeface="Times New Roman"/>
                <a:cs typeface="Times New Roman"/>
              </a:rPr>
              <a:t> </a:t>
            </a:r>
            <a:r>
              <a:rPr dirty="0" sz="2500" spc="-25" i="1">
                <a:latin typeface="Times New Roman"/>
                <a:cs typeface="Times New Roman"/>
              </a:rPr>
              <a:t>X</a:t>
            </a:r>
            <a:r>
              <a:rPr dirty="0" sz="2500" spc="-350" i="1">
                <a:latin typeface="Times New Roman"/>
                <a:cs typeface="Times New Roman"/>
              </a:rPr>
              <a:t> </a:t>
            </a:r>
            <a:r>
              <a:rPr dirty="0" baseline="-20370" sz="2250" i="1">
                <a:latin typeface="Times New Roman"/>
                <a:cs typeface="Times New Roman"/>
              </a:rPr>
              <a:t>2</a:t>
            </a:r>
            <a:r>
              <a:rPr dirty="0" baseline="-20370" sz="2250" spc="405" i="1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/</a:t>
            </a:r>
            <a:r>
              <a:rPr dirty="0" sz="2500" spc="-285">
                <a:latin typeface="Times New Roman"/>
                <a:cs typeface="Times New Roman"/>
              </a:rPr>
              <a:t> </a:t>
            </a:r>
            <a:r>
              <a:rPr dirty="0" sz="2500" spc="-10" i="1">
                <a:latin typeface="Times New Roman"/>
                <a:cs typeface="Times New Roman"/>
              </a:rPr>
              <a:t>t</a:t>
            </a:r>
            <a:r>
              <a:rPr dirty="0" sz="2500" spc="-10">
                <a:latin typeface="Times New Roman"/>
                <a:cs typeface="Times New Roman"/>
              </a:rPr>
              <a:t>[</a:t>
            </a:r>
            <a:r>
              <a:rPr dirty="0" sz="2500" spc="-340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baseline="-20370" sz="2250" i="1">
                <a:latin typeface="Times New Roman"/>
                <a:cs typeface="Times New Roman"/>
              </a:rPr>
              <a:t>1</a:t>
            </a:r>
            <a:r>
              <a:rPr dirty="0" baseline="-20370" sz="2250" spc="-44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]</a:t>
            </a:r>
            <a:r>
              <a:rPr dirty="0" sz="2500">
                <a:latin typeface="Symbol"/>
                <a:cs typeface="Symbol"/>
              </a:rPr>
              <a:t></a:t>
            </a:r>
            <a:r>
              <a:rPr dirty="0" sz="2500" spc="-195">
                <a:latin typeface="Times New Roman"/>
                <a:cs typeface="Times New Roman"/>
              </a:rPr>
              <a:t> </a:t>
            </a:r>
            <a:r>
              <a:rPr dirty="0" sz="2500" spc="-90" i="1">
                <a:latin typeface="Times New Roman"/>
                <a:cs typeface="Times New Roman"/>
              </a:rPr>
              <a:t>r</a:t>
            </a:r>
            <a:r>
              <a:rPr dirty="0" baseline="-20370" sz="2250" spc="-135" i="1">
                <a:latin typeface="Times New Roman"/>
                <a:cs typeface="Times New Roman"/>
              </a:rPr>
              <a:t>1</a:t>
            </a:r>
            <a:r>
              <a:rPr dirty="0" baseline="-20370" sz="2250" spc="-254" i="1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si</a:t>
            </a:r>
            <a:r>
              <a:rPr dirty="0" sz="2500" spc="-60" i="1">
                <a:latin typeface="Times New Roman"/>
                <a:cs typeface="Times New Roman"/>
              </a:rPr>
              <a:t> </a:t>
            </a:r>
            <a:r>
              <a:rPr dirty="0" sz="2500" spc="-10" i="1">
                <a:latin typeface="Times New Roman"/>
                <a:cs typeface="Times New Roman"/>
              </a:rPr>
              <a:t>t</a:t>
            </a:r>
            <a:r>
              <a:rPr dirty="0" sz="2500" spc="-10">
                <a:latin typeface="Times New Roman"/>
                <a:cs typeface="Times New Roman"/>
              </a:rPr>
              <a:t>[</a:t>
            </a:r>
            <a:r>
              <a:rPr dirty="0" sz="2500" spc="-335">
                <a:latin typeface="Times New Roman"/>
                <a:cs typeface="Times New Roman"/>
              </a:rPr>
              <a:t> </a:t>
            </a:r>
            <a:r>
              <a:rPr dirty="0" sz="2500" spc="-25" i="1">
                <a:latin typeface="Times New Roman"/>
                <a:cs typeface="Times New Roman"/>
              </a:rPr>
              <a:t>X</a:t>
            </a:r>
            <a:r>
              <a:rPr dirty="0" sz="2500" spc="-335" i="1">
                <a:latin typeface="Times New Roman"/>
                <a:cs typeface="Times New Roman"/>
              </a:rPr>
              <a:t> </a:t>
            </a:r>
            <a:r>
              <a:rPr dirty="0" baseline="-20370" sz="2250" i="1">
                <a:latin typeface="Times New Roman"/>
                <a:cs typeface="Times New Roman"/>
              </a:rPr>
              <a:t>2</a:t>
            </a:r>
            <a:r>
              <a:rPr dirty="0" baseline="-20370" sz="2250" spc="-67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]</a:t>
            </a:r>
            <a:r>
              <a:rPr dirty="0" sz="2500">
                <a:latin typeface="Symbol"/>
                <a:cs typeface="Symbol"/>
              </a:rPr>
              <a:t></a:t>
            </a:r>
            <a:r>
              <a:rPr dirty="0" sz="2500" spc="-195">
                <a:latin typeface="Times New Roman"/>
                <a:cs typeface="Times New Roman"/>
              </a:rPr>
              <a:t> </a:t>
            </a:r>
            <a:r>
              <a:rPr dirty="0" sz="2500" spc="-25" i="1">
                <a:latin typeface="Times New Roman"/>
                <a:cs typeface="Times New Roman"/>
              </a:rPr>
              <a:t>r</a:t>
            </a:r>
            <a:r>
              <a:rPr dirty="0" baseline="-20370" sz="2250" spc="-37" i="1">
                <a:latin typeface="Times New Roman"/>
                <a:cs typeface="Times New Roman"/>
              </a:rPr>
              <a:t>2</a:t>
            </a:r>
            <a:r>
              <a:rPr dirty="0" sz="2500" spc="-25"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91477" y="4267657"/>
            <a:ext cx="856615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50" spc="-70" i="1">
                <a:latin typeface="Times New Roman"/>
                <a:cs typeface="Times New Roman"/>
              </a:rPr>
              <a:t>r</a:t>
            </a:r>
            <a:r>
              <a:rPr dirty="0" baseline="-19097" sz="2400" spc="-104" i="1">
                <a:latin typeface="Times New Roman"/>
                <a:cs typeface="Times New Roman"/>
              </a:rPr>
              <a:t>1</a:t>
            </a:r>
            <a:r>
              <a:rPr dirty="0" sz="2650" spc="-70">
                <a:latin typeface="Microsoft Sans Serif"/>
                <a:cs typeface="Microsoft Sans Serif"/>
              </a:rPr>
              <a:t>&gt;&lt;</a:t>
            </a:r>
            <a:r>
              <a:rPr dirty="0" sz="2650" spc="-70" i="1">
                <a:latin typeface="Times New Roman"/>
                <a:cs typeface="Times New Roman"/>
              </a:rPr>
              <a:t>r</a:t>
            </a:r>
            <a:r>
              <a:rPr dirty="0" baseline="-19097" sz="2400" spc="-104" i="1">
                <a:latin typeface="Times New Roman"/>
                <a:cs typeface="Times New Roman"/>
              </a:rPr>
              <a:t>2</a:t>
            </a:r>
            <a:endParaRPr baseline="-19097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095" y="1245869"/>
            <a:ext cx="1569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 b="1">
                <a:latin typeface="Arial"/>
                <a:cs typeface="Arial"/>
              </a:rPr>
              <a:t>CONTRAVENTIE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44770" y="1245869"/>
            <a:ext cx="1464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AUTOVEHICUL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918335" y="3619119"/>
          <a:ext cx="6816090" cy="154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/>
                <a:gridCol w="905510"/>
                <a:gridCol w="744219"/>
                <a:gridCol w="668019"/>
                <a:gridCol w="949959"/>
                <a:gridCol w="1363980"/>
                <a:gridCol w="1297940"/>
              </a:tblGrid>
              <a:tr h="298450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Cadru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Judet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Proprietar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Adresa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9535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143256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25/10/92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82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82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Luca</a:t>
                      </a:r>
                      <a:r>
                        <a:rPr dirty="0" sz="1600" spc="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89535">
                        <a:lnSpc>
                          <a:spcPts val="178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987554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8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26/10/92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789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89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8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Luca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8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9535">
                        <a:lnSpc>
                          <a:spcPts val="183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987557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26/10/92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83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83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Maftei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Eduard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Nicolina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89535">
                        <a:lnSpc>
                          <a:spcPts val="189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630876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9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15/10/92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89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9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Melinte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9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539856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Melinte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869185" y="3213607"/>
            <a:ext cx="1569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 b="1">
                <a:latin typeface="Arial"/>
                <a:cs typeface="Arial"/>
              </a:rPr>
              <a:t>CONTRAVENTIE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54963" y="844041"/>
            <a:ext cx="10858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8891" y="5461254"/>
            <a:ext cx="868172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11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Joncţiunea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naturală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celor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două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relaţii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s-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obţinut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prin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combinarea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fiecărui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tuplu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din </a:t>
            </a:r>
            <a:r>
              <a:rPr dirty="0" sz="1800" spc="-30">
                <a:latin typeface="Microsoft Sans Serif"/>
                <a:cs typeface="Microsoft Sans Serif"/>
              </a:rPr>
              <a:t>CONTRAVENŢIE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exact un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tuplu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din</a:t>
            </a:r>
            <a:r>
              <a:rPr dirty="0" sz="1800" spc="-1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AUTOVEHICUL:</a:t>
            </a:r>
            <a:endParaRPr sz="1800">
              <a:latin typeface="Microsoft Sans Serif"/>
              <a:cs typeface="Microsoft Sans Serif"/>
            </a:endParaRPr>
          </a:p>
          <a:p>
            <a:pPr marL="565150" indent="-102870">
              <a:lnSpc>
                <a:spcPts val="2195"/>
              </a:lnSpc>
              <a:buClr>
                <a:srgbClr val="00007B"/>
              </a:buClr>
              <a:buSzPct val="113888"/>
              <a:buChar char="•"/>
              <a:tabLst>
                <a:tab pos="565150" algn="l"/>
              </a:tabLst>
            </a:pP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cel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mult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unul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deoarece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atributele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Judet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NrInmat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formează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cheie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45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relaţiei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ts val="1950"/>
              </a:lnSpc>
            </a:pPr>
            <a:r>
              <a:rPr dirty="0" sz="1800" spc="-10">
                <a:latin typeface="Microsoft Sans Serif"/>
                <a:cs typeface="Microsoft Sans Serif"/>
              </a:rPr>
              <a:t>AUTOVEHICUL;</a:t>
            </a:r>
            <a:endParaRPr sz="1800">
              <a:latin typeface="Microsoft Sans Serif"/>
              <a:cs typeface="Microsoft Sans Serif"/>
            </a:endParaRPr>
          </a:p>
          <a:p>
            <a:pPr marL="469900" marR="594360" indent="-8255">
              <a:lnSpc>
                <a:spcPts val="2160"/>
              </a:lnSpc>
              <a:spcBef>
                <a:spcPts val="245"/>
              </a:spcBef>
              <a:buClr>
                <a:srgbClr val="00007B"/>
              </a:buClr>
              <a:buSzPct val="113888"/>
              <a:buChar char="•"/>
              <a:tabLst>
                <a:tab pos="565150" algn="l"/>
              </a:tabLst>
            </a:pP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puţin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unul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datorită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constrângerii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referinţă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dintre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atributele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Judet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şi </a:t>
            </a:r>
            <a:r>
              <a:rPr dirty="0" sz="1800">
                <a:latin typeface="Microsoft Sans Serif"/>
                <a:cs typeface="Microsoft Sans Serif"/>
              </a:rPr>
              <a:t>NrInmat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CONTRAVENTII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relaţia</a:t>
            </a:r>
            <a:r>
              <a:rPr dirty="0" sz="1800" spc="-2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AUTOVEHICUL.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32459" y="2334767"/>
            <a:ext cx="4222750" cy="476884"/>
            <a:chOff x="632459" y="2334767"/>
            <a:chExt cx="4222750" cy="476884"/>
          </a:xfrm>
        </p:grpSpPr>
        <p:sp>
          <p:nvSpPr>
            <p:cNvPr id="9" name="object 9" descr=""/>
            <p:cNvSpPr/>
            <p:nvPr/>
          </p:nvSpPr>
          <p:spPr>
            <a:xfrm>
              <a:off x="632459" y="2334767"/>
              <a:ext cx="4222750" cy="225425"/>
            </a:xfrm>
            <a:custGeom>
              <a:avLst/>
              <a:gdLst/>
              <a:ahLst/>
              <a:cxnLst/>
              <a:rect l="l" t="t" r="r" b="b"/>
              <a:pathLst>
                <a:path w="4222750" h="225425">
                  <a:moveTo>
                    <a:pt x="4222623" y="0"/>
                  </a:moveTo>
                  <a:lnTo>
                    <a:pt x="0" y="0"/>
                  </a:lnTo>
                  <a:lnTo>
                    <a:pt x="0" y="225044"/>
                  </a:lnTo>
                  <a:lnTo>
                    <a:pt x="4571" y="225044"/>
                  </a:lnTo>
                  <a:lnTo>
                    <a:pt x="4571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4213479" y="9144"/>
                  </a:lnTo>
                  <a:lnTo>
                    <a:pt x="4213479" y="4572"/>
                  </a:lnTo>
                  <a:lnTo>
                    <a:pt x="4218051" y="9144"/>
                  </a:lnTo>
                  <a:lnTo>
                    <a:pt x="4218051" y="225044"/>
                  </a:lnTo>
                  <a:lnTo>
                    <a:pt x="4222623" y="225044"/>
                  </a:lnTo>
                  <a:lnTo>
                    <a:pt x="4222623" y="0"/>
                  </a:lnTo>
                  <a:close/>
                </a:path>
              </a:pathLst>
            </a:custGeom>
            <a:solidFill>
              <a:srgbClr val="31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32459" y="2586227"/>
              <a:ext cx="4222750" cy="225425"/>
            </a:xfrm>
            <a:custGeom>
              <a:avLst/>
              <a:gdLst/>
              <a:ahLst/>
              <a:cxnLst/>
              <a:rect l="l" t="t" r="r" b="b"/>
              <a:pathLst>
                <a:path w="4222750" h="225425">
                  <a:moveTo>
                    <a:pt x="4222623" y="0"/>
                  </a:moveTo>
                  <a:lnTo>
                    <a:pt x="0" y="0"/>
                  </a:lnTo>
                  <a:lnTo>
                    <a:pt x="0" y="225044"/>
                  </a:lnTo>
                  <a:lnTo>
                    <a:pt x="4571" y="225044"/>
                  </a:lnTo>
                  <a:lnTo>
                    <a:pt x="4571" y="10668"/>
                  </a:lnTo>
                  <a:lnTo>
                    <a:pt x="9144" y="4572"/>
                  </a:lnTo>
                  <a:lnTo>
                    <a:pt x="9144" y="10668"/>
                  </a:lnTo>
                  <a:lnTo>
                    <a:pt x="4213479" y="10668"/>
                  </a:lnTo>
                  <a:lnTo>
                    <a:pt x="4213479" y="4572"/>
                  </a:lnTo>
                  <a:lnTo>
                    <a:pt x="4218051" y="10668"/>
                  </a:lnTo>
                  <a:lnTo>
                    <a:pt x="4218051" y="225044"/>
                  </a:lnTo>
                  <a:lnTo>
                    <a:pt x="4222623" y="225044"/>
                  </a:lnTo>
                  <a:lnTo>
                    <a:pt x="422262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632459" y="2874264"/>
            <a:ext cx="4222750" cy="225425"/>
          </a:xfrm>
          <a:custGeom>
            <a:avLst/>
            <a:gdLst/>
            <a:ahLst/>
            <a:cxnLst/>
            <a:rect l="l" t="t" r="r" b="b"/>
            <a:pathLst>
              <a:path w="4222750" h="225425">
                <a:moveTo>
                  <a:pt x="4222623" y="0"/>
                </a:moveTo>
                <a:lnTo>
                  <a:pt x="0" y="0"/>
                </a:lnTo>
                <a:lnTo>
                  <a:pt x="0" y="225044"/>
                </a:lnTo>
                <a:lnTo>
                  <a:pt x="4571" y="225044"/>
                </a:lnTo>
                <a:lnTo>
                  <a:pt x="4571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4213479" y="9144"/>
                </a:lnTo>
                <a:lnTo>
                  <a:pt x="4213479" y="4572"/>
                </a:lnTo>
                <a:lnTo>
                  <a:pt x="4218051" y="9144"/>
                </a:lnTo>
                <a:lnTo>
                  <a:pt x="4218051" y="225044"/>
                </a:lnTo>
                <a:lnTo>
                  <a:pt x="4222623" y="225044"/>
                </a:lnTo>
                <a:lnTo>
                  <a:pt x="422262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061203" y="1828800"/>
            <a:ext cx="4222750" cy="225425"/>
          </a:xfrm>
          <a:custGeom>
            <a:avLst/>
            <a:gdLst/>
            <a:ahLst/>
            <a:cxnLst/>
            <a:rect l="l" t="t" r="r" b="b"/>
            <a:pathLst>
              <a:path w="4222750" h="225425">
                <a:moveTo>
                  <a:pt x="4222623" y="0"/>
                </a:moveTo>
                <a:lnTo>
                  <a:pt x="0" y="0"/>
                </a:lnTo>
                <a:lnTo>
                  <a:pt x="0" y="225044"/>
                </a:lnTo>
                <a:lnTo>
                  <a:pt x="4572" y="225044"/>
                </a:lnTo>
                <a:lnTo>
                  <a:pt x="4572" y="10667"/>
                </a:lnTo>
                <a:lnTo>
                  <a:pt x="10668" y="6096"/>
                </a:lnTo>
                <a:lnTo>
                  <a:pt x="10668" y="10667"/>
                </a:lnTo>
                <a:lnTo>
                  <a:pt x="4213479" y="10667"/>
                </a:lnTo>
                <a:lnTo>
                  <a:pt x="4213479" y="6096"/>
                </a:lnTo>
                <a:lnTo>
                  <a:pt x="4218051" y="10667"/>
                </a:lnTo>
                <a:lnTo>
                  <a:pt x="4218051" y="225044"/>
                </a:lnTo>
                <a:lnTo>
                  <a:pt x="4222623" y="225044"/>
                </a:lnTo>
                <a:lnTo>
                  <a:pt x="4222623" y="0"/>
                </a:lnTo>
                <a:close/>
              </a:path>
            </a:pathLst>
          </a:custGeom>
          <a:solidFill>
            <a:srgbClr val="31CC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5061203" y="2334767"/>
            <a:ext cx="4222750" cy="476884"/>
            <a:chOff x="5061203" y="2334767"/>
            <a:chExt cx="4222750" cy="476884"/>
          </a:xfrm>
        </p:grpSpPr>
        <p:sp>
          <p:nvSpPr>
            <p:cNvPr id="14" name="object 14" descr=""/>
            <p:cNvSpPr/>
            <p:nvPr/>
          </p:nvSpPr>
          <p:spPr>
            <a:xfrm>
              <a:off x="5061203" y="2334767"/>
              <a:ext cx="4222750" cy="225425"/>
            </a:xfrm>
            <a:custGeom>
              <a:avLst/>
              <a:gdLst/>
              <a:ahLst/>
              <a:cxnLst/>
              <a:rect l="l" t="t" r="r" b="b"/>
              <a:pathLst>
                <a:path w="4222750" h="225425">
                  <a:moveTo>
                    <a:pt x="4222623" y="0"/>
                  </a:moveTo>
                  <a:lnTo>
                    <a:pt x="0" y="0"/>
                  </a:lnTo>
                  <a:lnTo>
                    <a:pt x="0" y="225044"/>
                  </a:lnTo>
                  <a:lnTo>
                    <a:pt x="4572" y="225044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4213479" y="9144"/>
                  </a:lnTo>
                  <a:lnTo>
                    <a:pt x="4213479" y="4572"/>
                  </a:lnTo>
                  <a:lnTo>
                    <a:pt x="4218051" y="9144"/>
                  </a:lnTo>
                  <a:lnTo>
                    <a:pt x="4218051" y="225044"/>
                  </a:lnTo>
                  <a:lnTo>
                    <a:pt x="4222623" y="225044"/>
                  </a:lnTo>
                  <a:lnTo>
                    <a:pt x="42226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061203" y="2586227"/>
              <a:ext cx="4222750" cy="225425"/>
            </a:xfrm>
            <a:custGeom>
              <a:avLst/>
              <a:gdLst/>
              <a:ahLst/>
              <a:cxnLst/>
              <a:rect l="l" t="t" r="r" b="b"/>
              <a:pathLst>
                <a:path w="4222750" h="225425">
                  <a:moveTo>
                    <a:pt x="4222623" y="0"/>
                  </a:moveTo>
                  <a:lnTo>
                    <a:pt x="0" y="0"/>
                  </a:lnTo>
                  <a:lnTo>
                    <a:pt x="0" y="225044"/>
                  </a:lnTo>
                  <a:lnTo>
                    <a:pt x="4572" y="22504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4213479" y="10668"/>
                  </a:lnTo>
                  <a:lnTo>
                    <a:pt x="4213479" y="4572"/>
                  </a:lnTo>
                  <a:lnTo>
                    <a:pt x="4218051" y="10668"/>
                  </a:lnTo>
                  <a:lnTo>
                    <a:pt x="4218051" y="225044"/>
                  </a:lnTo>
                  <a:lnTo>
                    <a:pt x="4222623" y="225044"/>
                  </a:lnTo>
                  <a:lnTo>
                    <a:pt x="422262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630976" y="1543558"/>
          <a:ext cx="8770620" cy="155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"/>
                <a:gridCol w="791210"/>
                <a:gridCol w="904875"/>
                <a:gridCol w="744855"/>
                <a:gridCol w="667384"/>
                <a:gridCol w="975360"/>
                <a:gridCol w="205104"/>
                <a:gridCol w="953135"/>
                <a:gridCol w="670560"/>
                <a:gridCol w="1367790"/>
                <a:gridCol w="1300479"/>
              </a:tblGrid>
              <a:tr h="271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4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4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Cadru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Judet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Judet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Proprietar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Adresa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143256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25/10/92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7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Maftei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Eduard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Nicolina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1CCCC"/>
                      </a:solidFill>
                      <a:prstDash val="soli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987554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26/10/92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7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  <a:spcBef>
                          <a:spcPts val="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CCC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830"/>
                        </a:lnSpc>
                        <a:spcBef>
                          <a:spcPts val="6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30"/>
                        </a:lnSpc>
                        <a:spcBef>
                          <a:spcPts val="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Maftei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Eduard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30"/>
                        </a:lnSpc>
                        <a:spcBef>
                          <a:spcPts val="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Nicolina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1CCCC"/>
                      </a:solidFill>
                      <a:prstDash val="solid"/>
                    </a:lnT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31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987557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26/10/92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31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6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AAA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Luca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  <a:spcBef>
                          <a:spcPts val="114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00"/>
                        </a:lnSpc>
                        <a:spcBef>
                          <a:spcPts val="1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630876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00"/>
                        </a:lnSpc>
                        <a:spcBef>
                          <a:spcPts val="1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15/10/92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700"/>
                        </a:lnSpc>
                        <a:spcBef>
                          <a:spcPts val="18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00"/>
                        </a:lnSpc>
                        <a:spcBef>
                          <a:spcPts val="18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00"/>
                        </a:lnSpc>
                        <a:spcBef>
                          <a:spcPts val="1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1CCCC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  <a:spcBef>
                          <a:spcPts val="1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85"/>
                        </a:lnSpc>
                        <a:spcBef>
                          <a:spcPts val="18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  <a:spcBef>
                          <a:spcPts val="1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Melinte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  <a:spcBef>
                          <a:spcPts val="1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Primaverii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FF00"/>
                      </a:solidFill>
                      <a:prstDash val="solid"/>
                    </a:lnT>
                    <a:lnB w="952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539856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12/10/92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03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BBB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3585464" y="3073095"/>
            <a:ext cx="19373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111" sz="3750">
                <a:latin typeface="Microsoft Sans Serif"/>
                <a:cs typeface="Microsoft Sans Serif"/>
              </a:rPr>
              <a:t>&gt;&lt;</a:t>
            </a:r>
            <a:r>
              <a:rPr dirty="0" baseline="1111" sz="3750" spc="150">
                <a:latin typeface="Microsoft Sans Serif"/>
                <a:cs typeface="Microsoft Sans Serif"/>
              </a:rPr>
              <a:t> </a:t>
            </a:r>
            <a:r>
              <a:rPr dirty="0" sz="1600" spc="-10" b="1">
                <a:latin typeface="Arial"/>
                <a:cs typeface="Arial"/>
              </a:rPr>
              <a:t>AUTOVEHICUL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8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0496" y="1167130"/>
            <a:ext cx="8102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Definiţie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(X</a:t>
            </a:r>
            <a:r>
              <a:rPr dirty="0" baseline="-17094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)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(X</a:t>
            </a:r>
            <a:r>
              <a:rPr dirty="0" baseline="-17094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)</a:t>
            </a:r>
            <a:r>
              <a:rPr dirty="0" sz="2000" spc="1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relaţii.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Spunem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că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joncţiunea</a:t>
            </a:r>
            <a:r>
              <a:rPr dirty="0" sz="2000" spc="-1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naturală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01188" y="1532889"/>
            <a:ext cx="2285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000" spc="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completă</a:t>
            </a:r>
            <a:r>
              <a:rPr dirty="0" sz="2000" spc="-8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dacă: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92705" y="1484503"/>
            <a:ext cx="72326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250" spc="-70" i="1">
                <a:latin typeface="Times New Roman"/>
                <a:cs typeface="Times New Roman"/>
              </a:rPr>
              <a:t>r</a:t>
            </a:r>
            <a:r>
              <a:rPr dirty="0" baseline="-20576" sz="2025" spc="-104" i="1">
                <a:latin typeface="Times New Roman"/>
                <a:cs typeface="Times New Roman"/>
              </a:rPr>
              <a:t>1</a:t>
            </a:r>
            <a:r>
              <a:rPr dirty="0" sz="2250" spc="-70">
                <a:latin typeface="Microsoft Sans Serif"/>
                <a:cs typeface="Microsoft Sans Serif"/>
              </a:rPr>
              <a:t>&gt;&lt;</a:t>
            </a:r>
            <a:r>
              <a:rPr dirty="0" sz="2250" spc="-70" i="1">
                <a:latin typeface="Times New Roman"/>
                <a:cs typeface="Times New Roman"/>
              </a:rPr>
              <a:t>r</a:t>
            </a:r>
            <a:r>
              <a:rPr dirty="0" baseline="-20576" sz="2025" spc="-104" i="1">
                <a:latin typeface="Times New Roman"/>
                <a:cs typeface="Times New Roman"/>
              </a:rPr>
              <a:t>2</a:t>
            </a:r>
            <a:endParaRPr baseline="-20576" sz="2025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92577" y="1894826"/>
            <a:ext cx="3911600" cy="160210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410"/>
              </a:spcBef>
              <a:tabLst>
                <a:tab pos="2388235" algn="l"/>
              </a:tabLst>
            </a:pPr>
            <a:r>
              <a:rPr dirty="0" baseline="1262" sz="3300">
                <a:latin typeface="Symbol"/>
                <a:cs typeface="Symbol"/>
              </a:rPr>
              <a:t></a:t>
            </a:r>
            <a:r>
              <a:rPr dirty="0" baseline="1262" sz="3300" i="1">
                <a:latin typeface="Times New Roman"/>
                <a:cs typeface="Times New Roman"/>
              </a:rPr>
              <a:t>t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-19230" sz="1950" spc="-89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Symbol"/>
                <a:cs typeface="Symbol"/>
              </a:rPr>
              <a:t></a:t>
            </a:r>
            <a:r>
              <a:rPr dirty="0" baseline="1262" sz="3300" i="1">
                <a:latin typeface="Times New Roman"/>
                <a:cs typeface="Times New Roman"/>
              </a:rPr>
              <a:t>r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1262" sz="3300">
                <a:latin typeface="Times New Roman"/>
                <a:cs typeface="Times New Roman"/>
              </a:rPr>
              <a:t>,</a:t>
            </a:r>
            <a:r>
              <a:rPr dirty="0" baseline="1262" sz="3300" spc="-44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Symbol"/>
                <a:cs typeface="Symbol"/>
              </a:rPr>
              <a:t></a:t>
            </a:r>
            <a:r>
              <a:rPr dirty="0" baseline="1262" sz="3300" i="1">
                <a:latin typeface="Times New Roman"/>
                <a:cs typeface="Times New Roman"/>
              </a:rPr>
              <a:t>t</a:t>
            </a:r>
            <a:r>
              <a:rPr dirty="0" baseline="1262" sz="3300" spc="-44" i="1">
                <a:latin typeface="Times New Roman"/>
                <a:cs typeface="Times New Roman"/>
              </a:rPr>
              <a:t> </a:t>
            </a:r>
            <a:r>
              <a:rPr dirty="0" baseline="1262" sz="3300" spc="-112">
                <a:latin typeface="Symbol"/>
                <a:cs typeface="Symbol"/>
              </a:rPr>
              <a:t></a:t>
            </a:r>
            <a:r>
              <a:rPr dirty="0" sz="2250" spc="-75" i="1">
                <a:latin typeface="Times New Roman"/>
                <a:cs typeface="Times New Roman"/>
              </a:rPr>
              <a:t>r</a:t>
            </a:r>
            <a:r>
              <a:rPr dirty="0" baseline="-20576" sz="2025" spc="-112" i="1">
                <a:latin typeface="Times New Roman"/>
                <a:cs typeface="Times New Roman"/>
              </a:rPr>
              <a:t>1</a:t>
            </a:r>
            <a:r>
              <a:rPr dirty="0" baseline="-20576" sz="2025" spc="-217" i="1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Microsoft Sans Serif"/>
                <a:cs typeface="Microsoft Sans Serif"/>
              </a:rPr>
              <a:t>&gt;&lt;</a:t>
            </a:r>
            <a:r>
              <a:rPr dirty="0" sz="2250" spc="-20" i="1">
                <a:latin typeface="Times New Roman"/>
                <a:cs typeface="Times New Roman"/>
              </a:rPr>
              <a:t>r</a:t>
            </a:r>
            <a:r>
              <a:rPr dirty="0" baseline="-20576" sz="2025" spc="-30" i="1">
                <a:latin typeface="Times New Roman"/>
                <a:cs typeface="Times New Roman"/>
              </a:rPr>
              <a:t>2</a:t>
            </a:r>
            <a:r>
              <a:rPr dirty="0" sz="2250" spc="-20">
                <a:latin typeface="Times New Roman"/>
                <a:cs typeface="Times New Roman"/>
              </a:rPr>
              <a:t>,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baseline="1262" sz="3300" spc="-89" i="1">
                <a:latin typeface="Times New Roman"/>
                <a:cs typeface="Times New Roman"/>
              </a:rPr>
              <a:t>a</a:t>
            </a:r>
            <a:r>
              <a:rPr dirty="0" baseline="1262" sz="3300" spc="-89">
                <a:latin typeface="Times New Roman"/>
                <a:cs typeface="Times New Roman"/>
              </a:rPr>
              <a:t>.</a:t>
            </a:r>
            <a:r>
              <a:rPr dirty="0" baseline="1262" sz="3300" spc="-89" i="1">
                <a:latin typeface="Times New Roman"/>
                <a:cs typeface="Times New Roman"/>
              </a:rPr>
              <a:t>i</a:t>
            </a:r>
            <a:r>
              <a:rPr dirty="0" baseline="1262" sz="3300" spc="-89">
                <a:latin typeface="Times New Roman"/>
                <a:cs typeface="Times New Roman"/>
              </a:rPr>
              <a:t>.</a:t>
            </a:r>
            <a:r>
              <a:rPr dirty="0" baseline="1262" sz="3300" spc="-112">
                <a:latin typeface="Times New Roman"/>
                <a:cs typeface="Times New Roman"/>
              </a:rPr>
              <a:t> </a:t>
            </a:r>
            <a:r>
              <a:rPr dirty="0" baseline="1262" sz="3300" i="1">
                <a:latin typeface="Times New Roman"/>
                <a:cs typeface="Times New Roman"/>
              </a:rPr>
              <a:t>t</a:t>
            </a:r>
            <a:r>
              <a:rPr dirty="0" baseline="1262" sz="3300">
                <a:latin typeface="Times New Roman"/>
                <a:cs typeface="Times New Roman"/>
              </a:rPr>
              <a:t>[</a:t>
            </a:r>
            <a:r>
              <a:rPr dirty="0" baseline="1262" sz="3300" i="1">
                <a:latin typeface="Times New Roman"/>
                <a:cs typeface="Times New Roman"/>
              </a:rPr>
              <a:t>X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-19230" sz="1950" spc="322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]</a:t>
            </a:r>
            <a:r>
              <a:rPr dirty="0" baseline="1262" sz="3300" spc="67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Symbol"/>
                <a:cs typeface="Symbol"/>
              </a:rPr>
              <a:t></a:t>
            </a:r>
            <a:r>
              <a:rPr dirty="0" baseline="1262" sz="3300" spc="67">
                <a:latin typeface="Times New Roman"/>
                <a:cs typeface="Times New Roman"/>
              </a:rPr>
              <a:t> </a:t>
            </a:r>
            <a:r>
              <a:rPr dirty="0" baseline="1262" sz="3300" spc="-37" i="1">
                <a:latin typeface="Times New Roman"/>
                <a:cs typeface="Times New Roman"/>
              </a:rPr>
              <a:t>t</a:t>
            </a:r>
            <a:r>
              <a:rPr dirty="0" baseline="-19230" sz="1950" spc="-37" i="1">
                <a:latin typeface="Times New Roman"/>
                <a:cs typeface="Times New Roman"/>
              </a:rPr>
              <a:t>1</a:t>
            </a:r>
            <a:endParaRPr baseline="-19230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15"/>
              </a:spcBef>
            </a:pPr>
            <a:r>
              <a:rPr dirty="0" baseline="1262" sz="3300">
                <a:latin typeface="Symbol"/>
                <a:cs typeface="Symbol"/>
              </a:rPr>
              <a:t></a:t>
            </a:r>
            <a:r>
              <a:rPr dirty="0" baseline="1262" sz="3300" i="1">
                <a:latin typeface="Times New Roman"/>
                <a:cs typeface="Times New Roman"/>
              </a:rPr>
              <a:t>t</a:t>
            </a:r>
            <a:r>
              <a:rPr dirty="0" baseline="-17094" sz="1950" i="1">
                <a:latin typeface="Times New Roman"/>
                <a:cs typeface="Times New Roman"/>
              </a:rPr>
              <a:t>2</a:t>
            </a:r>
            <a:r>
              <a:rPr dirty="0" baseline="-17094" sz="1950" spc="187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Symbol"/>
                <a:cs typeface="Symbol"/>
              </a:rPr>
              <a:t></a:t>
            </a:r>
            <a:r>
              <a:rPr dirty="0" baseline="1262" sz="3300" spc="-434">
                <a:latin typeface="Times New Roman"/>
                <a:cs typeface="Times New Roman"/>
              </a:rPr>
              <a:t> </a:t>
            </a:r>
            <a:r>
              <a:rPr dirty="0" baseline="1262" sz="3300" spc="-104" i="1">
                <a:latin typeface="Times New Roman"/>
                <a:cs typeface="Times New Roman"/>
              </a:rPr>
              <a:t>r</a:t>
            </a:r>
            <a:r>
              <a:rPr dirty="0" baseline="-17094" sz="1950" spc="-104" i="1">
                <a:latin typeface="Times New Roman"/>
                <a:cs typeface="Times New Roman"/>
              </a:rPr>
              <a:t>2</a:t>
            </a:r>
            <a:r>
              <a:rPr dirty="0" baseline="-17094" sz="1950" spc="-277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,</a:t>
            </a:r>
            <a:r>
              <a:rPr dirty="0" baseline="1262" sz="3300" spc="-187">
                <a:latin typeface="Times New Roman"/>
                <a:cs typeface="Times New Roman"/>
              </a:rPr>
              <a:t> </a:t>
            </a:r>
            <a:r>
              <a:rPr dirty="0" baseline="1262" sz="3300" spc="-30">
                <a:latin typeface="Symbol"/>
                <a:cs typeface="Symbol"/>
              </a:rPr>
              <a:t></a:t>
            </a:r>
            <a:r>
              <a:rPr dirty="0" baseline="1262" sz="3300" spc="-30" i="1">
                <a:latin typeface="Times New Roman"/>
                <a:cs typeface="Times New Roman"/>
              </a:rPr>
              <a:t>t</a:t>
            </a:r>
            <a:r>
              <a:rPr dirty="0" baseline="1262" sz="3300" spc="-322" i="1">
                <a:latin typeface="Times New Roman"/>
                <a:cs typeface="Times New Roman"/>
              </a:rPr>
              <a:t> </a:t>
            </a:r>
            <a:r>
              <a:rPr dirty="0" baseline="1262" sz="3300" spc="-120">
                <a:latin typeface="Times New Roman"/>
                <a:cs typeface="Times New Roman"/>
              </a:rPr>
              <a:t>'</a:t>
            </a:r>
            <a:r>
              <a:rPr dirty="0" baseline="1262" sz="3300" spc="-120">
                <a:latin typeface="Symbol"/>
                <a:cs typeface="Symbol"/>
              </a:rPr>
              <a:t></a:t>
            </a:r>
            <a:r>
              <a:rPr dirty="0" sz="2250" spc="-80" i="1">
                <a:latin typeface="Times New Roman"/>
                <a:cs typeface="Times New Roman"/>
              </a:rPr>
              <a:t>r</a:t>
            </a:r>
            <a:r>
              <a:rPr dirty="0" baseline="-20576" sz="2025" spc="-120" i="1">
                <a:latin typeface="Times New Roman"/>
                <a:cs typeface="Times New Roman"/>
              </a:rPr>
              <a:t>1</a:t>
            </a:r>
            <a:r>
              <a:rPr dirty="0" baseline="-20576" sz="2025" spc="-179" i="1">
                <a:latin typeface="Times New Roman"/>
                <a:cs typeface="Times New Roman"/>
              </a:rPr>
              <a:t> </a:t>
            </a:r>
            <a:r>
              <a:rPr dirty="0" sz="2250" spc="-105">
                <a:latin typeface="Microsoft Sans Serif"/>
                <a:cs typeface="Microsoft Sans Serif"/>
              </a:rPr>
              <a:t>&gt;&lt;</a:t>
            </a:r>
            <a:r>
              <a:rPr dirty="0" sz="2250" spc="-105" i="1">
                <a:latin typeface="Times New Roman"/>
                <a:cs typeface="Times New Roman"/>
              </a:rPr>
              <a:t>r</a:t>
            </a:r>
            <a:r>
              <a:rPr dirty="0" baseline="-20576" sz="2025" spc="-157" i="1">
                <a:latin typeface="Times New Roman"/>
                <a:cs typeface="Times New Roman"/>
              </a:rPr>
              <a:t>2</a:t>
            </a:r>
            <a:r>
              <a:rPr dirty="0" sz="2250" spc="-105">
                <a:latin typeface="Times New Roman"/>
                <a:cs typeface="Times New Roman"/>
              </a:rPr>
              <a:t>,</a:t>
            </a:r>
            <a:r>
              <a:rPr dirty="0" sz="2250" spc="-204">
                <a:latin typeface="Times New Roman"/>
                <a:cs typeface="Times New Roman"/>
              </a:rPr>
              <a:t> </a:t>
            </a:r>
            <a:r>
              <a:rPr dirty="0" baseline="1262" sz="3300" i="1">
                <a:latin typeface="Times New Roman"/>
                <a:cs typeface="Times New Roman"/>
              </a:rPr>
              <a:t>a</a:t>
            </a:r>
            <a:r>
              <a:rPr dirty="0" baseline="1262" sz="3300">
                <a:latin typeface="Times New Roman"/>
                <a:cs typeface="Times New Roman"/>
              </a:rPr>
              <a:t>.</a:t>
            </a:r>
            <a:r>
              <a:rPr dirty="0" baseline="1262" sz="3300" i="1">
                <a:latin typeface="Times New Roman"/>
                <a:cs typeface="Times New Roman"/>
              </a:rPr>
              <a:t>i</a:t>
            </a:r>
            <a:r>
              <a:rPr dirty="0" baseline="1262" sz="3300">
                <a:latin typeface="Times New Roman"/>
                <a:cs typeface="Times New Roman"/>
              </a:rPr>
              <a:t>.</a:t>
            </a:r>
            <a:r>
              <a:rPr dirty="0" baseline="1262" sz="3300" spc="419">
                <a:latin typeface="Times New Roman"/>
                <a:cs typeface="Times New Roman"/>
              </a:rPr>
              <a:t> </a:t>
            </a:r>
            <a:r>
              <a:rPr dirty="0" baseline="1262" sz="3300" spc="-15" i="1">
                <a:latin typeface="Times New Roman"/>
                <a:cs typeface="Times New Roman"/>
              </a:rPr>
              <a:t>t</a:t>
            </a:r>
            <a:r>
              <a:rPr dirty="0" baseline="1262" sz="3300" spc="-322" i="1">
                <a:latin typeface="Times New Roman"/>
                <a:cs typeface="Times New Roman"/>
              </a:rPr>
              <a:t> </a:t>
            </a:r>
            <a:r>
              <a:rPr dirty="0" baseline="1262" sz="3300" spc="-67">
                <a:latin typeface="Times New Roman"/>
                <a:cs typeface="Times New Roman"/>
              </a:rPr>
              <a:t>'[</a:t>
            </a:r>
            <a:r>
              <a:rPr dirty="0" baseline="1262" sz="3300" spc="-525">
                <a:latin typeface="Times New Roman"/>
                <a:cs typeface="Times New Roman"/>
              </a:rPr>
              <a:t> </a:t>
            </a:r>
            <a:r>
              <a:rPr dirty="0" baseline="1262" sz="3300" spc="-30" i="1">
                <a:latin typeface="Times New Roman"/>
                <a:cs typeface="Times New Roman"/>
              </a:rPr>
              <a:t>X</a:t>
            </a:r>
            <a:r>
              <a:rPr dirty="0" baseline="1262" sz="3300" spc="-450" i="1">
                <a:latin typeface="Times New Roman"/>
                <a:cs typeface="Times New Roman"/>
              </a:rPr>
              <a:t> </a:t>
            </a:r>
            <a:r>
              <a:rPr dirty="0" baseline="-17094" sz="1950" i="1">
                <a:latin typeface="Times New Roman"/>
                <a:cs typeface="Times New Roman"/>
              </a:rPr>
              <a:t>2</a:t>
            </a:r>
            <a:r>
              <a:rPr dirty="0" baseline="-17094" sz="1950" spc="-67" i="1">
                <a:latin typeface="Times New Roman"/>
                <a:cs typeface="Times New Roman"/>
              </a:rPr>
              <a:t> </a:t>
            </a:r>
            <a:r>
              <a:rPr dirty="0" baseline="1262" sz="3300" spc="-15">
                <a:latin typeface="Times New Roman"/>
                <a:cs typeface="Times New Roman"/>
              </a:rPr>
              <a:t>]</a:t>
            </a:r>
            <a:r>
              <a:rPr dirty="0" baseline="1262" sz="3300" spc="-254">
                <a:latin typeface="Times New Roman"/>
                <a:cs typeface="Times New Roman"/>
              </a:rPr>
              <a:t> </a:t>
            </a:r>
            <a:r>
              <a:rPr dirty="0" baseline="1262" sz="3300" spc="-30">
                <a:latin typeface="Symbol"/>
                <a:cs typeface="Symbol"/>
              </a:rPr>
              <a:t></a:t>
            </a:r>
            <a:r>
              <a:rPr dirty="0" baseline="1262" sz="3300" spc="-209">
                <a:latin typeface="Times New Roman"/>
                <a:cs typeface="Times New Roman"/>
              </a:rPr>
              <a:t> </a:t>
            </a:r>
            <a:r>
              <a:rPr dirty="0" baseline="1262" sz="3300" spc="-37" i="1">
                <a:latin typeface="Times New Roman"/>
                <a:cs typeface="Times New Roman"/>
              </a:rPr>
              <a:t>t</a:t>
            </a:r>
            <a:r>
              <a:rPr dirty="0" baseline="-17094" sz="1950" spc="-37" i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 algn="r" marR="702945">
              <a:lnSpc>
                <a:spcPct val="100000"/>
              </a:lnSpc>
              <a:spcBef>
                <a:spcPts val="2225"/>
              </a:spcBef>
            </a:pPr>
            <a:r>
              <a:rPr dirty="0" sz="1800" spc="-25" i="1">
                <a:latin typeface="Arial"/>
                <a:cs typeface="Arial"/>
              </a:rPr>
              <a:t>r</a:t>
            </a:r>
            <a:r>
              <a:rPr dirty="0" baseline="-16203" sz="1800" spc="-37" i="1">
                <a:latin typeface="Arial"/>
                <a:cs typeface="Arial"/>
              </a:rPr>
              <a:t>2</a:t>
            </a:r>
            <a:endParaRPr baseline="-16203" sz="18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700402" y="3550665"/>
          <a:ext cx="2313305" cy="104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/>
                <a:gridCol w="1333500"/>
              </a:tblGrid>
              <a:tr h="26035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Baltag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519546" y="3547490"/>
          <a:ext cx="2260600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/>
                <a:gridCol w="828675"/>
              </a:tblGrid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361690" y="5202554"/>
          <a:ext cx="3129280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744"/>
                <a:gridCol w="1333500"/>
                <a:gridCol w="826134"/>
              </a:tblGrid>
              <a:tr h="259715"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1685">
                <a:tc>
                  <a:txBody>
                    <a:bodyPr/>
                    <a:lstStyle/>
                    <a:p>
                      <a:pPr marL="90170" marR="15113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 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Baltag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466725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 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8509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 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1769617" y="3186506"/>
            <a:ext cx="2374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Arial"/>
                <a:cs typeface="Arial"/>
              </a:rPr>
              <a:t>r</a:t>
            </a:r>
            <a:r>
              <a:rPr dirty="0" baseline="-16203" sz="1800" spc="-37" i="1">
                <a:latin typeface="Arial"/>
                <a:cs typeface="Arial"/>
              </a:rPr>
              <a:t>1</a:t>
            </a:r>
            <a:endParaRPr baseline="-16203"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88486" y="4759909"/>
            <a:ext cx="726440" cy="370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250" spc="-65" i="1">
                <a:latin typeface="Times New Roman"/>
                <a:cs typeface="Times New Roman"/>
              </a:rPr>
              <a:t>r</a:t>
            </a:r>
            <a:r>
              <a:rPr dirty="0" baseline="-20576" sz="2025" spc="-97" i="1">
                <a:latin typeface="Times New Roman"/>
                <a:cs typeface="Times New Roman"/>
              </a:rPr>
              <a:t>1</a:t>
            </a:r>
            <a:r>
              <a:rPr dirty="0" sz="2250" spc="-65">
                <a:latin typeface="Microsoft Sans Serif"/>
                <a:cs typeface="Microsoft Sans Serif"/>
              </a:rPr>
              <a:t>&gt;&lt;</a:t>
            </a:r>
            <a:r>
              <a:rPr dirty="0" sz="2250" spc="-65" i="1">
                <a:latin typeface="Times New Roman"/>
                <a:cs typeface="Times New Roman"/>
              </a:rPr>
              <a:t>r</a:t>
            </a:r>
            <a:r>
              <a:rPr dirty="0" baseline="-20576" sz="2025" spc="-97" i="1">
                <a:latin typeface="Times New Roman"/>
                <a:cs typeface="Times New Roman"/>
              </a:rPr>
              <a:t>2</a:t>
            </a:r>
            <a:endParaRPr baseline="-20576" sz="2025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29332" y="6645656"/>
            <a:ext cx="4820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Fig.3.6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Exemplu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joncţiune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naturală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completă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8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810130" y="2034158"/>
          <a:ext cx="2312670" cy="104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1333500"/>
              </a:tblGrid>
              <a:tr h="26035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 marR="257810">
                        <a:lnSpc>
                          <a:spcPts val="2100"/>
                        </a:lnSpc>
                        <a:spcBef>
                          <a:spcPts val="5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 Baltag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 marR="468630">
                        <a:lnSpc>
                          <a:spcPts val="2100"/>
                        </a:lnSpc>
                        <a:spcBef>
                          <a:spcPts val="5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 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377941" y="2037333"/>
          <a:ext cx="2254885" cy="78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/>
                <a:gridCol w="829310"/>
              </a:tblGrid>
              <a:tr h="260350"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depanare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396741" y="3942207"/>
          <a:ext cx="3129280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744"/>
                <a:gridCol w="1333500"/>
                <a:gridCol w="826134"/>
              </a:tblGrid>
              <a:tr h="25971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Baltag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879345" y="1674316"/>
            <a:ext cx="2374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Arial"/>
                <a:cs typeface="Arial"/>
              </a:rPr>
              <a:t>r</a:t>
            </a:r>
            <a:r>
              <a:rPr dirty="0" baseline="-16203" sz="1800" spc="-37" i="1">
                <a:latin typeface="Arial"/>
                <a:cs typeface="Arial"/>
              </a:rPr>
              <a:t>1</a:t>
            </a:r>
            <a:endParaRPr baseline="-16203"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43092" y="1674316"/>
            <a:ext cx="2374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Arial"/>
                <a:cs typeface="Arial"/>
              </a:rPr>
              <a:t>r</a:t>
            </a:r>
            <a:r>
              <a:rPr dirty="0" baseline="-16203" sz="1800" spc="-37" i="1">
                <a:latin typeface="Arial"/>
                <a:cs typeface="Arial"/>
              </a:rPr>
              <a:t>2</a:t>
            </a:r>
            <a:endParaRPr baseline="-16203"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23539" y="3499866"/>
            <a:ext cx="72644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250" spc="-65" i="1">
                <a:latin typeface="Times New Roman"/>
                <a:cs typeface="Times New Roman"/>
              </a:rPr>
              <a:t>r</a:t>
            </a:r>
            <a:r>
              <a:rPr dirty="0" baseline="-20576" sz="2025" spc="-97" i="1">
                <a:latin typeface="Times New Roman"/>
                <a:cs typeface="Times New Roman"/>
              </a:rPr>
              <a:t>1</a:t>
            </a:r>
            <a:r>
              <a:rPr dirty="0" sz="2250" spc="-65">
                <a:latin typeface="Microsoft Sans Serif"/>
                <a:cs typeface="Microsoft Sans Serif"/>
              </a:rPr>
              <a:t>&gt;&lt;</a:t>
            </a:r>
            <a:r>
              <a:rPr dirty="0" sz="2250" spc="-65" i="1">
                <a:latin typeface="Times New Roman"/>
                <a:cs typeface="Times New Roman"/>
              </a:rPr>
              <a:t>r</a:t>
            </a:r>
            <a:r>
              <a:rPr dirty="0" baseline="-20576" sz="2025" spc="-97" i="1">
                <a:latin typeface="Times New Roman"/>
                <a:cs typeface="Times New Roman"/>
              </a:rPr>
              <a:t>2</a:t>
            </a:r>
            <a:endParaRPr baseline="-20576" sz="2025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85948" y="5421629"/>
            <a:ext cx="4237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Exemplu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joncţiune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naturală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incompletă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8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810130" y="2034158"/>
          <a:ext cx="2312670" cy="104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1333500"/>
              </a:tblGrid>
              <a:tr h="26035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 marR="257810">
                        <a:lnSpc>
                          <a:spcPts val="2100"/>
                        </a:lnSpc>
                        <a:spcBef>
                          <a:spcPts val="5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 Baltag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 marR="468630">
                        <a:lnSpc>
                          <a:spcPts val="2100"/>
                        </a:lnSpc>
                        <a:spcBef>
                          <a:spcPts val="5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 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377941" y="2037333"/>
          <a:ext cx="2254885" cy="78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/>
                <a:gridCol w="829310"/>
              </a:tblGrid>
              <a:tr h="260350"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marketing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depanare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396741" y="3942207"/>
          <a:ext cx="3129280" cy="520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744"/>
                <a:gridCol w="1333500"/>
                <a:gridCol w="826134"/>
              </a:tblGrid>
              <a:tr h="25971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879345" y="1674316"/>
            <a:ext cx="2374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Arial"/>
                <a:cs typeface="Arial"/>
              </a:rPr>
              <a:t>r</a:t>
            </a:r>
            <a:r>
              <a:rPr dirty="0" baseline="-16203" sz="1800" spc="-37" i="1">
                <a:latin typeface="Arial"/>
                <a:cs typeface="Arial"/>
              </a:rPr>
              <a:t>1</a:t>
            </a:r>
            <a:endParaRPr baseline="-16203"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43092" y="1674316"/>
            <a:ext cx="2374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 i="1">
                <a:latin typeface="Arial"/>
                <a:cs typeface="Arial"/>
              </a:rPr>
              <a:t>r</a:t>
            </a:r>
            <a:r>
              <a:rPr dirty="0" baseline="-16203" sz="1800" spc="-37" i="1">
                <a:latin typeface="Arial"/>
                <a:cs typeface="Arial"/>
              </a:rPr>
              <a:t>2</a:t>
            </a:r>
            <a:endParaRPr baseline="-16203"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23539" y="3499866"/>
            <a:ext cx="72644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250" spc="-65" i="1">
                <a:latin typeface="Times New Roman"/>
                <a:cs typeface="Times New Roman"/>
              </a:rPr>
              <a:t>r</a:t>
            </a:r>
            <a:r>
              <a:rPr dirty="0" baseline="-20576" sz="2025" spc="-97" i="1">
                <a:latin typeface="Times New Roman"/>
                <a:cs typeface="Times New Roman"/>
              </a:rPr>
              <a:t>1</a:t>
            </a:r>
            <a:r>
              <a:rPr dirty="0" sz="2250" spc="-65">
                <a:latin typeface="Microsoft Sans Serif"/>
                <a:cs typeface="Microsoft Sans Serif"/>
              </a:rPr>
              <a:t>&gt;&lt;</a:t>
            </a:r>
            <a:r>
              <a:rPr dirty="0" sz="2250" spc="-65" i="1">
                <a:latin typeface="Times New Roman"/>
                <a:cs typeface="Times New Roman"/>
              </a:rPr>
              <a:t>r</a:t>
            </a:r>
            <a:r>
              <a:rPr dirty="0" baseline="-20576" sz="2025" spc="-97" i="1">
                <a:latin typeface="Times New Roman"/>
                <a:cs typeface="Times New Roman"/>
              </a:rPr>
              <a:t>2</a:t>
            </a:r>
            <a:endParaRPr baseline="-20576" sz="2025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72332" y="5421629"/>
            <a:ext cx="2670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Exemplu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joncţiune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vidă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8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8743" y="983742"/>
            <a:ext cx="5165090" cy="1369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Joncţiunea</a:t>
            </a:r>
            <a:r>
              <a:rPr dirty="0" sz="28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externă</a:t>
            </a:r>
            <a:r>
              <a:rPr dirty="0" sz="28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25">
                <a:solidFill>
                  <a:srgbClr val="00007B"/>
                </a:solidFill>
                <a:latin typeface="Microsoft Sans Serif"/>
                <a:cs typeface="Microsoft Sans Serif"/>
              </a:rPr>
              <a:t>–</a:t>
            </a:r>
            <a:r>
              <a:rPr dirty="0" sz="28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7B"/>
                </a:solidFill>
                <a:latin typeface="Microsoft Sans Serif"/>
                <a:cs typeface="Microsoft Sans Serif"/>
              </a:rPr>
              <a:t>„outer</a:t>
            </a:r>
            <a:r>
              <a:rPr dirty="0" sz="2800" spc="-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join”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  <a:tabLst>
                <a:tab pos="1430020" algn="l"/>
                <a:tab pos="1929764" algn="l"/>
                <a:tab pos="3165475" algn="l"/>
                <a:tab pos="426148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Operatorul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joncţiune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exclude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tuplurile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Microsoft Sans Serif"/>
                <a:cs typeface="Microsoft Sans Serif"/>
              </a:rPr>
              <a:t>corespondent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 celălalt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operand.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76542" y="1716989"/>
            <a:ext cx="28238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1835" algn="l"/>
                <a:tab pos="1537970" algn="l"/>
                <a:tab pos="2025650" algn="l"/>
                <a:tab pos="2527300" algn="l"/>
              </a:tabLst>
            </a:pPr>
            <a:r>
              <a:rPr dirty="0" sz="2000" spc="-20">
                <a:latin typeface="Microsoft Sans Serif"/>
                <a:cs typeface="Microsoft Sans Serif"/>
              </a:rPr>
              <a:t>unei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relaţii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nu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8438" y="2633599"/>
            <a:ext cx="8206740" cy="3234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Operatorul</a:t>
            </a:r>
            <a:r>
              <a:rPr dirty="0" sz="2000" spc="24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de</a:t>
            </a:r>
            <a:r>
              <a:rPr dirty="0" sz="2000" spc="22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joncţiune</a:t>
            </a:r>
            <a:r>
              <a:rPr dirty="0" sz="2000" spc="229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externă</a:t>
            </a:r>
            <a:r>
              <a:rPr dirty="0" sz="2000" spc="229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-</a:t>
            </a:r>
            <a:r>
              <a:rPr dirty="0" sz="2000" spc="24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asigură</a:t>
            </a:r>
            <a:r>
              <a:rPr dirty="0" sz="2000" spc="2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prezenţa</a:t>
            </a:r>
            <a:r>
              <a:rPr dirty="0" sz="2000" spc="2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2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2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rezultat</a:t>
            </a:r>
            <a:r>
              <a:rPr dirty="0" sz="2000" spc="26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 </a:t>
            </a:r>
            <a:r>
              <a:rPr dirty="0" sz="2000">
                <a:latin typeface="Microsoft Sans Serif"/>
                <a:cs typeface="Microsoft Sans Serif"/>
              </a:rPr>
              <a:t>tuturor</a:t>
            </a:r>
            <a:r>
              <a:rPr dirty="0" sz="2000" spc="4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tuplurilor</a:t>
            </a:r>
            <a:r>
              <a:rPr dirty="0" sz="2000" spc="4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4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relaţii,</a:t>
            </a:r>
            <a:r>
              <a:rPr dirty="0" sz="2000" spc="4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acestea</a:t>
            </a:r>
            <a:r>
              <a:rPr dirty="0" sz="2000" spc="4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fiind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completate</a:t>
            </a:r>
            <a:r>
              <a:rPr dirty="0" sz="2000" spc="4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4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NULL </a:t>
            </a:r>
            <a:r>
              <a:rPr dirty="0" sz="2000">
                <a:latin typeface="Microsoft Sans Serif"/>
                <a:cs typeface="Microsoft Sans Serif"/>
              </a:rPr>
              <a:t>atunci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când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corespondent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cealaltă</a:t>
            </a:r>
            <a:r>
              <a:rPr dirty="0" sz="2000" spc="-1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Acest operator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trei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variante</a:t>
            </a:r>
            <a:r>
              <a:rPr dirty="0" sz="2000" spc="-16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225425" indent="-212725">
              <a:lnSpc>
                <a:spcPct val="100000"/>
              </a:lnSpc>
              <a:spcBef>
                <a:spcPts val="1200"/>
              </a:spcBef>
              <a:buSzPct val="72500"/>
              <a:buFont typeface="Wingdings"/>
              <a:buChar char=""/>
              <a:tabLst>
                <a:tab pos="225425" algn="l"/>
              </a:tabLst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joncţiune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externă</a:t>
            </a:r>
            <a:r>
              <a:rPr dirty="0" sz="20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la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stânga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extinde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doar tuplurile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primului</a:t>
            </a:r>
            <a:r>
              <a:rPr dirty="0" sz="2000" spc="-1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operand;</a:t>
            </a:r>
            <a:endParaRPr sz="2000">
              <a:latin typeface="Microsoft Sans Serif"/>
              <a:cs typeface="Microsoft Sans Serif"/>
            </a:endParaRPr>
          </a:p>
          <a:p>
            <a:pPr marL="12700" marR="332105" indent="-8255">
              <a:lnSpc>
                <a:spcPct val="100000"/>
              </a:lnSpc>
              <a:spcBef>
                <a:spcPts val="1205"/>
              </a:spcBef>
              <a:buSzPct val="72500"/>
              <a:buFont typeface="Wingdings"/>
              <a:buChar char=""/>
              <a:tabLst>
                <a:tab pos="154940" algn="l"/>
              </a:tabLst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joncţiune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externă</a:t>
            </a:r>
            <a:r>
              <a:rPr dirty="0" sz="2000" spc="-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la</a:t>
            </a:r>
            <a:r>
              <a:rPr dirty="0" sz="20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dreapta</a:t>
            </a: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extinde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doar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celui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de-al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doilea operand;</a:t>
            </a:r>
            <a:endParaRPr sz="2000">
              <a:latin typeface="Microsoft Sans Serif"/>
              <a:cs typeface="Microsoft Sans Serif"/>
            </a:endParaRPr>
          </a:p>
          <a:p>
            <a:pPr marL="225425" indent="-212725">
              <a:lnSpc>
                <a:spcPct val="100000"/>
              </a:lnSpc>
              <a:spcBef>
                <a:spcPts val="1200"/>
              </a:spcBef>
              <a:buSzPct val="72500"/>
              <a:buFont typeface="Wingdings"/>
              <a:buChar char=""/>
              <a:tabLst>
                <a:tab pos="225425" algn="l"/>
              </a:tabLst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joncţiune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externă</a:t>
            </a:r>
            <a:r>
              <a:rPr dirty="0" sz="20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completă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>
                <a:latin typeface="Microsoft Sans Serif"/>
                <a:cs typeface="Microsoft Sans Serif"/>
              </a:rPr>
              <a:t> extinde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toate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tuplurile.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8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5151" y="987298"/>
            <a:ext cx="10858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83789" y="1389125"/>
            <a:ext cx="2305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Arial"/>
                <a:cs typeface="Arial"/>
              </a:rPr>
              <a:t>r</a:t>
            </a:r>
            <a:r>
              <a:rPr dirty="0" baseline="-18518" sz="1575" spc="-37" b="1">
                <a:latin typeface="Arial"/>
                <a:cs typeface="Arial"/>
              </a:rPr>
              <a:t>1</a:t>
            </a:r>
            <a:endParaRPr baseline="-18518" sz="1575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349626" y="1714245"/>
          <a:ext cx="2316480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/>
                <a:gridCol w="1336675"/>
              </a:tblGrid>
              <a:tr h="259715">
                <a:tc>
                  <a:txBody>
                    <a:bodyPr/>
                    <a:lstStyle/>
                    <a:p>
                      <a:pPr marL="88265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989065" y="1714245"/>
          <a:ext cx="2254885" cy="77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/>
                <a:gridCol w="829310"/>
              </a:tblGrid>
              <a:tr h="259715">
                <a:tc>
                  <a:txBody>
                    <a:bodyPr/>
                    <a:lstStyle/>
                    <a:p>
                      <a:pPr marL="90805">
                        <a:lnSpc>
                          <a:spcPts val="184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4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achizitii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984113" y="1352549"/>
            <a:ext cx="2305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Arial"/>
                <a:cs typeface="Arial"/>
              </a:rPr>
              <a:t>r</a:t>
            </a:r>
            <a:r>
              <a:rPr dirty="0" baseline="-18518" sz="1575" spc="-37" b="1">
                <a:latin typeface="Arial"/>
                <a:cs typeface="Arial"/>
              </a:rPr>
              <a:t>2</a:t>
            </a:r>
            <a:endParaRPr baseline="-18518" sz="1575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87550" y="2925825"/>
            <a:ext cx="109474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5208" sz="2400" spc="-15" b="1">
                <a:latin typeface="Arial"/>
                <a:cs typeface="Arial"/>
              </a:rPr>
              <a:t>r</a:t>
            </a:r>
            <a:r>
              <a:rPr dirty="0" baseline="-13227" sz="1575" spc="-15" b="1">
                <a:latin typeface="Arial"/>
                <a:cs typeface="Arial"/>
              </a:rPr>
              <a:t>1</a:t>
            </a:r>
            <a:r>
              <a:rPr dirty="0" baseline="10335" sz="3225" spc="-15">
                <a:latin typeface="Microsoft Sans Serif"/>
                <a:cs typeface="Microsoft Sans Serif"/>
              </a:rPr>
              <a:t>&gt;&lt;</a:t>
            </a:r>
            <a:r>
              <a:rPr dirty="0" baseline="10335" sz="3225" spc="-562">
                <a:latin typeface="Microsoft Sans Serif"/>
                <a:cs typeface="Microsoft Sans Serif"/>
              </a:rPr>
              <a:t> </a:t>
            </a:r>
            <a:r>
              <a:rPr dirty="0" baseline="5291" sz="1575" b="1">
                <a:latin typeface="Arial"/>
                <a:cs typeface="Arial"/>
              </a:rPr>
              <a:t>LEFT</a:t>
            </a:r>
            <a:r>
              <a:rPr dirty="0" baseline="5291" sz="1575" spc="-22" b="1">
                <a:latin typeface="Arial"/>
                <a:cs typeface="Arial"/>
              </a:rPr>
              <a:t> </a:t>
            </a:r>
            <a:r>
              <a:rPr dirty="0" baseline="13888" sz="2400" spc="-37" b="1">
                <a:latin typeface="Arial"/>
                <a:cs typeface="Arial"/>
              </a:rPr>
              <a:t>r</a:t>
            </a:r>
            <a:r>
              <a:rPr dirty="0" sz="1050" spc="-25" b="1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884933" y="3331083"/>
          <a:ext cx="3117215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/>
                <a:gridCol w="1336675"/>
                <a:gridCol w="807084"/>
              </a:tblGrid>
              <a:tr h="260350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90170" marR="155575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 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471805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 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89535">
                        <a:lnSpc>
                          <a:spcPts val="191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null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661278" y="3331083"/>
          <a:ext cx="3145155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/>
                <a:gridCol w="1336675"/>
                <a:gridCol w="828675"/>
              </a:tblGrid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88900" marR="29083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47117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 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achizitii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11125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 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3789807" y="5027421"/>
          <a:ext cx="3145155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1336675"/>
                <a:gridCol w="829309"/>
              </a:tblGrid>
              <a:tr h="259715"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Departament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Sef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vanzari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productie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Manole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achizitii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5767704" y="2889250"/>
            <a:ext cx="117856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5208" sz="2400" spc="-15" b="1">
                <a:latin typeface="Arial"/>
                <a:cs typeface="Arial"/>
              </a:rPr>
              <a:t>r</a:t>
            </a:r>
            <a:r>
              <a:rPr dirty="0" baseline="-13227" sz="1575" spc="-15" b="1">
                <a:latin typeface="Arial"/>
                <a:cs typeface="Arial"/>
              </a:rPr>
              <a:t>1</a:t>
            </a:r>
            <a:r>
              <a:rPr dirty="0" baseline="10335" sz="3225" spc="-15">
                <a:latin typeface="Microsoft Sans Serif"/>
                <a:cs typeface="Microsoft Sans Serif"/>
              </a:rPr>
              <a:t>&gt;&lt;</a:t>
            </a:r>
            <a:r>
              <a:rPr dirty="0" baseline="10335" sz="3225" spc="-577">
                <a:latin typeface="Microsoft Sans Serif"/>
                <a:cs typeface="Microsoft Sans Serif"/>
              </a:rPr>
              <a:t> </a:t>
            </a:r>
            <a:r>
              <a:rPr dirty="0" baseline="5291" sz="1575" b="1">
                <a:latin typeface="Arial"/>
                <a:cs typeface="Arial"/>
              </a:rPr>
              <a:t>RIGHT</a:t>
            </a:r>
            <a:r>
              <a:rPr dirty="0" baseline="5291" sz="1575" spc="-7" b="1">
                <a:latin typeface="Arial"/>
                <a:cs typeface="Arial"/>
              </a:rPr>
              <a:t> </a:t>
            </a:r>
            <a:r>
              <a:rPr dirty="0" baseline="13888" sz="2400" spc="-37" b="1">
                <a:latin typeface="Arial"/>
                <a:cs typeface="Arial"/>
              </a:rPr>
              <a:t>r</a:t>
            </a:r>
            <a:r>
              <a:rPr dirty="0" sz="1050" spc="-25" b="1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59403" y="4617465"/>
            <a:ext cx="109918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5208" sz="2400" spc="-15" b="1">
                <a:latin typeface="Arial"/>
                <a:cs typeface="Arial"/>
              </a:rPr>
              <a:t>r</a:t>
            </a:r>
            <a:r>
              <a:rPr dirty="0" baseline="-13227" sz="1575" spc="-15" b="1">
                <a:latin typeface="Arial"/>
                <a:cs typeface="Arial"/>
              </a:rPr>
              <a:t>1</a:t>
            </a:r>
            <a:r>
              <a:rPr dirty="0" baseline="10335" sz="3225" spc="-15">
                <a:latin typeface="Microsoft Sans Serif"/>
                <a:cs typeface="Microsoft Sans Serif"/>
              </a:rPr>
              <a:t>&gt;&lt;</a:t>
            </a:r>
            <a:r>
              <a:rPr dirty="0" baseline="10335" sz="3225" spc="-562">
                <a:latin typeface="Microsoft Sans Serif"/>
                <a:cs typeface="Microsoft Sans Serif"/>
              </a:rPr>
              <a:t> </a:t>
            </a:r>
            <a:r>
              <a:rPr dirty="0" baseline="5291" sz="1575" b="1">
                <a:latin typeface="Arial"/>
                <a:cs typeface="Arial"/>
              </a:rPr>
              <a:t>FULL</a:t>
            </a:r>
            <a:r>
              <a:rPr dirty="0" baseline="5291" sz="1575" spc="-60" b="1">
                <a:latin typeface="Arial"/>
                <a:cs typeface="Arial"/>
              </a:rPr>
              <a:t> </a:t>
            </a:r>
            <a:r>
              <a:rPr dirty="0" baseline="13888" sz="2400" spc="-37" b="1">
                <a:latin typeface="Arial"/>
                <a:cs typeface="Arial"/>
              </a:rPr>
              <a:t>r</a:t>
            </a:r>
            <a:r>
              <a:rPr dirty="0" sz="1050" spc="-25" b="1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93440" y="6609080"/>
            <a:ext cx="3687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Fig.3.7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Exemple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joncţiuni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externe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8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1999" y="840476"/>
            <a:ext cx="7787005" cy="137033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Theta–joncţiune</a:t>
            </a:r>
            <a:r>
              <a:rPr dirty="0" sz="2800" spc="30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şi</a:t>
            </a:r>
            <a:r>
              <a:rPr dirty="0" sz="2800" spc="3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echi–joncţiune</a:t>
            </a:r>
            <a:endParaRPr sz="2800">
              <a:latin typeface="Microsoft Sans Serif"/>
              <a:cs typeface="Microsoft Sans Serif"/>
            </a:endParaRPr>
          </a:p>
          <a:p>
            <a:pPr marL="12700" marR="5080" indent="210185">
              <a:lnSpc>
                <a:spcPct val="100000"/>
              </a:lnSpc>
              <a:spcBef>
                <a:spcPts val="1015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general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produsul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cartezian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prezintă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interes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deoarece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combină </a:t>
            </a:r>
            <a:r>
              <a:rPr dirty="0" sz="2000">
                <a:latin typeface="Microsoft Sans Serif"/>
                <a:cs typeface="Microsoft Sans Serif"/>
              </a:rPr>
              <a:t>tuplurile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celor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operanzi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într-o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manieră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lipsită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1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semnificaţie.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27326" y="2541523"/>
            <a:ext cx="95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 b="1">
                <a:latin typeface="Arial"/>
                <a:cs typeface="Arial"/>
              </a:rPr>
              <a:t>ANGAJAT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209545" y="2826639"/>
          <a:ext cx="1779270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806450"/>
              </a:tblGrid>
              <a:tr h="26035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Proiect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6152134" y="2504948"/>
            <a:ext cx="917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PROIECT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130671" y="2826639"/>
          <a:ext cx="134302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/>
                <a:gridCol w="703580"/>
              </a:tblGrid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Venus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3559555" y="4164533"/>
            <a:ext cx="227584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latin typeface="Arial"/>
                <a:cs typeface="Arial"/>
              </a:rPr>
              <a:t>ANGAJAT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2150" spc="-45">
                <a:latin typeface="Microsoft Sans Serif"/>
                <a:cs typeface="Microsoft Sans Serif"/>
              </a:rPr>
              <a:t>&gt;&lt;</a:t>
            </a:r>
            <a:r>
              <a:rPr dirty="0" sz="2150" spc="-114">
                <a:latin typeface="Microsoft Sans Serif"/>
                <a:cs typeface="Microsoft Sans Serif"/>
              </a:rPr>
              <a:t> </a:t>
            </a:r>
            <a:r>
              <a:rPr dirty="0" sz="1600" spc="-10" b="1">
                <a:latin typeface="Arial"/>
                <a:cs typeface="Arial"/>
              </a:rPr>
              <a:t>PROIECT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501771" y="4553330"/>
          <a:ext cx="3020695" cy="1704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744"/>
                <a:gridCol w="803275"/>
                <a:gridCol w="541019"/>
                <a:gridCol w="700405"/>
              </a:tblGrid>
              <a:tr h="243204"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Proiect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83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Venus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marL="88900">
                        <a:lnSpc>
                          <a:spcPts val="178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89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89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789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Venus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Venus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3634232" y="6607556"/>
            <a:ext cx="2812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Figura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3.8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Produs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cartezian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63916" y="536193"/>
            <a:ext cx="13277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2640" y="1068084"/>
            <a:ext cx="7797165" cy="180149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75"/>
              </a:spcBef>
            </a:pPr>
            <a:r>
              <a:rPr dirty="0" sz="2000">
                <a:latin typeface="Microsoft Sans Serif"/>
                <a:cs typeface="Microsoft Sans Serif"/>
              </a:rPr>
              <a:t>Operatorul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theta–joncţiune</a:t>
            </a:r>
            <a:r>
              <a:rPr dirty="0" sz="2000" spc="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produs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cartezian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urmat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2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selecţie.</a:t>
            </a:r>
            <a:endParaRPr sz="2000">
              <a:latin typeface="Microsoft Sans Serif"/>
              <a:cs typeface="Microsoft Sans Serif"/>
            </a:endParaRPr>
          </a:p>
          <a:p>
            <a:pPr marL="325120">
              <a:lnSpc>
                <a:spcPct val="100000"/>
              </a:lnSpc>
              <a:spcBef>
                <a:spcPts val="1470"/>
              </a:spcBef>
            </a:pPr>
            <a:r>
              <a:rPr dirty="0" sz="2750" spc="-90" i="1">
                <a:latin typeface="Times New Roman"/>
                <a:cs typeface="Times New Roman"/>
              </a:rPr>
              <a:t>r</a:t>
            </a:r>
            <a:r>
              <a:rPr dirty="0" baseline="-20202" sz="2475" spc="-135" i="1">
                <a:latin typeface="Times New Roman"/>
                <a:cs typeface="Times New Roman"/>
              </a:rPr>
              <a:t>1</a:t>
            </a:r>
            <a:r>
              <a:rPr dirty="0" sz="2750" spc="-90">
                <a:latin typeface="Microsoft Sans Serif"/>
                <a:cs typeface="Microsoft Sans Serif"/>
              </a:rPr>
              <a:t>&gt;&lt;</a:t>
            </a:r>
            <a:r>
              <a:rPr dirty="0" baseline="-20202" sz="2475" spc="-135" i="1">
                <a:latin typeface="Times New Roman"/>
                <a:cs typeface="Times New Roman"/>
              </a:rPr>
              <a:t>F</a:t>
            </a:r>
            <a:r>
              <a:rPr dirty="0" baseline="-20202" sz="2475" spc="-322" i="1">
                <a:latin typeface="Times New Roman"/>
                <a:cs typeface="Times New Roman"/>
              </a:rPr>
              <a:t> </a:t>
            </a:r>
            <a:r>
              <a:rPr dirty="0" sz="2750" i="1">
                <a:latin typeface="Times New Roman"/>
                <a:cs typeface="Times New Roman"/>
              </a:rPr>
              <a:t>r</a:t>
            </a:r>
            <a:r>
              <a:rPr dirty="0" baseline="-20202" sz="2475" i="1">
                <a:latin typeface="Times New Roman"/>
                <a:cs typeface="Times New Roman"/>
              </a:rPr>
              <a:t>2</a:t>
            </a:r>
            <a:r>
              <a:rPr dirty="0" sz="2750">
                <a:latin typeface="Symbol"/>
                <a:cs typeface="Symbol"/>
              </a:rPr>
              <a:t>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 spc="-40">
                <a:latin typeface="Symbol"/>
                <a:cs typeface="Symbol"/>
              </a:rPr>
              <a:t></a:t>
            </a:r>
            <a:r>
              <a:rPr dirty="0" baseline="-20202" sz="2475" spc="-60" i="1">
                <a:latin typeface="Times New Roman"/>
                <a:cs typeface="Times New Roman"/>
              </a:rPr>
              <a:t>F</a:t>
            </a:r>
            <a:r>
              <a:rPr dirty="0" baseline="-20202" sz="2475" spc="-127" i="1">
                <a:latin typeface="Times New Roman"/>
                <a:cs typeface="Times New Roman"/>
              </a:rPr>
              <a:t> </a:t>
            </a:r>
            <a:r>
              <a:rPr dirty="0" sz="2750" spc="-120">
                <a:latin typeface="Times New Roman"/>
                <a:cs typeface="Times New Roman"/>
              </a:rPr>
              <a:t>(</a:t>
            </a:r>
            <a:r>
              <a:rPr dirty="0" sz="2750" spc="-120" i="1">
                <a:latin typeface="Times New Roman"/>
                <a:cs typeface="Times New Roman"/>
              </a:rPr>
              <a:t>r</a:t>
            </a:r>
            <a:r>
              <a:rPr dirty="0" baseline="-20202" sz="2475" spc="-179" i="1">
                <a:latin typeface="Times New Roman"/>
                <a:cs typeface="Times New Roman"/>
              </a:rPr>
              <a:t>1</a:t>
            </a:r>
            <a:r>
              <a:rPr dirty="0" baseline="-20202" sz="2475" spc="-457" i="1">
                <a:latin typeface="Times New Roman"/>
                <a:cs typeface="Times New Roman"/>
              </a:rPr>
              <a:t> </a:t>
            </a:r>
            <a:r>
              <a:rPr dirty="0" sz="2750" spc="-65">
                <a:latin typeface="Microsoft Sans Serif"/>
                <a:cs typeface="Microsoft Sans Serif"/>
              </a:rPr>
              <a:t>&gt;&lt;</a:t>
            </a:r>
            <a:r>
              <a:rPr dirty="0" sz="2750" spc="-65" i="1">
                <a:latin typeface="Times New Roman"/>
                <a:cs typeface="Times New Roman"/>
              </a:rPr>
              <a:t>r</a:t>
            </a:r>
            <a:r>
              <a:rPr dirty="0" baseline="-20202" sz="2475" spc="-97" i="1">
                <a:latin typeface="Times New Roman"/>
                <a:cs typeface="Times New Roman"/>
              </a:rPr>
              <a:t>2</a:t>
            </a:r>
            <a:r>
              <a:rPr dirty="0" baseline="-20202" sz="2475" spc="-352" i="1">
                <a:latin typeface="Times New Roman"/>
                <a:cs typeface="Times New Roman"/>
              </a:rPr>
              <a:t> </a:t>
            </a:r>
            <a:r>
              <a:rPr dirty="0" sz="2750" spc="-5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750">
              <a:latin typeface="Times New Roman"/>
              <a:cs typeface="Times New Roman"/>
            </a:endParaRPr>
          </a:p>
          <a:p>
            <a:pPr marL="876935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condiţia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selecţie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62377" y="3297123"/>
            <a:ext cx="95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 b="1">
                <a:latin typeface="Arial"/>
                <a:cs typeface="Arial"/>
              </a:rPr>
              <a:t>ANGAJAT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244598" y="3585717"/>
          <a:ext cx="1779270" cy="104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806450"/>
              </a:tblGrid>
              <a:tr h="26035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Proiect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6187185" y="3260547"/>
            <a:ext cx="917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PROIECT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165722" y="3582542"/>
          <a:ext cx="134302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/>
                <a:gridCol w="703580"/>
              </a:tblGrid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Venus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3588130" y="4736719"/>
            <a:ext cx="35109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62" sz="3300">
                <a:latin typeface="Symbol"/>
                <a:cs typeface="Symbol"/>
              </a:rPr>
              <a:t></a:t>
            </a:r>
            <a:r>
              <a:rPr dirty="0" baseline="-19230" sz="1950" i="1">
                <a:latin typeface="Times New Roman"/>
                <a:cs typeface="Times New Roman"/>
              </a:rPr>
              <a:t>Proiect=Cod</a:t>
            </a:r>
            <a:r>
              <a:rPr dirty="0" baseline="-19230" sz="1950" spc="22" i="1">
                <a:latin typeface="Times New Roman"/>
                <a:cs typeface="Times New Roman"/>
              </a:rPr>
              <a:t> </a:t>
            </a:r>
            <a:r>
              <a:rPr dirty="0" sz="1600" spc="-55" b="1">
                <a:latin typeface="Arial"/>
                <a:cs typeface="Arial"/>
              </a:rPr>
              <a:t>(ANGAJAT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2150" spc="-10">
                <a:latin typeface="Microsoft Sans Serif"/>
                <a:cs typeface="Microsoft Sans Serif"/>
              </a:rPr>
              <a:t>&gt;&lt;</a:t>
            </a:r>
            <a:r>
              <a:rPr dirty="0" sz="1600" spc="-10" b="1">
                <a:latin typeface="Arial"/>
                <a:cs typeface="Arial"/>
              </a:rPr>
              <a:t>PROIECT)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608451" y="5202554"/>
          <a:ext cx="3032760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/>
                <a:gridCol w="805815"/>
                <a:gridCol w="543560"/>
                <a:gridCol w="703580"/>
              </a:tblGrid>
              <a:tr h="259715"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Angajat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Proiect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1685">
                <a:tc>
                  <a:txBody>
                    <a:bodyPr/>
                    <a:lstStyle/>
                    <a:p>
                      <a:pPr marL="88900" marR="15621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 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56261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 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298450" indent="127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 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04139" indent="127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Venus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Venus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2858516" y="6572504"/>
            <a:ext cx="4801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Figura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3.9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Produs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cartezian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urmat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selecţie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8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75131" y="1374089"/>
            <a:ext cx="7880984" cy="4478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Microsoft Sans Serif"/>
                <a:cs typeface="Microsoft Sans Serif"/>
              </a:rPr>
              <a:t>Reuniune,</a:t>
            </a:r>
            <a:r>
              <a:rPr dirty="0" sz="3200" spc="-14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intersecţie,</a:t>
            </a:r>
            <a:r>
              <a:rPr dirty="0" sz="3200" spc="-19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diferenţă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Clr>
                <a:srgbClr val="00007B"/>
              </a:buClr>
              <a:buFont typeface="Wingdings"/>
              <a:buChar char=""/>
            </a:pPr>
            <a:endParaRPr sz="3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354965" algn="l"/>
                <a:tab pos="2903855" algn="l"/>
              </a:tabLst>
            </a:pPr>
            <a:r>
              <a:rPr dirty="0" sz="3200" spc="-10">
                <a:latin typeface="Microsoft Sans Serif"/>
                <a:cs typeface="Microsoft Sans Serif"/>
              </a:rPr>
              <a:t>Redenumire,</a:t>
            </a:r>
            <a:r>
              <a:rPr dirty="0" sz="3200">
                <a:latin typeface="Microsoft Sans Serif"/>
                <a:cs typeface="Microsoft Sans Serif"/>
              </a:rPr>
              <a:t>	selecţie,</a:t>
            </a:r>
            <a:r>
              <a:rPr dirty="0" sz="3200" spc="-8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proiecţie,</a:t>
            </a:r>
            <a:r>
              <a:rPr dirty="0" sz="3200" spc="-14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joncţiune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Clr>
                <a:srgbClr val="00007B"/>
              </a:buClr>
              <a:buFont typeface="Wingdings"/>
              <a:buChar char=""/>
            </a:pPr>
            <a:endParaRPr sz="3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Microsoft Sans Serif"/>
                <a:cs typeface="Microsoft Sans Serif"/>
              </a:rPr>
              <a:t>Interogări</a:t>
            </a:r>
            <a:r>
              <a:rPr dirty="0" sz="3200" spc="-65">
                <a:latin typeface="Microsoft Sans Serif"/>
                <a:cs typeface="Microsoft Sans Serif"/>
              </a:rPr>
              <a:t> </a:t>
            </a:r>
            <a:r>
              <a:rPr dirty="0" sz="3200" spc="70">
                <a:latin typeface="Microsoft Sans Serif"/>
                <a:cs typeface="Microsoft Sans Serif"/>
              </a:rPr>
              <a:t>în</a:t>
            </a:r>
            <a:r>
              <a:rPr dirty="0" sz="3200" spc="-3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algebra</a:t>
            </a:r>
            <a:r>
              <a:rPr dirty="0" sz="3200" spc="-10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relaţională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Clr>
                <a:srgbClr val="00007B"/>
              </a:buClr>
              <a:buFont typeface="Wingdings"/>
              <a:buChar char=""/>
            </a:pPr>
            <a:endParaRPr sz="3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spc="-20">
                <a:latin typeface="Microsoft Sans Serif"/>
                <a:cs typeface="Microsoft Sans Serif"/>
              </a:rPr>
              <a:t>Valori</a:t>
            </a:r>
            <a:r>
              <a:rPr dirty="0" sz="3200" spc="-7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NULL</a:t>
            </a:r>
            <a:r>
              <a:rPr dirty="0" sz="3200" spc="-150">
                <a:latin typeface="Microsoft Sans Serif"/>
                <a:cs typeface="Microsoft Sans Serif"/>
              </a:rPr>
              <a:t> </a:t>
            </a:r>
            <a:r>
              <a:rPr dirty="0" sz="3200" spc="70">
                <a:latin typeface="Microsoft Sans Serif"/>
                <a:cs typeface="Microsoft Sans Serif"/>
              </a:rPr>
              <a:t>în</a:t>
            </a:r>
            <a:r>
              <a:rPr dirty="0" sz="3200" spc="-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algebra</a:t>
            </a:r>
            <a:r>
              <a:rPr dirty="0" sz="3200" spc="-12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relaţională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Clr>
                <a:srgbClr val="00007B"/>
              </a:buClr>
              <a:buFont typeface="Wingdings"/>
              <a:buChar char=""/>
            </a:pPr>
            <a:endParaRPr sz="3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spc="-10">
                <a:latin typeface="Microsoft Sans Serif"/>
                <a:cs typeface="Microsoft Sans Serif"/>
              </a:rPr>
              <a:t>Vederi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1758" y="1642313"/>
            <a:ext cx="8442325" cy="4801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Echi–joncţiunea</a:t>
            </a:r>
            <a:r>
              <a:rPr dirty="0" sz="2400" spc="2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theta–joncţiune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condiţia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selecţie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4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o </a:t>
            </a:r>
            <a:r>
              <a:rPr dirty="0" sz="2000">
                <a:latin typeface="Microsoft Sans Serif"/>
                <a:cs typeface="Microsoft Sans Serif"/>
              </a:rPr>
              <a:t>conjuncţie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atomi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egalitate,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atom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implicând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câte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din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operand.</a:t>
            </a:r>
            <a:endParaRPr sz="2000">
              <a:latin typeface="Microsoft Sans Serif"/>
              <a:cs typeface="Microsoft Sans Serif"/>
            </a:endParaRPr>
          </a:p>
          <a:p>
            <a:pPr algn="just" marL="637540">
              <a:lnSpc>
                <a:spcPct val="100000"/>
              </a:lnSpc>
              <a:spcBef>
                <a:spcPts val="1120"/>
              </a:spcBef>
            </a:pPr>
            <a:r>
              <a:rPr dirty="0" sz="140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400" spc="5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treia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figura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anterioară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rezultat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unei</a:t>
            </a:r>
            <a:r>
              <a:rPr dirty="0" sz="1800" spc="-16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echi–joncţiuni.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Microsoft Sans Serif"/>
                <a:cs typeface="Microsoft Sans Serif"/>
              </a:rPr>
              <a:t>Obs.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just" marL="12700" marR="5080" indent="-5080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22250" algn="l"/>
              </a:tabLst>
            </a:pP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Majoritatea</a:t>
            </a:r>
            <a:r>
              <a:rPr dirty="0" sz="2000" spc="4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sistemelor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gestiune</a:t>
            </a:r>
            <a:r>
              <a:rPr dirty="0" sz="2000" spc="4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bazelor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4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exploatează </a:t>
            </a:r>
            <a:r>
              <a:rPr dirty="0" sz="2000">
                <a:latin typeface="Microsoft Sans Serif"/>
                <a:cs typeface="Microsoft Sans Serif"/>
              </a:rPr>
              <a:t>avantajele</a:t>
            </a:r>
            <a:r>
              <a:rPr dirty="0" sz="2000" spc="4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numelor</a:t>
            </a:r>
            <a:r>
              <a:rPr dirty="0" sz="2000" spc="4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atributelor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combinarea</a:t>
            </a:r>
            <a:r>
              <a:rPr dirty="0" sz="2000" spc="4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relaţiilor</a:t>
            </a:r>
            <a:r>
              <a:rPr dirty="0" sz="2000" spc="4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>
                <a:latin typeface="Times New Roman"/>
                <a:cs typeface="Times New Roman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theta</a:t>
            </a:r>
            <a:r>
              <a:rPr dirty="0" sz="2000" spc="48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470">
                <a:latin typeface="Microsoft Sans Serif"/>
                <a:cs typeface="Microsoft Sans Serif"/>
              </a:rPr>
              <a:t> </a:t>
            </a:r>
            <a:r>
              <a:rPr dirty="0" sz="2000" spc="85">
                <a:latin typeface="Microsoft Sans Serif"/>
                <a:cs typeface="Microsoft Sans Serif"/>
              </a:rPr>
              <a:t>echi– </a:t>
            </a:r>
            <a:r>
              <a:rPr dirty="0" sz="2000">
                <a:latin typeface="Microsoft Sans Serif"/>
                <a:cs typeface="Microsoft Sans Serif"/>
              </a:rPr>
              <a:t>joncţiunea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importanţă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deosebită.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Microsoft Sans Serif"/>
              <a:buAutoNum type="arabicPeriod"/>
            </a:pPr>
            <a:endParaRPr sz="2000">
              <a:latin typeface="Microsoft Sans Serif"/>
              <a:cs typeface="Microsoft Sans Serif"/>
            </a:endParaRPr>
          </a:p>
          <a:p>
            <a:pPr algn="just" marL="293370" indent="-280670">
              <a:lnSpc>
                <a:spcPct val="100000"/>
              </a:lnSpc>
              <a:buSzPct val="95000"/>
              <a:buAutoNum type="arabicPeriod"/>
              <a:tabLst>
                <a:tab pos="293370" algn="l"/>
              </a:tabLst>
            </a:pPr>
            <a:r>
              <a:rPr dirty="0" sz="2000">
                <a:latin typeface="Microsoft Sans Serif"/>
                <a:cs typeface="Microsoft Sans Serif"/>
              </a:rPr>
              <a:t>interogările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SQL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corespund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echi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-19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joncţiunilor.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Microsoft Sans Serif"/>
              <a:buAutoNum type="arabicPeriod"/>
            </a:pPr>
            <a:endParaRPr sz="2000">
              <a:latin typeface="Microsoft Sans Serif"/>
              <a:cs typeface="Microsoft Sans Serif"/>
            </a:endParaRPr>
          </a:p>
          <a:p>
            <a:pPr algn="just" marL="12700" marR="5080" indent="-5080">
              <a:lnSpc>
                <a:spcPct val="100000"/>
              </a:lnSpc>
              <a:buSzPct val="95000"/>
              <a:buAutoNum type="arabicPeriod"/>
              <a:tabLst>
                <a:tab pos="222250" algn="l"/>
              </a:tabLst>
            </a:pP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Joncţiunea</a:t>
            </a:r>
            <a:r>
              <a:rPr dirty="0" sz="2000" spc="2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naturală</a:t>
            </a:r>
            <a:r>
              <a:rPr dirty="0" sz="2000" spc="3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2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devenit</a:t>
            </a:r>
            <a:r>
              <a:rPr dirty="0" sz="2000" spc="2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disponibilă</a:t>
            </a:r>
            <a:r>
              <a:rPr dirty="0" sz="2000" spc="3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doar</a:t>
            </a:r>
            <a:r>
              <a:rPr dirty="0" sz="2000" spc="2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3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versiunile</a:t>
            </a:r>
            <a:r>
              <a:rPr dirty="0" sz="2000" spc="2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recente</a:t>
            </a:r>
            <a:r>
              <a:rPr dirty="0" sz="2000" spc="28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de </a:t>
            </a:r>
            <a:r>
              <a:rPr dirty="0" sz="2000" spc="-20">
                <a:latin typeface="Microsoft Sans Serif"/>
                <a:cs typeface="Microsoft Sans Serif"/>
              </a:rPr>
              <a:t>SQL.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8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Joncţiune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743" y="1230833"/>
            <a:ext cx="56121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7B"/>
                </a:solidFill>
              </a:rPr>
              <a:t>Interogări</a:t>
            </a:r>
            <a:r>
              <a:rPr dirty="0" sz="3200" spc="-80">
                <a:solidFill>
                  <a:srgbClr val="00007B"/>
                </a:solidFill>
              </a:rPr>
              <a:t> </a:t>
            </a:r>
            <a:r>
              <a:rPr dirty="0" sz="3200" spc="70">
                <a:solidFill>
                  <a:srgbClr val="00007B"/>
                </a:solidFill>
              </a:rPr>
              <a:t>în</a:t>
            </a:r>
            <a:r>
              <a:rPr dirty="0" sz="3200" spc="-50">
                <a:solidFill>
                  <a:srgbClr val="00007B"/>
                </a:solidFill>
              </a:rPr>
              <a:t> </a:t>
            </a:r>
            <a:r>
              <a:rPr dirty="0" sz="3200">
                <a:solidFill>
                  <a:srgbClr val="00007B"/>
                </a:solidFill>
              </a:rPr>
              <a:t>algebra</a:t>
            </a:r>
            <a:r>
              <a:rPr dirty="0" sz="3200" spc="-185">
                <a:solidFill>
                  <a:srgbClr val="00007B"/>
                </a:solidFill>
              </a:rPr>
              <a:t> </a:t>
            </a:r>
            <a:r>
              <a:rPr dirty="0" sz="3200" spc="-10">
                <a:solidFill>
                  <a:srgbClr val="00007B"/>
                </a:solidFill>
              </a:rPr>
              <a:t>relaţională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018743" y="2094103"/>
            <a:ext cx="8262620" cy="345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21030" marR="5715" indent="-60896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622300" algn="l"/>
              </a:tabLst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Interogarea</a:t>
            </a:r>
            <a:r>
              <a:rPr dirty="0" sz="2400" spc="1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-</a:t>
            </a:r>
            <a:r>
              <a:rPr dirty="0" sz="2400" spc="1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funcţie</a:t>
            </a:r>
            <a:r>
              <a:rPr dirty="0" sz="2400" spc="1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care,</a:t>
            </a:r>
            <a:r>
              <a:rPr dirty="0" sz="2400" spc="1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aplicată</a:t>
            </a:r>
            <a:r>
              <a:rPr dirty="0" sz="2400" spc="1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asupra</a:t>
            </a:r>
            <a:r>
              <a:rPr dirty="0" sz="2400" spc="1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unei</a:t>
            </a:r>
            <a:r>
              <a:rPr dirty="0" sz="2400" spc="16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instanţe </a:t>
            </a:r>
            <a:r>
              <a:rPr dirty="0" sz="2400" spc="-1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unei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baze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date,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produce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relaţie;</a:t>
            </a:r>
            <a:endParaRPr sz="2400">
              <a:latin typeface="Microsoft Sans Serif"/>
              <a:cs typeface="Microsoft Sans Serif"/>
            </a:endParaRPr>
          </a:p>
          <a:p>
            <a:pPr algn="just" marL="1170940" marR="5080" indent="-533400">
              <a:lnSpc>
                <a:spcPct val="100000"/>
              </a:lnSpc>
              <a:spcBef>
                <a:spcPts val="2400"/>
              </a:spcBef>
            </a:pPr>
            <a:r>
              <a:rPr dirty="0" sz="160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600" spc="55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Fiind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dată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schemă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9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baze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date,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interogare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120">
                <a:latin typeface="Microsoft Sans Serif"/>
                <a:cs typeface="Microsoft Sans Serif"/>
              </a:rPr>
              <a:t>  </a:t>
            </a:r>
            <a:r>
              <a:rPr dirty="0" sz="2000" spc="-50">
                <a:latin typeface="Microsoft Sans Serif"/>
                <a:cs typeface="Microsoft Sans Serif"/>
              </a:rPr>
              <a:t>o </a:t>
            </a:r>
            <a:r>
              <a:rPr dirty="0" sz="2000">
                <a:latin typeface="Microsoft Sans Serif"/>
                <a:cs typeface="Microsoft Sans Serif"/>
              </a:rPr>
              <a:t>funcţie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care,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fiecare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instanţă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produce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40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relaţie </a:t>
            </a:r>
            <a:r>
              <a:rPr dirty="0" sz="2000">
                <a:latin typeface="Microsoft Sans Serif"/>
                <a:cs typeface="Microsoft Sans Serif"/>
              </a:rPr>
              <a:t>definită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 o mulţime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just" marL="621030" marR="5080" indent="-60896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622300" algn="l"/>
              </a:tabLst>
            </a:pPr>
            <a:r>
              <a:rPr dirty="0" sz="2400">
                <a:latin typeface="Microsoft Sans Serif"/>
                <a:cs typeface="Microsoft Sans Serif"/>
              </a:rPr>
              <a:t>În</a:t>
            </a:r>
            <a:r>
              <a:rPr dirty="0" sz="2400" spc="5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algebra</a:t>
            </a:r>
            <a:r>
              <a:rPr dirty="0" sz="2400" spc="5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relaţională,</a:t>
            </a:r>
            <a:r>
              <a:rPr dirty="0" sz="2400" spc="5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interogările</a:t>
            </a:r>
            <a:r>
              <a:rPr dirty="0" sz="2400" spc="5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unei</a:t>
            </a:r>
            <a:r>
              <a:rPr dirty="0" sz="2400" spc="5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scheme</a:t>
            </a:r>
            <a:r>
              <a:rPr dirty="0" sz="2400" spc="55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sz="2400" spc="525" i="1">
                <a:latin typeface="Arial"/>
                <a:cs typeface="Arial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de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baze</a:t>
            </a:r>
            <a:r>
              <a:rPr dirty="0" sz="2400" spc="4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409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date</a:t>
            </a:r>
            <a:r>
              <a:rPr dirty="0" sz="2400" spc="4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sunt</a:t>
            </a:r>
            <a:r>
              <a:rPr dirty="0" sz="2400" spc="3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formulate</a:t>
            </a:r>
            <a:r>
              <a:rPr dirty="0" sz="2400" spc="4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</a:t>
            </a:r>
            <a:r>
              <a:rPr dirty="0" sz="2400" spc="4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ajutorul</a:t>
            </a:r>
            <a:r>
              <a:rPr dirty="0" sz="2400" spc="4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unor</a:t>
            </a:r>
            <a:r>
              <a:rPr dirty="0" sz="2400" spc="4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expresii, </a:t>
            </a:r>
            <a:r>
              <a:rPr dirty="0" sz="2400" spc="-1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ale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căror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atomi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sunt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relaţii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 i="1">
                <a:latin typeface="Arial"/>
                <a:cs typeface="Arial"/>
              </a:rPr>
              <a:t>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8250" y="536193"/>
            <a:ext cx="42278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Interogări</a:t>
            </a:r>
            <a:r>
              <a:rPr dirty="0" spc="-100"/>
              <a:t> </a:t>
            </a:r>
            <a:r>
              <a:rPr dirty="0" spc="50"/>
              <a:t>în</a:t>
            </a:r>
            <a:r>
              <a:rPr dirty="0" spc="-55"/>
              <a:t> </a:t>
            </a:r>
            <a:r>
              <a:rPr dirty="0"/>
              <a:t>algebra</a:t>
            </a:r>
            <a:r>
              <a:rPr dirty="0" spc="-85"/>
              <a:t> </a:t>
            </a:r>
            <a:r>
              <a:rPr dirty="0" spc="-10"/>
              <a:t>relaţională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8743" y="801090"/>
            <a:ext cx="6494780" cy="16383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10">
                <a:latin typeface="Microsoft Sans Serif"/>
                <a:cs typeface="Microsoft Sans Serif"/>
              </a:rPr>
              <a:t>Exemple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bază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formată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din</a:t>
            </a:r>
            <a:r>
              <a:rPr dirty="0" sz="2000" spc="-114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relaţiile:</a:t>
            </a:r>
            <a:endParaRPr sz="2000">
              <a:latin typeface="Microsoft Sans Serif"/>
              <a:cs typeface="Microsoft Sans Serif"/>
            </a:endParaRPr>
          </a:p>
          <a:p>
            <a:pPr algn="ctr" marL="1692910">
              <a:lnSpc>
                <a:spcPct val="100000"/>
              </a:lnSpc>
              <a:spcBef>
                <a:spcPts val="215"/>
              </a:spcBef>
            </a:pP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ANGAJAT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(NrInreg,</a:t>
            </a:r>
            <a:r>
              <a:rPr dirty="0" sz="20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Nume,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Varsta,</a:t>
            </a:r>
            <a:r>
              <a:rPr dirty="0" sz="2000" spc="-19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Salariu)</a:t>
            </a:r>
            <a:endParaRPr sz="2000">
              <a:latin typeface="Microsoft Sans Serif"/>
              <a:cs typeface="Microsoft Sans Serif"/>
            </a:endParaRPr>
          </a:p>
          <a:p>
            <a:pPr algn="ctr" marL="1741805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SUPERVIZOR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(NrSup,</a:t>
            </a:r>
            <a:r>
              <a:rPr dirty="0" sz="2000" spc="-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NrAng)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28166" y="2939287"/>
            <a:ext cx="95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 b="1">
                <a:latin typeface="Arial"/>
                <a:cs typeface="Arial"/>
              </a:rPr>
              <a:t>ANGAJAT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308861" y="3257930"/>
          <a:ext cx="4018279" cy="260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1454785"/>
                <a:gridCol w="768350"/>
                <a:gridCol w="814069"/>
              </a:tblGrid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89535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7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Lucia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Nicu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Marcel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Alin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Lupu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Nicu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Andrei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Popa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6424929" y="2939287"/>
            <a:ext cx="1327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SUPERVIZOR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382130" y="3257930"/>
          <a:ext cx="1635125" cy="2080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/>
                <a:gridCol w="781685"/>
              </a:tblGrid>
              <a:tr h="259715">
                <a:tc>
                  <a:txBody>
                    <a:bodyPr/>
                    <a:lstStyle/>
                    <a:p>
                      <a:pPr algn="ctr" marL="190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NrSup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R="5397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 marR="53975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 marR="5397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2974339" y="6257035"/>
            <a:ext cx="4468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Fig.3.10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Bază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exemplificarea interogărilor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algebra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relaţională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0050" marR="5080" indent="-88900">
              <a:lnSpc>
                <a:spcPct val="100000"/>
              </a:lnSpc>
              <a:spcBef>
                <a:spcPts val="105"/>
              </a:spcBef>
            </a:pPr>
            <a:r>
              <a:rPr dirty="0"/>
              <a:t>1)</a:t>
            </a:r>
            <a:r>
              <a:rPr dirty="0" spc="5"/>
              <a:t> </a:t>
            </a:r>
            <a:r>
              <a:rPr dirty="0"/>
              <a:t>Să</a:t>
            </a:r>
            <a:r>
              <a:rPr dirty="0" spc="-20"/>
              <a:t> </a:t>
            </a:r>
            <a:r>
              <a:rPr dirty="0"/>
              <a:t>se</a:t>
            </a:r>
            <a:r>
              <a:rPr dirty="0" spc="10"/>
              <a:t> </a:t>
            </a:r>
            <a:r>
              <a:rPr dirty="0"/>
              <a:t>găsească</a:t>
            </a:r>
            <a:r>
              <a:rPr dirty="0" spc="-40"/>
              <a:t> </a:t>
            </a:r>
            <a:r>
              <a:rPr dirty="0"/>
              <a:t>numerele</a:t>
            </a:r>
            <a:r>
              <a:rPr dirty="0" spc="-30"/>
              <a:t> </a:t>
            </a:r>
            <a:r>
              <a:rPr dirty="0"/>
              <a:t>de înregistrare</a:t>
            </a:r>
            <a:r>
              <a:rPr dirty="0" spc="-50"/>
              <a:t> </a:t>
            </a:r>
            <a:r>
              <a:rPr dirty="0"/>
              <a:t>pentru</a:t>
            </a:r>
            <a:r>
              <a:rPr dirty="0" spc="-40"/>
              <a:t> </a:t>
            </a:r>
            <a:r>
              <a:rPr dirty="0"/>
              <a:t>supervizorii</a:t>
            </a:r>
            <a:r>
              <a:rPr dirty="0" spc="-40"/>
              <a:t> </a:t>
            </a:r>
            <a:r>
              <a:rPr dirty="0" spc="-10"/>
              <a:t>acelor </a:t>
            </a:r>
            <a:r>
              <a:rPr dirty="0"/>
              <a:t>angajaţi</a:t>
            </a:r>
            <a:r>
              <a:rPr dirty="0" spc="-15"/>
              <a:t> </a:t>
            </a:r>
            <a:r>
              <a:rPr dirty="0"/>
              <a:t>ce</a:t>
            </a:r>
            <a:r>
              <a:rPr dirty="0" spc="-5"/>
              <a:t> </a:t>
            </a:r>
            <a:r>
              <a:rPr dirty="0"/>
              <a:t>câştigă</a:t>
            </a:r>
            <a:r>
              <a:rPr dirty="0" spc="-20"/>
              <a:t> </a:t>
            </a:r>
            <a:r>
              <a:rPr dirty="0"/>
              <a:t>mai</a:t>
            </a:r>
            <a:r>
              <a:rPr dirty="0" spc="15"/>
              <a:t> </a:t>
            </a:r>
            <a:r>
              <a:rPr dirty="0"/>
              <a:t>mult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114"/>
              <a:t> </a:t>
            </a:r>
            <a:r>
              <a:rPr dirty="0" spc="-25"/>
              <a:t>40.</a:t>
            </a:r>
          </a:p>
          <a:p>
            <a:pPr marL="2678430" marR="1321435" indent="-683260">
              <a:lnSpc>
                <a:spcPct val="120000"/>
              </a:lnSpc>
              <a:spcBef>
                <a:spcPts val="1630"/>
              </a:spcBef>
            </a:pPr>
            <a:r>
              <a:rPr dirty="0" spc="-20"/>
              <a:t>ANGAJAT</a:t>
            </a:r>
            <a:r>
              <a:rPr dirty="0" spc="-45"/>
              <a:t> </a:t>
            </a:r>
            <a:r>
              <a:rPr dirty="0"/>
              <a:t>(NrInreg,</a:t>
            </a:r>
            <a:r>
              <a:rPr dirty="0" spc="-50"/>
              <a:t> </a:t>
            </a:r>
            <a:r>
              <a:rPr dirty="0"/>
              <a:t>Nume,</a:t>
            </a:r>
            <a:r>
              <a:rPr dirty="0" spc="-10"/>
              <a:t> </a:t>
            </a:r>
            <a:r>
              <a:rPr dirty="0" spc="-30"/>
              <a:t>Varsta,</a:t>
            </a:r>
            <a:r>
              <a:rPr dirty="0" spc="-215"/>
              <a:t> </a:t>
            </a:r>
            <a:r>
              <a:rPr dirty="0" spc="-10"/>
              <a:t>Salariu) </a:t>
            </a:r>
            <a:r>
              <a:rPr dirty="0"/>
              <a:t>SUPERVIZOR</a:t>
            </a:r>
            <a:r>
              <a:rPr dirty="0" spc="-60"/>
              <a:t> </a:t>
            </a:r>
            <a:r>
              <a:rPr dirty="0"/>
              <a:t>(NrSup,</a:t>
            </a:r>
            <a:r>
              <a:rPr dirty="0" spc="-80"/>
              <a:t> </a:t>
            </a:r>
            <a:r>
              <a:rPr dirty="0" spc="-10"/>
              <a:t>NrAng)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dirty="0"/>
              <a:t>Interogări</a:t>
            </a:r>
            <a:r>
              <a:rPr dirty="0" spc="-100"/>
              <a:t> </a:t>
            </a:r>
            <a:r>
              <a:rPr dirty="0" spc="50"/>
              <a:t>în</a:t>
            </a:r>
            <a:r>
              <a:rPr dirty="0" spc="-55"/>
              <a:t> </a:t>
            </a:r>
            <a:r>
              <a:rPr dirty="0"/>
              <a:t>algebra</a:t>
            </a:r>
            <a:r>
              <a:rPr dirty="0" spc="-85"/>
              <a:t> </a:t>
            </a:r>
            <a:r>
              <a:rPr dirty="0" spc="-10"/>
              <a:t>relaţională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8089" y="4479243"/>
            <a:ext cx="5809388" cy="251696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4481" y="523493"/>
            <a:ext cx="4227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Interogări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în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algebra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relaţională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Arial"/>
                <a:cs typeface="Arial"/>
              </a:rPr>
              <a:t>Raspuns: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19504" y="2814574"/>
            <a:ext cx="7800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2152" sz="4800">
                <a:latin typeface="Symbol"/>
                <a:cs typeface="Symbol"/>
              </a:rPr>
              <a:t></a:t>
            </a:r>
            <a:r>
              <a:rPr dirty="0" sz="2400" i="1">
                <a:latin typeface="Times New Roman"/>
                <a:cs typeface="Times New Roman"/>
              </a:rPr>
              <a:t>NrSup</a:t>
            </a:r>
            <a:r>
              <a:rPr dirty="0" sz="2400" spc="20" i="1">
                <a:latin typeface="Times New Roman"/>
                <a:cs typeface="Times New Roman"/>
              </a:rPr>
              <a:t> </a:t>
            </a:r>
            <a:r>
              <a:rPr dirty="0" baseline="12152" sz="2400">
                <a:latin typeface="Times New Roman"/>
                <a:cs typeface="Times New Roman"/>
              </a:rPr>
              <a:t>(</a:t>
            </a:r>
            <a:r>
              <a:rPr dirty="0" baseline="8680" sz="2400" i="1">
                <a:latin typeface="Times New Roman"/>
                <a:cs typeface="Times New Roman"/>
              </a:rPr>
              <a:t>SUPERVIZOR</a:t>
            </a:r>
            <a:r>
              <a:rPr dirty="0" baseline="8680" sz="2400" spc="-82" i="1">
                <a:latin typeface="Times New Roman"/>
                <a:cs typeface="Times New Roman"/>
              </a:rPr>
              <a:t> </a:t>
            </a:r>
            <a:r>
              <a:rPr dirty="0" baseline="10416" sz="2400">
                <a:latin typeface="Microsoft Sans Serif"/>
                <a:cs typeface="Microsoft Sans Serif"/>
              </a:rPr>
              <a:t>&gt;&lt;</a:t>
            </a:r>
            <a:r>
              <a:rPr dirty="0" sz="2400" i="1">
                <a:latin typeface="Times New Roman"/>
                <a:cs typeface="Times New Roman"/>
              </a:rPr>
              <a:t>NrAng</a:t>
            </a:r>
            <a:r>
              <a:rPr dirty="0" sz="2400" spc="-1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NrInreg</a:t>
            </a:r>
            <a:r>
              <a:rPr dirty="0" sz="2400" spc="60" i="1">
                <a:latin typeface="Times New Roman"/>
                <a:cs typeface="Times New Roman"/>
              </a:rPr>
              <a:t> </a:t>
            </a:r>
            <a:r>
              <a:rPr dirty="0" baseline="12152" sz="2400" spc="-15">
                <a:latin typeface="Times New Roman"/>
                <a:cs typeface="Times New Roman"/>
              </a:rPr>
              <a:t>(</a:t>
            </a:r>
            <a:r>
              <a:rPr dirty="0" baseline="12152" sz="4800" spc="-15">
                <a:latin typeface="Symbol"/>
                <a:cs typeface="Symbol"/>
              </a:rPr>
              <a:t></a:t>
            </a:r>
            <a:r>
              <a:rPr dirty="0" sz="2400" spc="-10" i="1">
                <a:latin typeface="Times New Roman"/>
                <a:cs typeface="Times New Roman"/>
              </a:rPr>
              <a:t>Salariu</a:t>
            </a:r>
            <a:r>
              <a:rPr dirty="0" sz="2400" spc="-15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</a:t>
            </a:r>
            <a:r>
              <a:rPr dirty="0" sz="2400" i="1">
                <a:latin typeface="Times New Roman"/>
                <a:cs typeface="Times New Roman"/>
              </a:rPr>
              <a:t>40</a:t>
            </a:r>
            <a:r>
              <a:rPr dirty="0" sz="2400" spc="20" i="1">
                <a:latin typeface="Times New Roman"/>
                <a:cs typeface="Times New Roman"/>
              </a:rPr>
              <a:t> </a:t>
            </a:r>
            <a:r>
              <a:rPr dirty="0" baseline="12152" sz="2400">
                <a:latin typeface="Times New Roman"/>
                <a:cs typeface="Times New Roman"/>
              </a:rPr>
              <a:t>(</a:t>
            </a:r>
            <a:r>
              <a:rPr dirty="0" baseline="12152" sz="2400" i="1">
                <a:latin typeface="Times New Roman"/>
                <a:cs typeface="Times New Roman"/>
              </a:rPr>
              <a:t>ANGAJAT</a:t>
            </a:r>
            <a:r>
              <a:rPr dirty="0" baseline="12152" sz="2400">
                <a:latin typeface="Times New Roman"/>
                <a:cs typeface="Times New Roman"/>
              </a:rPr>
              <a:t>)</a:t>
            </a:r>
            <a:r>
              <a:rPr dirty="0" baseline="12152" sz="2400" spc="-135">
                <a:latin typeface="Times New Roman"/>
                <a:cs typeface="Times New Roman"/>
              </a:rPr>
              <a:t> </a:t>
            </a:r>
            <a:r>
              <a:rPr dirty="0" baseline="13888" sz="2400" spc="-75">
                <a:latin typeface="Times New Roman"/>
                <a:cs typeface="Times New Roman"/>
              </a:rPr>
              <a:t>)</a:t>
            </a:r>
            <a:endParaRPr baseline="13888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8281" y="1240282"/>
            <a:ext cx="8281670" cy="3011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2)Să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găsească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numerele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înregistrare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numele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supervizorilor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au </a:t>
            </a:r>
            <a:r>
              <a:rPr dirty="0" sz="2000">
                <a:latin typeface="Microsoft Sans Serif"/>
                <a:cs typeface="Microsoft Sans Serif"/>
              </a:rPr>
              <a:t>numai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subalterni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câştigă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13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40.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2595880" marR="1544955" indent="-684530">
              <a:lnSpc>
                <a:spcPct val="120000"/>
              </a:lnSpc>
              <a:spcBef>
                <a:spcPts val="5"/>
              </a:spcBef>
            </a:pPr>
            <a:r>
              <a:rPr dirty="0" sz="2000" spc="-20">
                <a:latin typeface="Microsoft Sans Serif"/>
                <a:cs typeface="Microsoft Sans Serif"/>
              </a:rPr>
              <a:t>ANGAJAT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(NrInreg,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Nume,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Varsta,</a:t>
            </a:r>
            <a:r>
              <a:rPr dirty="0" sz="2000" spc="-2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Salariu) </a:t>
            </a:r>
            <a:r>
              <a:rPr dirty="0" sz="2000">
                <a:latin typeface="Microsoft Sans Serif"/>
                <a:cs typeface="Microsoft Sans Serif"/>
              </a:rPr>
              <a:t>SUPERVIZOR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(NrSup,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NrAng)</a:t>
            </a:r>
            <a:endParaRPr sz="2000">
              <a:latin typeface="Microsoft Sans Serif"/>
              <a:cs typeface="Microsoft Sans Serif"/>
            </a:endParaRPr>
          </a:p>
          <a:p>
            <a:pPr marL="1359535" indent="-533400">
              <a:lnSpc>
                <a:spcPct val="100000"/>
              </a:lnSpc>
              <a:spcBef>
                <a:spcPts val="2165"/>
              </a:spcBef>
              <a:buClr>
                <a:srgbClr val="00007B"/>
              </a:buClr>
              <a:buSzPct val="77777"/>
              <a:buFont typeface="Wingdings"/>
              <a:buChar char=""/>
              <a:tabLst>
                <a:tab pos="1359535" algn="l"/>
              </a:tabLst>
            </a:pP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găsesc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toţi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supervizorii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există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subalterni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câştigă</a:t>
            </a:r>
            <a:endParaRPr sz="1800">
              <a:latin typeface="Microsoft Sans Serif"/>
              <a:cs typeface="Microsoft Sans Serif"/>
            </a:endParaRPr>
          </a:p>
          <a:p>
            <a:pPr marL="13595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Microsoft Sans Serif"/>
                <a:cs typeface="Microsoft Sans Serif"/>
              </a:rPr>
              <a:t>maxim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40;</a:t>
            </a:r>
            <a:endParaRPr sz="1800">
              <a:latin typeface="Microsoft Sans Serif"/>
              <a:cs typeface="Microsoft Sans Serif"/>
            </a:endParaRPr>
          </a:p>
          <a:p>
            <a:pPr marL="662940">
              <a:lnSpc>
                <a:spcPct val="100000"/>
              </a:lnSpc>
              <a:spcBef>
                <a:spcPts val="1795"/>
              </a:spcBef>
              <a:tabLst>
                <a:tab pos="5758180" algn="l"/>
              </a:tabLst>
            </a:pPr>
            <a:r>
              <a:rPr dirty="0" sz="1600" spc="-10" b="1">
                <a:latin typeface="Arial"/>
                <a:cs typeface="Arial"/>
              </a:rPr>
              <a:t>ANGAJAT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spc="-10" b="1">
                <a:latin typeface="Arial"/>
                <a:cs typeface="Arial"/>
              </a:rPr>
              <a:t>SUPERVIZOR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dirty="0"/>
              <a:t>Interogări</a:t>
            </a:r>
            <a:r>
              <a:rPr dirty="0" spc="-100"/>
              <a:t> </a:t>
            </a:r>
            <a:r>
              <a:rPr dirty="0" spc="50"/>
              <a:t>în</a:t>
            </a:r>
            <a:r>
              <a:rPr dirty="0" spc="-55"/>
              <a:t> </a:t>
            </a:r>
            <a:r>
              <a:rPr dirty="0"/>
              <a:t>algebra</a:t>
            </a:r>
            <a:r>
              <a:rPr dirty="0" spc="-85"/>
              <a:t> </a:t>
            </a:r>
            <a:r>
              <a:rPr dirty="0" spc="-10"/>
              <a:t>relaţională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08861" y="4655565"/>
          <a:ext cx="4018279" cy="2600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1454785"/>
                <a:gridCol w="768350"/>
                <a:gridCol w="814069"/>
              </a:tblGrid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9535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89535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Lucia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Nicu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Marcel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Alin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Lupu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Nicu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Andrei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Popa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382130" y="4652390"/>
          <a:ext cx="1635125" cy="2080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/>
                <a:gridCol w="781685"/>
              </a:tblGrid>
              <a:tr h="260350">
                <a:tc>
                  <a:txBody>
                    <a:bodyPr/>
                    <a:lstStyle/>
                    <a:p>
                      <a:pPr algn="ctr" marL="190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NrSup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R="53975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 marR="53975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 marR="5397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4481" y="523493"/>
            <a:ext cx="4227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Interogări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în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algebra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relaţională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9561" y="2487295"/>
            <a:ext cx="86563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6944" sz="3600" spc="-67">
                <a:latin typeface="Symbol"/>
                <a:cs typeface="Symbol"/>
              </a:rPr>
              <a:t></a:t>
            </a:r>
            <a:r>
              <a:rPr dirty="0" baseline="-8101" sz="3600" spc="-67" i="1">
                <a:latin typeface="Times New Roman"/>
                <a:cs typeface="Times New Roman"/>
              </a:rPr>
              <a:t>NrSup</a:t>
            </a:r>
            <a:r>
              <a:rPr dirty="0" baseline="-8101" sz="3600" spc="-240" i="1">
                <a:latin typeface="Times New Roman"/>
                <a:cs typeface="Times New Roman"/>
              </a:rPr>
              <a:t> </a:t>
            </a:r>
            <a:r>
              <a:rPr dirty="0" baseline="6944" sz="3600" spc="-15">
                <a:latin typeface="Times New Roman"/>
                <a:cs typeface="Times New Roman"/>
              </a:rPr>
              <a:t>(</a:t>
            </a:r>
            <a:r>
              <a:rPr dirty="0" baseline="6944" sz="3600" spc="-352">
                <a:latin typeface="Times New Roman"/>
                <a:cs typeface="Times New Roman"/>
              </a:rPr>
              <a:t> </a:t>
            </a:r>
            <a:r>
              <a:rPr dirty="0" baseline="1157" sz="3600" spc="-89" i="1">
                <a:latin typeface="Times New Roman"/>
                <a:cs typeface="Times New Roman"/>
              </a:rPr>
              <a:t>SUPERVIZOR</a:t>
            </a:r>
            <a:r>
              <a:rPr dirty="0" baseline="1157" sz="3600" spc="-89">
                <a:latin typeface="Microsoft Sans Serif"/>
                <a:cs typeface="Microsoft Sans Serif"/>
              </a:rPr>
              <a:t>&gt;&lt;</a:t>
            </a:r>
            <a:r>
              <a:rPr dirty="0" baseline="-18518" sz="3600" spc="-89" i="1">
                <a:latin typeface="Times New Roman"/>
                <a:cs typeface="Times New Roman"/>
              </a:rPr>
              <a:t>NrAng</a:t>
            </a:r>
            <a:r>
              <a:rPr dirty="0" baseline="-18518" sz="3600" spc="-89">
                <a:latin typeface="Symbol"/>
                <a:cs typeface="Symbol"/>
              </a:rPr>
              <a:t></a:t>
            </a:r>
            <a:r>
              <a:rPr dirty="0" baseline="-18518" sz="3600" spc="-89" i="1">
                <a:latin typeface="Times New Roman"/>
                <a:cs typeface="Times New Roman"/>
              </a:rPr>
              <a:t>NrInreg</a:t>
            </a:r>
            <a:r>
              <a:rPr dirty="0" baseline="-18518" sz="3600" spc="112" i="1">
                <a:latin typeface="Times New Roman"/>
                <a:cs typeface="Times New Roman"/>
              </a:rPr>
              <a:t> </a:t>
            </a:r>
            <a:r>
              <a:rPr dirty="0" baseline="1157" sz="3600" spc="-30">
                <a:latin typeface="Times New Roman"/>
                <a:cs typeface="Times New Roman"/>
              </a:rPr>
              <a:t>(</a:t>
            </a:r>
            <a:r>
              <a:rPr dirty="0" baseline="1157" sz="3600" spc="-30">
                <a:latin typeface="Symbol"/>
                <a:cs typeface="Symbol"/>
              </a:rPr>
              <a:t></a:t>
            </a:r>
            <a:r>
              <a:rPr dirty="0" baseline="-18518" sz="3600" spc="-30" i="1">
                <a:latin typeface="Times New Roman"/>
                <a:cs typeface="Times New Roman"/>
              </a:rPr>
              <a:t>Salariu</a:t>
            </a:r>
            <a:r>
              <a:rPr dirty="0" baseline="-18518" sz="3600" spc="-30">
                <a:latin typeface="Symbol"/>
                <a:cs typeface="Symbol"/>
              </a:rPr>
              <a:t></a:t>
            </a:r>
            <a:r>
              <a:rPr dirty="0" baseline="-18518" sz="3600" spc="-30" i="1">
                <a:latin typeface="Times New Roman"/>
                <a:cs typeface="Times New Roman"/>
              </a:rPr>
              <a:t>40</a:t>
            </a:r>
            <a:r>
              <a:rPr dirty="0" baseline="-18518" sz="3600" spc="-240" i="1">
                <a:latin typeface="Times New Roman"/>
                <a:cs typeface="Times New Roman"/>
              </a:rPr>
              <a:t> </a:t>
            </a:r>
            <a:r>
              <a:rPr dirty="0" baseline="1157" sz="3600" spc="-15">
                <a:latin typeface="Times New Roman"/>
                <a:cs typeface="Times New Roman"/>
              </a:rPr>
              <a:t>(</a:t>
            </a:r>
            <a:r>
              <a:rPr dirty="0" baseline="1157" sz="3600" spc="-15" i="1">
                <a:latin typeface="Times New Roman"/>
                <a:cs typeface="Times New Roman"/>
              </a:rPr>
              <a:t>ANGAJAT</a:t>
            </a:r>
            <a:r>
              <a:rPr dirty="0" baseline="1157" sz="3600" spc="-15">
                <a:latin typeface="Times New Roman"/>
                <a:cs typeface="Times New Roman"/>
              </a:rPr>
              <a:t>)</a:t>
            </a:r>
            <a:r>
              <a:rPr dirty="0" sz="3600" spc="-10">
                <a:latin typeface="Times New Roman"/>
                <a:cs typeface="Times New Roman"/>
              </a:rPr>
              <a:t>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Raspuns: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4205" y="1147414"/>
            <a:ext cx="7313295" cy="177482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 marR="332105">
              <a:lnSpc>
                <a:spcPct val="100000"/>
              </a:lnSpc>
              <a:spcBef>
                <a:spcPts val="575"/>
              </a:spcBef>
            </a:pPr>
            <a:r>
              <a:rPr dirty="0" sz="2000" spc="-55">
                <a:latin typeface="Microsoft Sans Serif"/>
                <a:cs typeface="Microsoft Sans Serif"/>
              </a:rPr>
              <a:t>ANGAJAT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(NrInreg,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Nume,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Varsta,</a:t>
            </a:r>
            <a:r>
              <a:rPr dirty="0" sz="2000" spc="-19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Salariu)</a:t>
            </a:r>
            <a:endParaRPr sz="2000">
              <a:latin typeface="Microsoft Sans Serif"/>
              <a:cs typeface="Microsoft Sans Serif"/>
            </a:endParaRPr>
          </a:p>
          <a:p>
            <a:pPr algn="ctr" marR="27813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Microsoft Sans Serif"/>
                <a:cs typeface="Microsoft Sans Serif"/>
              </a:rPr>
              <a:t>SUPERVIZOR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(NrSup,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NrAng)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546100" marR="5080" indent="-533400">
              <a:lnSpc>
                <a:spcPct val="100000"/>
              </a:lnSpc>
              <a:buClr>
                <a:srgbClr val="00007B"/>
              </a:buClr>
              <a:buSzPct val="77777"/>
              <a:buFont typeface="Wingdings"/>
              <a:buChar char=""/>
              <a:tabLst>
                <a:tab pos="546100" algn="l"/>
              </a:tabLst>
            </a:pP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aplică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operatorul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diferenţă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între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submulţimea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supervizorilor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şi </a:t>
            </a:r>
            <a:r>
              <a:rPr dirty="0" sz="1800" spc="-10">
                <a:latin typeface="Microsoft Sans Serif"/>
                <a:cs typeface="Microsoft Sans Serif"/>
              </a:rPr>
              <a:t>mulţimea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obţinută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pasul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anterior.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2712" y="3960367"/>
            <a:ext cx="960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ANGAJAT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8028" y="3960367"/>
            <a:ext cx="1327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SUPERVIZOR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dirty="0"/>
              <a:t>Interogări</a:t>
            </a:r>
            <a:r>
              <a:rPr dirty="0" spc="-100"/>
              <a:t> </a:t>
            </a:r>
            <a:r>
              <a:rPr dirty="0" spc="50"/>
              <a:t>în</a:t>
            </a:r>
            <a:r>
              <a:rPr dirty="0" spc="-55"/>
              <a:t> </a:t>
            </a:r>
            <a:r>
              <a:rPr dirty="0"/>
              <a:t>algebra</a:t>
            </a:r>
            <a:r>
              <a:rPr dirty="0" spc="-85"/>
              <a:t> </a:t>
            </a:r>
            <a:r>
              <a:rPr dirty="0" spc="-10"/>
              <a:t>relaţională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308861" y="4521453"/>
          <a:ext cx="4018279" cy="259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1454785"/>
                <a:gridCol w="768350"/>
                <a:gridCol w="814069"/>
              </a:tblGrid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9535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5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89535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7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Balint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Lucia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Nicu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Marcel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Burlacu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Alin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Lupu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Nicu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Andrei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Popa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70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382130" y="4518278"/>
          <a:ext cx="1635125" cy="208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/>
                <a:gridCol w="781685"/>
              </a:tblGrid>
              <a:tr h="260350">
                <a:tc>
                  <a:txBody>
                    <a:bodyPr/>
                    <a:lstStyle/>
                    <a:p>
                      <a:pPr algn="ctr" marL="190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NrSup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R="53975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 marR="53975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7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 marR="5397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 marR="5397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marR="5397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252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0097" y="523493"/>
            <a:ext cx="4251960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Interogări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în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algebra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relaţională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35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 b="1">
                <a:latin typeface="Calibri"/>
                <a:cs typeface="Calibri"/>
              </a:rPr>
              <a:t>Raspuns: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9269" y="3023438"/>
            <a:ext cx="8520430" cy="22256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 marR="1746885">
              <a:lnSpc>
                <a:spcPts val="3170"/>
              </a:lnSpc>
              <a:spcBef>
                <a:spcPts val="770"/>
              </a:spcBef>
            </a:pPr>
            <a:r>
              <a:rPr dirty="0" baseline="11284" sz="4800" spc="-67">
                <a:latin typeface="Symbol"/>
                <a:cs typeface="Symbol"/>
              </a:rPr>
              <a:t></a:t>
            </a:r>
            <a:r>
              <a:rPr dirty="0" sz="2000" spc="-45" i="1">
                <a:latin typeface="Times New Roman"/>
                <a:cs typeface="Times New Roman"/>
              </a:rPr>
              <a:t>NrInreg</a:t>
            </a:r>
            <a:r>
              <a:rPr dirty="0" sz="2000" spc="-45">
                <a:latin typeface="Times New Roman"/>
                <a:cs typeface="Times New Roman"/>
              </a:rPr>
              <a:t>,</a:t>
            </a:r>
            <a:r>
              <a:rPr dirty="0" sz="2000" spc="-45" i="1">
                <a:latin typeface="Times New Roman"/>
                <a:cs typeface="Times New Roman"/>
              </a:rPr>
              <a:t>Nume</a:t>
            </a:r>
            <a:r>
              <a:rPr dirty="0" sz="2000" spc="-135" i="1">
                <a:latin typeface="Times New Roman"/>
                <a:cs typeface="Times New Roman"/>
              </a:rPr>
              <a:t> </a:t>
            </a:r>
            <a:r>
              <a:rPr dirty="0" baseline="11284" sz="4800">
                <a:latin typeface="Times New Roman"/>
                <a:cs typeface="Times New Roman"/>
              </a:rPr>
              <a:t>(</a:t>
            </a:r>
            <a:r>
              <a:rPr dirty="0" baseline="11284" sz="4800" spc="-337">
                <a:latin typeface="Times New Roman"/>
                <a:cs typeface="Times New Roman"/>
              </a:rPr>
              <a:t> </a:t>
            </a:r>
            <a:r>
              <a:rPr dirty="0" baseline="11284" sz="4800" spc="-157" i="1">
                <a:latin typeface="Times New Roman"/>
                <a:cs typeface="Times New Roman"/>
              </a:rPr>
              <a:t>ANGAJAT</a:t>
            </a:r>
            <a:r>
              <a:rPr dirty="0" baseline="11284" sz="4800" spc="-232" i="1">
                <a:latin typeface="Times New Roman"/>
                <a:cs typeface="Times New Roman"/>
              </a:rPr>
              <a:t> </a:t>
            </a:r>
            <a:r>
              <a:rPr dirty="0" baseline="11284" sz="4800" spc="-67">
                <a:latin typeface="Microsoft Sans Serif"/>
                <a:cs typeface="Microsoft Sans Serif"/>
              </a:rPr>
              <a:t>&gt;&lt;</a:t>
            </a:r>
            <a:r>
              <a:rPr dirty="0" sz="2000" spc="-45" i="1">
                <a:latin typeface="Times New Roman"/>
                <a:cs typeface="Times New Roman"/>
              </a:rPr>
              <a:t>NrInreg</a:t>
            </a:r>
            <a:r>
              <a:rPr dirty="0" sz="2000" spc="-45">
                <a:latin typeface="Symbol"/>
                <a:cs typeface="Symbol"/>
              </a:rPr>
              <a:t></a:t>
            </a:r>
            <a:r>
              <a:rPr dirty="0" sz="2000" spc="-45" i="1">
                <a:latin typeface="Times New Roman"/>
                <a:cs typeface="Times New Roman"/>
              </a:rPr>
              <a:t>NrSup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baseline="11284" sz="4800">
                <a:latin typeface="Times New Roman"/>
                <a:cs typeface="Times New Roman"/>
              </a:rPr>
              <a:t>(</a:t>
            </a:r>
            <a:r>
              <a:rPr dirty="0" baseline="11284" sz="4800" spc="-480">
                <a:latin typeface="Times New Roman"/>
                <a:cs typeface="Times New Roman"/>
              </a:rPr>
              <a:t> </a:t>
            </a:r>
            <a:r>
              <a:rPr dirty="0" baseline="11284" sz="4800" spc="-15">
                <a:latin typeface="Symbol"/>
                <a:cs typeface="Symbol"/>
              </a:rPr>
              <a:t></a:t>
            </a:r>
            <a:r>
              <a:rPr dirty="0" sz="2000" spc="-10" i="1">
                <a:latin typeface="Times New Roman"/>
                <a:cs typeface="Times New Roman"/>
              </a:rPr>
              <a:t>NrSup </a:t>
            </a:r>
            <a:r>
              <a:rPr dirty="0" sz="3200" spc="-90">
                <a:latin typeface="Times New Roman"/>
                <a:cs typeface="Times New Roman"/>
              </a:rPr>
              <a:t>(</a:t>
            </a:r>
            <a:r>
              <a:rPr dirty="0" sz="3200" spc="-90" i="1">
                <a:latin typeface="Times New Roman"/>
                <a:cs typeface="Times New Roman"/>
              </a:rPr>
              <a:t>SUPERVIZOR</a:t>
            </a:r>
            <a:r>
              <a:rPr dirty="0" sz="3200" spc="-90">
                <a:latin typeface="Times New Roman"/>
                <a:cs typeface="Times New Roman"/>
              </a:rPr>
              <a:t>)</a:t>
            </a:r>
            <a:r>
              <a:rPr dirty="0" sz="3200" spc="-440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Symbol"/>
                <a:cs typeface="Symbol"/>
              </a:rPr>
              <a:t></a:t>
            </a:r>
            <a:endParaRPr sz="3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2000">
              <a:latin typeface="Symbol"/>
              <a:cs typeface="Symbol"/>
            </a:endParaRPr>
          </a:p>
          <a:p>
            <a:pPr marL="758825" marR="30480">
              <a:lnSpc>
                <a:spcPct val="81000"/>
              </a:lnSpc>
            </a:pPr>
            <a:r>
              <a:rPr dirty="0" baseline="19965" sz="4800" spc="-67">
                <a:latin typeface="Symbol"/>
                <a:cs typeface="Symbol"/>
              </a:rPr>
              <a:t></a:t>
            </a:r>
            <a:r>
              <a:rPr dirty="0" baseline="10416" sz="3600" spc="-67" i="1">
                <a:latin typeface="Times New Roman"/>
                <a:cs typeface="Times New Roman"/>
              </a:rPr>
              <a:t>NrSup</a:t>
            </a:r>
            <a:r>
              <a:rPr dirty="0" baseline="10416" sz="3600" spc="-284" i="1">
                <a:latin typeface="Times New Roman"/>
                <a:cs typeface="Times New Roman"/>
              </a:rPr>
              <a:t> </a:t>
            </a:r>
            <a:r>
              <a:rPr dirty="0" baseline="19965" sz="4800">
                <a:latin typeface="Times New Roman"/>
                <a:cs typeface="Times New Roman"/>
              </a:rPr>
              <a:t>(</a:t>
            </a:r>
            <a:r>
              <a:rPr dirty="0" baseline="19965" sz="4800" spc="-382">
                <a:latin typeface="Times New Roman"/>
                <a:cs typeface="Times New Roman"/>
              </a:rPr>
              <a:t> </a:t>
            </a:r>
            <a:r>
              <a:rPr dirty="0" baseline="14756" sz="4800" spc="-165" i="1">
                <a:latin typeface="Times New Roman"/>
                <a:cs typeface="Times New Roman"/>
              </a:rPr>
              <a:t>SUPERVIZOR</a:t>
            </a:r>
            <a:r>
              <a:rPr dirty="0" baseline="14756" sz="4800" spc="-667" i="1">
                <a:latin typeface="Times New Roman"/>
                <a:cs typeface="Times New Roman"/>
              </a:rPr>
              <a:t> </a:t>
            </a:r>
            <a:r>
              <a:rPr dirty="0" baseline="14756" sz="4800" spc="-52">
                <a:latin typeface="Microsoft Sans Serif"/>
                <a:cs typeface="Microsoft Sans Serif"/>
              </a:rPr>
              <a:t>&gt;&lt;</a:t>
            </a:r>
            <a:r>
              <a:rPr dirty="0" sz="2400" spc="-35" i="1">
                <a:latin typeface="Times New Roman"/>
                <a:cs typeface="Times New Roman"/>
              </a:rPr>
              <a:t>NrAng</a:t>
            </a:r>
            <a:r>
              <a:rPr dirty="0" sz="2400" spc="-35">
                <a:latin typeface="Symbol"/>
                <a:cs typeface="Symbol"/>
              </a:rPr>
              <a:t></a:t>
            </a:r>
            <a:r>
              <a:rPr dirty="0" sz="2400" spc="-35" i="1">
                <a:latin typeface="Times New Roman"/>
                <a:cs typeface="Times New Roman"/>
              </a:rPr>
              <a:t>NrInreg</a:t>
            </a:r>
            <a:r>
              <a:rPr dirty="0" sz="2400" spc="50" i="1">
                <a:latin typeface="Times New Roman"/>
                <a:cs typeface="Times New Roman"/>
              </a:rPr>
              <a:t> </a:t>
            </a:r>
            <a:r>
              <a:rPr dirty="0" baseline="14756" sz="4800" spc="-15">
                <a:latin typeface="Times New Roman"/>
                <a:cs typeface="Times New Roman"/>
              </a:rPr>
              <a:t>(</a:t>
            </a:r>
            <a:r>
              <a:rPr dirty="0" baseline="14756" sz="4800" spc="-15">
                <a:latin typeface="Symbol"/>
                <a:cs typeface="Symbol"/>
              </a:rPr>
              <a:t></a:t>
            </a:r>
            <a:r>
              <a:rPr dirty="0" sz="2400" spc="-10" i="1">
                <a:latin typeface="Times New Roman"/>
                <a:cs typeface="Times New Roman"/>
              </a:rPr>
              <a:t>Salariu</a:t>
            </a:r>
            <a:r>
              <a:rPr dirty="0" sz="2400" spc="-10">
                <a:latin typeface="Symbol"/>
                <a:cs typeface="Symbol"/>
              </a:rPr>
              <a:t></a:t>
            </a:r>
            <a:r>
              <a:rPr dirty="0" sz="2400" spc="-10" i="1">
                <a:latin typeface="Times New Roman"/>
                <a:cs typeface="Times New Roman"/>
              </a:rPr>
              <a:t>40 </a:t>
            </a:r>
            <a:r>
              <a:rPr dirty="0" sz="3200" spc="-10">
                <a:latin typeface="Times New Roman"/>
                <a:cs typeface="Times New Roman"/>
              </a:rPr>
              <a:t>(</a:t>
            </a:r>
            <a:r>
              <a:rPr dirty="0" sz="3200" spc="-10" i="1">
                <a:latin typeface="Times New Roman"/>
                <a:cs typeface="Times New Roman"/>
              </a:rPr>
              <a:t>ANGAJAT</a:t>
            </a:r>
            <a:r>
              <a:rPr dirty="0" sz="3200" spc="-10">
                <a:latin typeface="Times New Roman"/>
                <a:cs typeface="Times New Roman"/>
              </a:rPr>
              <a:t>)</a:t>
            </a:r>
            <a:r>
              <a:rPr dirty="0" sz="3600" spc="-10">
                <a:latin typeface="Times New Roman"/>
                <a:cs typeface="Times New Roman"/>
              </a:rPr>
              <a:t>))))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247" y="878586"/>
            <a:ext cx="53270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00007B"/>
                </a:solidFill>
              </a:rPr>
              <a:t>Valori</a:t>
            </a:r>
            <a:r>
              <a:rPr dirty="0" sz="2800" spc="-100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NULL</a:t>
            </a:r>
            <a:r>
              <a:rPr dirty="0" sz="2800" spc="-50">
                <a:solidFill>
                  <a:srgbClr val="00007B"/>
                </a:solidFill>
              </a:rPr>
              <a:t> </a:t>
            </a:r>
            <a:r>
              <a:rPr dirty="0" sz="2800" spc="60">
                <a:solidFill>
                  <a:srgbClr val="00007B"/>
                </a:solidFill>
              </a:rPr>
              <a:t>în</a:t>
            </a:r>
            <a:r>
              <a:rPr dirty="0" sz="2800" spc="-60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algebra</a:t>
            </a:r>
            <a:r>
              <a:rPr dirty="0" sz="2800" spc="-110">
                <a:solidFill>
                  <a:srgbClr val="00007B"/>
                </a:solidFill>
              </a:rPr>
              <a:t> </a:t>
            </a:r>
            <a:r>
              <a:rPr dirty="0" sz="2800" spc="-10">
                <a:solidFill>
                  <a:srgbClr val="00007B"/>
                </a:solidFill>
              </a:rPr>
              <a:t>relaţională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860247" y="1613357"/>
            <a:ext cx="8458200" cy="2240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discutate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anterior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am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presupus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că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expresiile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algebrice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aplicate</a:t>
            </a:r>
            <a:endParaRPr sz="2000">
              <a:latin typeface="Microsoft Sans Serif"/>
              <a:cs typeface="Microsoft Sans Serif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Sans Serif"/>
                <a:cs typeface="Microsoft Sans Serif"/>
              </a:rPr>
              <a:t>unor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NULL.</a:t>
            </a:r>
            <a:endParaRPr sz="2000">
              <a:latin typeface="Microsoft Sans Serif"/>
              <a:cs typeface="Microsoft Sans Serif"/>
            </a:endParaRPr>
          </a:p>
          <a:p>
            <a:pPr marL="622300" marR="5080" indent="-610235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latin typeface="Microsoft Sans Serif"/>
                <a:cs typeface="Microsoft Sans Serif"/>
              </a:rPr>
              <a:t>Ţinând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cont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importanţa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valorilor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NULL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aplicaţii,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vom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vedea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este </a:t>
            </a:r>
            <a:r>
              <a:rPr dirty="0" sz="2000">
                <a:latin typeface="Microsoft Sans Serif"/>
                <a:cs typeface="Microsoft Sans Serif"/>
              </a:rPr>
              <a:t>impactul lor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asupra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limbajelor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interogare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actualizare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1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datelor.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.</a:t>
            </a: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considerăm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figura</a:t>
            </a:r>
            <a:r>
              <a:rPr dirty="0" sz="2000" spc="-1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următoare</a:t>
            </a:r>
            <a:endParaRPr sz="2000">
              <a:latin typeface="Microsoft Sans Serif"/>
              <a:cs typeface="Microsoft Sans Serif"/>
            </a:endParaRPr>
          </a:p>
          <a:p>
            <a:pPr algn="ctr" marR="1509395">
              <a:lnSpc>
                <a:spcPct val="100000"/>
              </a:lnSpc>
              <a:spcBef>
                <a:spcPts val="1315"/>
              </a:spcBef>
            </a:pPr>
            <a:r>
              <a:rPr dirty="0" sz="1600" spc="-10" b="1">
                <a:latin typeface="Arial"/>
                <a:cs typeface="Arial"/>
              </a:rPr>
              <a:t>PERS</a:t>
            </a:r>
            <a:r>
              <a:rPr dirty="0" sz="1100" spc="-10">
                <a:latin typeface="Microsoft Sans Serif"/>
                <a:cs typeface="Microsoft Sans Serif"/>
              </a:rPr>
              <a:t>.</a:t>
            </a:r>
            <a:r>
              <a:rPr dirty="0" sz="1600" spc="-10" b="1">
                <a:latin typeface="Arial"/>
                <a:cs typeface="Arial"/>
              </a:rPr>
              <a:t>OANA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53230" y="3934714"/>
          <a:ext cx="2545715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694"/>
                <a:gridCol w="770890"/>
                <a:gridCol w="817880"/>
              </a:tblGrid>
              <a:tr h="243204"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Popa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2560573" y="5077568"/>
            <a:ext cx="3935729" cy="79692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817244">
              <a:lnSpc>
                <a:spcPct val="100000"/>
              </a:lnSpc>
              <a:spcBef>
                <a:spcPts val="735"/>
              </a:spcBef>
            </a:pPr>
            <a:r>
              <a:rPr dirty="0" sz="1600">
                <a:latin typeface="Microsoft Sans Serif"/>
                <a:cs typeface="Microsoft Sans Serif"/>
              </a:rPr>
              <a:t>Figura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4.12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Relaţie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cu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valori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NULL</a:t>
            </a:r>
            <a:endParaRPr sz="16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dirty="0" sz="2200" spc="-20">
                <a:latin typeface="Symbol"/>
                <a:cs typeface="Symbol"/>
              </a:rPr>
              <a:t></a:t>
            </a:r>
            <a:r>
              <a:rPr dirty="0" baseline="-21367" sz="1950" spc="-30" i="1">
                <a:latin typeface="Times New Roman"/>
                <a:cs typeface="Times New Roman"/>
              </a:rPr>
              <a:t>Varsta</a:t>
            </a:r>
            <a:r>
              <a:rPr dirty="0" baseline="-21367" sz="1950" spc="-30">
                <a:latin typeface="Symbol"/>
                <a:cs typeface="Symbol"/>
              </a:rPr>
              <a:t></a:t>
            </a:r>
            <a:r>
              <a:rPr dirty="0" baseline="-21367" sz="1950" spc="-30" i="1">
                <a:latin typeface="Times New Roman"/>
                <a:cs typeface="Times New Roman"/>
              </a:rPr>
              <a:t>30</a:t>
            </a:r>
            <a:r>
              <a:rPr dirty="0" baseline="-21367" sz="1950" spc="-7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10" i="1">
                <a:latin typeface="Times New Roman"/>
                <a:cs typeface="Times New Roman"/>
              </a:rPr>
              <a:t>PERSOANA</a:t>
            </a:r>
            <a:r>
              <a:rPr dirty="0" sz="2200" spc="-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54963" y="5548121"/>
            <a:ext cx="11334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selecţia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58367" y="5982157"/>
            <a:ext cx="7700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Primul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contribui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rezultatul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selecţiei,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iar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 doilea </a:t>
            </a:r>
            <a:r>
              <a:rPr dirty="0" sz="2000" spc="-10">
                <a:latin typeface="Microsoft Sans Serif"/>
                <a:cs typeface="Microsoft Sans Serif"/>
              </a:rPr>
              <a:t>tuplu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nu.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58367" y="6285991"/>
            <a:ext cx="5374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2005" algn="l"/>
                <a:tab pos="1693545" algn="l"/>
                <a:tab pos="2576195" algn="l"/>
                <a:tab pos="3540760" algn="l"/>
                <a:tab pos="3928110" algn="l"/>
                <a:tab pos="4808855" algn="l"/>
              </a:tabLst>
            </a:pP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putem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spune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despre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treilea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tuplu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95618" y="6285991"/>
            <a:ext cx="27952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110" algn="l"/>
                <a:tab pos="208978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(valoarea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NULL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având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58367" y="6592316"/>
            <a:ext cx="53397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semnificaţia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 informaţii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ignoram)?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086" y="1796287"/>
            <a:ext cx="7623809" cy="1214120"/>
          </a:xfrm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algn="just" marL="299085" marR="5080" indent="-287020">
              <a:lnSpc>
                <a:spcPts val="3000"/>
              </a:lnSpc>
              <a:spcBef>
                <a:spcPts val="495"/>
              </a:spcBef>
            </a:pPr>
            <a:r>
              <a:rPr dirty="0" sz="225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2800">
                <a:solidFill>
                  <a:srgbClr val="00007B"/>
                </a:solidFill>
              </a:rPr>
              <a:t>Actualizare</a:t>
            </a:r>
            <a:r>
              <a:rPr dirty="0" sz="2800" spc="110">
                <a:solidFill>
                  <a:srgbClr val="00007B"/>
                </a:solidFill>
              </a:rPr>
              <a:t> </a:t>
            </a:r>
            <a:r>
              <a:rPr dirty="0" sz="2800">
                <a:solidFill>
                  <a:srgbClr val="00007B"/>
                </a:solidFill>
              </a:rPr>
              <a:t>-</a:t>
            </a:r>
            <a:r>
              <a:rPr dirty="0" sz="2800" spc="60">
                <a:solidFill>
                  <a:srgbClr val="00007B"/>
                </a:solidFill>
              </a:rPr>
              <a:t> </a:t>
            </a:r>
            <a:r>
              <a:rPr dirty="0" sz="2800"/>
              <a:t>funcţie</a:t>
            </a:r>
            <a:r>
              <a:rPr dirty="0" sz="2800" spc="70"/>
              <a:t> </a:t>
            </a:r>
            <a:r>
              <a:rPr dirty="0" sz="2800"/>
              <a:t>care</a:t>
            </a:r>
            <a:r>
              <a:rPr dirty="0" sz="2800" spc="70"/>
              <a:t> </a:t>
            </a:r>
            <a:r>
              <a:rPr dirty="0" sz="2800"/>
              <a:t>pornind</a:t>
            </a:r>
            <a:r>
              <a:rPr dirty="0" sz="2800" spc="70"/>
              <a:t> </a:t>
            </a:r>
            <a:r>
              <a:rPr dirty="0" sz="2800"/>
              <a:t>de</a:t>
            </a:r>
            <a:r>
              <a:rPr dirty="0" sz="2800" spc="70"/>
              <a:t> </a:t>
            </a:r>
            <a:r>
              <a:rPr dirty="0" sz="2800"/>
              <a:t>la</a:t>
            </a:r>
            <a:r>
              <a:rPr dirty="0" sz="2800" spc="60"/>
              <a:t> </a:t>
            </a:r>
            <a:r>
              <a:rPr dirty="0" sz="2800"/>
              <a:t>o</a:t>
            </a:r>
            <a:r>
              <a:rPr dirty="0" sz="2800" spc="70"/>
              <a:t> </a:t>
            </a:r>
            <a:r>
              <a:rPr dirty="0" sz="2800" spc="-20"/>
              <a:t>bază </a:t>
            </a:r>
            <a:r>
              <a:rPr dirty="0" sz="2800"/>
              <a:t>de</a:t>
            </a:r>
            <a:r>
              <a:rPr dirty="0" sz="2800" spc="235"/>
              <a:t> </a:t>
            </a:r>
            <a:r>
              <a:rPr dirty="0" sz="2800"/>
              <a:t>date</a:t>
            </a:r>
            <a:r>
              <a:rPr dirty="0" sz="2800" spc="245"/>
              <a:t> </a:t>
            </a:r>
            <a:r>
              <a:rPr dirty="0" sz="2800"/>
              <a:t>produce</a:t>
            </a:r>
            <a:r>
              <a:rPr dirty="0" sz="2800" spc="240"/>
              <a:t> </a:t>
            </a:r>
            <a:r>
              <a:rPr dirty="0" sz="2800"/>
              <a:t>o</a:t>
            </a:r>
            <a:r>
              <a:rPr dirty="0" sz="2800" spc="215"/>
              <a:t> </a:t>
            </a:r>
            <a:r>
              <a:rPr dirty="0" sz="2800"/>
              <a:t>altă</a:t>
            </a:r>
            <a:r>
              <a:rPr dirty="0" sz="2800" spc="240"/>
              <a:t> </a:t>
            </a:r>
            <a:r>
              <a:rPr dirty="0" sz="2800"/>
              <a:t>bază</a:t>
            </a:r>
            <a:r>
              <a:rPr dirty="0" sz="2800" spc="229"/>
              <a:t> </a:t>
            </a:r>
            <a:r>
              <a:rPr dirty="0" sz="2800"/>
              <a:t>de</a:t>
            </a:r>
            <a:r>
              <a:rPr dirty="0" sz="2800" spc="240"/>
              <a:t> </a:t>
            </a:r>
            <a:r>
              <a:rPr dirty="0" sz="2800"/>
              <a:t>date</a:t>
            </a:r>
            <a:r>
              <a:rPr dirty="0" sz="2800" spc="240"/>
              <a:t> </a:t>
            </a:r>
            <a:r>
              <a:rPr dirty="0" sz="2800"/>
              <a:t>(fără</a:t>
            </a:r>
            <a:r>
              <a:rPr dirty="0" sz="2800" spc="245"/>
              <a:t> </a:t>
            </a:r>
            <a:r>
              <a:rPr dirty="0" sz="2800" spc="-15"/>
              <a:t>a-</a:t>
            </a:r>
            <a:r>
              <a:rPr dirty="0" sz="2800" spc="-50"/>
              <a:t>i </a:t>
            </a:r>
            <a:r>
              <a:rPr dirty="0" sz="2800"/>
              <a:t>modifica</a:t>
            </a:r>
            <a:r>
              <a:rPr dirty="0" sz="2800" spc="-100"/>
              <a:t> </a:t>
            </a:r>
            <a:r>
              <a:rPr dirty="0" sz="2800" spc="-10"/>
              <a:t>schema).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0086" y="4051756"/>
            <a:ext cx="7623175" cy="83375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99085" marR="5080" indent="-287020">
              <a:lnSpc>
                <a:spcPts val="3000"/>
              </a:lnSpc>
              <a:spcBef>
                <a:spcPts val="495"/>
              </a:spcBef>
              <a:tabLst>
                <a:tab pos="2063750" algn="l"/>
                <a:tab pos="2324735" algn="l"/>
                <a:tab pos="3516629" algn="l"/>
                <a:tab pos="4351655" algn="l"/>
                <a:tab pos="6200775" algn="l"/>
                <a:tab pos="6541770" algn="l"/>
              </a:tabLst>
            </a:pPr>
            <a:r>
              <a:rPr dirty="0" sz="2250" spc="-1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Interogare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-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funcţie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returnează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o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relaţie, </a:t>
            </a:r>
            <a:r>
              <a:rPr dirty="0" sz="2800">
                <a:latin typeface="Microsoft Sans Serif"/>
                <a:cs typeface="Microsoft Sans Serif"/>
              </a:rPr>
              <a:t>plecând de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bază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6746" y="1203706"/>
            <a:ext cx="7849870" cy="3601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89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6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raport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interogările</a:t>
            </a:r>
            <a:r>
              <a:rPr dirty="0" sz="2000" spc="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prezentate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anterior</a:t>
            </a:r>
            <a:r>
              <a:rPr dirty="0" sz="2000" spc="8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vom</a:t>
            </a:r>
            <a:r>
              <a:rPr dirty="0" sz="2000" spc="6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utiliza</a:t>
            </a:r>
            <a:r>
              <a:rPr dirty="0" sz="2000" spc="7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7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logică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trivalentă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locul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celei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bivalente:</a:t>
            </a:r>
            <a:endParaRPr sz="2000">
              <a:latin typeface="Microsoft Sans Serif"/>
              <a:cs typeface="Microsoft Sans Serif"/>
            </a:endParaRPr>
          </a:p>
          <a:p>
            <a:pPr marL="748665" marR="6985" indent="-5334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400" spc="409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434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formulă</a:t>
            </a:r>
            <a:r>
              <a:rPr dirty="0" sz="1800" spc="4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poate</a:t>
            </a:r>
            <a:r>
              <a:rPr dirty="0" sz="1800" spc="4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avea</a:t>
            </a:r>
            <a:r>
              <a:rPr dirty="0" sz="1800" spc="434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valorile</a:t>
            </a:r>
            <a:r>
              <a:rPr dirty="0" sz="1800" spc="4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4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adevăr</a:t>
            </a:r>
            <a:r>
              <a:rPr dirty="0" sz="1800" spc="420"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TRUE</a:t>
            </a:r>
            <a:r>
              <a:rPr dirty="0" sz="1800" spc="434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(T)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430"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FALSE</a:t>
            </a:r>
            <a:r>
              <a:rPr dirty="0" sz="1800" spc="4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(F)</a:t>
            </a:r>
            <a:r>
              <a:rPr dirty="0" sz="1800" spc="434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sau 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UNKNOWN</a:t>
            </a:r>
            <a:r>
              <a:rPr dirty="0" sz="18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00007B"/>
                </a:solidFill>
                <a:latin typeface="Microsoft Sans Serif"/>
                <a:cs typeface="Microsoft Sans Serif"/>
              </a:rPr>
              <a:t>(U)</a:t>
            </a:r>
            <a:r>
              <a:rPr dirty="0" sz="1800" spc="-2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algn="just" marL="748665" marR="8255" indent="-5334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400" spc="3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Rezultatul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unei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condiţii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atomice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avea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valoarea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adevăr</a:t>
            </a:r>
            <a:r>
              <a:rPr dirty="0" sz="1800" spc="35">
                <a:latin typeface="Microsoft Sans Serif"/>
                <a:cs typeface="Microsoft Sans Serif"/>
              </a:rPr>
              <a:t>  </a:t>
            </a:r>
            <a:r>
              <a:rPr dirty="0" sz="1800" spc="-10">
                <a:latin typeface="Microsoft Sans Serif"/>
                <a:cs typeface="Microsoft Sans Serif"/>
              </a:rPr>
              <a:t>UNKNOWN </a:t>
            </a: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cel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puţin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termen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comparaţiei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are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valoarea</a:t>
            </a:r>
            <a:r>
              <a:rPr dirty="0" sz="1800" spc="4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NULL.</a:t>
            </a:r>
            <a:endParaRPr sz="18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Microsoft Sans Serif"/>
                <a:cs typeface="Microsoft Sans Serif"/>
              </a:rPr>
              <a:t>Revenind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exemplul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anterior,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expresia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produce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formată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3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primul</a:t>
            </a:r>
            <a:r>
              <a:rPr dirty="0" sz="2000" spc="3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tuplu,</a:t>
            </a:r>
            <a:r>
              <a:rPr dirty="0" sz="2000" spc="3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3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3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3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adevăr</a:t>
            </a:r>
            <a:r>
              <a:rPr dirty="0" sz="2000" spc="3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3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expresiei</a:t>
            </a:r>
            <a:r>
              <a:rPr dirty="0" sz="2000" spc="3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30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fost </a:t>
            </a:r>
            <a:r>
              <a:rPr dirty="0" sz="2000" spc="-10">
                <a:latin typeface="Microsoft Sans Serif"/>
                <a:cs typeface="Microsoft Sans Serif"/>
              </a:rPr>
              <a:t>TRUE.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Tabelele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adevăr</a:t>
            </a:r>
            <a:r>
              <a:rPr dirty="0" sz="2000" spc="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logica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trivalentă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conectorii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not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or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Microsoft Sans Serif"/>
                <a:cs typeface="Microsoft Sans Serif"/>
              </a:rPr>
              <a:t>sunt: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150364" y="5326379"/>
          <a:ext cx="6485255" cy="158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/>
                <a:gridCol w="574040"/>
                <a:gridCol w="617219"/>
                <a:gridCol w="601344"/>
                <a:gridCol w="424814"/>
                <a:gridCol w="480060"/>
                <a:gridCol w="408939"/>
                <a:gridCol w="606425"/>
                <a:gridCol w="461645"/>
                <a:gridCol w="420370"/>
                <a:gridCol w="528320"/>
                <a:gridCol w="497839"/>
              </a:tblGrid>
              <a:tr h="39560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25" b="1" i="1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25" b="1" i="1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25" b="1" i="1">
                          <a:latin typeface="Times New Roman"/>
                          <a:cs typeface="Times New Roman"/>
                        </a:rPr>
                        <a:t>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17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717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71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</a:tr>
              <a:tr h="3962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717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Valori</a:t>
            </a:r>
            <a:r>
              <a:rPr dirty="0" spc="-90"/>
              <a:t> </a:t>
            </a:r>
            <a:r>
              <a:rPr dirty="0"/>
              <a:t>NULL</a:t>
            </a:r>
            <a:r>
              <a:rPr dirty="0" spc="-25"/>
              <a:t> </a:t>
            </a:r>
            <a:r>
              <a:rPr dirty="0" spc="50"/>
              <a:t>în</a:t>
            </a:r>
            <a:r>
              <a:rPr dirty="0" spc="-40"/>
              <a:t> </a:t>
            </a:r>
            <a:r>
              <a:rPr dirty="0" spc="-10"/>
              <a:t>algebra</a:t>
            </a:r>
            <a:r>
              <a:rPr dirty="0" spc="-105"/>
              <a:t> </a:t>
            </a:r>
            <a:r>
              <a:rPr dirty="0" spc="-10"/>
              <a:t>relaţională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Valori</a:t>
            </a:r>
            <a:r>
              <a:rPr dirty="0" spc="-90"/>
              <a:t> </a:t>
            </a:r>
            <a:r>
              <a:rPr dirty="0"/>
              <a:t>NULL</a:t>
            </a:r>
            <a:r>
              <a:rPr dirty="0" spc="-25"/>
              <a:t> </a:t>
            </a:r>
            <a:r>
              <a:rPr dirty="0" spc="50"/>
              <a:t>în</a:t>
            </a:r>
            <a:r>
              <a:rPr dirty="0" spc="-40"/>
              <a:t> </a:t>
            </a:r>
            <a:r>
              <a:rPr dirty="0" spc="-10"/>
              <a:t>algebra</a:t>
            </a:r>
            <a:r>
              <a:rPr dirty="0" spc="-105"/>
              <a:t> </a:t>
            </a:r>
            <a:r>
              <a:rPr dirty="0" spc="-10"/>
              <a:t>relaţională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558915" y="1912366"/>
          <a:ext cx="2545715" cy="1023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694"/>
                <a:gridCol w="771525"/>
                <a:gridCol w="817244"/>
              </a:tblGrid>
              <a:tr h="243204"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Varsta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Salariu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600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Popa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10895" y="1093977"/>
            <a:ext cx="8599805" cy="5366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98500" marR="81280" indent="-610235">
              <a:lnSpc>
                <a:spcPct val="100499"/>
              </a:lnSpc>
              <a:spcBef>
                <a:spcPts val="90"/>
              </a:spcBef>
              <a:tabLst>
                <a:tab pos="762000" algn="l"/>
                <a:tab pos="1210310" algn="l"/>
                <a:tab pos="1938655" algn="l"/>
                <a:tab pos="2372995" algn="l"/>
                <a:tab pos="3427729" algn="l"/>
                <a:tab pos="4258945" algn="l"/>
                <a:tab pos="5453380" algn="l"/>
                <a:tab pos="5846445" algn="l"/>
                <a:tab pos="6339205" algn="l"/>
                <a:tab pos="7561580" algn="l"/>
              </a:tabLst>
            </a:pPr>
            <a:r>
              <a:rPr dirty="0" sz="2000" spc="-20">
                <a:latin typeface="Microsoft Sans Serif"/>
                <a:cs typeface="Microsoft Sans Serif"/>
              </a:rPr>
              <a:t>Este</a:t>
            </a:r>
            <a:r>
              <a:rPr dirty="0" sz="2000">
                <a:latin typeface="Microsoft Sans Serif"/>
                <a:cs typeface="Microsoft Sans Serif"/>
              </a:rPr>
              <a:t>	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notat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această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logică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trivalentă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operatorii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algebrici </a:t>
            </a:r>
            <a:r>
              <a:rPr dirty="0" sz="2000">
                <a:latin typeface="Microsoft Sans Serif"/>
                <a:cs typeface="Microsoft Sans Serif"/>
              </a:rPr>
              <a:t>prezintă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unele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dezavantaje.</a:t>
            </a:r>
            <a:r>
              <a:rPr dirty="0" sz="2000">
                <a:latin typeface="Microsoft Sans Serif"/>
                <a:cs typeface="Microsoft Sans Serif"/>
              </a:rPr>
              <a:t>			</a:t>
            </a:r>
            <a:r>
              <a:rPr dirty="0" baseline="-27777" sz="2400" spc="-15" b="1">
                <a:latin typeface="Arial"/>
                <a:cs typeface="Arial"/>
              </a:rPr>
              <a:t>PERSOANA</a:t>
            </a:r>
            <a:endParaRPr baseline="-27777"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considerăm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expresia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627380">
              <a:lnSpc>
                <a:spcPct val="100000"/>
              </a:lnSpc>
            </a:pPr>
            <a:r>
              <a:rPr dirty="0" sz="2200" spc="-10">
                <a:latin typeface="Symbol"/>
                <a:cs typeface="Symbol"/>
              </a:rPr>
              <a:t></a:t>
            </a:r>
            <a:r>
              <a:rPr dirty="0" baseline="-21367" sz="1950" spc="-15" i="1">
                <a:latin typeface="Times New Roman"/>
                <a:cs typeface="Times New Roman"/>
              </a:rPr>
              <a:t>Varsta</a:t>
            </a:r>
            <a:r>
              <a:rPr dirty="0" baseline="-21367" sz="1950" spc="-15">
                <a:latin typeface="Symbol"/>
                <a:cs typeface="Symbol"/>
              </a:rPr>
              <a:t></a:t>
            </a:r>
            <a:r>
              <a:rPr dirty="0" baseline="-21367" sz="1950" spc="-15" i="1">
                <a:latin typeface="Times New Roman"/>
                <a:cs typeface="Times New Roman"/>
              </a:rPr>
              <a:t>30</a:t>
            </a:r>
            <a:r>
              <a:rPr dirty="0" baseline="-21367" sz="1950" spc="-37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(</a:t>
            </a:r>
            <a:r>
              <a:rPr dirty="0" sz="2200" spc="-20" i="1">
                <a:latin typeface="Times New Roman"/>
                <a:cs typeface="Times New Roman"/>
              </a:rPr>
              <a:t>PERSOANA</a:t>
            </a:r>
            <a:r>
              <a:rPr dirty="0" sz="2200" spc="-20">
                <a:latin typeface="Times New Roman"/>
                <a:cs typeface="Times New Roman"/>
              </a:rPr>
              <a:t>)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</a:t>
            </a:r>
            <a:r>
              <a:rPr dirty="0" sz="2200" spc="-24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Symbol"/>
                <a:cs typeface="Symbol"/>
              </a:rPr>
              <a:t></a:t>
            </a:r>
            <a:r>
              <a:rPr dirty="0" baseline="-21367" sz="1950" spc="-30" i="1">
                <a:latin typeface="Times New Roman"/>
                <a:cs typeface="Times New Roman"/>
              </a:rPr>
              <a:t>Varsta</a:t>
            </a:r>
            <a:r>
              <a:rPr dirty="0" baseline="-21367" sz="1950" spc="-30">
                <a:latin typeface="Symbol"/>
                <a:cs typeface="Symbol"/>
              </a:rPr>
              <a:t></a:t>
            </a:r>
            <a:r>
              <a:rPr dirty="0" baseline="-21367" sz="1950" spc="-30" i="1">
                <a:latin typeface="Times New Roman"/>
                <a:cs typeface="Times New Roman"/>
              </a:rPr>
              <a:t>30</a:t>
            </a:r>
            <a:r>
              <a:rPr dirty="0" baseline="-21367" sz="1950" spc="22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10" i="1">
                <a:latin typeface="Times New Roman"/>
                <a:cs typeface="Times New Roman"/>
              </a:rPr>
              <a:t>PERSOANA</a:t>
            </a:r>
            <a:r>
              <a:rPr dirty="0" sz="2200" spc="-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200">
              <a:latin typeface="Times New Roman"/>
              <a:cs typeface="Times New Roman"/>
            </a:endParaRPr>
          </a:p>
          <a:p>
            <a:pPr marL="734695" indent="-609600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734695" algn="l"/>
              </a:tabLst>
            </a:pPr>
            <a:r>
              <a:rPr dirty="0" sz="2000">
                <a:latin typeface="Microsoft Sans Serif"/>
                <a:cs typeface="Microsoft Sans Serif"/>
              </a:rPr>
              <a:t>Logic,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această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trebui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returneze </a:t>
            </a:r>
            <a:r>
              <a:rPr dirty="0" sz="2000" spc="-10">
                <a:latin typeface="Microsoft Sans Serif"/>
                <a:cs typeface="Microsoft Sans Serif"/>
              </a:rPr>
              <a:t>relaţia</a:t>
            </a:r>
            <a:r>
              <a:rPr dirty="0" sz="2000" spc="-2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PERSOANA.</a:t>
            </a:r>
            <a:endParaRPr sz="2000">
              <a:latin typeface="Microsoft Sans Serif"/>
              <a:cs typeface="Microsoft Sans Serif"/>
            </a:endParaRPr>
          </a:p>
          <a:p>
            <a:pPr algn="just" marL="733425" marR="34290" indent="-608965">
              <a:lnSpc>
                <a:spcPct val="100000"/>
              </a:lnSpc>
              <a:spcBef>
                <a:spcPts val="17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734695" algn="l"/>
              </a:tabLst>
            </a:pP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altă</a:t>
            </a:r>
            <a:r>
              <a:rPr dirty="0" sz="2000" spc="1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parte,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cele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subexpresii</a:t>
            </a:r>
            <a:r>
              <a:rPr dirty="0" sz="2000" spc="1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evaluate</a:t>
            </a:r>
            <a:r>
              <a:rPr dirty="0" sz="2000" spc="1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separat, </a:t>
            </a:r>
            <a:r>
              <a:rPr dirty="0" sz="2000" spc="-1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al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treilea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va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produce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rezultat</a:t>
            </a:r>
            <a:r>
              <a:rPr dirty="0" sz="2000" spc="1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necunoscut</a:t>
            </a:r>
            <a:r>
              <a:rPr dirty="0" sz="2000" spc="2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fiecare </a:t>
            </a:r>
            <a:r>
              <a:rPr dirty="0" sz="2000" spc="-1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subexpresie,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deci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 spc="-114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reuniune.</a:t>
            </a:r>
            <a:endParaRPr sz="2000">
              <a:latin typeface="Microsoft Sans Serif"/>
              <a:cs typeface="Microsoft Sans Serif"/>
            </a:endParaRPr>
          </a:p>
          <a:p>
            <a:pPr algn="just" marL="733425" marR="33655" indent="-608965">
              <a:lnSpc>
                <a:spcPct val="100000"/>
              </a:lnSpc>
              <a:spcBef>
                <a:spcPts val="169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734695" algn="l"/>
              </a:tabLst>
            </a:pPr>
            <a:r>
              <a:rPr dirty="0" sz="2000">
                <a:latin typeface="Microsoft Sans Serif"/>
                <a:cs typeface="Microsoft Sans Serif"/>
              </a:rPr>
              <a:t>Numai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prin</a:t>
            </a:r>
            <a:r>
              <a:rPr dirty="0" sz="2000" spc="1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intermediul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1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evaluări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globale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(abordare</a:t>
            </a:r>
            <a:r>
              <a:rPr dirty="0" sz="2000" spc="1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2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este </a:t>
            </a:r>
            <a:r>
              <a:rPr dirty="0" sz="2000" spc="-2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practică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cazul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expresiilor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complexe)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putem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ajunge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1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concluzia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că </a:t>
            </a:r>
            <a:r>
              <a:rPr dirty="0" sz="2000" spc="-25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astfel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trebuie să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apară în</a:t>
            </a:r>
            <a:r>
              <a:rPr dirty="0" sz="2000" spc="-1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rezultat.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8995" y="1095501"/>
            <a:ext cx="8521700" cy="3791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 marR="462280" indent="-6102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Cea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 bună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metodă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practică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 depăşi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astfel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 dificultăţi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 </a:t>
            </a:r>
            <a:r>
              <a:rPr dirty="0" sz="2000">
                <a:latin typeface="Microsoft Sans Serif"/>
                <a:cs typeface="Microsoft Sans Serif"/>
              </a:rPr>
              <a:t>trata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valorile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NULL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punct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vedere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pur</a:t>
            </a:r>
            <a:r>
              <a:rPr dirty="0" sz="2000" spc="-2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sintactic.</a:t>
            </a:r>
            <a:endParaRPr sz="2000">
              <a:latin typeface="Microsoft Sans Serif"/>
              <a:cs typeface="Microsoft Sans Serif"/>
            </a:endParaRPr>
          </a:p>
          <a:p>
            <a:pPr marL="660400" marR="193675" indent="-610235">
              <a:lnSpc>
                <a:spcPct val="100000"/>
              </a:lnSpc>
              <a:spcBef>
                <a:spcPts val="1410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acest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sens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introduse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noi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condiţii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atomice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selecţie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 </a:t>
            </a:r>
            <a:r>
              <a:rPr dirty="0" sz="2000">
                <a:latin typeface="Microsoft Sans Serif"/>
                <a:cs typeface="Microsoft Sans Serif"/>
              </a:rPr>
              <a:t>verifica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specificată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1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NULL:</a:t>
            </a:r>
            <a:endParaRPr sz="2000">
              <a:latin typeface="Microsoft Sans Serif"/>
              <a:cs typeface="Microsoft Sans Serif"/>
            </a:endParaRPr>
          </a:p>
          <a:p>
            <a:pPr marL="1396365" marR="295910" indent="-533400">
              <a:lnSpc>
                <a:spcPct val="100000"/>
              </a:lnSpc>
              <a:spcBef>
                <a:spcPts val="1100"/>
              </a:spcBef>
              <a:buSzPct val="77777"/>
              <a:buFont typeface="Wingdings"/>
              <a:buChar char=""/>
              <a:tabLst>
                <a:tab pos="1396365" algn="l"/>
              </a:tabLst>
            </a:pP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is</a:t>
            </a:r>
            <a:r>
              <a:rPr dirty="0" sz="18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NULL</a:t>
            </a:r>
            <a:r>
              <a:rPr dirty="0" sz="1800" spc="-10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adevărată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tuplul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t[A]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NULL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falsă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în </a:t>
            </a:r>
            <a:r>
              <a:rPr dirty="0" sz="1800" spc="-10">
                <a:latin typeface="Microsoft Sans Serif"/>
                <a:cs typeface="Microsoft Sans Serif"/>
              </a:rPr>
              <a:t>rest;</a:t>
            </a:r>
            <a:endParaRPr sz="1800">
              <a:latin typeface="Microsoft Sans Serif"/>
              <a:cs typeface="Microsoft Sans Serif"/>
            </a:endParaRPr>
          </a:p>
          <a:p>
            <a:pPr marL="1396365" marR="17780" indent="-533400">
              <a:lnSpc>
                <a:spcPts val="2090"/>
              </a:lnSpc>
              <a:spcBef>
                <a:spcPts val="1340"/>
              </a:spcBef>
              <a:buSzPct val="77777"/>
              <a:buFont typeface="Wingdings"/>
              <a:buChar char=""/>
              <a:tabLst>
                <a:tab pos="1396365" algn="l"/>
              </a:tabLst>
            </a:pP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is</a:t>
            </a:r>
            <a:r>
              <a:rPr dirty="0" sz="18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NOT</a:t>
            </a:r>
            <a:r>
              <a:rPr dirty="0" sz="1800" spc="-4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NULL</a:t>
            </a:r>
            <a:r>
              <a:rPr dirty="0" sz="1800" spc="-10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adevărată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tuplul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t[A]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900">
                <a:latin typeface="Symbol"/>
                <a:cs typeface="Symbol"/>
              </a:rPr>
              <a:t>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NULL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 </a:t>
            </a:r>
            <a:r>
              <a:rPr dirty="0" sz="1800" spc="-10">
                <a:latin typeface="Microsoft Sans Serif"/>
                <a:cs typeface="Microsoft Sans Serif"/>
              </a:rPr>
              <a:t>falsă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rest.</a:t>
            </a:r>
            <a:endParaRPr sz="1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1480"/>
              </a:spcBef>
            </a:pP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Exemplu</a:t>
            </a:r>
            <a:endParaRPr sz="20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  <a:spcBef>
                <a:spcPts val="1180"/>
              </a:spcBef>
            </a:pPr>
            <a:r>
              <a:rPr dirty="0" sz="2200" spc="-10">
                <a:latin typeface="Symbol"/>
                <a:cs typeface="Symbol"/>
              </a:rPr>
              <a:t></a:t>
            </a:r>
            <a:r>
              <a:rPr dirty="0" baseline="-19230" sz="1950" spc="-15" i="1">
                <a:latin typeface="Times New Roman"/>
                <a:cs typeface="Times New Roman"/>
              </a:rPr>
              <a:t>Varsta</a:t>
            </a:r>
            <a:r>
              <a:rPr dirty="0" baseline="-19230" sz="1950" spc="-15">
                <a:latin typeface="Symbol"/>
                <a:cs typeface="Symbol"/>
              </a:rPr>
              <a:t></a:t>
            </a:r>
            <a:r>
              <a:rPr dirty="0" baseline="-19230" sz="1950" spc="-15" i="1">
                <a:latin typeface="Times New Roman"/>
                <a:cs typeface="Times New Roman"/>
              </a:rPr>
              <a:t>30</a:t>
            </a:r>
            <a:r>
              <a:rPr dirty="0" baseline="-19230" sz="1950" spc="1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PERSOANA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returnează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persoanele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vârsta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peste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30</a:t>
            </a:r>
            <a:r>
              <a:rPr dirty="0" sz="2000" spc="-18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ani.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34458" y="5026914"/>
            <a:ext cx="4447540" cy="637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1130" marR="5080" indent="-139065">
              <a:lnSpc>
                <a:spcPct val="100499"/>
              </a:lnSpc>
              <a:spcBef>
                <a:spcPts val="90"/>
              </a:spcBef>
              <a:tabLst>
                <a:tab pos="231775" algn="l"/>
                <a:tab pos="1582420" algn="l"/>
                <a:tab pos="2974340" algn="l"/>
                <a:tab pos="3604895" algn="l"/>
                <a:tab pos="4022725" algn="l"/>
              </a:tabLst>
            </a:pPr>
            <a:r>
              <a:rPr dirty="0" sz="2000" spc="-50">
                <a:latin typeface="Microsoft Sans Serif"/>
                <a:cs typeface="Microsoft Sans Serif"/>
              </a:rPr>
              <a:t>-</a:t>
            </a:r>
            <a:r>
              <a:rPr dirty="0" sz="2000">
                <a:latin typeface="Microsoft Sans Serif"/>
                <a:cs typeface="Microsoft Sans Serif"/>
              </a:rPr>
              <a:t>		</a:t>
            </a:r>
            <a:r>
              <a:rPr dirty="0" sz="2000" spc="-10">
                <a:latin typeface="Microsoft Sans Serif"/>
                <a:cs typeface="Microsoft Sans Serif"/>
              </a:rPr>
              <a:t>returnează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persoanele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care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sau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avea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peste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30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ani.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6790" y="5942533"/>
            <a:ext cx="82188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Această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abordare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utilizată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50">
                <a:latin typeface="Microsoft Sans Serif"/>
                <a:cs typeface="Microsoft Sans Serif"/>
              </a:rPr>
              <a:t>în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versiunile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recente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 SQL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suportă</a:t>
            </a:r>
            <a:endParaRPr sz="2000">
              <a:latin typeface="Microsoft Sans Serif"/>
              <a:cs typeface="Microsoft Sans Serif"/>
            </a:endParaRPr>
          </a:p>
          <a:p>
            <a:pPr marL="6223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logica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trivalentă.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5255" y="5089905"/>
            <a:ext cx="37852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626" sz="3300" spc="-15">
                <a:latin typeface="Symbol"/>
                <a:cs typeface="Symbol"/>
              </a:rPr>
              <a:t></a:t>
            </a:r>
            <a:r>
              <a:rPr dirty="0" sz="1300" spc="-10" i="1">
                <a:latin typeface="Times New Roman"/>
                <a:cs typeface="Times New Roman"/>
              </a:rPr>
              <a:t>Varsta</a:t>
            </a:r>
            <a:r>
              <a:rPr dirty="0" sz="1300" spc="-10">
                <a:latin typeface="Symbol"/>
                <a:cs typeface="Symbol"/>
              </a:rPr>
              <a:t></a:t>
            </a:r>
            <a:r>
              <a:rPr dirty="0" sz="1300" spc="-10" i="1">
                <a:latin typeface="Times New Roman"/>
                <a:cs typeface="Times New Roman"/>
              </a:rPr>
              <a:t>30</a:t>
            </a:r>
            <a:r>
              <a:rPr dirty="0" sz="1300" spc="-20" i="1">
                <a:latin typeface="Times New Roman"/>
                <a:cs typeface="Times New Roman"/>
              </a:rPr>
              <a:t> </a:t>
            </a:r>
            <a:r>
              <a:rPr dirty="0" sz="1300">
                <a:latin typeface="Symbol"/>
                <a:cs typeface="Symbol"/>
              </a:rPr>
              <a:t>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Varsta</a:t>
            </a:r>
            <a:r>
              <a:rPr dirty="0" sz="1300" spc="2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IS</a:t>
            </a:r>
            <a:r>
              <a:rPr dirty="0" sz="1300" spc="-10" i="1">
                <a:latin typeface="Times New Roman"/>
                <a:cs typeface="Times New Roman"/>
              </a:rPr>
              <a:t> NULL</a:t>
            </a:r>
            <a:r>
              <a:rPr dirty="0" sz="1300" spc="-90" i="1">
                <a:latin typeface="Times New Roman"/>
                <a:cs typeface="Times New Roman"/>
              </a:rPr>
              <a:t> </a:t>
            </a:r>
            <a:r>
              <a:rPr dirty="0" baseline="12626" sz="3300" spc="-15">
                <a:latin typeface="Times New Roman"/>
                <a:cs typeface="Times New Roman"/>
              </a:rPr>
              <a:t>(</a:t>
            </a:r>
            <a:r>
              <a:rPr dirty="0" baseline="12626" sz="3300" spc="-15" i="1">
                <a:latin typeface="Times New Roman"/>
                <a:cs typeface="Times New Roman"/>
              </a:rPr>
              <a:t>PERSOANA</a:t>
            </a:r>
            <a:r>
              <a:rPr dirty="0" baseline="12626" sz="3300" spc="-15">
                <a:latin typeface="Times New Roman"/>
                <a:cs typeface="Times New Roman"/>
              </a:rPr>
              <a:t>)</a:t>
            </a:r>
            <a:endParaRPr baseline="12626"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Valori</a:t>
            </a:r>
            <a:r>
              <a:rPr dirty="0" spc="-90"/>
              <a:t> </a:t>
            </a:r>
            <a:r>
              <a:rPr dirty="0"/>
              <a:t>NULL</a:t>
            </a:r>
            <a:r>
              <a:rPr dirty="0" spc="-25"/>
              <a:t> </a:t>
            </a:r>
            <a:r>
              <a:rPr dirty="0" spc="50"/>
              <a:t>în</a:t>
            </a:r>
            <a:r>
              <a:rPr dirty="0" spc="-40"/>
              <a:t> </a:t>
            </a:r>
            <a:r>
              <a:rPr dirty="0" spc="-10"/>
              <a:t>algebra</a:t>
            </a:r>
            <a:r>
              <a:rPr dirty="0" spc="-105"/>
              <a:t> </a:t>
            </a:r>
            <a:r>
              <a:rPr dirty="0" spc="-10"/>
              <a:t>relaţională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095" y="948690"/>
            <a:ext cx="1337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7B"/>
                </a:solidFill>
              </a:rPr>
              <a:t>VEDERI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787095" y="1897507"/>
            <a:ext cx="8552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cele</a:t>
            </a:r>
            <a:r>
              <a:rPr dirty="0" sz="2000" spc="1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prezentate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anterior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am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văzut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că</a:t>
            </a:r>
            <a:r>
              <a:rPr dirty="0" sz="2000" spc="1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construi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reprezentări</a:t>
            </a:r>
            <a:r>
              <a:rPr dirty="0" sz="2000" spc="1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diferite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6746" y="2200782"/>
            <a:ext cx="7985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3405" algn="l"/>
                <a:tab pos="1626235" algn="l"/>
                <a:tab pos="3201035" algn="l"/>
                <a:tab pos="3691890" algn="l"/>
                <a:tab pos="4266565" algn="l"/>
                <a:tab pos="4613910" algn="l"/>
                <a:tab pos="6038850" algn="l"/>
                <a:tab pos="754634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ale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datelor,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reprezentări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vor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fi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disponibile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utilizatorilor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prin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2627" y="2355951"/>
            <a:ext cx="509143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55626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Microsoft Sans Serif"/>
                <a:cs typeface="Microsoft Sans Serif"/>
              </a:rPr>
              <a:t>intermediul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relaţiilor</a:t>
            </a:r>
            <a:r>
              <a:rPr dirty="0" sz="2000" spc="-10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derivate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20">
                <a:latin typeface="Microsoft Sans Serif"/>
                <a:cs typeface="Microsoft Sans Serif"/>
              </a:rPr>
              <a:t>Tipuri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într-o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bază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relaţională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7095" y="3270605"/>
            <a:ext cx="8376284" cy="1702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300"/>
              </a:spcBef>
              <a:tabLst>
                <a:tab pos="1078865" algn="l"/>
              </a:tabLst>
            </a:pPr>
            <a:r>
              <a:rPr dirty="0" sz="1500" spc="-50">
                <a:solidFill>
                  <a:srgbClr val="00007B"/>
                </a:solidFill>
                <a:latin typeface="Wingdings"/>
                <a:cs typeface="Wingdings"/>
              </a:rPr>
              <a:t></a:t>
            </a:r>
            <a:r>
              <a:rPr dirty="0" sz="1500">
                <a:solidFill>
                  <a:srgbClr val="00007B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relaţii</a:t>
            </a:r>
            <a:r>
              <a:rPr dirty="0" sz="2000" spc="-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bază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conţinutul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autonom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stocat în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</a:t>
            </a:r>
            <a:r>
              <a:rPr dirty="0" sz="2000" spc="-204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date</a:t>
            </a:r>
            <a:endParaRPr sz="2000">
              <a:latin typeface="Microsoft Sans Serif"/>
              <a:cs typeface="Microsoft Sans Serif"/>
            </a:endParaRPr>
          </a:p>
          <a:p>
            <a:pPr marL="1079500" marR="240665" indent="-610235">
              <a:lnSpc>
                <a:spcPct val="100000"/>
              </a:lnSpc>
              <a:spcBef>
                <a:spcPts val="1200"/>
              </a:spcBef>
              <a:tabLst>
                <a:tab pos="1078865" algn="l"/>
              </a:tabLst>
            </a:pPr>
            <a:r>
              <a:rPr dirty="0" sz="1500" spc="-50">
                <a:solidFill>
                  <a:srgbClr val="00007B"/>
                </a:solidFill>
                <a:latin typeface="Wingdings"/>
                <a:cs typeface="Wingdings"/>
              </a:rPr>
              <a:t></a:t>
            </a:r>
            <a:r>
              <a:rPr dirty="0" sz="1500">
                <a:solidFill>
                  <a:srgbClr val="00007B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relaţii</a:t>
            </a:r>
            <a:r>
              <a:rPr dirty="0" sz="20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derivate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conţinutul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conţinutului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altor relaţii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Microsoft Sans Serif"/>
                <a:cs typeface="Microsoft Sans Serif"/>
              </a:rPr>
              <a:t>Există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tipuri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principale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derivate: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7095" y="5622797"/>
            <a:ext cx="167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0007B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095" y="4947259"/>
            <a:ext cx="8602345" cy="15500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300"/>
              </a:spcBef>
              <a:buSzPct val="75000"/>
              <a:buFont typeface="Wingdings"/>
              <a:buChar char=""/>
              <a:tabLst>
                <a:tab pos="621665" algn="l"/>
              </a:tabLst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vederi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materiale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derivate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stocate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1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date;</a:t>
            </a:r>
            <a:endParaRPr sz="2000">
              <a:latin typeface="Microsoft Sans Serif"/>
              <a:cs typeface="Microsoft Sans Serif"/>
            </a:endParaRPr>
          </a:p>
          <a:p>
            <a:pPr algn="just" marL="622300" marR="508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vederi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(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relaţii</a:t>
            </a:r>
            <a:r>
              <a:rPr dirty="0" sz="2000" spc="5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virtuale</a:t>
            </a: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>
                <a:latin typeface="Microsoft Sans Serif"/>
                <a:cs typeface="Microsoft Sans Serif"/>
              </a:rPr>
              <a:t>  relaţii  definite</a:t>
            </a:r>
            <a:r>
              <a:rPr dirty="0" sz="2000" spc="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prin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intermediul</a:t>
            </a:r>
            <a:r>
              <a:rPr dirty="0" sz="2000" spc="-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unor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funcţii </a:t>
            </a:r>
            <a:r>
              <a:rPr dirty="0" sz="2000">
                <a:latin typeface="Microsoft Sans Serif"/>
                <a:cs typeface="Microsoft Sans Serif"/>
              </a:rPr>
              <a:t>(expresii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limbajului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interogare)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1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stocate</a:t>
            </a:r>
            <a:r>
              <a:rPr dirty="0" sz="2000" spc="1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1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de </a:t>
            </a:r>
            <a:r>
              <a:rPr dirty="0" sz="2000">
                <a:latin typeface="Microsoft Sans Serif"/>
                <a:cs typeface="Microsoft Sans Serif"/>
              </a:rPr>
              <a:t>date, dar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 fi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folosite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 interogări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cum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exista</a:t>
            </a:r>
            <a:r>
              <a:rPr dirty="0" sz="2000" spc="-2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fizic.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095" y="2033143"/>
            <a:ext cx="8604250" cy="3409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622300" marR="5080" indent="-61023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Vederile</a:t>
            </a:r>
            <a:r>
              <a:rPr dirty="0" sz="2000" spc="40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materiale</a:t>
            </a:r>
            <a:r>
              <a:rPr dirty="0" sz="2000" spc="40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oferă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40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avantaj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când</a:t>
            </a:r>
            <a:r>
              <a:rPr dirty="0" sz="2000" spc="40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numărul</a:t>
            </a:r>
            <a:r>
              <a:rPr dirty="0" sz="2000" spc="4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cererilor</a:t>
            </a:r>
            <a:r>
              <a:rPr dirty="0" sz="2000" spc="4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interogare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2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3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mare</a:t>
            </a:r>
            <a:r>
              <a:rPr dirty="0" sz="2000" spc="2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decât</a:t>
            </a:r>
            <a:r>
              <a:rPr dirty="0" sz="2000" spc="3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operaţiile</a:t>
            </a:r>
            <a:r>
              <a:rPr dirty="0" sz="2000" spc="3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2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actualizare</a:t>
            </a:r>
            <a:r>
              <a:rPr dirty="0" sz="2000" spc="3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2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relaţiei</a:t>
            </a:r>
            <a:r>
              <a:rPr dirty="0" sz="2000" spc="3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2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30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se </a:t>
            </a:r>
            <a:r>
              <a:rPr dirty="0" sz="2000">
                <a:latin typeface="Microsoft Sans Serif"/>
                <a:cs typeface="Microsoft Sans Serif"/>
              </a:rPr>
              <a:t>bazează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vederea.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just" marL="622300" marR="5715" indent="-610235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Deoarece</a:t>
            </a:r>
            <a:r>
              <a:rPr dirty="0" sz="2000" spc="3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3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3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3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specifica</a:t>
            </a:r>
            <a:r>
              <a:rPr dirty="0" sz="2000" spc="3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tehnici</a:t>
            </a:r>
            <a:r>
              <a:rPr dirty="0" sz="2000" spc="3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generale</a:t>
            </a:r>
            <a:r>
              <a:rPr dirty="0" sz="2000" spc="3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3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păstrare</a:t>
            </a:r>
            <a:r>
              <a:rPr dirty="0" sz="2000" spc="3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3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consistenţei </a:t>
            </a:r>
            <a:r>
              <a:rPr dirty="0" sz="2000">
                <a:latin typeface="Microsoft Sans Serif"/>
                <a:cs typeface="Microsoft Sans Serif"/>
              </a:rPr>
              <a:t>între</a:t>
            </a:r>
            <a:r>
              <a:rPr dirty="0" sz="2000" spc="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relaţiile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bază</a:t>
            </a:r>
            <a:r>
              <a:rPr dirty="0" sz="2000" spc="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vederile</a:t>
            </a:r>
            <a:r>
              <a:rPr dirty="0" sz="2000" spc="4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materiale,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majoritatea</a:t>
            </a:r>
            <a:r>
              <a:rPr dirty="0" sz="2000" spc="55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sistemelor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comerciale</a:t>
            </a:r>
            <a:r>
              <a:rPr dirty="0" sz="20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oferă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mecanisme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numai</a:t>
            </a:r>
            <a:r>
              <a:rPr dirty="0" sz="20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pentru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relaţiile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virtuale</a:t>
            </a:r>
            <a:r>
              <a:rPr dirty="0" sz="2000" spc="-20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(vederi).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just" marL="622300" marR="6350" indent="-610235">
              <a:lnSpc>
                <a:spcPct val="100000"/>
              </a:lnSpc>
            </a:pPr>
            <a:r>
              <a:rPr dirty="0" sz="2000" spc="-20">
                <a:latin typeface="Microsoft Sans Serif"/>
                <a:cs typeface="Microsoft Sans Serif"/>
              </a:rPr>
              <a:t>Vederile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sistemele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relaţionale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fiind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expresii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unui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limbaj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interogare.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3463" y="536193"/>
            <a:ext cx="882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Vederi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34365" indent="-608965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634365" algn="l"/>
              </a:tabLst>
            </a:pPr>
            <a:r>
              <a:rPr dirty="0"/>
              <a:t>un</a:t>
            </a:r>
            <a:r>
              <a:rPr dirty="0" spc="-15"/>
              <a:t> </a:t>
            </a:r>
            <a:r>
              <a:rPr dirty="0"/>
              <a:t>utilizator</a:t>
            </a:r>
            <a:r>
              <a:rPr dirty="0" spc="-50"/>
              <a:t> </a:t>
            </a:r>
            <a:r>
              <a:rPr dirty="0"/>
              <a:t>interesat</a:t>
            </a:r>
            <a:r>
              <a:rPr dirty="0" spc="-55"/>
              <a:t> </a:t>
            </a:r>
            <a:r>
              <a:rPr dirty="0"/>
              <a:t>numai</a:t>
            </a:r>
            <a:r>
              <a:rPr dirty="0" spc="-80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o</a:t>
            </a:r>
            <a:r>
              <a:rPr dirty="0" spc="5"/>
              <a:t> </a:t>
            </a:r>
            <a:r>
              <a:rPr dirty="0"/>
              <a:t>porţiune</a:t>
            </a:r>
            <a:r>
              <a:rPr dirty="0" spc="-45"/>
              <a:t> </a:t>
            </a:r>
            <a:r>
              <a:rPr dirty="0"/>
              <a:t>din baza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date</a:t>
            </a:r>
            <a:r>
              <a:rPr dirty="0" spc="-20"/>
              <a:t> </a:t>
            </a:r>
            <a:r>
              <a:rPr dirty="0"/>
              <a:t>poate</a:t>
            </a:r>
            <a:r>
              <a:rPr dirty="0" spc="-45"/>
              <a:t> </a:t>
            </a:r>
            <a:r>
              <a:rPr dirty="0" spc="-10">
                <a:solidFill>
                  <a:srgbClr val="00007B"/>
                </a:solidFill>
              </a:rPr>
              <a:t>evita</a:t>
            </a:r>
          </a:p>
          <a:p>
            <a:pPr marL="6350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00007B"/>
                </a:solidFill>
              </a:rPr>
              <a:t>contactul</a:t>
            </a:r>
            <a:r>
              <a:rPr dirty="0" spc="-20">
                <a:solidFill>
                  <a:srgbClr val="00007B"/>
                </a:solidFill>
              </a:rPr>
              <a:t> </a:t>
            </a:r>
            <a:r>
              <a:rPr dirty="0">
                <a:solidFill>
                  <a:srgbClr val="00007B"/>
                </a:solidFill>
              </a:rPr>
              <a:t>cu</a:t>
            </a:r>
            <a:r>
              <a:rPr dirty="0" spc="10">
                <a:solidFill>
                  <a:srgbClr val="00007B"/>
                </a:solidFill>
              </a:rPr>
              <a:t> </a:t>
            </a:r>
            <a:r>
              <a:rPr dirty="0">
                <a:solidFill>
                  <a:srgbClr val="00007B"/>
                </a:solidFill>
              </a:rPr>
              <a:t>componentele</a:t>
            </a:r>
            <a:r>
              <a:rPr dirty="0" spc="-25">
                <a:solidFill>
                  <a:srgbClr val="00007B"/>
                </a:solidFill>
              </a:rPr>
              <a:t> </a:t>
            </a:r>
            <a:r>
              <a:rPr dirty="0">
                <a:solidFill>
                  <a:srgbClr val="00007B"/>
                </a:solidFill>
              </a:rPr>
              <a:t>ce</a:t>
            </a:r>
            <a:r>
              <a:rPr dirty="0" spc="10">
                <a:solidFill>
                  <a:srgbClr val="00007B"/>
                </a:solidFill>
              </a:rPr>
              <a:t> </a:t>
            </a:r>
            <a:r>
              <a:rPr dirty="0">
                <a:solidFill>
                  <a:srgbClr val="00007B"/>
                </a:solidFill>
              </a:rPr>
              <a:t>nu</a:t>
            </a:r>
            <a:r>
              <a:rPr dirty="0" spc="10">
                <a:solidFill>
                  <a:srgbClr val="00007B"/>
                </a:solidFill>
              </a:rPr>
              <a:t> </a:t>
            </a:r>
            <a:r>
              <a:rPr dirty="0" spc="-10">
                <a:solidFill>
                  <a:srgbClr val="00007B"/>
                </a:solidFill>
              </a:rPr>
              <a:t>prezintă</a:t>
            </a:r>
            <a:r>
              <a:rPr dirty="0" spc="-150">
                <a:solidFill>
                  <a:srgbClr val="00007B"/>
                </a:solidFill>
              </a:rPr>
              <a:t> </a:t>
            </a:r>
            <a:r>
              <a:rPr dirty="0" spc="-10">
                <a:solidFill>
                  <a:srgbClr val="00007B"/>
                </a:solidFill>
              </a:rPr>
              <a:t>interes</a:t>
            </a:r>
            <a:r>
              <a:rPr dirty="0" spc="-10"/>
              <a:t>;</a:t>
            </a:r>
          </a:p>
          <a:p>
            <a:pPr>
              <a:lnSpc>
                <a:spcPct val="100000"/>
              </a:lnSpc>
              <a:spcBef>
                <a:spcPts val="195"/>
              </a:spcBef>
            </a:pPr>
          </a:p>
          <a:p>
            <a:pPr marL="26670">
              <a:lnSpc>
                <a:spcPct val="100000"/>
              </a:lnSpc>
            </a:pPr>
            <a:r>
              <a:rPr dirty="0" spc="-1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</a:p>
          <a:p>
            <a:pPr>
              <a:lnSpc>
                <a:spcPct val="100000"/>
              </a:lnSpc>
              <a:spcBef>
                <a:spcPts val="1180"/>
              </a:spcBef>
            </a:pPr>
          </a:p>
          <a:p>
            <a:pPr marL="636270">
              <a:lnSpc>
                <a:spcPct val="100000"/>
              </a:lnSpc>
            </a:pPr>
            <a:r>
              <a:rPr dirty="0" spc="-10"/>
              <a:t>Într-</a:t>
            </a:r>
            <a:r>
              <a:rPr dirty="0"/>
              <a:t>o</a:t>
            </a:r>
            <a:r>
              <a:rPr dirty="0" spc="-50"/>
              <a:t> </a:t>
            </a:r>
            <a:r>
              <a:rPr dirty="0"/>
              <a:t>bază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5"/>
              <a:t> </a:t>
            </a:r>
            <a:r>
              <a:rPr dirty="0"/>
              <a:t>date cu</a:t>
            </a:r>
            <a:r>
              <a:rPr dirty="0" spc="10"/>
              <a:t> </a:t>
            </a:r>
            <a:r>
              <a:rPr dirty="0"/>
              <a:t>două</a:t>
            </a:r>
            <a:r>
              <a:rPr dirty="0" spc="5"/>
              <a:t> </a:t>
            </a:r>
            <a:r>
              <a:rPr dirty="0"/>
              <a:t>relaţii</a:t>
            </a:r>
            <a:r>
              <a:rPr dirty="0" spc="-25"/>
              <a:t> </a:t>
            </a:r>
            <a:r>
              <a:rPr dirty="0" spc="-10"/>
              <a:t>având</a:t>
            </a:r>
            <a:r>
              <a:rPr dirty="0" spc="-135"/>
              <a:t> </a:t>
            </a:r>
            <a:r>
              <a:rPr dirty="0" spc="-10"/>
              <a:t>schemele</a:t>
            </a:r>
          </a:p>
          <a:p>
            <a:pPr>
              <a:lnSpc>
                <a:spcPct val="100000"/>
              </a:lnSpc>
              <a:spcBef>
                <a:spcPts val="955"/>
              </a:spcBef>
            </a:pPr>
          </a:p>
          <a:p>
            <a:pPr algn="ctr" marL="50165">
              <a:lnSpc>
                <a:spcPct val="100000"/>
              </a:lnSpc>
            </a:pPr>
            <a:r>
              <a:rPr dirty="0" spc="-45" b="1">
                <a:latin typeface="Arial"/>
                <a:cs typeface="Arial"/>
              </a:rPr>
              <a:t>ANGAJAT</a:t>
            </a:r>
            <a:r>
              <a:rPr dirty="0" spc="-7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(NrAngajat,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Departament)</a:t>
            </a:r>
          </a:p>
          <a:p>
            <a:pPr algn="ctr" marL="58419">
              <a:lnSpc>
                <a:spcPct val="100000"/>
              </a:lnSpc>
              <a:spcBef>
                <a:spcPts val="480"/>
              </a:spcBef>
            </a:pPr>
            <a:r>
              <a:rPr dirty="0" b="1">
                <a:latin typeface="Arial"/>
                <a:cs typeface="Arial"/>
              </a:rPr>
              <a:t>MANAGER</a:t>
            </a:r>
            <a:r>
              <a:rPr dirty="0" spc="-10" b="1">
                <a:latin typeface="Arial"/>
                <a:cs typeface="Arial"/>
              </a:rPr>
              <a:t> (Departament,</a:t>
            </a:r>
            <a:r>
              <a:rPr dirty="0" spc="-9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NrSupervizor)</a:t>
            </a:r>
            <a:r>
              <a:rPr dirty="0" spc="-10"/>
              <a:t>,</a:t>
            </a:r>
          </a:p>
          <a:p>
            <a:pPr>
              <a:lnSpc>
                <a:spcPct val="100000"/>
              </a:lnSpc>
              <a:spcBef>
                <a:spcPts val="1480"/>
              </a:spcBef>
            </a:pPr>
          </a:p>
          <a:p>
            <a:pPr marL="635000" marR="193675">
              <a:lnSpc>
                <a:spcPct val="100000"/>
              </a:lnSpc>
            </a:pPr>
            <a:r>
              <a:rPr dirty="0"/>
              <a:t>un</a:t>
            </a:r>
            <a:r>
              <a:rPr dirty="0" spc="-15"/>
              <a:t> </a:t>
            </a:r>
            <a:r>
              <a:rPr dirty="0"/>
              <a:t>utilizator</a:t>
            </a:r>
            <a:r>
              <a:rPr dirty="0" spc="-55"/>
              <a:t> </a:t>
            </a:r>
            <a:r>
              <a:rPr dirty="0"/>
              <a:t>interesat</a:t>
            </a:r>
            <a:r>
              <a:rPr dirty="0" spc="-50"/>
              <a:t> </a:t>
            </a:r>
            <a:r>
              <a:rPr dirty="0"/>
              <a:t>doar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angajaţi</a:t>
            </a:r>
            <a:r>
              <a:rPr dirty="0" spc="-55"/>
              <a:t> </a:t>
            </a:r>
            <a:r>
              <a:rPr dirty="0"/>
              <a:t>şi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supervizorii</a:t>
            </a:r>
            <a:r>
              <a:rPr dirty="0" spc="-50"/>
              <a:t> </a:t>
            </a:r>
            <a:r>
              <a:rPr dirty="0"/>
              <a:t>lor</a:t>
            </a:r>
            <a:r>
              <a:rPr dirty="0" spc="-20"/>
              <a:t> </a:t>
            </a:r>
            <a:r>
              <a:rPr dirty="0"/>
              <a:t>ar</a:t>
            </a:r>
            <a:r>
              <a:rPr dirty="0" spc="-30"/>
              <a:t> </a:t>
            </a:r>
            <a:r>
              <a:rPr dirty="0"/>
              <a:t>putea</a:t>
            </a:r>
            <a:r>
              <a:rPr dirty="0" spc="-50"/>
              <a:t> </a:t>
            </a:r>
            <a:r>
              <a:rPr dirty="0" spc="-25"/>
              <a:t>fi </a:t>
            </a:r>
            <a:r>
              <a:rPr dirty="0"/>
              <a:t>ajutat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10"/>
              <a:t> </a:t>
            </a:r>
            <a:r>
              <a:rPr dirty="0"/>
              <a:t>existenţa</a:t>
            </a:r>
            <a:r>
              <a:rPr dirty="0" spc="-30"/>
              <a:t> </a:t>
            </a:r>
            <a:r>
              <a:rPr dirty="0"/>
              <a:t>unei</a:t>
            </a:r>
            <a:r>
              <a:rPr dirty="0" spc="10"/>
              <a:t> </a:t>
            </a:r>
            <a:r>
              <a:rPr dirty="0"/>
              <a:t>vederi</a:t>
            </a:r>
            <a:r>
              <a:rPr dirty="0" spc="10"/>
              <a:t> </a:t>
            </a:r>
            <a:r>
              <a:rPr dirty="0" spc="-10"/>
              <a:t>definită</a:t>
            </a:r>
            <a:r>
              <a:rPr dirty="0" spc="-125"/>
              <a:t> </a:t>
            </a:r>
            <a:r>
              <a:rPr dirty="0" spc="-10"/>
              <a:t>astfel:</a:t>
            </a:r>
          </a:p>
          <a:p>
            <a:pPr>
              <a:lnSpc>
                <a:spcPct val="100000"/>
              </a:lnSpc>
              <a:spcBef>
                <a:spcPts val="1664"/>
              </a:spcBef>
            </a:pPr>
          </a:p>
          <a:p>
            <a:pPr algn="ctr" marR="79375">
              <a:lnSpc>
                <a:spcPct val="100000"/>
              </a:lnSpc>
              <a:spcBef>
                <a:spcPts val="5"/>
              </a:spcBef>
            </a:pPr>
            <a:r>
              <a:rPr dirty="0" baseline="12626" sz="3300">
                <a:latin typeface="Symbol"/>
                <a:cs typeface="Symbol"/>
              </a:rPr>
              <a:t></a:t>
            </a:r>
            <a:r>
              <a:rPr dirty="0" sz="1300" i="1">
                <a:latin typeface="Times New Roman"/>
                <a:cs typeface="Times New Roman"/>
              </a:rPr>
              <a:t>NrAngajat</a:t>
            </a:r>
            <a:r>
              <a:rPr dirty="0" sz="1300" spc="70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,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NrSupervizor</a:t>
            </a:r>
            <a:r>
              <a:rPr dirty="0" sz="1300" spc="50" i="1">
                <a:latin typeface="Times New Roman"/>
                <a:cs typeface="Times New Roman"/>
              </a:rPr>
              <a:t> </a:t>
            </a:r>
            <a:r>
              <a:rPr dirty="0" baseline="12626" sz="3300">
                <a:latin typeface="Times New Roman"/>
                <a:cs typeface="Times New Roman"/>
              </a:rPr>
              <a:t>(</a:t>
            </a:r>
            <a:r>
              <a:rPr dirty="0" baseline="12626" sz="3300" spc="-22">
                <a:latin typeface="Times New Roman"/>
                <a:cs typeface="Times New Roman"/>
              </a:rPr>
              <a:t> </a:t>
            </a:r>
            <a:r>
              <a:rPr dirty="0" baseline="12626" sz="3300" spc="-37" i="1">
                <a:latin typeface="Times New Roman"/>
                <a:cs typeface="Times New Roman"/>
              </a:rPr>
              <a:t>ANGAJAT</a:t>
            </a:r>
            <a:r>
              <a:rPr dirty="0" baseline="12626" sz="3300" spc="-52" i="1">
                <a:latin typeface="Times New Roman"/>
                <a:cs typeface="Times New Roman"/>
              </a:rPr>
              <a:t> </a:t>
            </a:r>
            <a:r>
              <a:rPr dirty="0" baseline="16414" sz="3300" spc="-15"/>
              <a:t>&gt;&lt;</a:t>
            </a:r>
            <a:r>
              <a:rPr dirty="0" baseline="13888" sz="3300" spc="-15" i="1">
                <a:latin typeface="Times New Roman"/>
                <a:cs typeface="Times New Roman"/>
              </a:rPr>
              <a:t>MANAGER</a:t>
            </a:r>
            <a:r>
              <a:rPr dirty="0" baseline="13888" sz="3300" spc="-15">
                <a:latin typeface="Times New Roman"/>
                <a:cs typeface="Times New Roman"/>
              </a:rPr>
              <a:t>)</a:t>
            </a:r>
            <a:endParaRPr baseline="13888"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3463" y="536193"/>
            <a:ext cx="882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Vederi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481" y="523493"/>
            <a:ext cx="923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Curs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6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37279" y="3555873"/>
            <a:ext cx="27851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0000"/>
                </a:solidFill>
                <a:latin typeface="Arial"/>
                <a:cs typeface="Arial"/>
              </a:rPr>
              <a:t>INTREBARI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30" y="952245"/>
            <a:ext cx="25546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7B"/>
                </a:solidFill>
              </a:rPr>
              <a:t>Algebra</a:t>
            </a:r>
            <a:r>
              <a:rPr dirty="0" spc="-160">
                <a:solidFill>
                  <a:srgbClr val="00007B"/>
                </a:solidFill>
              </a:rPr>
              <a:t> </a:t>
            </a:r>
            <a:r>
              <a:rPr dirty="0" spc="-10">
                <a:solidFill>
                  <a:srgbClr val="00007B"/>
                </a:solidFill>
              </a:rPr>
              <a:t>relaţională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2835" y="1821637"/>
            <a:ext cx="3972560" cy="697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42265" indent="-342265">
              <a:lnSpc>
                <a:spcPct val="100000"/>
              </a:lnSpc>
              <a:spcBef>
                <a:spcPts val="9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42265" algn="l"/>
                <a:tab pos="882015" algn="l"/>
                <a:tab pos="2136775" algn="l"/>
                <a:tab pos="2645410" algn="l"/>
                <a:tab pos="2999105" algn="l"/>
              </a:tabLst>
            </a:pPr>
            <a:r>
              <a:rPr dirty="0" sz="2200" spc="-25">
                <a:latin typeface="Microsoft Sans Serif"/>
                <a:cs typeface="Microsoft Sans Serif"/>
              </a:rPr>
              <a:t>Se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10">
                <a:latin typeface="Microsoft Sans Serif"/>
                <a:cs typeface="Microsoft Sans Serif"/>
              </a:rPr>
              <a:t>bazează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25">
                <a:latin typeface="Microsoft Sans Serif"/>
                <a:cs typeface="Microsoft Sans Serif"/>
              </a:rPr>
              <a:t>pe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50">
                <a:latin typeface="Microsoft Sans Serif"/>
                <a:cs typeface="Microsoft Sans Serif"/>
              </a:rPr>
              <a:t>o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10">
                <a:latin typeface="Microsoft Sans Serif"/>
                <a:cs typeface="Microsoft Sans Serif"/>
              </a:rPr>
              <a:t>colecţie</a:t>
            </a:r>
            <a:endParaRPr sz="22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2200" spc="-20">
                <a:latin typeface="Microsoft Sans Serif"/>
                <a:cs typeface="Microsoft Sans Serif"/>
              </a:rPr>
              <a:t>relaţiilor,</a:t>
            </a:r>
            <a:r>
              <a:rPr dirty="0" sz="2200" spc="-9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producând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relaţii.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38673" y="1821637"/>
            <a:ext cx="39243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821814" algn="l"/>
                <a:tab pos="2315210" algn="l"/>
                <a:tab pos="3042920" algn="l"/>
              </a:tabLst>
            </a:pPr>
            <a:r>
              <a:rPr dirty="0" sz="2200" spc="-25">
                <a:latin typeface="Microsoft Sans Serif"/>
                <a:cs typeface="Microsoft Sans Serif"/>
              </a:rPr>
              <a:t>de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10">
                <a:latin typeface="Microsoft Sans Serif"/>
                <a:cs typeface="Microsoft Sans Serif"/>
              </a:rPr>
              <a:t>operatori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25">
                <a:latin typeface="Microsoft Sans Serif"/>
                <a:cs typeface="Microsoft Sans Serif"/>
              </a:rPr>
              <a:t>ce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20">
                <a:latin typeface="Microsoft Sans Serif"/>
                <a:cs typeface="Microsoft Sans Serif"/>
              </a:rPr>
              <a:t>sunt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10">
                <a:latin typeface="Microsoft Sans Serif"/>
                <a:cs typeface="Microsoft Sans Serif"/>
              </a:rPr>
              <a:t>aplicaţi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2835" y="2896308"/>
            <a:ext cx="8084820" cy="281622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200">
                <a:solidFill>
                  <a:srgbClr val="00007B"/>
                </a:solidFill>
                <a:latin typeface="Microsoft Sans Serif"/>
                <a:cs typeface="Microsoft Sans Serif"/>
              </a:rPr>
              <a:t>Operatorii</a:t>
            </a:r>
            <a:r>
              <a:rPr dirty="0" sz="22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00007B"/>
                </a:solidFill>
                <a:latin typeface="Microsoft Sans Serif"/>
                <a:cs typeface="Microsoft Sans Serif"/>
              </a:rPr>
              <a:t>algebrici</a:t>
            </a:r>
            <a:r>
              <a:rPr dirty="0" sz="22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0007B"/>
                </a:solidFill>
                <a:latin typeface="Microsoft Sans Serif"/>
                <a:cs typeface="Microsoft Sans Serif"/>
              </a:rPr>
              <a:t>relaţionali</a:t>
            </a:r>
            <a:r>
              <a:rPr dirty="0" sz="22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se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împart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în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următoarele</a:t>
            </a:r>
            <a:r>
              <a:rPr dirty="0" sz="2200" spc="8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clase:</a:t>
            </a:r>
            <a:endParaRPr sz="2200">
              <a:latin typeface="Microsoft Sans Serif"/>
              <a:cs typeface="Microsoft Sans Serif"/>
            </a:endParaRPr>
          </a:p>
          <a:p>
            <a:pPr algn="just" marL="755015" marR="5080" indent="-285750">
              <a:lnSpc>
                <a:spcPct val="100000"/>
              </a:lnSpc>
              <a:spcBef>
                <a:spcPts val="1210"/>
              </a:spcBef>
              <a:buClr>
                <a:srgbClr val="00007B"/>
              </a:buClr>
              <a:buSzPct val="80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Microsoft Sans Serif"/>
                <a:cs typeface="Microsoft Sans Serif"/>
              </a:rPr>
              <a:t>Operatori</a:t>
            </a:r>
            <a:r>
              <a:rPr dirty="0" sz="2000" spc="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clasici</a:t>
            </a:r>
            <a:r>
              <a:rPr dirty="0" sz="2000" spc="5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6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teoria</a:t>
            </a:r>
            <a:r>
              <a:rPr dirty="0" sz="2000" spc="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mulţimilor</a:t>
            </a:r>
            <a:r>
              <a:rPr dirty="0" sz="2000" spc="50">
                <a:latin typeface="Microsoft Sans Serif"/>
                <a:cs typeface="Microsoft Sans Serif"/>
              </a:rPr>
              <a:t> 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60"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reuniune,</a:t>
            </a:r>
            <a:r>
              <a:rPr dirty="0" sz="2000" spc="40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intersecţie, 	diferenţă;</a:t>
            </a:r>
            <a:endParaRPr sz="2000">
              <a:latin typeface="Microsoft Sans Serif"/>
              <a:cs typeface="Microsoft Sans Serif"/>
            </a:endParaRPr>
          </a:p>
          <a:p>
            <a:pPr marL="756285" indent="-286385">
              <a:lnSpc>
                <a:spcPct val="100000"/>
              </a:lnSpc>
              <a:spcBef>
                <a:spcPts val="1200"/>
              </a:spcBef>
              <a:buClr>
                <a:srgbClr val="00007B"/>
              </a:buClr>
              <a:buSzPct val="80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Microsoft Sans Serif"/>
                <a:cs typeface="Microsoft Sans Serif"/>
              </a:rPr>
              <a:t>Operatori de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redenumire,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selecţie,</a:t>
            </a:r>
            <a:r>
              <a:rPr dirty="0" sz="2000" spc="-1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proiecţie;</a:t>
            </a:r>
            <a:endParaRPr sz="2000">
              <a:latin typeface="Microsoft Sans Serif"/>
              <a:cs typeface="Microsoft Sans Serif"/>
            </a:endParaRPr>
          </a:p>
          <a:p>
            <a:pPr algn="just" marL="755015" marR="5080" indent="-285750">
              <a:lnSpc>
                <a:spcPct val="100000"/>
              </a:lnSpc>
              <a:spcBef>
                <a:spcPts val="1200"/>
              </a:spcBef>
              <a:buClr>
                <a:srgbClr val="00007B"/>
              </a:buClr>
              <a:buSzPct val="80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Microsoft Sans Serif"/>
                <a:cs typeface="Microsoft Sans Serif"/>
              </a:rPr>
              <a:t>Operatorul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join</a:t>
            </a:r>
            <a:r>
              <a:rPr dirty="0" sz="2000" spc="245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(joncţiune)</a:t>
            </a:r>
            <a:r>
              <a:rPr dirty="0" sz="2000">
                <a:latin typeface="Microsoft Sans Serif"/>
                <a:cs typeface="Microsoft Sans Serif"/>
              </a:rPr>
              <a:t>,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împreună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cu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variantele</a:t>
            </a:r>
            <a:r>
              <a:rPr dirty="0" sz="2000" spc="25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sale</a:t>
            </a:r>
            <a:r>
              <a:rPr dirty="0" sz="2000" spc="254">
                <a:latin typeface="Microsoft Sans Serif"/>
                <a:cs typeface="Microsoft Sans Serif"/>
              </a:rPr>
              <a:t>  </a:t>
            </a:r>
            <a:r>
              <a:rPr dirty="0" sz="2000" spc="470">
                <a:latin typeface="Microsoft Sans Serif"/>
                <a:cs typeface="Microsoft Sans Serif"/>
              </a:rPr>
              <a:t>– </a:t>
            </a:r>
            <a:r>
              <a:rPr dirty="0" sz="2000" spc="470">
                <a:latin typeface="Microsoft Sans Serif"/>
                <a:cs typeface="Microsoft Sans Serif"/>
              </a:rPr>
              <a:t>	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joncţiune</a:t>
            </a:r>
            <a:r>
              <a:rPr dirty="0" sz="2000" spc="14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naturală,</a:t>
            </a:r>
            <a:r>
              <a:rPr dirty="0" sz="2000" spc="14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produs</a:t>
            </a:r>
            <a:r>
              <a:rPr dirty="0" sz="2000" spc="14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cartezian,</a:t>
            </a:r>
            <a:r>
              <a:rPr dirty="0" sz="2000" spc="14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theta</a:t>
            </a:r>
            <a:r>
              <a:rPr dirty="0" sz="2000" spc="16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joncţiune</a:t>
            </a:r>
            <a:r>
              <a:rPr dirty="0" sz="2000" spc="14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80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joncţiune 	externă.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44185" y="536193"/>
            <a:ext cx="4233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Microsoft Sans Serif"/>
                <a:cs typeface="Microsoft Sans Serif"/>
              </a:rPr>
              <a:t>Reuniune,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intersecţie,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diferenţă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2043" y="1040333"/>
            <a:ext cx="7869555" cy="8540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35"/>
              </a:lnSpc>
              <a:spcBef>
                <a:spcPts val="105"/>
              </a:spcBef>
            </a:pPr>
            <a:r>
              <a:rPr dirty="0" sz="3200">
                <a:solidFill>
                  <a:srgbClr val="00007B"/>
                </a:solidFill>
              </a:rPr>
              <a:t>Reuniune,</a:t>
            </a:r>
            <a:r>
              <a:rPr dirty="0" sz="3200" spc="-80">
                <a:solidFill>
                  <a:srgbClr val="00007B"/>
                </a:solidFill>
              </a:rPr>
              <a:t> </a:t>
            </a:r>
            <a:r>
              <a:rPr dirty="0" sz="3200">
                <a:solidFill>
                  <a:srgbClr val="00007B"/>
                </a:solidFill>
              </a:rPr>
              <a:t>intersecţie,</a:t>
            </a:r>
            <a:r>
              <a:rPr dirty="0" sz="3200" spc="-110">
                <a:solidFill>
                  <a:srgbClr val="00007B"/>
                </a:solidFill>
              </a:rPr>
              <a:t> </a:t>
            </a:r>
            <a:r>
              <a:rPr dirty="0" sz="3200">
                <a:solidFill>
                  <a:srgbClr val="00007B"/>
                </a:solidFill>
              </a:rPr>
              <a:t>diferenţă</a:t>
            </a:r>
            <a:r>
              <a:rPr dirty="0" sz="3200" spc="-120">
                <a:solidFill>
                  <a:srgbClr val="00007B"/>
                </a:solidFill>
              </a:rPr>
              <a:t> </a:t>
            </a:r>
            <a:r>
              <a:rPr dirty="0" sz="3200">
                <a:solidFill>
                  <a:srgbClr val="00007B"/>
                </a:solidFill>
              </a:rPr>
              <a:t>-</a:t>
            </a:r>
            <a:r>
              <a:rPr dirty="0" sz="3200" spc="-65">
                <a:solidFill>
                  <a:srgbClr val="00007B"/>
                </a:solidFill>
              </a:rPr>
              <a:t> </a:t>
            </a:r>
            <a:r>
              <a:rPr dirty="0"/>
              <a:t>se</a:t>
            </a:r>
            <a:r>
              <a:rPr dirty="0" spc="-50"/>
              <a:t> </a:t>
            </a:r>
            <a:r>
              <a:rPr dirty="0"/>
              <a:t>aplică</a:t>
            </a:r>
            <a:r>
              <a:rPr dirty="0" spc="-70"/>
              <a:t> </a:t>
            </a:r>
            <a:r>
              <a:rPr dirty="0" spc="-20"/>
              <a:t>doar</a:t>
            </a:r>
            <a:endParaRPr sz="3200"/>
          </a:p>
          <a:p>
            <a:pPr marL="354965">
              <a:lnSpc>
                <a:spcPts val="2775"/>
              </a:lnSpc>
            </a:pPr>
            <a:r>
              <a:rPr dirty="0"/>
              <a:t>asupra</a:t>
            </a:r>
            <a:r>
              <a:rPr dirty="0" spc="-75"/>
              <a:t> </a:t>
            </a:r>
            <a:r>
              <a:rPr dirty="0" spc="-10"/>
              <a:t>perechilor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/>
              <a:t>relaţii</a:t>
            </a:r>
            <a:r>
              <a:rPr dirty="0" spc="-75"/>
              <a:t> </a:t>
            </a:r>
            <a:r>
              <a:rPr dirty="0"/>
              <a:t>definite</a:t>
            </a:r>
            <a:r>
              <a:rPr dirty="0" spc="-85"/>
              <a:t> </a:t>
            </a:r>
            <a:r>
              <a:rPr dirty="0"/>
              <a:t>pe</a:t>
            </a:r>
            <a:r>
              <a:rPr dirty="0" spc="-65"/>
              <a:t> </a:t>
            </a:r>
            <a:r>
              <a:rPr dirty="0"/>
              <a:t>aceleaşi</a:t>
            </a:r>
            <a:r>
              <a:rPr dirty="0" spc="45"/>
              <a:t> </a:t>
            </a:r>
            <a:r>
              <a:rPr dirty="0" spc="-10"/>
              <a:t>atribute.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46759" y="2646679"/>
            <a:ext cx="452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Arial"/>
                <a:cs typeface="Arial"/>
              </a:rPr>
              <a:t>GPS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81075" y="2991230"/>
          <a:ext cx="239903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85"/>
                <a:gridCol w="1115694"/>
              </a:tblGrid>
              <a:tr h="259715">
                <a:tc>
                  <a:txBody>
                    <a:bodyPr/>
                    <a:lstStyle/>
                    <a:p>
                      <a:pPr algn="ctr" marR="444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Producător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MODEL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Nokia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N2310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Samsung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8384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S5100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Samsung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28384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S5600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Nokia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N4215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3728720" y="2648204"/>
            <a:ext cx="6616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Arial"/>
                <a:cs typeface="Arial"/>
              </a:rPr>
              <a:t>RADIO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817365" y="3000375"/>
          <a:ext cx="2332990" cy="130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710"/>
                <a:gridCol w="1008379"/>
              </a:tblGrid>
              <a:tr h="260350">
                <a:tc>
                  <a:txBody>
                    <a:bodyPr/>
                    <a:lstStyle/>
                    <a:p>
                      <a:pPr algn="ctr" marR="5461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Producător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MODEL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Nokia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N4215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 marR="63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Samsung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S2110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63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Samsung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S5600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marR="63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Samsung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S1100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7249668" y="2505455"/>
            <a:ext cx="2040889" cy="618490"/>
          </a:xfrm>
          <a:custGeom>
            <a:avLst/>
            <a:gdLst/>
            <a:ahLst/>
            <a:cxnLst/>
            <a:rect l="l" t="t" r="r" b="b"/>
            <a:pathLst>
              <a:path w="2040890" h="618489">
                <a:moveTo>
                  <a:pt x="2040382" y="100584"/>
                </a:moveTo>
                <a:lnTo>
                  <a:pt x="2038858" y="88392"/>
                </a:lnTo>
                <a:lnTo>
                  <a:pt x="2035810" y="77724"/>
                </a:lnTo>
                <a:lnTo>
                  <a:pt x="2031238" y="68580"/>
                </a:lnTo>
                <a:lnTo>
                  <a:pt x="2026666" y="57912"/>
                </a:lnTo>
                <a:lnTo>
                  <a:pt x="2022094" y="48768"/>
                </a:lnTo>
                <a:lnTo>
                  <a:pt x="2015998" y="42672"/>
                </a:lnTo>
                <a:lnTo>
                  <a:pt x="2015998" y="112649"/>
                </a:lnTo>
                <a:lnTo>
                  <a:pt x="2015998" y="507238"/>
                </a:lnTo>
                <a:lnTo>
                  <a:pt x="2005330" y="549783"/>
                </a:lnTo>
                <a:lnTo>
                  <a:pt x="1994662" y="563499"/>
                </a:lnTo>
                <a:lnTo>
                  <a:pt x="1990090" y="569595"/>
                </a:lnTo>
                <a:lnTo>
                  <a:pt x="1983994" y="574167"/>
                </a:lnTo>
                <a:lnTo>
                  <a:pt x="1976374" y="578739"/>
                </a:lnTo>
                <a:lnTo>
                  <a:pt x="1970278" y="583311"/>
                </a:lnTo>
                <a:lnTo>
                  <a:pt x="1955038" y="589407"/>
                </a:lnTo>
                <a:lnTo>
                  <a:pt x="1945894" y="592455"/>
                </a:lnTo>
                <a:lnTo>
                  <a:pt x="1936750" y="593979"/>
                </a:lnTo>
                <a:lnTo>
                  <a:pt x="102108" y="593979"/>
                </a:lnTo>
                <a:lnTo>
                  <a:pt x="92964" y="592455"/>
                </a:lnTo>
                <a:lnTo>
                  <a:pt x="56388" y="574167"/>
                </a:lnTo>
                <a:lnTo>
                  <a:pt x="28956" y="533019"/>
                </a:lnTo>
                <a:lnTo>
                  <a:pt x="25908" y="523875"/>
                </a:lnTo>
                <a:lnTo>
                  <a:pt x="25908" y="516255"/>
                </a:lnTo>
                <a:lnTo>
                  <a:pt x="24384" y="507238"/>
                </a:lnTo>
                <a:lnTo>
                  <a:pt x="24384" y="112649"/>
                </a:lnTo>
                <a:lnTo>
                  <a:pt x="25908" y="102108"/>
                </a:lnTo>
                <a:lnTo>
                  <a:pt x="27432" y="94488"/>
                </a:lnTo>
                <a:lnTo>
                  <a:pt x="28956" y="85344"/>
                </a:lnTo>
                <a:lnTo>
                  <a:pt x="35052" y="70104"/>
                </a:lnTo>
                <a:lnTo>
                  <a:pt x="39624" y="64008"/>
                </a:lnTo>
                <a:lnTo>
                  <a:pt x="45720" y="56388"/>
                </a:lnTo>
                <a:lnTo>
                  <a:pt x="50292" y="50292"/>
                </a:lnTo>
                <a:lnTo>
                  <a:pt x="56388" y="45720"/>
                </a:lnTo>
                <a:lnTo>
                  <a:pt x="64008" y="39624"/>
                </a:lnTo>
                <a:lnTo>
                  <a:pt x="70104" y="36576"/>
                </a:lnTo>
                <a:lnTo>
                  <a:pt x="1938274" y="25908"/>
                </a:lnTo>
                <a:lnTo>
                  <a:pt x="1947418" y="27432"/>
                </a:lnTo>
                <a:lnTo>
                  <a:pt x="1983994" y="45720"/>
                </a:lnTo>
                <a:lnTo>
                  <a:pt x="2011426" y="86868"/>
                </a:lnTo>
                <a:lnTo>
                  <a:pt x="2014474" y="96012"/>
                </a:lnTo>
                <a:lnTo>
                  <a:pt x="2014474" y="103505"/>
                </a:lnTo>
                <a:lnTo>
                  <a:pt x="2015998" y="112649"/>
                </a:lnTo>
                <a:lnTo>
                  <a:pt x="2015998" y="42672"/>
                </a:lnTo>
                <a:lnTo>
                  <a:pt x="2014474" y="41148"/>
                </a:lnTo>
                <a:lnTo>
                  <a:pt x="2008378" y="32004"/>
                </a:lnTo>
                <a:lnTo>
                  <a:pt x="1999234" y="25908"/>
                </a:lnTo>
                <a:lnTo>
                  <a:pt x="1991614" y="19812"/>
                </a:lnTo>
                <a:lnTo>
                  <a:pt x="1982470" y="13716"/>
                </a:lnTo>
                <a:lnTo>
                  <a:pt x="1971802" y="9144"/>
                </a:lnTo>
                <a:lnTo>
                  <a:pt x="1962658" y="4572"/>
                </a:lnTo>
                <a:lnTo>
                  <a:pt x="1950466" y="3048"/>
                </a:lnTo>
                <a:lnTo>
                  <a:pt x="1929130" y="0"/>
                </a:lnTo>
                <a:lnTo>
                  <a:pt x="111252" y="0"/>
                </a:lnTo>
                <a:lnTo>
                  <a:pt x="57912" y="13716"/>
                </a:lnTo>
                <a:lnTo>
                  <a:pt x="24384" y="41148"/>
                </a:lnTo>
                <a:lnTo>
                  <a:pt x="1524" y="89916"/>
                </a:lnTo>
                <a:lnTo>
                  <a:pt x="0" y="102108"/>
                </a:lnTo>
                <a:lnTo>
                  <a:pt x="0" y="519303"/>
                </a:lnTo>
                <a:lnTo>
                  <a:pt x="1524" y="529971"/>
                </a:lnTo>
                <a:lnTo>
                  <a:pt x="4572" y="540639"/>
                </a:lnTo>
                <a:lnTo>
                  <a:pt x="9144" y="551307"/>
                </a:lnTo>
                <a:lnTo>
                  <a:pt x="13716" y="560451"/>
                </a:lnTo>
                <a:lnTo>
                  <a:pt x="18288" y="571119"/>
                </a:lnTo>
                <a:lnTo>
                  <a:pt x="24384" y="577215"/>
                </a:lnTo>
                <a:lnTo>
                  <a:pt x="41148" y="593979"/>
                </a:lnTo>
                <a:lnTo>
                  <a:pt x="89916" y="616839"/>
                </a:lnTo>
                <a:lnTo>
                  <a:pt x="100584" y="618363"/>
                </a:lnTo>
                <a:lnTo>
                  <a:pt x="1941322" y="618363"/>
                </a:lnTo>
                <a:lnTo>
                  <a:pt x="1951990" y="616839"/>
                </a:lnTo>
                <a:lnTo>
                  <a:pt x="1973326" y="610743"/>
                </a:lnTo>
                <a:lnTo>
                  <a:pt x="1982470" y="604647"/>
                </a:lnTo>
                <a:lnTo>
                  <a:pt x="1991614" y="600075"/>
                </a:lnTo>
                <a:lnTo>
                  <a:pt x="2028190" y="560451"/>
                </a:lnTo>
                <a:lnTo>
                  <a:pt x="2040382" y="517779"/>
                </a:lnTo>
                <a:lnTo>
                  <a:pt x="2040382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370191" y="2561336"/>
            <a:ext cx="17456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Reuniune?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989320" y="5693664"/>
            <a:ext cx="2040889" cy="618490"/>
          </a:xfrm>
          <a:custGeom>
            <a:avLst/>
            <a:gdLst/>
            <a:ahLst/>
            <a:cxnLst/>
            <a:rect l="l" t="t" r="r" b="b"/>
            <a:pathLst>
              <a:path w="2040890" h="618489">
                <a:moveTo>
                  <a:pt x="2040382" y="99060"/>
                </a:moveTo>
                <a:lnTo>
                  <a:pt x="2038858" y="88392"/>
                </a:lnTo>
                <a:lnTo>
                  <a:pt x="2022094" y="48768"/>
                </a:lnTo>
                <a:lnTo>
                  <a:pt x="2015998" y="42672"/>
                </a:lnTo>
                <a:lnTo>
                  <a:pt x="2015998" y="112649"/>
                </a:lnTo>
                <a:lnTo>
                  <a:pt x="2015998" y="507238"/>
                </a:lnTo>
                <a:lnTo>
                  <a:pt x="2005330" y="548259"/>
                </a:lnTo>
                <a:lnTo>
                  <a:pt x="1994662" y="561975"/>
                </a:lnTo>
                <a:lnTo>
                  <a:pt x="1990090" y="568071"/>
                </a:lnTo>
                <a:lnTo>
                  <a:pt x="1983994" y="574167"/>
                </a:lnTo>
                <a:lnTo>
                  <a:pt x="1976374" y="578739"/>
                </a:lnTo>
                <a:lnTo>
                  <a:pt x="1970278" y="583311"/>
                </a:lnTo>
                <a:lnTo>
                  <a:pt x="1962658" y="586359"/>
                </a:lnTo>
                <a:lnTo>
                  <a:pt x="1953514" y="589407"/>
                </a:lnTo>
                <a:lnTo>
                  <a:pt x="1945894" y="590931"/>
                </a:lnTo>
                <a:lnTo>
                  <a:pt x="1936750" y="592455"/>
                </a:lnTo>
                <a:lnTo>
                  <a:pt x="1929130" y="593979"/>
                </a:lnTo>
                <a:lnTo>
                  <a:pt x="111252" y="593979"/>
                </a:lnTo>
                <a:lnTo>
                  <a:pt x="92964" y="590931"/>
                </a:lnTo>
                <a:lnTo>
                  <a:pt x="85344" y="589407"/>
                </a:lnTo>
                <a:lnTo>
                  <a:pt x="77724" y="586359"/>
                </a:lnTo>
                <a:lnTo>
                  <a:pt x="70104" y="581787"/>
                </a:lnTo>
                <a:lnTo>
                  <a:pt x="62484" y="578739"/>
                </a:lnTo>
                <a:lnTo>
                  <a:pt x="56388" y="572643"/>
                </a:lnTo>
                <a:lnTo>
                  <a:pt x="50292" y="568071"/>
                </a:lnTo>
                <a:lnTo>
                  <a:pt x="44196" y="561975"/>
                </a:lnTo>
                <a:lnTo>
                  <a:pt x="39624" y="554355"/>
                </a:lnTo>
                <a:lnTo>
                  <a:pt x="35052" y="548259"/>
                </a:lnTo>
                <a:lnTo>
                  <a:pt x="32004" y="540639"/>
                </a:lnTo>
                <a:lnTo>
                  <a:pt x="28956" y="531495"/>
                </a:lnTo>
                <a:lnTo>
                  <a:pt x="25908" y="523875"/>
                </a:lnTo>
                <a:lnTo>
                  <a:pt x="25908" y="514858"/>
                </a:lnTo>
                <a:lnTo>
                  <a:pt x="24384" y="507238"/>
                </a:lnTo>
                <a:lnTo>
                  <a:pt x="24384" y="111125"/>
                </a:lnTo>
                <a:lnTo>
                  <a:pt x="35052" y="70104"/>
                </a:lnTo>
                <a:lnTo>
                  <a:pt x="45720" y="56388"/>
                </a:lnTo>
                <a:lnTo>
                  <a:pt x="50292" y="50292"/>
                </a:lnTo>
                <a:lnTo>
                  <a:pt x="56388" y="44196"/>
                </a:lnTo>
                <a:lnTo>
                  <a:pt x="64008" y="39624"/>
                </a:lnTo>
                <a:lnTo>
                  <a:pt x="70104" y="35052"/>
                </a:lnTo>
                <a:lnTo>
                  <a:pt x="85344" y="28956"/>
                </a:lnTo>
                <a:lnTo>
                  <a:pt x="103632" y="25908"/>
                </a:lnTo>
                <a:lnTo>
                  <a:pt x="1938274" y="25908"/>
                </a:lnTo>
                <a:lnTo>
                  <a:pt x="1947418" y="27432"/>
                </a:lnTo>
                <a:lnTo>
                  <a:pt x="1955038" y="28956"/>
                </a:lnTo>
                <a:lnTo>
                  <a:pt x="1962658" y="32004"/>
                </a:lnTo>
                <a:lnTo>
                  <a:pt x="1970278" y="36576"/>
                </a:lnTo>
                <a:lnTo>
                  <a:pt x="1977898" y="39624"/>
                </a:lnTo>
                <a:lnTo>
                  <a:pt x="1983994" y="45720"/>
                </a:lnTo>
                <a:lnTo>
                  <a:pt x="1990090" y="50292"/>
                </a:lnTo>
                <a:lnTo>
                  <a:pt x="1996186" y="56388"/>
                </a:lnTo>
                <a:lnTo>
                  <a:pt x="2005330" y="71628"/>
                </a:lnTo>
                <a:lnTo>
                  <a:pt x="2008378" y="77724"/>
                </a:lnTo>
                <a:lnTo>
                  <a:pt x="2011426" y="86868"/>
                </a:lnTo>
                <a:lnTo>
                  <a:pt x="2014474" y="94488"/>
                </a:lnTo>
                <a:lnTo>
                  <a:pt x="2014474" y="103505"/>
                </a:lnTo>
                <a:lnTo>
                  <a:pt x="2015998" y="112649"/>
                </a:lnTo>
                <a:lnTo>
                  <a:pt x="2015998" y="42672"/>
                </a:lnTo>
                <a:lnTo>
                  <a:pt x="1991614" y="18288"/>
                </a:lnTo>
                <a:lnTo>
                  <a:pt x="1950466" y="1524"/>
                </a:lnTo>
                <a:lnTo>
                  <a:pt x="1939798" y="0"/>
                </a:lnTo>
                <a:lnTo>
                  <a:pt x="99060" y="0"/>
                </a:lnTo>
                <a:lnTo>
                  <a:pt x="57912" y="13716"/>
                </a:lnTo>
                <a:lnTo>
                  <a:pt x="24384" y="41148"/>
                </a:lnTo>
                <a:lnTo>
                  <a:pt x="1524" y="89916"/>
                </a:lnTo>
                <a:lnTo>
                  <a:pt x="0" y="100584"/>
                </a:lnTo>
                <a:lnTo>
                  <a:pt x="0" y="519303"/>
                </a:lnTo>
                <a:lnTo>
                  <a:pt x="18288" y="569595"/>
                </a:lnTo>
                <a:lnTo>
                  <a:pt x="24384" y="576961"/>
                </a:lnTo>
                <a:lnTo>
                  <a:pt x="32004" y="586359"/>
                </a:lnTo>
                <a:lnTo>
                  <a:pt x="68580" y="610743"/>
                </a:lnTo>
                <a:lnTo>
                  <a:pt x="100584" y="618363"/>
                </a:lnTo>
                <a:lnTo>
                  <a:pt x="1941322" y="618363"/>
                </a:lnTo>
                <a:lnTo>
                  <a:pt x="1982470" y="604647"/>
                </a:lnTo>
                <a:lnTo>
                  <a:pt x="2015998" y="577215"/>
                </a:lnTo>
                <a:lnTo>
                  <a:pt x="2038858" y="528447"/>
                </a:lnTo>
                <a:lnTo>
                  <a:pt x="2040382" y="517779"/>
                </a:lnTo>
                <a:lnTo>
                  <a:pt x="2040382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109461" y="5750178"/>
            <a:ext cx="1666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Diferenţă?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84504" y="6035039"/>
            <a:ext cx="2202180" cy="618490"/>
          </a:xfrm>
          <a:custGeom>
            <a:avLst/>
            <a:gdLst/>
            <a:ahLst/>
            <a:cxnLst/>
            <a:rect l="l" t="t" r="r" b="b"/>
            <a:pathLst>
              <a:path w="2202180" h="618490">
                <a:moveTo>
                  <a:pt x="2202180" y="99060"/>
                </a:moveTo>
                <a:lnTo>
                  <a:pt x="2200656" y="88392"/>
                </a:lnTo>
                <a:lnTo>
                  <a:pt x="2176272" y="39624"/>
                </a:lnTo>
                <a:lnTo>
                  <a:pt x="2176272" y="103505"/>
                </a:lnTo>
                <a:lnTo>
                  <a:pt x="2176272" y="516318"/>
                </a:lnTo>
                <a:lnTo>
                  <a:pt x="2174748" y="525462"/>
                </a:lnTo>
                <a:lnTo>
                  <a:pt x="2173224" y="533069"/>
                </a:lnTo>
                <a:lnTo>
                  <a:pt x="2170176" y="540689"/>
                </a:lnTo>
                <a:lnTo>
                  <a:pt x="2165604" y="548297"/>
                </a:lnTo>
                <a:lnTo>
                  <a:pt x="2162556" y="555917"/>
                </a:lnTo>
                <a:lnTo>
                  <a:pt x="2156460" y="562013"/>
                </a:lnTo>
                <a:lnTo>
                  <a:pt x="2151888" y="568096"/>
                </a:lnTo>
                <a:lnTo>
                  <a:pt x="2145792" y="574192"/>
                </a:lnTo>
                <a:lnTo>
                  <a:pt x="2107692" y="590943"/>
                </a:lnTo>
                <a:lnTo>
                  <a:pt x="2098548" y="592467"/>
                </a:lnTo>
                <a:lnTo>
                  <a:pt x="102108" y="592467"/>
                </a:lnTo>
                <a:lnTo>
                  <a:pt x="94488" y="590943"/>
                </a:lnTo>
                <a:lnTo>
                  <a:pt x="85344" y="589419"/>
                </a:lnTo>
                <a:lnTo>
                  <a:pt x="77724" y="586384"/>
                </a:lnTo>
                <a:lnTo>
                  <a:pt x="70104" y="581812"/>
                </a:lnTo>
                <a:lnTo>
                  <a:pt x="64008" y="578764"/>
                </a:lnTo>
                <a:lnTo>
                  <a:pt x="56388" y="572668"/>
                </a:lnTo>
                <a:lnTo>
                  <a:pt x="50292" y="568096"/>
                </a:lnTo>
                <a:lnTo>
                  <a:pt x="45720" y="562013"/>
                </a:lnTo>
                <a:lnTo>
                  <a:pt x="39624" y="554393"/>
                </a:lnTo>
                <a:lnTo>
                  <a:pt x="36576" y="546773"/>
                </a:lnTo>
                <a:lnTo>
                  <a:pt x="32004" y="540689"/>
                </a:lnTo>
                <a:lnTo>
                  <a:pt x="28956" y="531545"/>
                </a:lnTo>
                <a:lnTo>
                  <a:pt x="27432" y="523938"/>
                </a:lnTo>
                <a:lnTo>
                  <a:pt x="25908" y="514794"/>
                </a:lnTo>
                <a:lnTo>
                  <a:pt x="25908" y="102120"/>
                </a:lnTo>
                <a:lnTo>
                  <a:pt x="27432" y="92976"/>
                </a:lnTo>
                <a:lnTo>
                  <a:pt x="45720" y="56388"/>
                </a:lnTo>
                <a:lnTo>
                  <a:pt x="86868" y="28956"/>
                </a:lnTo>
                <a:lnTo>
                  <a:pt x="96012" y="27432"/>
                </a:lnTo>
                <a:lnTo>
                  <a:pt x="103632" y="25908"/>
                </a:lnTo>
                <a:lnTo>
                  <a:pt x="2100072" y="25908"/>
                </a:lnTo>
                <a:lnTo>
                  <a:pt x="2109216" y="27432"/>
                </a:lnTo>
                <a:lnTo>
                  <a:pt x="2116836" y="28956"/>
                </a:lnTo>
                <a:lnTo>
                  <a:pt x="2124456" y="32004"/>
                </a:lnTo>
                <a:lnTo>
                  <a:pt x="2132076" y="36576"/>
                </a:lnTo>
                <a:lnTo>
                  <a:pt x="2139696" y="39624"/>
                </a:lnTo>
                <a:lnTo>
                  <a:pt x="2145792" y="45720"/>
                </a:lnTo>
                <a:lnTo>
                  <a:pt x="2151888" y="50292"/>
                </a:lnTo>
                <a:lnTo>
                  <a:pt x="2157984" y="56388"/>
                </a:lnTo>
                <a:lnTo>
                  <a:pt x="2174748" y="94488"/>
                </a:lnTo>
                <a:lnTo>
                  <a:pt x="2176272" y="103505"/>
                </a:lnTo>
                <a:lnTo>
                  <a:pt x="2176272" y="39624"/>
                </a:lnTo>
                <a:lnTo>
                  <a:pt x="2133600" y="9144"/>
                </a:lnTo>
                <a:lnTo>
                  <a:pt x="2101596" y="0"/>
                </a:lnTo>
                <a:lnTo>
                  <a:pt x="100584" y="0"/>
                </a:lnTo>
                <a:lnTo>
                  <a:pt x="88392" y="1524"/>
                </a:lnTo>
                <a:lnTo>
                  <a:pt x="77724" y="4572"/>
                </a:lnTo>
                <a:lnTo>
                  <a:pt x="68580" y="9144"/>
                </a:lnTo>
                <a:lnTo>
                  <a:pt x="57912" y="13716"/>
                </a:lnTo>
                <a:lnTo>
                  <a:pt x="25908" y="41148"/>
                </a:lnTo>
                <a:lnTo>
                  <a:pt x="3048" y="89916"/>
                </a:lnTo>
                <a:lnTo>
                  <a:pt x="0" y="111125"/>
                </a:lnTo>
                <a:lnTo>
                  <a:pt x="0" y="507174"/>
                </a:lnTo>
                <a:lnTo>
                  <a:pt x="9144" y="551345"/>
                </a:lnTo>
                <a:lnTo>
                  <a:pt x="41148" y="593991"/>
                </a:lnTo>
                <a:lnTo>
                  <a:pt x="68580" y="609219"/>
                </a:lnTo>
                <a:lnTo>
                  <a:pt x="79248" y="613791"/>
                </a:lnTo>
                <a:lnTo>
                  <a:pt x="89916" y="616839"/>
                </a:lnTo>
                <a:lnTo>
                  <a:pt x="102108" y="618363"/>
                </a:lnTo>
                <a:lnTo>
                  <a:pt x="2103120" y="618363"/>
                </a:lnTo>
                <a:lnTo>
                  <a:pt x="2144268" y="604659"/>
                </a:lnTo>
                <a:lnTo>
                  <a:pt x="2176272" y="578764"/>
                </a:lnTo>
                <a:lnTo>
                  <a:pt x="2197608" y="539165"/>
                </a:lnTo>
                <a:lnTo>
                  <a:pt x="2202180" y="517842"/>
                </a:lnTo>
                <a:lnTo>
                  <a:pt x="2202180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04087" y="6091250"/>
            <a:ext cx="18681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Intersecţie?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923288" y="4565903"/>
            <a:ext cx="525780" cy="1307465"/>
            <a:chOff x="1923288" y="4565903"/>
            <a:chExt cx="525780" cy="1307465"/>
          </a:xfrm>
        </p:grpSpPr>
        <p:sp>
          <p:nvSpPr>
            <p:cNvPr id="15" name="object 15" descr=""/>
            <p:cNvSpPr/>
            <p:nvPr/>
          </p:nvSpPr>
          <p:spPr>
            <a:xfrm>
              <a:off x="1933956" y="4570475"/>
              <a:ext cx="502920" cy="1295400"/>
            </a:xfrm>
            <a:custGeom>
              <a:avLst/>
              <a:gdLst/>
              <a:ahLst/>
              <a:cxnLst/>
              <a:rect l="l" t="t" r="r" b="b"/>
              <a:pathLst>
                <a:path w="502919" h="1295400">
                  <a:moveTo>
                    <a:pt x="377951" y="0"/>
                  </a:moveTo>
                  <a:lnTo>
                    <a:pt x="126492" y="0"/>
                  </a:lnTo>
                  <a:lnTo>
                    <a:pt x="126492" y="1043940"/>
                  </a:lnTo>
                  <a:lnTo>
                    <a:pt x="0" y="1043940"/>
                  </a:lnTo>
                  <a:lnTo>
                    <a:pt x="251460" y="1295400"/>
                  </a:lnTo>
                  <a:lnTo>
                    <a:pt x="502919" y="1043940"/>
                  </a:lnTo>
                  <a:lnTo>
                    <a:pt x="377951" y="1043940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288" y="5609462"/>
              <a:ext cx="262889" cy="26047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055876" y="4565903"/>
              <a:ext cx="393700" cy="1307465"/>
            </a:xfrm>
            <a:custGeom>
              <a:avLst/>
              <a:gdLst/>
              <a:ahLst/>
              <a:cxnLst/>
              <a:rect l="l" t="t" r="r" b="b"/>
              <a:pathLst>
                <a:path w="393700" h="1307464">
                  <a:moveTo>
                    <a:pt x="393192" y="1043559"/>
                  </a:moveTo>
                  <a:lnTo>
                    <a:pt x="260604" y="1043559"/>
                  </a:lnTo>
                  <a:lnTo>
                    <a:pt x="260604" y="1048131"/>
                  </a:lnTo>
                  <a:lnTo>
                    <a:pt x="260604" y="1048766"/>
                  </a:lnTo>
                  <a:lnTo>
                    <a:pt x="258686" y="1048766"/>
                  </a:lnTo>
                  <a:lnTo>
                    <a:pt x="258686" y="1046213"/>
                  </a:lnTo>
                  <a:lnTo>
                    <a:pt x="260604" y="1048131"/>
                  </a:lnTo>
                  <a:lnTo>
                    <a:pt x="260604" y="1043559"/>
                  </a:lnTo>
                  <a:lnTo>
                    <a:pt x="260604" y="0"/>
                  </a:lnTo>
                  <a:lnTo>
                    <a:pt x="256159" y="0"/>
                  </a:lnTo>
                  <a:lnTo>
                    <a:pt x="256159" y="1043686"/>
                  </a:lnTo>
                  <a:lnTo>
                    <a:pt x="256032" y="1043686"/>
                  </a:lnTo>
                  <a:lnTo>
                    <a:pt x="256032" y="1043559"/>
                  </a:lnTo>
                  <a:lnTo>
                    <a:pt x="256159" y="1043686"/>
                  </a:lnTo>
                  <a:lnTo>
                    <a:pt x="256159" y="0"/>
                  </a:lnTo>
                  <a:lnTo>
                    <a:pt x="0" y="0"/>
                  </a:lnTo>
                  <a:lnTo>
                    <a:pt x="0" y="1043559"/>
                  </a:lnTo>
                  <a:lnTo>
                    <a:pt x="4572" y="1043559"/>
                  </a:lnTo>
                  <a:lnTo>
                    <a:pt x="0" y="1048131"/>
                  </a:lnTo>
                  <a:lnTo>
                    <a:pt x="0" y="1052703"/>
                  </a:lnTo>
                  <a:lnTo>
                    <a:pt x="9144" y="1052703"/>
                  </a:lnTo>
                  <a:lnTo>
                    <a:pt x="9144" y="10668"/>
                  </a:lnTo>
                  <a:lnTo>
                    <a:pt x="251460" y="10668"/>
                  </a:lnTo>
                  <a:lnTo>
                    <a:pt x="256032" y="10668"/>
                  </a:lnTo>
                  <a:lnTo>
                    <a:pt x="256032" y="11176"/>
                  </a:lnTo>
                  <a:lnTo>
                    <a:pt x="251460" y="11176"/>
                  </a:lnTo>
                  <a:lnTo>
                    <a:pt x="251460" y="1043686"/>
                  </a:lnTo>
                  <a:lnTo>
                    <a:pt x="251460" y="1048766"/>
                  </a:lnTo>
                  <a:lnTo>
                    <a:pt x="251460" y="1052576"/>
                  </a:lnTo>
                  <a:lnTo>
                    <a:pt x="260604" y="1052576"/>
                  </a:lnTo>
                  <a:lnTo>
                    <a:pt x="260604" y="1052703"/>
                  </a:lnTo>
                  <a:lnTo>
                    <a:pt x="370332" y="1052703"/>
                  </a:lnTo>
                  <a:lnTo>
                    <a:pt x="130302" y="1292606"/>
                  </a:lnTo>
                  <a:lnTo>
                    <a:pt x="126492" y="1296416"/>
                  </a:lnTo>
                  <a:lnTo>
                    <a:pt x="126492" y="1304036"/>
                  </a:lnTo>
                  <a:lnTo>
                    <a:pt x="129540" y="1307084"/>
                  </a:lnTo>
                  <a:lnTo>
                    <a:pt x="134112" y="1302512"/>
                  </a:lnTo>
                  <a:lnTo>
                    <a:pt x="381000" y="1055751"/>
                  </a:lnTo>
                  <a:lnTo>
                    <a:pt x="393192" y="10435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4861559" y="4509515"/>
            <a:ext cx="1013460" cy="1019810"/>
            <a:chOff x="4861559" y="4509515"/>
            <a:chExt cx="1013460" cy="1019810"/>
          </a:xfrm>
        </p:grpSpPr>
        <p:sp>
          <p:nvSpPr>
            <p:cNvPr id="19" name="object 19" descr=""/>
            <p:cNvSpPr/>
            <p:nvPr/>
          </p:nvSpPr>
          <p:spPr>
            <a:xfrm>
              <a:off x="4867655" y="4517135"/>
              <a:ext cx="1002665" cy="1007110"/>
            </a:xfrm>
            <a:custGeom>
              <a:avLst/>
              <a:gdLst/>
              <a:ahLst/>
              <a:cxnLst/>
              <a:rect l="l" t="t" r="r" b="b"/>
              <a:pathLst>
                <a:path w="1002664" h="1007110">
                  <a:moveTo>
                    <a:pt x="178181" y="0"/>
                  </a:moveTo>
                  <a:lnTo>
                    <a:pt x="0" y="176656"/>
                  </a:lnTo>
                  <a:lnTo>
                    <a:pt x="734187" y="917066"/>
                  </a:lnTo>
                  <a:lnTo>
                    <a:pt x="645795" y="1005458"/>
                  </a:lnTo>
                  <a:lnTo>
                    <a:pt x="1000760" y="1006982"/>
                  </a:lnTo>
                  <a:lnTo>
                    <a:pt x="1002284" y="650494"/>
                  </a:lnTo>
                  <a:lnTo>
                    <a:pt x="913892" y="740409"/>
                  </a:lnTo>
                  <a:lnTo>
                    <a:pt x="178181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861560" y="4509515"/>
              <a:ext cx="1013460" cy="1019810"/>
            </a:xfrm>
            <a:custGeom>
              <a:avLst/>
              <a:gdLst/>
              <a:ahLst/>
              <a:cxnLst/>
              <a:rect l="l" t="t" r="r" b="b"/>
              <a:pathLst>
                <a:path w="1013460" h="1019810">
                  <a:moveTo>
                    <a:pt x="1013460" y="647573"/>
                  </a:moveTo>
                  <a:lnTo>
                    <a:pt x="1004316" y="656577"/>
                  </a:lnTo>
                  <a:lnTo>
                    <a:pt x="1004316" y="670433"/>
                  </a:lnTo>
                  <a:lnTo>
                    <a:pt x="1002792" y="1010158"/>
                  </a:lnTo>
                  <a:lnTo>
                    <a:pt x="663067" y="1008634"/>
                  </a:lnTo>
                  <a:lnTo>
                    <a:pt x="737616" y="935355"/>
                  </a:lnTo>
                  <a:lnTo>
                    <a:pt x="748284" y="924814"/>
                  </a:lnTo>
                  <a:lnTo>
                    <a:pt x="12192" y="184404"/>
                  </a:lnTo>
                  <a:lnTo>
                    <a:pt x="181356" y="18161"/>
                  </a:lnTo>
                  <a:lnTo>
                    <a:pt x="185166" y="14478"/>
                  </a:lnTo>
                  <a:lnTo>
                    <a:pt x="188976" y="18288"/>
                  </a:lnTo>
                  <a:lnTo>
                    <a:pt x="915924" y="749554"/>
                  </a:lnTo>
                  <a:lnTo>
                    <a:pt x="920496" y="754253"/>
                  </a:lnTo>
                  <a:lnTo>
                    <a:pt x="923544" y="751205"/>
                  </a:lnTo>
                  <a:lnTo>
                    <a:pt x="1004316" y="670433"/>
                  </a:lnTo>
                  <a:lnTo>
                    <a:pt x="1004316" y="656577"/>
                  </a:lnTo>
                  <a:lnTo>
                    <a:pt x="919734" y="739775"/>
                  </a:lnTo>
                  <a:lnTo>
                    <a:pt x="184404" y="0"/>
                  </a:lnTo>
                  <a:lnTo>
                    <a:pt x="0" y="184404"/>
                  </a:lnTo>
                  <a:lnTo>
                    <a:pt x="9144" y="193548"/>
                  </a:lnTo>
                  <a:lnTo>
                    <a:pt x="734568" y="924814"/>
                  </a:lnTo>
                  <a:lnTo>
                    <a:pt x="655320" y="1002792"/>
                  </a:lnTo>
                  <a:lnTo>
                    <a:pt x="655320" y="1016254"/>
                  </a:lnTo>
                  <a:lnTo>
                    <a:pt x="653796" y="1016254"/>
                  </a:lnTo>
                  <a:lnTo>
                    <a:pt x="653796" y="1012444"/>
                  </a:lnTo>
                  <a:lnTo>
                    <a:pt x="655320" y="1016254"/>
                  </a:lnTo>
                  <a:lnTo>
                    <a:pt x="655320" y="1002792"/>
                  </a:lnTo>
                  <a:lnTo>
                    <a:pt x="640080" y="1017778"/>
                  </a:lnTo>
                  <a:lnTo>
                    <a:pt x="652272" y="1017778"/>
                  </a:lnTo>
                  <a:lnTo>
                    <a:pt x="652272" y="1017524"/>
                  </a:lnTo>
                  <a:lnTo>
                    <a:pt x="739902" y="1017524"/>
                  </a:lnTo>
                  <a:lnTo>
                    <a:pt x="739902" y="1018794"/>
                  </a:lnTo>
                  <a:lnTo>
                    <a:pt x="1002792" y="1018794"/>
                  </a:lnTo>
                  <a:lnTo>
                    <a:pt x="1002792" y="1019302"/>
                  </a:lnTo>
                  <a:lnTo>
                    <a:pt x="1007364" y="1019302"/>
                  </a:lnTo>
                  <a:lnTo>
                    <a:pt x="1011936" y="1019302"/>
                  </a:lnTo>
                  <a:lnTo>
                    <a:pt x="1013460" y="647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147815" y="3154679"/>
            <a:ext cx="1246505" cy="786130"/>
            <a:chOff x="6147815" y="3154679"/>
            <a:chExt cx="1246505" cy="786130"/>
          </a:xfrm>
        </p:grpSpPr>
        <p:sp>
          <p:nvSpPr>
            <p:cNvPr id="22" name="object 22" descr=""/>
            <p:cNvSpPr/>
            <p:nvPr/>
          </p:nvSpPr>
          <p:spPr>
            <a:xfrm>
              <a:off x="6153911" y="3162299"/>
              <a:ext cx="1234440" cy="772795"/>
            </a:xfrm>
            <a:custGeom>
              <a:avLst/>
              <a:gdLst/>
              <a:ahLst/>
              <a:cxnLst/>
              <a:rect l="l" t="t" r="r" b="b"/>
              <a:pathLst>
                <a:path w="1234440" h="772795">
                  <a:moveTo>
                    <a:pt x="900684" y="0"/>
                  </a:moveTo>
                  <a:lnTo>
                    <a:pt x="952499" y="115824"/>
                  </a:lnTo>
                  <a:lnTo>
                    <a:pt x="0" y="542416"/>
                  </a:lnTo>
                  <a:lnTo>
                    <a:pt x="103632" y="772540"/>
                  </a:lnTo>
                  <a:lnTo>
                    <a:pt x="1056132" y="344424"/>
                  </a:lnTo>
                  <a:lnTo>
                    <a:pt x="1106423" y="460121"/>
                  </a:lnTo>
                  <a:lnTo>
                    <a:pt x="1234439" y="126491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147815" y="3273551"/>
              <a:ext cx="956944" cy="448945"/>
            </a:xfrm>
            <a:custGeom>
              <a:avLst/>
              <a:gdLst/>
              <a:ahLst/>
              <a:cxnLst/>
              <a:rect l="l" t="t" r="r" b="b"/>
              <a:pathLst>
                <a:path w="956945" h="448945">
                  <a:moveTo>
                    <a:pt x="956690" y="0"/>
                  </a:moveTo>
                  <a:lnTo>
                    <a:pt x="953642" y="6096"/>
                  </a:lnTo>
                  <a:lnTo>
                    <a:pt x="951864" y="2159"/>
                  </a:lnTo>
                  <a:lnTo>
                    <a:pt x="0" y="427989"/>
                  </a:lnTo>
                  <a:lnTo>
                    <a:pt x="9144" y="448437"/>
                  </a:lnTo>
                  <a:lnTo>
                    <a:pt x="9144" y="435610"/>
                  </a:lnTo>
                  <a:lnTo>
                    <a:pt x="10668" y="429513"/>
                  </a:lnTo>
                  <a:lnTo>
                    <a:pt x="12700" y="433959"/>
                  </a:lnTo>
                  <a:lnTo>
                    <a:pt x="956690" y="9398"/>
                  </a:lnTo>
                  <a:lnTo>
                    <a:pt x="95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959" y="3703065"/>
              <a:ext cx="105155" cy="237617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260465" y="3154679"/>
              <a:ext cx="1133475" cy="782955"/>
            </a:xfrm>
            <a:custGeom>
              <a:avLst/>
              <a:gdLst/>
              <a:ahLst/>
              <a:cxnLst/>
              <a:rect l="l" t="t" r="r" b="b"/>
              <a:pathLst>
                <a:path w="1133475" h="782954">
                  <a:moveTo>
                    <a:pt x="1133475" y="130937"/>
                  </a:moveTo>
                  <a:lnTo>
                    <a:pt x="784606" y="0"/>
                  </a:lnTo>
                  <a:lnTo>
                    <a:pt x="792226" y="16891"/>
                  </a:lnTo>
                  <a:lnTo>
                    <a:pt x="839216" y="121031"/>
                  </a:lnTo>
                  <a:lnTo>
                    <a:pt x="840994" y="124968"/>
                  </a:lnTo>
                  <a:lnTo>
                    <a:pt x="844042" y="118872"/>
                  </a:lnTo>
                  <a:lnTo>
                    <a:pt x="844042" y="128270"/>
                  </a:lnTo>
                  <a:lnTo>
                    <a:pt x="851662" y="124968"/>
                  </a:lnTo>
                  <a:lnTo>
                    <a:pt x="802894" y="16256"/>
                  </a:lnTo>
                  <a:lnTo>
                    <a:pt x="1121156" y="136779"/>
                  </a:lnTo>
                  <a:lnTo>
                    <a:pt x="999109" y="453644"/>
                  </a:lnTo>
                  <a:lnTo>
                    <a:pt x="950722" y="345821"/>
                  </a:lnTo>
                  <a:lnTo>
                    <a:pt x="0" y="773303"/>
                  </a:lnTo>
                  <a:lnTo>
                    <a:pt x="1651" y="776859"/>
                  </a:lnTo>
                  <a:lnTo>
                    <a:pt x="1651" y="782574"/>
                  </a:lnTo>
                  <a:lnTo>
                    <a:pt x="944626" y="359156"/>
                  </a:lnTo>
                  <a:lnTo>
                    <a:pt x="946150" y="358521"/>
                  </a:lnTo>
                  <a:lnTo>
                    <a:pt x="950722" y="368427"/>
                  </a:lnTo>
                  <a:lnTo>
                    <a:pt x="994791" y="466344"/>
                  </a:lnTo>
                  <a:lnTo>
                    <a:pt x="1000887" y="479806"/>
                  </a:lnTo>
                  <a:lnTo>
                    <a:pt x="1003935" y="471805"/>
                  </a:lnTo>
                  <a:lnTo>
                    <a:pt x="1125855" y="151003"/>
                  </a:lnTo>
                  <a:lnTo>
                    <a:pt x="1133475" y="130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Reuniune,</a:t>
            </a:r>
            <a:r>
              <a:rPr dirty="0" spc="-90"/>
              <a:t> </a:t>
            </a:r>
            <a:r>
              <a:rPr dirty="0"/>
              <a:t>intersecţie,</a:t>
            </a:r>
            <a:r>
              <a:rPr dirty="0" spc="-105"/>
              <a:t> </a:t>
            </a:r>
            <a:r>
              <a:rPr dirty="0" spc="-10"/>
              <a:t>diferenţă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848" y="1049273"/>
            <a:ext cx="8728075" cy="5034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Arial"/>
                <a:cs typeface="Arial"/>
              </a:rPr>
              <a:t>Definiţii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800">
              <a:latin typeface="Arial"/>
              <a:cs typeface="Arial"/>
            </a:endParaRPr>
          </a:p>
          <a:p>
            <a:pPr algn="just" marL="419100" marR="68580" indent="-343535">
              <a:lnSpc>
                <a:spcPts val="2600"/>
              </a:lnSpc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Reuniunea</a:t>
            </a:r>
            <a:r>
              <a:rPr dirty="0" sz="2400" spc="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două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sz="2400" i="1">
                <a:latin typeface="Arial"/>
                <a:cs typeface="Arial"/>
              </a:rPr>
              <a:t>(X)</a:t>
            </a:r>
            <a:r>
              <a:rPr dirty="0" sz="2400" spc="15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2</a:t>
            </a:r>
            <a:r>
              <a:rPr dirty="0" sz="2400" i="1">
                <a:latin typeface="Arial"/>
                <a:cs typeface="Arial"/>
              </a:rPr>
              <a:t>(X)</a:t>
            </a:r>
            <a:r>
              <a:rPr dirty="0" sz="2400" spc="15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notată</a:t>
            </a:r>
            <a:r>
              <a:rPr dirty="0" sz="2400" spc="30">
                <a:latin typeface="Microsoft Sans Serif"/>
                <a:cs typeface="Microsoft Sans Serif"/>
              </a:rPr>
              <a:t> 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baseline="-17361" sz="2400" spc="-89" i="1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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Arial"/>
                <a:cs typeface="Arial"/>
              </a:rPr>
              <a:t>r</a:t>
            </a:r>
            <a:r>
              <a:rPr dirty="0" baseline="-17361" sz="2400" spc="-37" i="1">
                <a:latin typeface="Arial"/>
                <a:cs typeface="Arial"/>
              </a:rPr>
              <a:t>2 </a:t>
            </a:r>
            <a:r>
              <a:rPr dirty="0" sz="2400">
                <a:latin typeface="Microsoft Sans Serif"/>
                <a:cs typeface="Microsoft Sans Serif"/>
              </a:rPr>
              <a:t>care</a:t>
            </a:r>
            <a:r>
              <a:rPr dirty="0" sz="2400" spc="1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conţine</a:t>
            </a:r>
            <a:r>
              <a:rPr dirty="0" sz="2400" spc="1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tupluri</a:t>
            </a:r>
            <a:r>
              <a:rPr dirty="0" sz="2400" spc="1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</a:t>
            </a:r>
            <a:r>
              <a:rPr dirty="0" sz="2400" spc="1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aparţin</a:t>
            </a:r>
            <a:r>
              <a:rPr dirty="0" sz="2400" spc="1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fie</a:t>
            </a:r>
            <a:r>
              <a:rPr dirty="0" sz="2400" spc="1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lui</a:t>
            </a:r>
            <a:r>
              <a:rPr dirty="0" sz="2400" spc="19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baseline="-17361" sz="2400" spc="-22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fie</a:t>
            </a:r>
            <a:r>
              <a:rPr dirty="0" sz="2400" spc="1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lui</a:t>
            </a:r>
            <a:r>
              <a:rPr dirty="0" sz="2400" spc="18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2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1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fie</a:t>
            </a:r>
            <a:r>
              <a:rPr dirty="0" sz="2400" spc="180">
                <a:latin typeface="Microsoft Sans Serif"/>
                <a:cs typeface="Microsoft Sans Serif"/>
              </a:rPr>
              <a:t>  </a:t>
            </a:r>
            <a:r>
              <a:rPr dirty="0" sz="2400" spc="-10">
                <a:latin typeface="Microsoft Sans Serif"/>
                <a:cs typeface="Microsoft Sans Serif"/>
              </a:rPr>
              <a:t>ambelor </a:t>
            </a:r>
            <a:r>
              <a:rPr dirty="0" sz="2400">
                <a:latin typeface="Microsoft Sans Serif"/>
                <a:cs typeface="Microsoft Sans Serif"/>
              </a:rPr>
              <a:t>relaţii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baseline="-17361" sz="2400" spc="-52" i="1">
                <a:latin typeface="Arial"/>
                <a:cs typeface="Arial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şi</a:t>
            </a:r>
            <a:r>
              <a:rPr dirty="0" sz="2400" spc="-165">
                <a:latin typeface="Microsoft Sans Serif"/>
                <a:cs typeface="Microsoft Sans Serif"/>
              </a:rPr>
              <a:t> </a:t>
            </a:r>
            <a:r>
              <a:rPr dirty="0" sz="2400" spc="-25" i="1">
                <a:latin typeface="Arial"/>
                <a:cs typeface="Arial"/>
              </a:rPr>
              <a:t>r</a:t>
            </a:r>
            <a:r>
              <a:rPr dirty="0" baseline="-17361" sz="2400" spc="-37" i="1">
                <a:latin typeface="Arial"/>
                <a:cs typeface="Arial"/>
              </a:rPr>
              <a:t>2</a:t>
            </a:r>
            <a:r>
              <a:rPr dirty="0" sz="2400" spc="-25" i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400">
              <a:latin typeface="Arial"/>
              <a:cs typeface="Arial"/>
            </a:endParaRPr>
          </a:p>
          <a:p>
            <a:pPr marL="76200">
              <a:lnSpc>
                <a:spcPts val="2790"/>
              </a:lnSpc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Intersecţia</a:t>
            </a:r>
            <a:r>
              <a:rPr dirty="0" sz="2400" spc="-8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dintre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relaţiile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sz="2400" i="1">
                <a:latin typeface="Arial"/>
                <a:cs typeface="Arial"/>
              </a:rPr>
              <a:t>(X)</a:t>
            </a:r>
            <a:r>
              <a:rPr dirty="0" sz="2400" spc="-100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2</a:t>
            </a:r>
            <a:r>
              <a:rPr dirty="0" sz="2400" i="1">
                <a:latin typeface="Arial"/>
                <a:cs typeface="Arial"/>
              </a:rPr>
              <a:t>(X)</a:t>
            </a:r>
            <a:r>
              <a:rPr dirty="0" sz="2400" spc="-105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relaţia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notată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baseline="-17361" sz="2400" spc="-104" i="1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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Arial"/>
                <a:cs typeface="Arial"/>
              </a:rPr>
              <a:t>r</a:t>
            </a:r>
            <a:r>
              <a:rPr dirty="0" baseline="-17361" sz="2400" spc="-37" i="1">
                <a:latin typeface="Arial"/>
                <a:cs typeface="Arial"/>
              </a:rPr>
              <a:t>2</a:t>
            </a:r>
            <a:endParaRPr baseline="-17361" sz="2400">
              <a:latin typeface="Arial"/>
              <a:cs typeface="Arial"/>
            </a:endParaRPr>
          </a:p>
          <a:p>
            <a:pPr marL="419100">
              <a:lnSpc>
                <a:spcPts val="2790"/>
              </a:lnSpc>
            </a:pPr>
            <a:r>
              <a:rPr dirty="0" sz="2400">
                <a:latin typeface="Microsoft Sans Serif"/>
                <a:cs typeface="Microsoft Sans Serif"/>
              </a:rPr>
              <a:t>formată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tuplurile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comune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relaţiilor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baseline="-17361" sz="2400" spc="-97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şi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5" i="1">
                <a:latin typeface="Arial"/>
                <a:cs typeface="Arial"/>
              </a:rPr>
              <a:t>r</a:t>
            </a:r>
            <a:r>
              <a:rPr dirty="0" baseline="-17361" sz="2400" spc="-37" i="1">
                <a:latin typeface="Arial"/>
                <a:cs typeface="Arial"/>
              </a:rPr>
              <a:t>2</a:t>
            </a:r>
            <a:r>
              <a:rPr dirty="0" sz="2400" spc="-25" i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400">
              <a:latin typeface="Arial"/>
              <a:cs typeface="Arial"/>
            </a:endParaRPr>
          </a:p>
          <a:p>
            <a:pPr marL="76200">
              <a:lnSpc>
                <a:spcPts val="2800"/>
              </a:lnSpc>
              <a:tabLst>
                <a:tab pos="1441450" algn="l"/>
                <a:tab pos="2331720" algn="l"/>
                <a:tab pos="3427729" algn="l"/>
                <a:tab pos="4175760" algn="l"/>
                <a:tab pos="4523740" algn="l"/>
                <a:tab pos="5271770" algn="l"/>
                <a:tab pos="6932295" algn="l"/>
                <a:tab pos="7907655" algn="l"/>
                <a:tab pos="8427085" algn="l"/>
              </a:tabLst>
            </a:pP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Diferenţa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dintre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relaţiile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 i="1">
                <a:latin typeface="Arial"/>
                <a:cs typeface="Arial"/>
              </a:rPr>
              <a:t>r</a:t>
            </a:r>
            <a:r>
              <a:rPr dirty="0" baseline="-17361" sz="2400" spc="-15" i="1">
                <a:latin typeface="Arial"/>
                <a:cs typeface="Arial"/>
              </a:rPr>
              <a:t>1</a:t>
            </a:r>
            <a:r>
              <a:rPr dirty="0" sz="2400" spc="-10" i="1">
                <a:latin typeface="Arial"/>
                <a:cs typeface="Arial"/>
              </a:rPr>
              <a:t>(X)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şi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 i="1">
                <a:latin typeface="Arial"/>
                <a:cs typeface="Arial"/>
              </a:rPr>
              <a:t>r</a:t>
            </a:r>
            <a:r>
              <a:rPr dirty="0" baseline="-17361" sz="2400" spc="-15" i="1">
                <a:latin typeface="Arial"/>
                <a:cs typeface="Arial"/>
              </a:rPr>
              <a:t>2</a:t>
            </a:r>
            <a:r>
              <a:rPr dirty="0" sz="2400" spc="-10" i="1">
                <a:latin typeface="Arial"/>
                <a:cs typeface="Arial"/>
              </a:rPr>
              <a:t>(X)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este</a:t>
            </a:r>
            <a:r>
              <a:rPr dirty="0" sz="2400" spc="2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relaţia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notată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baseline="-17361" sz="2400" spc="217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-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 spc="-25" i="1">
                <a:latin typeface="Arial"/>
                <a:cs typeface="Arial"/>
              </a:rPr>
              <a:t>r</a:t>
            </a:r>
            <a:r>
              <a:rPr dirty="0" baseline="-17361" sz="2400" spc="-37" i="1">
                <a:latin typeface="Arial"/>
                <a:cs typeface="Arial"/>
              </a:rPr>
              <a:t>2</a:t>
            </a:r>
            <a:endParaRPr baseline="-17361" sz="2400">
              <a:latin typeface="Arial"/>
              <a:cs typeface="Arial"/>
            </a:endParaRPr>
          </a:p>
          <a:p>
            <a:pPr marL="419100">
              <a:lnSpc>
                <a:spcPts val="2800"/>
              </a:lnSpc>
            </a:pPr>
            <a:r>
              <a:rPr dirty="0" sz="2400">
                <a:latin typeface="Microsoft Sans Serif"/>
                <a:cs typeface="Microsoft Sans Serif"/>
              </a:rPr>
              <a:t>care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conţine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tuplurile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r</a:t>
            </a:r>
            <a:r>
              <a:rPr dirty="0" baseline="-17361" sz="2400" i="1">
                <a:latin typeface="Arial"/>
                <a:cs typeface="Arial"/>
              </a:rPr>
              <a:t>1</a:t>
            </a:r>
            <a:r>
              <a:rPr dirty="0" baseline="-17361" sz="2400" spc="-82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care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nu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regăsesc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în</a:t>
            </a:r>
            <a:r>
              <a:rPr dirty="0" sz="2400" spc="-160">
                <a:latin typeface="Microsoft Sans Serif"/>
                <a:cs typeface="Microsoft Sans Serif"/>
              </a:rPr>
              <a:t> </a:t>
            </a:r>
            <a:r>
              <a:rPr dirty="0" sz="2400" spc="-25" i="1">
                <a:latin typeface="Arial"/>
                <a:cs typeface="Arial"/>
              </a:rPr>
              <a:t>r</a:t>
            </a:r>
            <a:r>
              <a:rPr dirty="0" baseline="-17361" sz="2400" spc="-37" i="1">
                <a:latin typeface="Arial"/>
                <a:cs typeface="Arial"/>
              </a:rPr>
              <a:t>2</a:t>
            </a:r>
            <a:r>
              <a:rPr dirty="0" sz="2400" spc="-25" i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956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Redenumire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46759" y="3084067"/>
            <a:ext cx="1188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0" b="1">
                <a:latin typeface="Arial"/>
                <a:cs typeface="Arial"/>
              </a:rPr>
              <a:t>TATA_COPIL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35710" y="3442461"/>
          <a:ext cx="153670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769620"/>
              </a:tblGrid>
              <a:tr h="260350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Tata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Copil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Adam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Adam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Cristi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Catalin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416300" y="3047492"/>
            <a:ext cx="1370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MAMA_COPIL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501771" y="3442461"/>
          <a:ext cx="169037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769619"/>
              </a:tblGrid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Mama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Copil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Eva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Eva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Cristi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Carmen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Catalin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743702" y="3760978"/>
            <a:ext cx="16433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8750" algn="l"/>
              </a:tabLst>
            </a:pPr>
            <a:r>
              <a:rPr dirty="0" sz="1600" spc="-10" b="1">
                <a:latin typeface="Arial"/>
                <a:cs typeface="Arial"/>
              </a:rPr>
              <a:t>TATA_COPIL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2200" spc="-50">
                <a:latin typeface="Microsoft Sans Serif"/>
                <a:cs typeface="Microsoft Sans Serif"/>
              </a:rPr>
              <a:t>U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59167" y="3840226"/>
            <a:ext cx="1675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MAMA_COPIL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??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7934" y="536193"/>
            <a:ext cx="16821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Redenumire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2043" y="948690"/>
            <a:ext cx="8344534" cy="2016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Operaţia</a:t>
            </a:r>
            <a:r>
              <a:rPr dirty="0" sz="2800" spc="-8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redenumire</a:t>
            </a:r>
            <a:r>
              <a:rPr dirty="0" sz="2800" spc="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25">
                <a:solidFill>
                  <a:srgbClr val="00007B"/>
                </a:solidFill>
                <a:latin typeface="Symbol"/>
                <a:cs typeface="Symbol"/>
              </a:rPr>
              <a:t>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2000">
                <a:latin typeface="Microsoft Sans Serif"/>
                <a:cs typeface="Microsoft Sans Serif"/>
              </a:rPr>
              <a:t>Limitările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impuse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operatorilor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standard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teoria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mulţimilor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restrictive</a:t>
            </a:r>
            <a:endParaRPr sz="2000">
              <a:latin typeface="Microsoft Sans Serif"/>
              <a:cs typeface="Microsoft Sans Serif"/>
            </a:endParaRPr>
          </a:p>
          <a:p>
            <a:pPr marL="354965">
              <a:lnSpc>
                <a:spcPct val="100000"/>
              </a:lnSpc>
            </a:pPr>
            <a:r>
              <a:rPr dirty="0" sz="2000" spc="50">
                <a:latin typeface="Microsoft Sans Serif"/>
                <a:cs typeface="Microsoft Sans Serif"/>
              </a:rPr>
              <a:t>în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anumite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situaţii.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Să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considerăm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figura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4.1.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6759" y="3084067"/>
            <a:ext cx="1188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0" b="1">
                <a:latin typeface="Arial"/>
                <a:cs typeface="Arial"/>
              </a:rPr>
              <a:t>TATA_COPIL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235710" y="3442461"/>
          <a:ext cx="153670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769620"/>
              </a:tblGrid>
              <a:tr h="260350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Tata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Copil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Adam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Adam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Cristi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Catalin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3416300" y="3047492"/>
            <a:ext cx="1370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MAMA_COPIL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501771" y="3442461"/>
          <a:ext cx="169037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769619"/>
              </a:tblGrid>
              <a:tr h="260350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Mama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Copil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Eva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Eva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Cristi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Carmen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Catalin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5743702" y="3760978"/>
            <a:ext cx="16433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8750" algn="l"/>
              </a:tabLst>
            </a:pPr>
            <a:r>
              <a:rPr dirty="0" sz="1600" spc="-10" b="1">
                <a:latin typeface="Arial"/>
                <a:cs typeface="Arial"/>
              </a:rPr>
              <a:t>TATA_COPIL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2200" spc="-50">
                <a:latin typeface="Microsoft Sans Serif"/>
                <a:cs typeface="Microsoft Sans Serif"/>
              </a:rPr>
              <a:t>U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59167" y="3840226"/>
            <a:ext cx="1675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MAMA_COPIL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??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3366" y="4953761"/>
            <a:ext cx="8288020" cy="172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7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Figura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4.1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Reuniune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logică,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dar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incorectă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ct val="100000"/>
              </a:lnSpc>
            </a:pPr>
            <a:r>
              <a:rPr dirty="0" sz="1800">
                <a:latin typeface="Microsoft Sans Serif"/>
                <a:cs typeface="Microsoft Sans Serif"/>
              </a:rPr>
              <a:t>Ar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avea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sens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executarea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unei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reuniuni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între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cele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două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relaţii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scopul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Microsoft Sans Serif"/>
                <a:cs typeface="Microsoft Sans Serif"/>
              </a:rPr>
              <a:t> obţine </a:t>
            </a:r>
            <a:r>
              <a:rPr dirty="0" sz="1800">
                <a:latin typeface="Microsoft Sans Serif"/>
                <a:cs typeface="Microsoft Sans Serif"/>
              </a:rPr>
              <a:t>toate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perechile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’părinte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470">
                <a:latin typeface="Microsoft Sans Serif"/>
                <a:cs typeface="Microsoft Sans Serif"/>
              </a:rPr>
              <a:t>–</a:t>
            </a:r>
            <a:r>
              <a:rPr dirty="0" sz="1800" spc="-10">
                <a:latin typeface="Microsoft Sans Serif"/>
                <a:cs typeface="Microsoft Sans Serif"/>
              </a:rPr>
              <a:t> copil’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baza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date.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>
                <a:latin typeface="Microsoft Sans Serif"/>
                <a:cs typeface="Microsoft Sans Serif"/>
              </a:rPr>
              <a:t>Acest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lucru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însă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posibil</a:t>
            </a:r>
            <a:r>
              <a:rPr dirty="0" sz="1800">
                <a:latin typeface="Microsoft Sans Serif"/>
                <a:cs typeface="Microsoft Sans Serif"/>
              </a:rPr>
              <a:t> deoarece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atributul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denumit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noi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’părinte’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are</a:t>
            </a:r>
            <a:endParaRPr sz="1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Microsoft Sans Serif"/>
                <a:cs typeface="Microsoft Sans Serif"/>
              </a:rPr>
              <a:t>numele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’tata’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într-o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numele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’mama’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cealaltă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Microsoft PowerPoint - Curs_03.ppt [Compatibility Mode]</dc:title>
  <dcterms:created xsi:type="dcterms:W3CDTF">2025-03-28T22:34:22Z</dcterms:created>
  <dcterms:modified xsi:type="dcterms:W3CDTF">2025-03-28T22:34:22Z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