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57200"/>
            <a:ext cx="277269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1728" y="594360"/>
            <a:ext cx="8583142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8680" y="457199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7160" y="274320"/>
                </a:lnTo>
                <a:lnTo>
                  <a:pt x="137160" y="137172"/>
                </a:lnTo>
                <a:close/>
              </a:path>
              <a:path w="277494" h="274320">
                <a:moveTo>
                  <a:pt x="277241" y="0"/>
                </a:moveTo>
                <a:lnTo>
                  <a:pt x="137160" y="0"/>
                </a:lnTo>
                <a:lnTo>
                  <a:pt x="137160" y="137172"/>
                </a:lnTo>
                <a:lnTo>
                  <a:pt x="277241" y="137172"/>
                </a:lnTo>
                <a:lnTo>
                  <a:pt x="277241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05840" y="59436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081" y="0"/>
                </a:moveTo>
                <a:lnTo>
                  <a:pt x="0" y="0"/>
                </a:lnTo>
                <a:lnTo>
                  <a:pt x="0" y="140080"/>
                </a:lnTo>
                <a:lnTo>
                  <a:pt x="140081" y="140080"/>
                </a:lnTo>
                <a:lnTo>
                  <a:pt x="140081" y="0"/>
                </a:lnTo>
                <a:close/>
              </a:path>
            </a:pathLst>
          </a:custGeom>
          <a:solidFill>
            <a:srgbClr val="979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34568" y="734568"/>
            <a:ext cx="135255" cy="134620"/>
          </a:xfrm>
          <a:custGeom>
            <a:avLst/>
            <a:gdLst/>
            <a:ahLst/>
            <a:cxnLst/>
            <a:rect l="l" t="t" r="r" b="b"/>
            <a:pathLst>
              <a:path w="135255" h="134619">
                <a:moveTo>
                  <a:pt x="0" y="134112"/>
                </a:moveTo>
                <a:lnTo>
                  <a:pt x="135128" y="134112"/>
                </a:lnTo>
                <a:lnTo>
                  <a:pt x="135128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91312" y="59436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081" y="0"/>
                </a:moveTo>
                <a:lnTo>
                  <a:pt x="0" y="0"/>
                </a:lnTo>
                <a:lnTo>
                  <a:pt x="0" y="140080"/>
                </a:lnTo>
                <a:lnTo>
                  <a:pt x="140081" y="140080"/>
                </a:lnTo>
                <a:lnTo>
                  <a:pt x="140081" y="0"/>
                </a:lnTo>
                <a:close/>
              </a:path>
            </a:pathLst>
          </a:custGeom>
          <a:solidFill>
            <a:srgbClr val="0000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34568" y="73151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5128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5128" y="274320"/>
                </a:lnTo>
                <a:lnTo>
                  <a:pt x="135128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979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2960" y="576529"/>
            <a:ext cx="4123562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9397" y="2413507"/>
            <a:ext cx="8041005" cy="3034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lorentina.enescu@upit.ro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1917" y="2702179"/>
            <a:ext cx="29781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BAZE</a:t>
            </a:r>
            <a:r>
              <a:rPr dirty="0" sz="4000" spc="-8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</a:t>
            </a:r>
            <a:r>
              <a:rPr dirty="0" sz="4000" spc="-75" b="1">
                <a:latin typeface="Calibri"/>
                <a:cs typeface="Calibri"/>
              </a:rPr>
              <a:t> </a:t>
            </a:r>
            <a:r>
              <a:rPr dirty="0" sz="4000" spc="-65" b="1">
                <a:latin typeface="Calibri"/>
                <a:cs typeface="Calibri"/>
              </a:rPr>
              <a:t>DATE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23617" y="3594025"/>
            <a:ext cx="3693160" cy="1824355"/>
          </a:xfrm>
          <a:prstGeom prst="rect">
            <a:avLst/>
          </a:prstGeom>
        </p:spPr>
        <p:txBody>
          <a:bodyPr wrap="square" lIns="0" tIns="339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dirty="0" sz="4000" spc="-40" b="1">
                <a:latin typeface="Calibri"/>
                <a:cs typeface="Calibri"/>
              </a:rPr>
              <a:t>CALCULATOARE</a:t>
            </a:r>
            <a:r>
              <a:rPr dirty="0" sz="4000" spc="-16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II</a:t>
            </a:r>
            <a:endParaRPr sz="4000">
              <a:latin typeface="Calibri"/>
              <a:cs typeface="Calibri"/>
            </a:endParaRPr>
          </a:p>
          <a:p>
            <a:pPr algn="r" marR="199390">
              <a:lnSpc>
                <a:spcPct val="100000"/>
              </a:lnSpc>
              <a:spcBef>
                <a:spcPts val="1475"/>
              </a:spcBef>
            </a:pPr>
            <a:r>
              <a:rPr dirty="0" sz="2200" b="1">
                <a:latin typeface="Calibri"/>
                <a:cs typeface="Calibri"/>
              </a:rPr>
              <a:t>Curs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spc="-50" b="1">
                <a:latin typeface="Calibri"/>
                <a:cs typeface="Calibri"/>
              </a:rPr>
              <a:t>7</a:t>
            </a:r>
            <a:endParaRPr sz="2200">
              <a:latin typeface="Calibri"/>
              <a:cs typeface="Calibri"/>
            </a:endParaRPr>
          </a:p>
          <a:p>
            <a:pPr algn="r" marR="185420">
              <a:lnSpc>
                <a:spcPct val="100000"/>
              </a:lnSpc>
              <a:spcBef>
                <a:spcPts val="25"/>
              </a:spcBef>
            </a:pPr>
            <a:r>
              <a:rPr dirty="0" sz="2200">
                <a:latin typeface="Calibri"/>
                <a:cs typeface="Calibri"/>
              </a:rPr>
              <a:t>Sapt.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7</a:t>
            </a:r>
            <a:r>
              <a:rPr dirty="0" sz="2200" spc="25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05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aprilie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2022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33322" y="3921633"/>
            <a:ext cx="22402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Calibri"/>
                <a:cs typeface="Calibri"/>
              </a:rPr>
              <a:t>2021-</a:t>
            </a:r>
            <a:r>
              <a:rPr dirty="0" sz="4000" spc="-20" b="1">
                <a:latin typeface="Calibri"/>
                <a:cs typeface="Calibri"/>
              </a:rPr>
              <a:t>2022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24854" y="5052821"/>
            <a:ext cx="158305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>
                <a:latin typeface="Calibri"/>
                <a:cs typeface="Calibri"/>
              </a:rPr>
              <a:t>10.00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–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12.00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27119" y="5965697"/>
            <a:ext cx="204343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sng" sz="14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florentina.enescu@upit.ro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444" y="1022984"/>
            <a:ext cx="8060690" cy="6404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1665" marR="265430" indent="-6096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2.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găsească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numerele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înregistrare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supervizorii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acelor </a:t>
            </a:r>
            <a:r>
              <a:rPr dirty="0" sz="2000">
                <a:latin typeface="Microsoft Sans Serif"/>
                <a:cs typeface="Microsoft Sans Serif"/>
              </a:rPr>
              <a:t>angajaţi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câştigă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40</a:t>
            </a:r>
            <a:endParaRPr sz="2000">
              <a:latin typeface="Microsoft Sans Serif"/>
              <a:cs typeface="Microsoft Sans Serif"/>
            </a:endParaRPr>
          </a:p>
          <a:p>
            <a:pPr marL="2252980" marR="1476375" indent="-774700">
              <a:lnSpc>
                <a:spcPct val="130000"/>
              </a:lnSpc>
              <a:spcBef>
                <a:spcPts val="1670"/>
              </a:spcBef>
            </a:pPr>
            <a:r>
              <a:rPr dirty="0" sz="2000" b="1">
                <a:latin typeface="Arial"/>
                <a:cs typeface="Arial"/>
              </a:rPr>
              <a:t>ANGAJAT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(NrInreg,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Nume,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Varsta,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Salariu) </a:t>
            </a:r>
            <a:r>
              <a:rPr dirty="0" sz="2000" b="1">
                <a:latin typeface="Arial"/>
                <a:cs typeface="Arial"/>
              </a:rPr>
              <a:t>SUPERVIZOR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(NrSup,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NrAng)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endParaRPr sz="2000">
              <a:latin typeface="Arial"/>
              <a:cs typeface="Arial"/>
            </a:endParaRPr>
          </a:p>
          <a:p>
            <a:pPr marL="1478915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relaţional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domenii: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478915">
              <a:lnSpc>
                <a:spcPts val="2525"/>
              </a:lnSpc>
            </a:pPr>
            <a:r>
              <a:rPr dirty="0" sz="2200">
                <a:latin typeface="Times New Roman"/>
                <a:cs typeface="Times New Roman"/>
              </a:rPr>
              <a:t>{</a:t>
            </a:r>
            <a:r>
              <a:rPr dirty="0" sz="2200" i="1">
                <a:latin typeface="Times New Roman"/>
                <a:cs typeface="Times New Roman"/>
              </a:rPr>
              <a:t>NrSup</a:t>
            </a:r>
            <a:r>
              <a:rPr dirty="0" sz="2200" spc="-4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</a:t>
            </a:r>
            <a:r>
              <a:rPr dirty="0" sz="2200" spc="-2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|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ANGAJAT</a:t>
            </a:r>
            <a:r>
              <a:rPr dirty="0" sz="2200" spc="1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NrInreg</a:t>
            </a:r>
            <a:r>
              <a:rPr dirty="0" sz="2200" spc="-3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m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Nume</a:t>
            </a:r>
            <a:r>
              <a:rPr dirty="0" sz="2200" spc="-2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u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i="1">
                <a:latin typeface="Times New Roman"/>
                <a:cs typeface="Times New Roman"/>
              </a:rPr>
              <a:t>Varsta</a:t>
            </a:r>
            <a:r>
              <a:rPr dirty="0" sz="2200" spc="-3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v</a:t>
            </a:r>
            <a:r>
              <a:rPr dirty="0" sz="2200" spc="-25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2252980">
              <a:lnSpc>
                <a:spcPts val="2405"/>
              </a:lnSpc>
            </a:pPr>
            <a:r>
              <a:rPr dirty="0" sz="2200" i="1">
                <a:latin typeface="Times New Roman"/>
                <a:cs typeface="Times New Roman"/>
              </a:rPr>
              <a:t>Salariu</a:t>
            </a:r>
            <a:r>
              <a:rPr dirty="0" sz="2200" spc="-3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Symbol"/>
                <a:cs typeface="Symbol"/>
              </a:rPr>
              <a:t></a:t>
            </a:r>
            <a:endParaRPr sz="2200">
              <a:latin typeface="Symbol"/>
              <a:cs typeface="Symbol"/>
            </a:endParaRPr>
          </a:p>
          <a:p>
            <a:pPr marL="1478915">
              <a:lnSpc>
                <a:spcPts val="2520"/>
              </a:lnSpc>
            </a:pPr>
            <a:r>
              <a:rPr dirty="0" sz="2200" i="1">
                <a:latin typeface="Times New Roman"/>
                <a:cs typeface="Times New Roman"/>
              </a:rPr>
              <a:t>s</a:t>
            </a:r>
            <a:r>
              <a:rPr dirty="0" sz="2200" spc="-30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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40</a:t>
            </a:r>
            <a:r>
              <a:rPr dirty="0" sz="2200" spc="-35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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SUPERVIZOR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NrSup</a:t>
            </a:r>
            <a:r>
              <a:rPr dirty="0" sz="2200" spc="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NrAng</a:t>
            </a:r>
            <a:r>
              <a:rPr dirty="0" sz="2200" spc="-1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m</a:t>
            </a:r>
            <a:r>
              <a:rPr dirty="0" sz="2200" spc="-25">
                <a:latin typeface="Times New Roman"/>
                <a:cs typeface="Times New Roman"/>
              </a:rPr>
              <a:t>)}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80"/>
              </a:spcBef>
            </a:pPr>
            <a:endParaRPr sz="2200">
              <a:latin typeface="Times New Roman"/>
              <a:cs typeface="Times New Roman"/>
            </a:endParaRPr>
          </a:p>
          <a:p>
            <a:pPr marL="1478915">
              <a:lnSpc>
                <a:spcPct val="100000"/>
              </a:lnSpc>
              <a:tabLst>
                <a:tab pos="2743835" algn="l"/>
                <a:tab pos="3658235" algn="l"/>
                <a:tab pos="54870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Variabila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 b="1">
                <a:solidFill>
                  <a:srgbClr val="00007B"/>
                </a:solidFill>
                <a:latin typeface="Arial"/>
                <a:cs typeface="Arial"/>
              </a:rPr>
              <a:t>m</a:t>
            </a:r>
            <a:r>
              <a:rPr dirty="0" sz="2000" spc="-25">
                <a:latin typeface="Microsoft Sans Serif"/>
                <a:cs typeface="Microsoft Sans Serif"/>
              </a:rPr>
              <a:t>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comună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ambelor</a:t>
            </a:r>
            <a:endParaRPr sz="2000">
              <a:latin typeface="Microsoft Sans Serif"/>
              <a:cs typeface="Microsoft Sans Serif"/>
            </a:endParaRPr>
          </a:p>
          <a:p>
            <a:pPr marL="2252980" marR="5080" indent="49022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condiţii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atomice,realizează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corespondenţa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între </a:t>
            </a:r>
            <a:r>
              <a:rPr dirty="0" sz="2000">
                <a:latin typeface="Microsoft Sans Serif"/>
                <a:cs typeface="Microsoft Sans Serif"/>
              </a:rPr>
              <a:t>tuplurile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specificate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joncţiune.</a:t>
            </a:r>
            <a:endParaRPr sz="2000">
              <a:latin typeface="Microsoft Sans Serif"/>
              <a:cs typeface="Microsoft Sans Serif"/>
            </a:endParaRPr>
          </a:p>
          <a:p>
            <a:pPr marL="2252980" marR="291465" indent="-774700">
              <a:lnSpc>
                <a:spcPct val="100000"/>
              </a:lnSpc>
              <a:spcBef>
                <a:spcPts val="695"/>
              </a:spcBef>
              <a:tabLst>
                <a:tab pos="3175000" algn="l"/>
                <a:tab pos="3525520" algn="l"/>
              </a:tabLst>
            </a:pP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4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utiliza</a:t>
            </a:r>
            <a:r>
              <a:rPr dirty="0" sz="2000">
                <a:latin typeface="Microsoft Sans Serif"/>
                <a:cs typeface="Microsoft Sans Serif"/>
              </a:rPr>
              <a:t>	cuantificatori</a:t>
            </a:r>
            <a:r>
              <a:rPr dirty="0" sz="2000" spc="4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existenţiali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39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toate variabilele</a:t>
            </a:r>
            <a:r>
              <a:rPr dirty="0" sz="2000">
                <a:latin typeface="Microsoft Sans Serif"/>
                <a:cs typeface="Microsoft Sans Serif"/>
              </a:rPr>
              <a:t>	ce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apar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lista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ţintă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complică </a:t>
            </a:r>
            <a:r>
              <a:rPr dirty="0" sz="2000">
                <a:latin typeface="Microsoft Sans Serif"/>
                <a:cs typeface="Microsoft Sans Serif"/>
              </a:rPr>
              <a:t>formularea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cererii.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4994" y="931925"/>
            <a:ext cx="8390255" cy="8890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621665" marR="5080" indent="-609600">
              <a:lnSpc>
                <a:spcPts val="2200"/>
              </a:lnSpc>
              <a:spcBef>
                <a:spcPts val="340"/>
              </a:spcBef>
            </a:pP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într-o</a:t>
            </a:r>
            <a:r>
              <a:rPr dirty="0" sz="2000" spc="-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expresie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necesară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implicarea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unor</a:t>
            </a:r>
            <a:r>
              <a:rPr dirty="0" sz="2000" spc="-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tupluri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diferite</a:t>
            </a:r>
            <a:r>
              <a:rPr dirty="0" sz="2000" spc="-10">
                <a:latin typeface="Microsoft Sans Serif"/>
                <a:cs typeface="Microsoft Sans Serif"/>
              </a:rPr>
              <a:t>  </a:t>
            </a:r>
            <a:r>
              <a:rPr dirty="0" sz="2000" spc="-25">
                <a:latin typeface="Microsoft Sans Serif"/>
                <a:cs typeface="Microsoft Sans Serif"/>
              </a:rPr>
              <a:t>ale </a:t>
            </a:r>
            <a:r>
              <a:rPr dirty="0" sz="2000">
                <a:latin typeface="Microsoft Sans Serif"/>
                <a:cs typeface="Microsoft Sans Serif"/>
              </a:rPr>
              <a:t>aceleaşi</a:t>
            </a:r>
            <a:r>
              <a:rPr dirty="0" sz="2000" spc="195">
                <a:latin typeface="Microsoft Sans Serif"/>
                <a:cs typeface="Microsoft Sans Serif"/>
              </a:rPr>
              <a:t>   </a:t>
            </a:r>
            <a:r>
              <a:rPr dirty="0" sz="2000">
                <a:latin typeface="Microsoft Sans Serif"/>
                <a:cs typeface="Microsoft Sans Serif"/>
              </a:rPr>
              <a:t>relaţii</a:t>
            </a:r>
            <a:r>
              <a:rPr dirty="0" sz="2000" spc="195">
                <a:latin typeface="Microsoft Sans Serif"/>
                <a:cs typeface="Microsoft Sans Serif"/>
              </a:rPr>
              <a:t>  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suficientă</a:t>
            </a:r>
            <a:r>
              <a:rPr dirty="0" sz="2000" spc="195">
                <a:latin typeface="Microsoft Sans Serif"/>
                <a:cs typeface="Microsoft Sans Serif"/>
              </a:rPr>
              <a:t>   </a:t>
            </a:r>
            <a:r>
              <a:rPr dirty="0" sz="2000">
                <a:latin typeface="Microsoft Sans Serif"/>
                <a:cs typeface="Microsoft Sans Serif"/>
              </a:rPr>
              <a:t>impunerea</a:t>
            </a:r>
            <a:r>
              <a:rPr dirty="0" sz="2000" spc="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mai  multor</a:t>
            </a:r>
            <a:r>
              <a:rPr dirty="0" sz="2000" spc="195">
                <a:latin typeface="Microsoft Sans Serif"/>
                <a:cs typeface="Microsoft Sans Serif"/>
              </a:rPr>
              <a:t>   </a:t>
            </a:r>
            <a:r>
              <a:rPr dirty="0" sz="2000" spc="-10">
                <a:latin typeface="Microsoft Sans Serif"/>
                <a:cs typeface="Microsoft Sans Serif"/>
              </a:rPr>
              <a:t>condiţii </a:t>
            </a:r>
            <a:r>
              <a:rPr dirty="0" sz="2000">
                <a:latin typeface="Microsoft Sans Serif"/>
                <a:cs typeface="Microsoft Sans Serif"/>
              </a:rPr>
              <a:t>asupra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aceluiaşi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predicat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formulă,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utilizând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variabile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diferite.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4994" y="2364739"/>
            <a:ext cx="12420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7515" algn="l"/>
                <a:tab pos="958850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3.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Să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se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21814" y="2364739"/>
            <a:ext cx="6961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2545" algn="l"/>
                <a:tab pos="2356485" algn="l"/>
                <a:tab pos="2752725" algn="l"/>
                <a:tab pos="3828415" algn="l"/>
                <a:tab pos="4758690" algn="l"/>
                <a:tab pos="625538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găsească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numele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salariile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supervizorii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acelor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4194" y="2643327"/>
            <a:ext cx="7847965" cy="41071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angajaţi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câştigă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40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algebra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relaţională:</a:t>
            </a:r>
            <a:endParaRPr sz="2000">
              <a:latin typeface="Microsoft Sans Serif"/>
              <a:cs typeface="Microsoft Sans Serif"/>
            </a:endParaRPr>
          </a:p>
          <a:p>
            <a:pPr marL="63500">
              <a:lnSpc>
                <a:spcPts val="2475"/>
              </a:lnSpc>
              <a:spcBef>
                <a:spcPts val="1025"/>
              </a:spcBef>
            </a:pPr>
            <a:r>
              <a:rPr dirty="0" baseline="12626" sz="3300">
                <a:latin typeface="Symbol"/>
                <a:cs typeface="Symbol"/>
              </a:rPr>
              <a:t></a:t>
            </a:r>
            <a:r>
              <a:rPr dirty="0" sz="1600" i="1">
                <a:latin typeface="Times New Roman"/>
                <a:cs typeface="Times New Roman"/>
              </a:rPr>
              <a:t>Nume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i="1">
                <a:latin typeface="Times New Roman"/>
                <a:cs typeface="Times New Roman"/>
              </a:rPr>
              <a:t>Salariu </a:t>
            </a:r>
            <a:r>
              <a:rPr dirty="0" baseline="12626" sz="3300">
                <a:latin typeface="Times New Roman"/>
                <a:cs typeface="Times New Roman"/>
              </a:rPr>
              <a:t>(</a:t>
            </a:r>
            <a:r>
              <a:rPr dirty="0" baseline="12626" sz="3300" spc="-37">
                <a:latin typeface="Times New Roman"/>
                <a:cs typeface="Times New Roman"/>
              </a:rPr>
              <a:t> </a:t>
            </a:r>
            <a:r>
              <a:rPr dirty="0" baseline="12626" sz="3300" spc="-30" i="1">
                <a:latin typeface="Times New Roman"/>
                <a:cs typeface="Times New Roman"/>
              </a:rPr>
              <a:t>ANGAJAT</a:t>
            </a:r>
            <a:r>
              <a:rPr dirty="0" baseline="12626" sz="3300" spc="-52" i="1">
                <a:latin typeface="Times New Roman"/>
                <a:cs typeface="Times New Roman"/>
              </a:rPr>
              <a:t> </a:t>
            </a:r>
            <a:r>
              <a:rPr dirty="0" baseline="12626" sz="3300" spc="-142">
                <a:latin typeface="Lucida Sans Unicode"/>
                <a:cs typeface="Lucida Sans Unicode"/>
              </a:rPr>
              <a:t>⊳⊲</a:t>
            </a:r>
            <a:r>
              <a:rPr dirty="0" sz="1600" spc="-95" i="1">
                <a:latin typeface="Times New Roman"/>
                <a:cs typeface="Times New Roman"/>
              </a:rPr>
              <a:t>NrInreg</a:t>
            </a:r>
            <a:r>
              <a:rPr dirty="0" sz="1600" spc="5" i="1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NrSup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ts val="2475"/>
              </a:lnSpc>
            </a:pP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SUPERVIZOR</a:t>
            </a:r>
            <a:r>
              <a:rPr dirty="0" sz="2200" spc="-70" i="1">
                <a:latin typeface="Times New Roman"/>
                <a:cs typeface="Times New Roman"/>
              </a:rPr>
              <a:t> </a:t>
            </a:r>
            <a:r>
              <a:rPr dirty="0" sz="2200" spc="-110">
                <a:latin typeface="Lucida Sans Unicode"/>
                <a:cs typeface="Lucida Sans Unicode"/>
              </a:rPr>
              <a:t>⊳⊲</a:t>
            </a:r>
            <a:r>
              <a:rPr dirty="0" baseline="-15625" sz="2400" spc="-165" i="1">
                <a:latin typeface="Times New Roman"/>
                <a:cs typeface="Times New Roman"/>
              </a:rPr>
              <a:t>NrAng</a:t>
            </a:r>
            <a:r>
              <a:rPr dirty="0" baseline="-15625" sz="2400" spc="15" i="1">
                <a:latin typeface="Times New Roman"/>
                <a:cs typeface="Times New Roman"/>
              </a:rPr>
              <a:t> </a:t>
            </a:r>
            <a:r>
              <a:rPr dirty="0" baseline="-15625" sz="2400">
                <a:latin typeface="Symbol"/>
                <a:cs typeface="Symbol"/>
              </a:rPr>
              <a:t></a:t>
            </a:r>
            <a:r>
              <a:rPr dirty="0" baseline="-15625" sz="2400" i="1">
                <a:latin typeface="Times New Roman"/>
                <a:cs typeface="Times New Roman"/>
              </a:rPr>
              <a:t>NrInreg</a:t>
            </a:r>
            <a:r>
              <a:rPr dirty="0" baseline="-15625" sz="2400" spc="48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>
                <a:latin typeface="Symbol"/>
                <a:cs typeface="Symbol"/>
              </a:rPr>
              <a:t></a:t>
            </a:r>
            <a:r>
              <a:rPr dirty="0" baseline="-15625" sz="2400" i="1">
                <a:latin typeface="Times New Roman"/>
                <a:cs typeface="Times New Roman"/>
              </a:rPr>
              <a:t>Salariu</a:t>
            </a:r>
            <a:r>
              <a:rPr dirty="0" baseline="-15625" sz="2400">
                <a:latin typeface="Symbol"/>
                <a:cs typeface="Symbol"/>
              </a:rPr>
              <a:t></a:t>
            </a:r>
            <a:r>
              <a:rPr dirty="0" baseline="-15625" sz="2400" i="1">
                <a:latin typeface="Times New Roman"/>
                <a:cs typeface="Times New Roman"/>
              </a:rPr>
              <a:t>40</a:t>
            </a:r>
            <a:r>
              <a:rPr dirty="0" baseline="-15625" sz="2400" spc="-7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20" i="1">
                <a:latin typeface="Times New Roman"/>
                <a:cs typeface="Times New Roman"/>
              </a:rPr>
              <a:t>ANGAJAT</a:t>
            </a:r>
            <a:r>
              <a:rPr dirty="0" sz="2200" spc="-85" i="1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))))</a:t>
            </a:r>
            <a:endParaRPr sz="2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000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relaţional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</a:t>
            </a:r>
            <a:r>
              <a:rPr dirty="0" sz="2000" spc="409">
                <a:latin typeface="Microsoft Sans Serif"/>
                <a:cs typeface="Microsoft Sans Serif"/>
              </a:rPr>
              <a:t> </a:t>
            </a:r>
            <a:r>
              <a:rPr dirty="0" sz="3600" spc="-50">
                <a:solidFill>
                  <a:srgbClr val="00007B"/>
                </a:solidFill>
                <a:latin typeface="Microsoft Sans Serif"/>
                <a:cs typeface="Microsoft Sans Serif"/>
              </a:rPr>
              <a:t>?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672465" marR="17780" indent="-609600">
              <a:lnSpc>
                <a:spcPct val="130000"/>
              </a:lnSpc>
              <a:spcBef>
                <a:spcPts val="5"/>
              </a:spcBef>
            </a:pPr>
            <a:r>
              <a:rPr dirty="0" sz="2000" spc="-25" b="1">
                <a:latin typeface="Arial"/>
                <a:cs typeface="Arial"/>
              </a:rPr>
              <a:t>ANGAJAT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(NrInreg,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Nume,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Varsta,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Salariu)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SUPERVIZOR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(NrSup, NrAng)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91353" y="576529"/>
            <a:ext cx="40093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4994" y="1449146"/>
            <a:ext cx="8392160" cy="6043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1790" indent="-339090">
              <a:lnSpc>
                <a:spcPts val="2300"/>
              </a:lnSpc>
              <a:spcBef>
                <a:spcPts val="105"/>
              </a:spcBef>
              <a:buAutoNum type="arabicPeriod" startAt="3"/>
              <a:tabLst>
                <a:tab pos="351790" algn="l"/>
              </a:tabLst>
            </a:pP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găsească</a:t>
            </a:r>
            <a:r>
              <a:rPr dirty="0" sz="2000" spc="4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numele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salariile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supervizorii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acelor</a:t>
            </a:r>
            <a:endParaRPr sz="2000">
              <a:latin typeface="Microsoft Sans Serif"/>
              <a:cs typeface="Microsoft Sans Serif"/>
            </a:endParaRPr>
          </a:p>
          <a:p>
            <a:pPr marL="621665">
              <a:lnSpc>
                <a:spcPts val="2300"/>
              </a:lnSpc>
            </a:pPr>
            <a:r>
              <a:rPr dirty="0" sz="2000">
                <a:latin typeface="Microsoft Sans Serif"/>
                <a:cs typeface="Microsoft Sans Serif"/>
              </a:rPr>
              <a:t>angajaţi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câştigă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40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2405380" marR="1687830" indent="-774700">
              <a:lnSpc>
                <a:spcPct val="130000"/>
              </a:lnSpc>
            </a:pPr>
            <a:r>
              <a:rPr dirty="0" sz="2000" spc="-25" b="1">
                <a:latin typeface="Arial"/>
                <a:cs typeface="Arial"/>
              </a:rPr>
              <a:t>ANGAJAT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(NrInreg,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Nume,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Varsta,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Salariu) SUPERVIZOR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(NrSup,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NrAng)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000">
              <a:latin typeface="Arial"/>
              <a:cs typeface="Arial"/>
            </a:endParaRPr>
          </a:p>
          <a:p>
            <a:pPr algn="just" marL="2405380" marR="5080" indent="-774700">
              <a:lnSpc>
                <a:spcPct val="91700"/>
              </a:lnSpc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1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relaţional</a:t>
            </a:r>
            <a:r>
              <a:rPr dirty="0" sz="2000" spc="1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1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</a:t>
            </a:r>
            <a:r>
              <a:rPr dirty="0" sz="2000" spc="1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18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1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fiecare</a:t>
            </a:r>
            <a:r>
              <a:rPr dirty="0" sz="2000" spc="1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180">
                <a:latin typeface="Microsoft Sans Serif"/>
                <a:cs typeface="Microsoft Sans Serif"/>
              </a:rPr>
              <a:t>  </a:t>
            </a:r>
            <a:r>
              <a:rPr dirty="0" sz="2000" spc="-25">
                <a:latin typeface="Microsoft Sans Serif"/>
                <a:cs typeface="Microsoft Sans Serif"/>
              </a:rPr>
              <a:t>din </a:t>
            </a:r>
            <a:r>
              <a:rPr dirty="0" sz="2000">
                <a:latin typeface="Microsoft Sans Serif"/>
                <a:cs typeface="Microsoft Sans Serif"/>
              </a:rPr>
              <a:t>rezultat</a:t>
            </a:r>
            <a:r>
              <a:rPr dirty="0" sz="2000" spc="4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trebuie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43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existe</a:t>
            </a:r>
            <a:r>
              <a:rPr dirty="0" sz="2000" spc="4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trei</a:t>
            </a:r>
            <a:r>
              <a:rPr dirty="0" sz="2000" spc="43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tupluri:</a:t>
            </a:r>
            <a:r>
              <a:rPr dirty="0" sz="2000" spc="43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434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tuplu </a:t>
            </a:r>
            <a:r>
              <a:rPr dirty="0" sz="2000">
                <a:latin typeface="Microsoft Sans Serif"/>
                <a:cs typeface="Microsoft Sans Serif"/>
              </a:rPr>
              <a:t>corespunde</a:t>
            </a:r>
            <a:r>
              <a:rPr dirty="0" sz="2000" spc="10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unui</a:t>
            </a:r>
            <a:r>
              <a:rPr dirty="0" sz="2000" spc="11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angajat</a:t>
            </a:r>
            <a:r>
              <a:rPr dirty="0" sz="2000" spc="1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1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câştigă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11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mult</a:t>
            </a:r>
            <a:r>
              <a:rPr dirty="0" sz="2000" spc="110">
                <a:latin typeface="Microsoft Sans Serif"/>
                <a:cs typeface="Microsoft Sans Serif"/>
              </a:rPr>
              <a:t>  </a:t>
            </a:r>
            <a:r>
              <a:rPr dirty="0" sz="2000" spc="-25">
                <a:latin typeface="Microsoft Sans Serif"/>
                <a:cs typeface="Microsoft Sans Serif"/>
              </a:rPr>
              <a:t>de </a:t>
            </a:r>
            <a:r>
              <a:rPr dirty="0" sz="2000">
                <a:latin typeface="Microsoft Sans Serif"/>
                <a:cs typeface="Microsoft Sans Serif"/>
              </a:rPr>
              <a:t>40,</a:t>
            </a:r>
            <a:r>
              <a:rPr dirty="0" sz="2000" spc="3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al</a:t>
            </a:r>
            <a:r>
              <a:rPr dirty="0" sz="2000" spc="33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doilea</a:t>
            </a:r>
            <a:r>
              <a:rPr dirty="0" sz="2000" spc="33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33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indică</a:t>
            </a:r>
            <a:r>
              <a:rPr dirty="0" sz="2000" spc="33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supervizorul</a:t>
            </a:r>
            <a:r>
              <a:rPr dirty="0" sz="2000" spc="33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său</a:t>
            </a:r>
            <a:r>
              <a:rPr dirty="0" sz="2000" spc="330">
                <a:latin typeface="Microsoft Sans Serif"/>
                <a:cs typeface="Microsoft Sans Serif"/>
              </a:rPr>
              <a:t>  </a:t>
            </a:r>
            <a:r>
              <a:rPr dirty="0" sz="2000" spc="-25">
                <a:latin typeface="Microsoft Sans Serif"/>
                <a:cs typeface="Microsoft Sans Serif"/>
              </a:rPr>
              <a:t>şi </a:t>
            </a:r>
            <a:r>
              <a:rPr dirty="0" sz="2000">
                <a:latin typeface="Microsoft Sans Serif"/>
                <a:cs typeface="Microsoft Sans Serif"/>
              </a:rPr>
              <a:t>ultimul</a:t>
            </a:r>
            <a:r>
              <a:rPr dirty="0" sz="2000" spc="305">
                <a:latin typeface="Microsoft Sans Serif"/>
                <a:cs typeface="Microsoft Sans Serif"/>
              </a:rPr>
              <a:t>   </a:t>
            </a:r>
            <a:r>
              <a:rPr dirty="0" sz="2000">
                <a:latin typeface="Microsoft Sans Serif"/>
                <a:cs typeface="Microsoft Sans Serif"/>
              </a:rPr>
              <a:t>furnizează</a:t>
            </a:r>
            <a:r>
              <a:rPr dirty="0" sz="2000" spc="310">
                <a:latin typeface="Microsoft Sans Serif"/>
                <a:cs typeface="Microsoft Sans Serif"/>
              </a:rPr>
              <a:t>   </a:t>
            </a:r>
            <a:r>
              <a:rPr dirty="0" sz="2000">
                <a:latin typeface="Microsoft Sans Serif"/>
                <a:cs typeface="Microsoft Sans Serif"/>
              </a:rPr>
              <a:t>informaţii</a:t>
            </a:r>
            <a:r>
              <a:rPr dirty="0" sz="2000" spc="310">
                <a:latin typeface="Microsoft Sans Serif"/>
                <a:cs typeface="Microsoft Sans Serif"/>
              </a:rPr>
              <a:t>   </a:t>
            </a:r>
            <a:r>
              <a:rPr dirty="0" sz="2000">
                <a:latin typeface="Microsoft Sans Serif"/>
                <a:cs typeface="Microsoft Sans Serif"/>
              </a:rPr>
              <a:t>detaliate</a:t>
            </a:r>
            <a:r>
              <a:rPr dirty="0" sz="2000" spc="305">
                <a:latin typeface="Microsoft Sans Serif"/>
                <a:cs typeface="Microsoft Sans Serif"/>
              </a:rPr>
              <a:t>   </a:t>
            </a:r>
            <a:r>
              <a:rPr dirty="0" sz="2000" spc="-10">
                <a:latin typeface="Microsoft Sans Serif"/>
                <a:cs typeface="Microsoft Sans Serif"/>
              </a:rPr>
              <a:t>despre supervizor:</a:t>
            </a:r>
            <a:endParaRPr sz="2000">
              <a:latin typeface="Microsoft Sans Serif"/>
              <a:cs typeface="Microsoft Sans Serif"/>
            </a:endParaRPr>
          </a:p>
          <a:p>
            <a:pPr marL="1631314">
              <a:lnSpc>
                <a:spcPts val="2425"/>
              </a:lnSpc>
              <a:spcBef>
                <a:spcPts val="755"/>
              </a:spcBef>
            </a:pPr>
            <a:r>
              <a:rPr dirty="0" sz="2100">
                <a:latin typeface="Times New Roman"/>
                <a:cs typeface="Times New Roman"/>
              </a:rPr>
              <a:t>{</a:t>
            </a:r>
            <a:r>
              <a:rPr dirty="0" sz="2200" i="1">
                <a:latin typeface="Times New Roman"/>
                <a:cs typeface="Times New Roman"/>
              </a:rPr>
              <a:t>Nume</a:t>
            </a:r>
            <a:r>
              <a:rPr dirty="0" sz="2200" spc="-2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ns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Salariu</a:t>
            </a:r>
            <a:r>
              <a:rPr dirty="0" sz="2200" spc="-2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ss</a:t>
            </a:r>
            <a:r>
              <a:rPr dirty="0" sz="2200" spc="-25" i="1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Times New Roman"/>
                <a:cs typeface="Times New Roman"/>
              </a:rPr>
              <a:t>|</a:t>
            </a:r>
            <a:endParaRPr sz="2100">
              <a:latin typeface="Times New Roman"/>
              <a:cs typeface="Times New Roman"/>
            </a:endParaRPr>
          </a:p>
          <a:p>
            <a:pPr marL="1631314">
              <a:lnSpc>
                <a:spcPts val="2200"/>
              </a:lnSpc>
            </a:pPr>
            <a:r>
              <a:rPr dirty="0" sz="2200" spc="-10" i="1">
                <a:latin typeface="Times New Roman"/>
                <a:cs typeface="Times New Roman"/>
              </a:rPr>
              <a:t>ANGAJAT</a:t>
            </a:r>
            <a:r>
              <a:rPr dirty="0" sz="2200" spc="-4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NrInreg</a:t>
            </a:r>
            <a:r>
              <a:rPr dirty="0" sz="2200" spc="-3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ni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Nume</a:t>
            </a:r>
            <a:r>
              <a:rPr dirty="0" sz="2200" spc="-3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u</a:t>
            </a:r>
            <a:r>
              <a:rPr dirty="0" sz="2100" spc="-25">
                <a:latin typeface="Times New Roman"/>
                <a:cs typeface="Times New Roman"/>
              </a:rPr>
              <a:t>,</a:t>
            </a:r>
            <a:r>
              <a:rPr dirty="0" sz="2200" spc="-25" i="1">
                <a:latin typeface="Times New Roman"/>
                <a:cs typeface="Times New Roman"/>
              </a:rPr>
              <a:t>Varsta</a:t>
            </a:r>
            <a:r>
              <a:rPr dirty="0" sz="2200" spc="-4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v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Salariu</a:t>
            </a:r>
            <a:r>
              <a:rPr dirty="0" sz="2200" spc="-4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s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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lvl="1" marL="2628900" indent="-223520">
              <a:lnSpc>
                <a:spcPts val="2195"/>
              </a:lnSpc>
              <a:buFont typeface="Symbol"/>
              <a:buChar char=""/>
              <a:tabLst>
                <a:tab pos="2628900" algn="l"/>
              </a:tabLst>
            </a:pPr>
            <a:r>
              <a:rPr dirty="0" sz="2200" i="1">
                <a:latin typeface="Times New Roman"/>
                <a:cs typeface="Times New Roman"/>
              </a:rPr>
              <a:t>40</a:t>
            </a:r>
            <a:r>
              <a:rPr dirty="0" sz="2200" spc="-25" i="1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Symbol"/>
                <a:cs typeface="Symbol"/>
              </a:rPr>
              <a:t></a:t>
            </a:r>
            <a:endParaRPr sz="2200">
              <a:latin typeface="Symbol"/>
              <a:cs typeface="Symbol"/>
            </a:endParaRPr>
          </a:p>
          <a:p>
            <a:pPr marL="1631314">
              <a:lnSpc>
                <a:spcPts val="2300"/>
              </a:lnSpc>
            </a:pPr>
            <a:r>
              <a:rPr dirty="0" sz="2200" spc="-10" i="1">
                <a:latin typeface="Times New Roman"/>
                <a:cs typeface="Times New Roman"/>
              </a:rPr>
              <a:t>SUPERVIZOR</a:t>
            </a:r>
            <a:r>
              <a:rPr dirty="0" sz="2100" spc="-10">
                <a:latin typeface="Times New Roman"/>
                <a:cs typeface="Times New Roman"/>
              </a:rPr>
              <a:t>(</a:t>
            </a:r>
            <a:r>
              <a:rPr dirty="0" sz="2200" spc="-10" i="1">
                <a:latin typeface="Times New Roman"/>
                <a:cs typeface="Times New Roman"/>
              </a:rPr>
              <a:t>NrSup</a:t>
            </a:r>
            <a:r>
              <a:rPr dirty="0" sz="2200" spc="2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NrAng</a:t>
            </a:r>
            <a:r>
              <a:rPr dirty="0" sz="2200" spc="-1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ni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Symbol"/>
                <a:cs typeface="Symbol"/>
              </a:rPr>
              <a:t></a:t>
            </a:r>
            <a:endParaRPr sz="2200">
              <a:latin typeface="Symbol"/>
              <a:cs typeface="Symbol"/>
            </a:endParaRPr>
          </a:p>
          <a:p>
            <a:pPr marL="1631314">
              <a:lnSpc>
                <a:spcPts val="2520"/>
              </a:lnSpc>
            </a:pPr>
            <a:r>
              <a:rPr dirty="0" sz="2200" spc="-10" i="1">
                <a:latin typeface="Times New Roman"/>
                <a:cs typeface="Times New Roman"/>
              </a:rPr>
              <a:t>ANGAJAT</a:t>
            </a:r>
            <a:r>
              <a:rPr dirty="0" sz="2200" spc="-5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NrInreg</a:t>
            </a:r>
            <a:r>
              <a:rPr dirty="0" sz="2200" spc="-3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Nume</a:t>
            </a:r>
            <a:r>
              <a:rPr dirty="0" sz="2200" spc="-4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200" spc="-20" i="1">
                <a:latin typeface="Times New Roman"/>
                <a:cs typeface="Times New Roman"/>
              </a:rPr>
              <a:t>ns</a:t>
            </a:r>
            <a:r>
              <a:rPr dirty="0" sz="2100" spc="-20">
                <a:latin typeface="Times New Roman"/>
                <a:cs typeface="Times New Roman"/>
              </a:rPr>
              <a:t>,</a:t>
            </a:r>
            <a:r>
              <a:rPr dirty="0" sz="2200" spc="-20" i="1">
                <a:latin typeface="Times New Roman"/>
                <a:cs typeface="Times New Roman"/>
              </a:rPr>
              <a:t>Varsta</a:t>
            </a:r>
            <a:r>
              <a:rPr dirty="0" sz="2200" spc="-4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q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Salariu</a:t>
            </a:r>
            <a:r>
              <a:rPr dirty="0" sz="2200" spc="-4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200" spc="-20" i="1">
                <a:latin typeface="Times New Roman"/>
                <a:cs typeface="Times New Roman"/>
              </a:rPr>
              <a:t>ss</a:t>
            </a:r>
            <a:r>
              <a:rPr dirty="0" sz="2100" spc="-20">
                <a:latin typeface="Times New Roman"/>
                <a:cs typeface="Times New Roman"/>
              </a:rPr>
              <a:t>)}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1842" y="1101090"/>
            <a:ext cx="6447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Dezavantaje</a:t>
            </a:r>
            <a:r>
              <a:rPr dirty="0" sz="2400" spc="-7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ale</a:t>
            </a:r>
            <a:r>
              <a:rPr dirty="0" sz="2400" spc="-7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calculului</a:t>
            </a:r>
            <a:r>
              <a:rPr dirty="0" sz="2400" spc="-7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relaţional</a:t>
            </a:r>
            <a:r>
              <a:rPr dirty="0" sz="2400" spc="-8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pe</a:t>
            </a:r>
            <a:r>
              <a:rPr dirty="0" sz="2400" spc="-10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domenii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71042" y="2253183"/>
            <a:ext cx="6020435" cy="2205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Limitări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importanţă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punct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vedere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practic: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latin typeface="Times New Roman"/>
                <a:cs typeface="Times New Roman"/>
              </a:rPr>
              <a:t>{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baseline="-15625" sz="2400" i="1">
                <a:latin typeface="Times New Roman"/>
                <a:cs typeface="Times New Roman"/>
              </a:rPr>
              <a:t>1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5625" sz="2400" i="1">
                <a:latin typeface="Times New Roman"/>
                <a:cs typeface="Times New Roman"/>
              </a:rPr>
              <a:t>1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baseline="-15625" sz="2400" i="1">
                <a:latin typeface="Times New Roman"/>
                <a:cs typeface="Times New Roman"/>
              </a:rPr>
              <a:t>2</a:t>
            </a:r>
            <a:r>
              <a:rPr dirty="0" baseline="-15625" sz="2400" spc="-22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5625" sz="2400" i="1">
                <a:latin typeface="Times New Roman"/>
                <a:cs typeface="Times New Roman"/>
              </a:rPr>
              <a:t>2</a:t>
            </a:r>
            <a:r>
              <a:rPr dirty="0" baseline="-15625" sz="2400" spc="-22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|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R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baseline="-15625" sz="2400" i="1">
                <a:latin typeface="Times New Roman"/>
                <a:cs typeface="Times New Roman"/>
              </a:rPr>
              <a:t>1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5625" sz="2400" i="1">
                <a:latin typeface="Times New Roman"/>
                <a:cs typeface="Times New Roman"/>
              </a:rPr>
              <a:t>1 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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5625" sz="2400" i="1">
                <a:latin typeface="Times New Roman"/>
                <a:cs typeface="Times New Roman"/>
              </a:rPr>
              <a:t>2</a:t>
            </a:r>
            <a:r>
              <a:rPr dirty="0" baseline="-15625" sz="2400" spc="569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5625" sz="2400" i="1">
                <a:latin typeface="Times New Roman"/>
                <a:cs typeface="Times New Roman"/>
              </a:rPr>
              <a:t>2</a:t>
            </a:r>
            <a:r>
              <a:rPr dirty="0" baseline="-15625" sz="2400" spc="-7" i="1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2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2000" spc="-10">
                <a:latin typeface="Microsoft Sans Serif"/>
                <a:cs typeface="Microsoft Sans Serif"/>
              </a:rPr>
              <a:t>Expresia</a:t>
            </a:r>
            <a:endParaRPr sz="20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Microsoft Sans Serif"/>
                <a:cs typeface="Microsoft Sans Serif"/>
              </a:rPr>
              <a:t>produce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rezultat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5..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???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47622" y="5122027"/>
            <a:ext cx="3100070" cy="67437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75590" indent="-262890">
              <a:lnSpc>
                <a:spcPct val="100000"/>
              </a:lnSpc>
              <a:spcBef>
                <a:spcPts val="490"/>
              </a:spcBef>
              <a:buClr>
                <a:srgbClr val="9999CC"/>
              </a:buClr>
              <a:buSzPct val="80555"/>
              <a:buFont typeface="Wingdings"/>
              <a:buChar char=""/>
              <a:tabLst>
                <a:tab pos="275590" algn="l"/>
              </a:tabLst>
            </a:pPr>
            <a:r>
              <a:rPr dirty="0" sz="1800">
                <a:latin typeface="Microsoft Sans Serif"/>
                <a:cs typeface="Microsoft Sans Serif"/>
              </a:rPr>
              <a:t>dacă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domeniul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schimbă?</a:t>
            </a:r>
            <a:endParaRPr sz="1800">
              <a:latin typeface="Microsoft Sans Serif"/>
              <a:cs typeface="Microsoft Sans Serif"/>
            </a:endParaRPr>
          </a:p>
          <a:p>
            <a:pPr marL="275590" indent="-262890">
              <a:lnSpc>
                <a:spcPct val="100000"/>
              </a:lnSpc>
              <a:spcBef>
                <a:spcPts val="400"/>
              </a:spcBef>
              <a:buClr>
                <a:srgbClr val="9999CC"/>
              </a:buClr>
              <a:buSzPct val="80555"/>
              <a:buFont typeface="Wingdings"/>
              <a:buChar char=""/>
              <a:tabLst>
                <a:tab pos="275590" algn="l"/>
              </a:tabLst>
            </a:pPr>
            <a:r>
              <a:rPr dirty="0" sz="1800">
                <a:latin typeface="Microsoft Sans Serif"/>
                <a:cs typeface="Microsoft Sans Serif"/>
              </a:rPr>
              <a:t>dacă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domeniul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infinit?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1842" y="1101090"/>
            <a:ext cx="641604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Dezavantaje</a:t>
            </a:r>
            <a:r>
              <a:rPr dirty="0" sz="2400" spc="-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ale</a:t>
            </a:r>
            <a:r>
              <a:rPr dirty="0" sz="2400" spc="-114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calculului</a:t>
            </a:r>
            <a:r>
              <a:rPr dirty="0" sz="2400" spc="-7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relaţional</a:t>
            </a:r>
            <a:r>
              <a:rPr dirty="0" sz="2400" spc="-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pe</a:t>
            </a:r>
            <a:r>
              <a:rPr dirty="0" sz="2400" spc="-114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domenii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000">
                <a:latin typeface="Microsoft Sans Serif"/>
                <a:cs typeface="Microsoft Sans Serif"/>
              </a:rPr>
              <a:t>Limitări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importanţă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punct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vedere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practic: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31797" y="2439416"/>
            <a:ext cx="78251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8198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Expresia</a:t>
            </a:r>
            <a:r>
              <a:rPr dirty="0" sz="2000">
                <a:latin typeface="Microsoft Sans Serif"/>
                <a:cs typeface="Microsoft Sans Serif"/>
              </a:rPr>
              <a:t>	produce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rezultat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3697" y="2803017"/>
            <a:ext cx="7941309" cy="4007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5"/>
              </a:spcBef>
              <a:tabLst>
                <a:tab pos="897890" algn="l"/>
                <a:tab pos="1309370" algn="l"/>
                <a:tab pos="1653539" algn="l"/>
                <a:tab pos="2279015" algn="l"/>
                <a:tab pos="2784475" algn="l"/>
                <a:tab pos="3227070" algn="l"/>
                <a:tab pos="3648075" algn="l"/>
                <a:tab pos="4437380" algn="l"/>
                <a:tab pos="4724400" algn="l"/>
                <a:tab pos="5434330" algn="l"/>
                <a:tab pos="6424930" algn="l"/>
                <a:tab pos="6922134" algn="l"/>
              </a:tabLst>
            </a:pP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baseline="-17094" sz="1950" spc="434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baseline="-17094" sz="1950" spc="442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formată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căror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baseline="-17094" sz="1950" spc="434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apar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în </a:t>
            </a:r>
            <a:r>
              <a:rPr dirty="0" sz="2000" spc="-10">
                <a:latin typeface="Microsoft Sans Serif"/>
                <a:cs typeface="Microsoft Sans Serif"/>
              </a:rPr>
              <a:t>relaţia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 i="1">
                <a:latin typeface="Arial"/>
                <a:cs typeface="Arial"/>
              </a:rPr>
              <a:t>R</a:t>
            </a:r>
            <a:r>
              <a:rPr dirty="0" sz="2000" spc="-25">
                <a:latin typeface="Microsoft Sans Serif"/>
                <a:cs typeface="Microsoft Sans Serif"/>
              </a:rPr>
              <a:t>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valoarea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pe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 i="1">
                <a:latin typeface="Arial"/>
                <a:cs typeface="Arial"/>
              </a:rPr>
              <a:t>A</a:t>
            </a:r>
            <a:r>
              <a:rPr dirty="0" baseline="-16460" sz="2025" spc="-37" i="1">
                <a:latin typeface="Arial"/>
                <a:cs typeface="Arial"/>
              </a:rPr>
              <a:t>2</a:t>
            </a:r>
            <a:r>
              <a:rPr dirty="0" baseline="-16460" sz="2025" i="1">
                <a:latin typeface="Arial"/>
                <a:cs typeface="Arial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poate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fi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orice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valoare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din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domeniu </a:t>
            </a:r>
            <a:r>
              <a:rPr dirty="0" sz="2000">
                <a:latin typeface="Microsoft Sans Serif"/>
                <a:cs typeface="Microsoft Sans Serif"/>
              </a:rPr>
              <a:t>(deoarece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condiţia</a:t>
            </a:r>
            <a:r>
              <a:rPr dirty="0" sz="2000">
                <a:latin typeface="Microsoft Sans Serif"/>
                <a:cs typeface="Microsoft Sans Serif"/>
              </a:rPr>
              <a:t>	este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întotdeauna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adevărată)</a:t>
            </a:r>
            <a:endParaRPr sz="20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dirty="0" sz="145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1800">
                <a:latin typeface="Microsoft Sans Serif"/>
                <a:cs typeface="Microsoft Sans Serif"/>
              </a:rPr>
              <a:t>dacă</a:t>
            </a:r>
            <a:r>
              <a:rPr dirty="0" sz="1800" spc="40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domeniul</a:t>
            </a:r>
            <a:r>
              <a:rPr dirty="0" sz="1800" spc="4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40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schimbă,</a:t>
            </a:r>
            <a:r>
              <a:rPr dirty="0" sz="1800" spc="40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spre</a:t>
            </a:r>
            <a:r>
              <a:rPr dirty="0" sz="1800" spc="3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exemplu</a:t>
            </a:r>
            <a:r>
              <a:rPr dirty="0" sz="1800" spc="4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40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la</a:t>
            </a:r>
            <a:r>
              <a:rPr dirty="0" sz="1800" spc="3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întreg</a:t>
            </a:r>
            <a:r>
              <a:rPr dirty="0" sz="1800" spc="40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între</a:t>
            </a:r>
            <a:r>
              <a:rPr dirty="0" sz="1800" spc="3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0</a:t>
            </a:r>
            <a:r>
              <a:rPr dirty="0" sz="1800" spc="3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3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99</a:t>
            </a:r>
            <a:r>
              <a:rPr dirty="0" sz="1800" spc="40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la</a:t>
            </a:r>
            <a:endParaRPr sz="1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Microsoft Sans Serif"/>
                <a:cs typeface="Microsoft Sans Serif"/>
              </a:rPr>
              <a:t>întreg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între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0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999,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răspunsul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interogării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schimbă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asemenea;</a:t>
            </a:r>
            <a:endParaRPr sz="1800">
              <a:latin typeface="Microsoft Sans Serif"/>
              <a:cs typeface="Microsoft Sans Serif"/>
            </a:endParaRPr>
          </a:p>
          <a:p>
            <a:pPr marL="50800" marR="426084">
              <a:lnSpc>
                <a:spcPct val="100600"/>
              </a:lnSpc>
              <a:spcBef>
                <a:spcPts val="395"/>
              </a:spcBef>
            </a:pPr>
            <a:r>
              <a:rPr dirty="0" sz="145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1800">
                <a:latin typeface="Microsoft Sans Serif"/>
                <a:cs typeface="Microsoft Sans Serif"/>
              </a:rPr>
              <a:t>dacă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domeniul</a:t>
            </a:r>
            <a:r>
              <a:rPr dirty="0" sz="18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1800" spc="-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infinit</a:t>
            </a:r>
            <a:r>
              <a:rPr dirty="0" sz="1800">
                <a:latin typeface="Microsoft Sans Serif"/>
                <a:cs typeface="Microsoft Sans Serif"/>
              </a:rPr>
              <a:t>,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atunci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rezultatul</a:t>
            </a:r>
            <a:r>
              <a:rPr dirty="0" sz="18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1800" spc="-7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infinit</a:t>
            </a:r>
            <a:r>
              <a:rPr dirty="0" sz="1800">
                <a:latin typeface="Microsoft Sans Serif"/>
                <a:cs typeface="Microsoft Sans Serif"/>
              </a:rPr>
              <a:t>,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ceea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de </a:t>
            </a:r>
            <a:r>
              <a:rPr dirty="0" sz="1800" spc="-10">
                <a:latin typeface="Microsoft Sans Serif"/>
                <a:cs typeface="Microsoft Sans Serif"/>
              </a:rPr>
              <a:t>neacceptat.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observaţie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similară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poate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făcută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referitor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expresia</a:t>
            </a:r>
            <a:endParaRPr sz="20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dirty="0" sz="2100">
                <a:latin typeface="Times New Roman"/>
                <a:cs typeface="Times New Roman"/>
              </a:rPr>
              <a:t>{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baseline="-15625" sz="2400" i="1">
                <a:latin typeface="Times New Roman"/>
                <a:cs typeface="Times New Roman"/>
              </a:rPr>
              <a:t>1</a:t>
            </a:r>
            <a:r>
              <a:rPr dirty="0" baseline="-15625" sz="2400" spc="-1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5625" sz="2400" i="1">
                <a:latin typeface="Times New Roman"/>
                <a:cs typeface="Times New Roman"/>
              </a:rPr>
              <a:t>1</a:t>
            </a:r>
            <a:r>
              <a:rPr dirty="0" baseline="-15625" sz="2400" spc="-22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|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</a:t>
            </a:r>
            <a:r>
              <a:rPr dirty="0" sz="2200" i="1">
                <a:latin typeface="Times New Roman"/>
                <a:cs typeface="Times New Roman"/>
              </a:rPr>
              <a:t>R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baseline="-15625" sz="2400" i="1">
                <a:latin typeface="Times New Roman"/>
                <a:cs typeface="Times New Roman"/>
              </a:rPr>
              <a:t>1</a:t>
            </a:r>
            <a:r>
              <a:rPr dirty="0" baseline="-15625" sz="2400" spc="-22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5625" sz="2400" i="1">
                <a:latin typeface="Times New Roman"/>
                <a:cs typeface="Times New Roman"/>
              </a:rPr>
              <a:t>1</a:t>
            </a:r>
            <a:r>
              <a:rPr dirty="0" baseline="-15625" sz="2400" spc="-22" i="1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)}</a:t>
            </a:r>
            <a:endParaRPr sz="2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00"/>
              </a:spcBef>
            </a:pPr>
            <a:r>
              <a:rPr dirty="0" sz="2000">
                <a:latin typeface="Microsoft Sans Serif"/>
                <a:cs typeface="Microsoft Sans Serif"/>
              </a:rPr>
              <a:t>al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cărei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rezultat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domeniul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latin typeface="Arial"/>
                <a:cs typeface="Arial"/>
              </a:rPr>
              <a:t>A</a:t>
            </a:r>
            <a:r>
              <a:rPr dirty="0" baseline="-17094" sz="1950" spc="-37" i="1">
                <a:latin typeface="Arial"/>
                <a:cs typeface="Arial"/>
              </a:rPr>
              <a:t>1</a:t>
            </a:r>
            <a:endParaRPr baseline="-17094" sz="19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apar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28900" y="2391232"/>
            <a:ext cx="41503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latin typeface="Times New Roman"/>
                <a:cs typeface="Times New Roman"/>
              </a:rPr>
              <a:t>{</a:t>
            </a:r>
            <a:r>
              <a:rPr dirty="0" sz="2200" spc="-20" i="1">
                <a:latin typeface="Times New Roman"/>
                <a:cs typeface="Times New Roman"/>
              </a:rPr>
              <a:t>A</a:t>
            </a:r>
            <a:r>
              <a:rPr dirty="0" baseline="-16835" sz="2475" spc="-30" i="1">
                <a:latin typeface="Times New Roman"/>
                <a:cs typeface="Times New Roman"/>
              </a:rPr>
              <a:t>1</a:t>
            </a:r>
            <a:r>
              <a:rPr dirty="0" baseline="-16835" sz="2475" spc="-97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x</a:t>
            </a:r>
            <a:r>
              <a:rPr dirty="0" baseline="-16835" sz="2475" spc="-15" i="1">
                <a:latin typeface="Times New Roman"/>
                <a:cs typeface="Times New Roman"/>
              </a:rPr>
              <a:t>1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r>
              <a:rPr dirty="0" sz="2200" spc="-140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A</a:t>
            </a:r>
            <a:r>
              <a:rPr dirty="0" baseline="-16835" sz="2475" spc="-15" i="1">
                <a:latin typeface="Times New Roman"/>
                <a:cs typeface="Times New Roman"/>
              </a:rPr>
              <a:t>2</a:t>
            </a:r>
            <a:r>
              <a:rPr dirty="0" baseline="-16835" sz="2475" spc="15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6835" sz="2475" i="1">
                <a:latin typeface="Times New Roman"/>
                <a:cs typeface="Times New Roman"/>
              </a:rPr>
              <a:t>2</a:t>
            </a:r>
            <a:r>
              <a:rPr dirty="0" baseline="-16835" sz="2475" spc="19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|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spc="-315">
                <a:latin typeface="Times New Roman"/>
                <a:cs typeface="Times New Roman"/>
              </a:rPr>
              <a:t> </a:t>
            </a:r>
            <a:r>
              <a:rPr dirty="0" sz="2200" spc="-145" i="1">
                <a:latin typeface="Times New Roman"/>
                <a:cs typeface="Times New Roman"/>
              </a:rPr>
              <a:t>A</a:t>
            </a:r>
            <a:r>
              <a:rPr dirty="0" baseline="-16835" sz="2475" spc="-217" i="1">
                <a:latin typeface="Times New Roman"/>
                <a:cs typeface="Times New Roman"/>
              </a:rPr>
              <a:t>1</a:t>
            </a:r>
            <a:r>
              <a:rPr dirty="0" baseline="-16835" sz="2475" spc="6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Times New Roman"/>
                <a:cs typeface="Times New Roman"/>
              </a:rPr>
              <a:t>x</a:t>
            </a:r>
            <a:r>
              <a:rPr dirty="0" baseline="-16835" sz="2475" spc="-75" i="1">
                <a:latin typeface="Times New Roman"/>
                <a:cs typeface="Times New Roman"/>
              </a:rPr>
              <a:t>1</a:t>
            </a:r>
            <a:r>
              <a:rPr dirty="0" baseline="-16835" sz="2475" spc="-405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)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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6835" sz="2475" i="1">
                <a:latin typeface="Times New Roman"/>
                <a:cs typeface="Times New Roman"/>
              </a:rPr>
              <a:t>2</a:t>
            </a:r>
            <a:r>
              <a:rPr dirty="0" baseline="-16835" sz="2475" spc="450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x</a:t>
            </a:r>
            <a:r>
              <a:rPr dirty="0" baseline="-16835" sz="2475" spc="-52" i="1">
                <a:latin typeface="Times New Roman"/>
                <a:cs typeface="Times New Roman"/>
              </a:rPr>
              <a:t>2</a:t>
            </a:r>
            <a:r>
              <a:rPr dirty="0" baseline="-16835" sz="2475" spc="-405" i="1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1842" y="1097661"/>
            <a:ext cx="8500110" cy="5145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Definiţii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2000">
              <a:latin typeface="Arial"/>
              <a:cs typeface="Arial"/>
            </a:endParaRPr>
          </a:p>
          <a:p>
            <a:pPr algn="just" marL="12700" marR="8255" indent="-3810">
              <a:lnSpc>
                <a:spcPct val="100000"/>
              </a:lnSpc>
              <a:buSzPct val="95000"/>
              <a:buAutoNum type="arabicPeriod"/>
              <a:tabLst>
                <a:tab pos="223520" algn="l"/>
              </a:tabLst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3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expresie</a:t>
            </a:r>
            <a:r>
              <a:rPr dirty="0" sz="2000" spc="33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3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unui</a:t>
            </a:r>
            <a:r>
              <a:rPr dirty="0" sz="2000" spc="3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limbaj</a:t>
            </a:r>
            <a:r>
              <a:rPr dirty="0" sz="2000" spc="3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3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interogare</a:t>
            </a:r>
            <a:r>
              <a:rPr dirty="0" sz="2000" spc="31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2000" spc="33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independentă</a:t>
            </a:r>
            <a:r>
              <a:rPr dirty="0" sz="2000" spc="3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31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domeniu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17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rezultatul</a:t>
            </a:r>
            <a:r>
              <a:rPr dirty="0" sz="2000" spc="1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său</a:t>
            </a:r>
            <a:r>
              <a:rPr dirty="0" sz="2000" spc="18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fiecare</a:t>
            </a:r>
            <a:r>
              <a:rPr dirty="0" sz="2000" spc="1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instanţă</a:t>
            </a:r>
            <a:r>
              <a:rPr dirty="0" sz="2000" spc="18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1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bazei</a:t>
            </a:r>
            <a:r>
              <a:rPr dirty="0" sz="2000" spc="1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1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175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variază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modifică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domeniul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evaluează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expresia.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20"/>
              </a:spcBef>
              <a:buClr>
                <a:srgbClr val="00007B"/>
              </a:buClr>
              <a:buFont typeface="Microsoft Sans Serif"/>
              <a:buAutoNum type="arabicPeriod"/>
            </a:pPr>
            <a:endParaRPr sz="2000">
              <a:latin typeface="Microsoft Sans Serif"/>
              <a:cs typeface="Microsoft Sans Serif"/>
            </a:endParaRPr>
          </a:p>
          <a:p>
            <a:pPr algn="just" marL="223520" indent="-214629">
              <a:lnSpc>
                <a:spcPct val="100000"/>
              </a:lnSpc>
              <a:buSzPct val="95000"/>
              <a:buAutoNum type="arabicPeriod"/>
              <a:tabLst>
                <a:tab pos="223520" algn="l"/>
              </a:tabLst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Un</a:t>
            </a:r>
            <a:r>
              <a:rPr dirty="0" sz="2000" spc="38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limbaj</a:t>
            </a:r>
            <a:r>
              <a:rPr dirty="0" sz="2000" spc="37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2000" spc="38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independent</a:t>
            </a:r>
            <a:r>
              <a:rPr dirty="0" sz="2000" spc="37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37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domeniu</a:t>
            </a:r>
            <a:r>
              <a:rPr dirty="0" sz="2000" spc="3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3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toate</a:t>
            </a:r>
            <a:r>
              <a:rPr dirty="0" sz="2000" spc="3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expresiile</a:t>
            </a:r>
            <a:r>
              <a:rPr dirty="0" sz="2000" spc="3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38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sunt</a:t>
            </a:r>
            <a:endParaRPr sz="20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independente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domeniu.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acestor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definiţii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putem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afirma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că:</a:t>
            </a:r>
            <a:endParaRPr sz="2000">
              <a:latin typeface="Microsoft Sans Serif"/>
              <a:cs typeface="Microsoft Sans Serif"/>
            </a:endParaRPr>
          </a:p>
          <a:p>
            <a:pPr algn="just" marL="622300" marR="5080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algebra</a:t>
            </a:r>
            <a:r>
              <a:rPr dirty="0" sz="2000" spc="305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relaţională</a:t>
            </a:r>
            <a:r>
              <a:rPr dirty="0" sz="2000" spc="310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2000" spc="300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319964"/>
                </a:solidFill>
                <a:latin typeface="Microsoft Sans Serif"/>
                <a:cs typeface="Microsoft Sans Serif"/>
              </a:rPr>
              <a:t>independentă</a:t>
            </a:r>
            <a:r>
              <a:rPr dirty="0" sz="2000" spc="310">
                <a:solidFill>
                  <a:srgbClr val="319964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319964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305">
                <a:solidFill>
                  <a:srgbClr val="319964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319964"/>
                </a:solidFill>
                <a:latin typeface="Microsoft Sans Serif"/>
                <a:cs typeface="Microsoft Sans Serif"/>
              </a:rPr>
              <a:t>domeniu</a:t>
            </a:r>
            <a:r>
              <a:rPr dirty="0" sz="2000" spc="305">
                <a:solidFill>
                  <a:srgbClr val="319964"/>
                </a:solidFill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(construind </a:t>
            </a:r>
            <a:r>
              <a:rPr dirty="0" sz="2000">
                <a:latin typeface="Microsoft Sans Serif"/>
                <a:cs typeface="Microsoft Sans Serif"/>
              </a:rPr>
              <a:t>rezultatul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baza  relaţiilor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din  baza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date,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fără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face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referire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domeniile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atributelor);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algn="just" marL="622300">
              <a:lnSpc>
                <a:spcPct val="100000"/>
              </a:lnSpc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calculul</a:t>
            </a:r>
            <a:r>
              <a:rPr dirty="0" sz="20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relaţional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pe</a:t>
            </a:r>
            <a:r>
              <a:rPr dirty="0" sz="2000" spc="-8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domenii</a:t>
            </a:r>
            <a:r>
              <a:rPr dirty="0" sz="2000" spc="-7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2000" spc="-10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Sans Serif"/>
                <a:cs typeface="Microsoft Sans Serif"/>
              </a:rPr>
              <a:t>dependent</a:t>
            </a:r>
            <a:r>
              <a:rPr dirty="0" sz="2000" spc="-3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10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Microsoft Sans Serif"/>
                <a:cs typeface="Microsoft Sans Serif"/>
              </a:rPr>
              <a:t>domeniu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1842" y="1226058"/>
            <a:ext cx="1854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0007B"/>
                </a:solidFill>
                <a:latin typeface="Microsoft Sans Serif"/>
                <a:cs typeface="Microsoft Sans Serif"/>
              </a:rPr>
              <a:t>3.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31797" y="1147952"/>
            <a:ext cx="7888605" cy="8890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 marR="5080">
              <a:lnSpc>
                <a:spcPts val="2200"/>
              </a:lnSpc>
              <a:spcBef>
                <a:spcPts val="340"/>
              </a:spcBef>
            </a:pPr>
            <a:r>
              <a:rPr dirty="0" sz="2000">
                <a:latin typeface="Microsoft Sans Serif"/>
                <a:cs typeface="Microsoft Sans Serif"/>
              </a:rPr>
              <a:t>Spunem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două limbaje</a:t>
            </a:r>
            <a:r>
              <a:rPr dirty="0" sz="20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programare</a:t>
            </a:r>
            <a:r>
              <a:rPr dirty="0" sz="2000" spc="-1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sunt echivalente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pentru </a:t>
            </a:r>
            <a:r>
              <a:rPr dirty="0" sz="2000">
                <a:latin typeface="Microsoft Sans Serif"/>
                <a:cs typeface="Microsoft Sans Serif"/>
              </a:rPr>
              <a:t>orice</a:t>
            </a:r>
            <a:r>
              <a:rPr dirty="0" sz="2000" spc="1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expresie</a:t>
            </a:r>
            <a:r>
              <a:rPr dirty="0" sz="2000" spc="1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dintr-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limbaj</a:t>
            </a:r>
            <a:r>
              <a:rPr dirty="0" sz="2000" spc="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există</a:t>
            </a:r>
            <a:r>
              <a:rPr dirty="0" sz="2000" spc="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expresie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echivalentă</a:t>
            </a:r>
            <a:r>
              <a:rPr dirty="0" sz="2000" spc="1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de- </a:t>
            </a:r>
            <a:r>
              <a:rPr dirty="0" sz="2000">
                <a:latin typeface="Microsoft Sans Serif"/>
                <a:cs typeface="Microsoft Sans Serif"/>
              </a:rPr>
              <a:t>al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doilea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limbaj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invers.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algn="just" marL="546100" marR="5715" indent="-533400">
              <a:lnSpc>
                <a:spcPts val="2200"/>
              </a:lnSpc>
              <a:spcBef>
                <a:spcPts val="340"/>
              </a:spcBef>
              <a:buClr>
                <a:srgbClr val="9999CC"/>
              </a:buClr>
              <a:buSzPct val="80000"/>
              <a:buFont typeface="Wingdings"/>
              <a:buChar char=""/>
              <a:tabLst>
                <a:tab pos="546100" algn="l"/>
              </a:tabLst>
            </a:pPr>
            <a:r>
              <a:rPr dirty="0">
                <a:solidFill>
                  <a:srgbClr val="00007B"/>
                </a:solidFill>
              </a:rPr>
              <a:t>Algebra</a:t>
            </a:r>
            <a:r>
              <a:rPr dirty="0" spc="-5">
                <a:solidFill>
                  <a:srgbClr val="00007B"/>
                </a:solidFill>
              </a:rPr>
              <a:t>  </a:t>
            </a:r>
            <a:r>
              <a:rPr dirty="0">
                <a:solidFill>
                  <a:srgbClr val="00007B"/>
                </a:solidFill>
              </a:rPr>
              <a:t>relaţională</a:t>
            </a:r>
            <a:r>
              <a:rPr dirty="0" spc="5">
                <a:solidFill>
                  <a:srgbClr val="00007B"/>
                </a:solidFill>
              </a:rPr>
              <a:t>  </a:t>
            </a:r>
            <a:r>
              <a:rPr dirty="0">
                <a:solidFill>
                  <a:srgbClr val="00007B"/>
                </a:solidFill>
              </a:rPr>
              <a:t>şi</a:t>
            </a:r>
            <a:r>
              <a:rPr dirty="0" spc="-5">
                <a:solidFill>
                  <a:srgbClr val="00007B"/>
                </a:solidFill>
              </a:rPr>
              <a:t>  </a:t>
            </a:r>
            <a:r>
              <a:rPr dirty="0">
                <a:solidFill>
                  <a:srgbClr val="00007B"/>
                </a:solidFill>
              </a:rPr>
              <a:t>calculul  pe</a:t>
            </a:r>
            <a:r>
              <a:rPr dirty="0" spc="-5">
                <a:solidFill>
                  <a:srgbClr val="00007B"/>
                </a:solidFill>
              </a:rPr>
              <a:t>  </a:t>
            </a:r>
            <a:r>
              <a:rPr dirty="0">
                <a:solidFill>
                  <a:srgbClr val="00007B"/>
                </a:solidFill>
              </a:rPr>
              <a:t>domenii  </a:t>
            </a:r>
            <a:r>
              <a:rPr dirty="0">
                <a:solidFill>
                  <a:srgbClr val="C00000"/>
                </a:solidFill>
              </a:rPr>
              <a:t>nu</a:t>
            </a:r>
            <a:r>
              <a:rPr dirty="0" spc="-5">
                <a:solidFill>
                  <a:srgbClr val="C00000"/>
                </a:solidFill>
              </a:rPr>
              <a:t>  </a:t>
            </a:r>
            <a:r>
              <a:rPr dirty="0">
                <a:solidFill>
                  <a:srgbClr val="C00000"/>
                </a:solidFill>
              </a:rPr>
              <a:t>sunt  </a:t>
            </a:r>
            <a:r>
              <a:rPr dirty="0" spc="-10">
                <a:solidFill>
                  <a:srgbClr val="C00000"/>
                </a:solidFill>
              </a:rPr>
              <a:t>echivalente</a:t>
            </a:r>
            <a:r>
              <a:rPr dirty="0" spc="-10"/>
              <a:t>, </a:t>
            </a:r>
            <a:r>
              <a:rPr dirty="0"/>
              <a:t>deoarece</a:t>
            </a:r>
            <a:r>
              <a:rPr dirty="0" spc="90"/>
              <a:t> </a:t>
            </a:r>
            <a:r>
              <a:rPr dirty="0"/>
              <a:t>calculul</a:t>
            </a:r>
            <a:r>
              <a:rPr dirty="0" spc="105"/>
              <a:t> </a:t>
            </a:r>
            <a:r>
              <a:rPr dirty="0"/>
              <a:t>pe</a:t>
            </a:r>
            <a:r>
              <a:rPr dirty="0" spc="95"/>
              <a:t> </a:t>
            </a:r>
            <a:r>
              <a:rPr dirty="0"/>
              <a:t>domenii</a:t>
            </a:r>
            <a:r>
              <a:rPr dirty="0" spc="105"/>
              <a:t> </a:t>
            </a:r>
            <a:r>
              <a:rPr dirty="0"/>
              <a:t>permite</a:t>
            </a:r>
            <a:r>
              <a:rPr dirty="0" spc="95"/>
              <a:t> </a:t>
            </a:r>
            <a:r>
              <a:rPr dirty="0"/>
              <a:t>formularea</a:t>
            </a:r>
            <a:r>
              <a:rPr dirty="0" spc="90"/>
              <a:t> </a:t>
            </a:r>
            <a:r>
              <a:rPr dirty="0"/>
              <a:t>unor</a:t>
            </a:r>
            <a:r>
              <a:rPr dirty="0" spc="100"/>
              <a:t> </a:t>
            </a:r>
            <a:r>
              <a:rPr dirty="0"/>
              <a:t>expresii</a:t>
            </a:r>
            <a:r>
              <a:rPr dirty="0" spc="105"/>
              <a:t> </a:t>
            </a:r>
            <a:r>
              <a:rPr dirty="0" spc="-25"/>
              <a:t>ce </a:t>
            </a:r>
            <a:r>
              <a:rPr dirty="0"/>
              <a:t>sunt</a:t>
            </a:r>
            <a:r>
              <a:rPr dirty="0" spc="-60"/>
              <a:t> </a:t>
            </a:r>
            <a:r>
              <a:rPr dirty="0"/>
              <a:t>dependente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40"/>
              <a:t> </a:t>
            </a:r>
            <a:r>
              <a:rPr dirty="0" spc="-10"/>
              <a:t>domeniu</a:t>
            </a:r>
          </a:p>
          <a:p>
            <a:pPr algn="just" marL="545465" indent="-532765">
              <a:lnSpc>
                <a:spcPts val="2300"/>
              </a:lnSpc>
              <a:spcBef>
                <a:spcPts val="965"/>
              </a:spcBef>
              <a:buClr>
                <a:srgbClr val="9999CC"/>
              </a:buClr>
              <a:buSzPct val="80000"/>
              <a:buFont typeface="Wingdings"/>
              <a:buChar char=""/>
              <a:tabLst>
                <a:tab pos="545465" algn="l"/>
              </a:tabLst>
            </a:pPr>
            <a:r>
              <a:rPr dirty="0"/>
              <a:t>O</a:t>
            </a:r>
            <a:r>
              <a:rPr dirty="0" spc="85"/>
              <a:t> </a:t>
            </a:r>
            <a:r>
              <a:rPr dirty="0"/>
              <a:t>echivalenţă</a:t>
            </a:r>
            <a:r>
              <a:rPr dirty="0" spc="85"/>
              <a:t> </a:t>
            </a:r>
            <a:r>
              <a:rPr dirty="0"/>
              <a:t>se</a:t>
            </a:r>
            <a:r>
              <a:rPr dirty="0" spc="85"/>
              <a:t> </a:t>
            </a:r>
            <a:r>
              <a:rPr dirty="0"/>
              <a:t>poate</a:t>
            </a:r>
            <a:r>
              <a:rPr dirty="0" spc="90"/>
              <a:t> </a:t>
            </a:r>
            <a:r>
              <a:rPr dirty="0"/>
              <a:t>obţine</a:t>
            </a:r>
            <a:r>
              <a:rPr dirty="0" spc="85"/>
              <a:t> </a:t>
            </a:r>
            <a:r>
              <a:rPr dirty="0"/>
              <a:t>dacă</a:t>
            </a:r>
            <a:r>
              <a:rPr dirty="0" spc="90"/>
              <a:t> </a:t>
            </a:r>
            <a:r>
              <a:rPr dirty="0"/>
              <a:t>limităm</a:t>
            </a:r>
            <a:r>
              <a:rPr dirty="0" spc="80"/>
              <a:t> </a:t>
            </a:r>
            <a:r>
              <a:rPr dirty="0"/>
              <a:t>calculul</a:t>
            </a:r>
            <a:r>
              <a:rPr dirty="0" spc="95"/>
              <a:t> </a:t>
            </a:r>
            <a:r>
              <a:rPr dirty="0"/>
              <a:t>pe</a:t>
            </a:r>
            <a:r>
              <a:rPr dirty="0" spc="85"/>
              <a:t> </a:t>
            </a:r>
            <a:r>
              <a:rPr dirty="0"/>
              <a:t>domenii</a:t>
            </a:r>
            <a:r>
              <a:rPr dirty="0" spc="80"/>
              <a:t> </a:t>
            </a:r>
            <a:r>
              <a:rPr dirty="0" spc="-25"/>
              <a:t>la</a:t>
            </a:r>
          </a:p>
          <a:p>
            <a:pPr algn="just" marL="546100">
              <a:lnSpc>
                <a:spcPts val="2300"/>
              </a:lnSpc>
            </a:pPr>
            <a:r>
              <a:rPr dirty="0"/>
              <a:t>o</a:t>
            </a:r>
            <a:r>
              <a:rPr dirty="0" spc="-60"/>
              <a:t> </a:t>
            </a:r>
            <a:r>
              <a:rPr dirty="0"/>
              <a:t>submulţime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/>
              <a:t>expresii</a:t>
            </a:r>
            <a:r>
              <a:rPr dirty="0" spc="-60"/>
              <a:t> </a:t>
            </a:r>
            <a:r>
              <a:rPr dirty="0"/>
              <a:t>independente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 spc="-10"/>
              <a:t>domeniu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40"/>
              </a:spcBef>
            </a:pPr>
          </a:p>
          <a:p>
            <a:pPr algn="just" marL="546100" marR="5080" indent="-533400">
              <a:lnSpc>
                <a:spcPct val="91800"/>
              </a:lnSpc>
              <a:spcBef>
                <a:spcPts val="5"/>
              </a:spcBef>
            </a:pPr>
            <a:r>
              <a:rPr dirty="0"/>
              <a:t>Un</a:t>
            </a:r>
            <a:r>
              <a:rPr dirty="0" spc="90"/>
              <a:t>  </a:t>
            </a:r>
            <a:r>
              <a:rPr dirty="0"/>
              <a:t>alt</a:t>
            </a:r>
            <a:r>
              <a:rPr dirty="0" spc="85"/>
              <a:t>  </a:t>
            </a:r>
            <a:r>
              <a:rPr dirty="0">
                <a:solidFill>
                  <a:srgbClr val="00007B"/>
                </a:solidFill>
              </a:rPr>
              <a:t>dezavantaj</a:t>
            </a:r>
            <a:r>
              <a:rPr dirty="0" spc="95">
                <a:solidFill>
                  <a:srgbClr val="00007B"/>
                </a:solidFill>
              </a:rPr>
              <a:t>  </a:t>
            </a:r>
            <a:r>
              <a:rPr dirty="0"/>
              <a:t>al</a:t>
            </a:r>
            <a:r>
              <a:rPr dirty="0" spc="90"/>
              <a:t>  </a:t>
            </a:r>
            <a:r>
              <a:rPr dirty="0"/>
              <a:t>calculului</a:t>
            </a:r>
            <a:r>
              <a:rPr dirty="0" spc="95"/>
              <a:t>  </a:t>
            </a:r>
            <a:r>
              <a:rPr dirty="0"/>
              <a:t>relaţional</a:t>
            </a:r>
            <a:r>
              <a:rPr dirty="0" spc="95"/>
              <a:t>  </a:t>
            </a:r>
            <a:r>
              <a:rPr dirty="0"/>
              <a:t>pe</a:t>
            </a:r>
            <a:r>
              <a:rPr dirty="0" spc="90"/>
              <a:t>  </a:t>
            </a:r>
            <a:r>
              <a:rPr dirty="0"/>
              <a:t>domenii</a:t>
            </a:r>
            <a:r>
              <a:rPr dirty="0" spc="95"/>
              <a:t>  </a:t>
            </a:r>
            <a:r>
              <a:rPr dirty="0"/>
              <a:t>este</a:t>
            </a:r>
            <a:r>
              <a:rPr dirty="0" spc="90"/>
              <a:t>  </a:t>
            </a:r>
            <a:r>
              <a:rPr dirty="0"/>
              <a:t>dat</a:t>
            </a:r>
            <a:r>
              <a:rPr dirty="0" spc="90"/>
              <a:t>  </a:t>
            </a:r>
            <a:r>
              <a:rPr dirty="0" spc="-25"/>
              <a:t>de </a:t>
            </a:r>
            <a:r>
              <a:rPr dirty="0">
                <a:solidFill>
                  <a:srgbClr val="00007B"/>
                </a:solidFill>
              </a:rPr>
              <a:t>numărul</a:t>
            </a:r>
            <a:r>
              <a:rPr dirty="0" spc="65">
                <a:solidFill>
                  <a:srgbClr val="00007B"/>
                </a:solidFill>
              </a:rPr>
              <a:t> </a:t>
            </a:r>
            <a:r>
              <a:rPr dirty="0">
                <a:solidFill>
                  <a:srgbClr val="00007B"/>
                </a:solidFill>
              </a:rPr>
              <a:t>mare</a:t>
            </a:r>
            <a:r>
              <a:rPr dirty="0" spc="80">
                <a:solidFill>
                  <a:srgbClr val="00007B"/>
                </a:solidFill>
              </a:rPr>
              <a:t>  </a:t>
            </a:r>
            <a:r>
              <a:rPr dirty="0">
                <a:solidFill>
                  <a:srgbClr val="00007B"/>
                </a:solidFill>
              </a:rPr>
              <a:t>de</a:t>
            </a:r>
            <a:r>
              <a:rPr dirty="0" spc="80">
                <a:solidFill>
                  <a:srgbClr val="00007B"/>
                </a:solidFill>
              </a:rPr>
              <a:t>  </a:t>
            </a:r>
            <a:r>
              <a:rPr dirty="0">
                <a:solidFill>
                  <a:srgbClr val="00007B"/>
                </a:solidFill>
              </a:rPr>
              <a:t>variabile</a:t>
            </a:r>
            <a:r>
              <a:rPr dirty="0" spc="75">
                <a:solidFill>
                  <a:srgbClr val="00007B"/>
                </a:solidFill>
              </a:rPr>
              <a:t>  </a:t>
            </a:r>
            <a:r>
              <a:rPr dirty="0">
                <a:solidFill>
                  <a:srgbClr val="00007B"/>
                </a:solidFill>
              </a:rPr>
              <a:t>cerute</a:t>
            </a:r>
            <a:r>
              <a:rPr dirty="0" spc="75">
                <a:solidFill>
                  <a:srgbClr val="00007B"/>
                </a:solidFill>
              </a:rPr>
              <a:t>  </a:t>
            </a:r>
            <a:r>
              <a:rPr dirty="0">
                <a:solidFill>
                  <a:srgbClr val="00007B"/>
                </a:solidFill>
              </a:rPr>
              <a:t>într-o</a:t>
            </a:r>
            <a:r>
              <a:rPr dirty="0" spc="70">
                <a:solidFill>
                  <a:srgbClr val="00007B"/>
                </a:solidFill>
              </a:rPr>
              <a:t>  </a:t>
            </a:r>
            <a:r>
              <a:rPr dirty="0">
                <a:solidFill>
                  <a:srgbClr val="00007B"/>
                </a:solidFill>
              </a:rPr>
              <a:t>expresie</a:t>
            </a:r>
            <a:r>
              <a:rPr dirty="0"/>
              <a:t>,</a:t>
            </a:r>
            <a:r>
              <a:rPr dirty="0" spc="70"/>
              <a:t>  </a:t>
            </a:r>
            <a:r>
              <a:rPr dirty="0"/>
              <a:t>de</a:t>
            </a:r>
            <a:r>
              <a:rPr dirty="0" spc="75"/>
              <a:t>  </a:t>
            </a:r>
            <a:r>
              <a:rPr dirty="0"/>
              <a:t>obicei</a:t>
            </a:r>
            <a:r>
              <a:rPr dirty="0" spc="75"/>
              <a:t>  </a:t>
            </a:r>
            <a:r>
              <a:rPr dirty="0" spc="-50"/>
              <a:t>o </a:t>
            </a:r>
            <a:r>
              <a:rPr dirty="0"/>
              <a:t>variabilă</a:t>
            </a:r>
            <a:r>
              <a:rPr dirty="0" spc="434"/>
              <a:t> </a:t>
            </a:r>
            <a:r>
              <a:rPr dirty="0"/>
              <a:t>pentru</a:t>
            </a:r>
            <a:r>
              <a:rPr dirty="0" spc="-60"/>
              <a:t> </a:t>
            </a:r>
            <a:r>
              <a:rPr dirty="0"/>
              <a:t>fiecare</a:t>
            </a:r>
            <a:r>
              <a:rPr dirty="0" spc="-75"/>
              <a:t> </a:t>
            </a:r>
            <a:r>
              <a:rPr dirty="0" spc="-10"/>
              <a:t>atribut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279397" y="5989447"/>
            <a:ext cx="4963795" cy="611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  <a:tabLst>
                <a:tab pos="1184275" algn="l"/>
                <a:tab pos="2086610" algn="l"/>
                <a:tab pos="3013075" algn="l"/>
                <a:tab pos="384238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Singurul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limbaj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bazat,</a:t>
            </a:r>
            <a:r>
              <a:rPr dirty="0" sz="2000">
                <a:latin typeface="Microsoft Sans Serif"/>
                <a:cs typeface="Microsoft Sans Serif"/>
              </a:rPr>
              <a:t>	într-</a:t>
            </a:r>
            <a:r>
              <a:rPr dirty="0" sz="2000" spc="-50">
                <a:latin typeface="Microsoft Sans Serif"/>
                <a:cs typeface="Microsoft Sans Serif"/>
              </a:rPr>
              <a:t>o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anumită</a:t>
            </a:r>
            <a:endParaRPr sz="2000">
              <a:latin typeface="Microsoft Sans Serif"/>
              <a:cs typeface="Microsoft Sans Serif"/>
            </a:endParaRPr>
          </a:p>
          <a:p>
            <a:pPr marL="546100">
              <a:lnSpc>
                <a:spcPts val="2305"/>
              </a:lnSpc>
            </a:pPr>
            <a:r>
              <a:rPr dirty="0" sz="2000">
                <a:latin typeface="Microsoft Sans Serif"/>
                <a:cs typeface="Microsoft Sans Serif"/>
              </a:rPr>
              <a:t>domenii</a:t>
            </a:r>
            <a:r>
              <a:rPr dirty="0" sz="2000" spc="4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QBE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(Query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by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Example)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49670" y="5989447"/>
            <a:ext cx="30676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4590" algn="l"/>
                <a:tab pos="1684655" algn="l"/>
                <a:tab pos="277114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măsură,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pe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calculul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pe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797" y="1128141"/>
            <a:ext cx="44018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B"/>
                </a:solidFill>
              </a:rPr>
              <a:t>Calculul</a:t>
            </a:r>
            <a:r>
              <a:rPr dirty="0" sz="2800" spc="-70">
                <a:solidFill>
                  <a:srgbClr val="00007B"/>
                </a:solidFill>
              </a:rPr>
              <a:t> </a:t>
            </a:r>
            <a:r>
              <a:rPr dirty="0" sz="2800">
                <a:solidFill>
                  <a:srgbClr val="00007B"/>
                </a:solidFill>
              </a:rPr>
              <a:t>relaţional</a:t>
            </a:r>
            <a:r>
              <a:rPr dirty="0" sz="2800" spc="-50">
                <a:solidFill>
                  <a:srgbClr val="00007B"/>
                </a:solidFill>
              </a:rPr>
              <a:t> </a:t>
            </a:r>
            <a:r>
              <a:rPr dirty="0" sz="2800">
                <a:solidFill>
                  <a:srgbClr val="00007B"/>
                </a:solidFill>
              </a:rPr>
              <a:t>pe</a:t>
            </a:r>
            <a:r>
              <a:rPr dirty="0" sz="2800" spc="-60">
                <a:solidFill>
                  <a:srgbClr val="00007B"/>
                </a:solidFill>
              </a:rPr>
              <a:t> </a:t>
            </a:r>
            <a:r>
              <a:rPr dirty="0" sz="2800" spc="-10">
                <a:solidFill>
                  <a:srgbClr val="00007B"/>
                </a:solidFill>
              </a:rPr>
              <a:t>tupluri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79397" y="1509725"/>
            <a:ext cx="8149590" cy="548449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just" marL="165100">
              <a:lnSpc>
                <a:spcPct val="100000"/>
              </a:lnSpc>
              <a:spcBef>
                <a:spcPts val="615"/>
              </a:spcBef>
            </a:pPr>
            <a:r>
              <a:rPr dirty="0" sz="2000">
                <a:latin typeface="Microsoft Sans Serif"/>
                <a:cs typeface="Microsoft Sans Serif"/>
              </a:rPr>
              <a:t>Expresiile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forma</a:t>
            </a:r>
            <a:r>
              <a:rPr dirty="0" sz="2000" spc="204">
                <a:latin typeface="Microsoft Sans Serif"/>
                <a:cs typeface="Microsoft Sans Serif"/>
              </a:rPr>
              <a:t> </a:t>
            </a:r>
            <a:r>
              <a:rPr dirty="0" baseline="3875" sz="3225" spc="-30">
                <a:latin typeface="Times New Roman"/>
                <a:cs typeface="Times New Roman"/>
              </a:rPr>
              <a:t>{</a:t>
            </a:r>
            <a:r>
              <a:rPr dirty="0" baseline="3875" sz="3225" spc="-30" i="1">
                <a:latin typeface="Times New Roman"/>
                <a:cs typeface="Times New Roman"/>
              </a:rPr>
              <a:t>T</a:t>
            </a:r>
            <a:r>
              <a:rPr dirty="0" baseline="3875" sz="3225" spc="-37" i="1">
                <a:latin typeface="Times New Roman"/>
                <a:cs typeface="Times New Roman"/>
              </a:rPr>
              <a:t> </a:t>
            </a:r>
            <a:r>
              <a:rPr dirty="0" baseline="3875" sz="3225">
                <a:latin typeface="Times New Roman"/>
                <a:cs typeface="Times New Roman"/>
              </a:rPr>
              <a:t>|</a:t>
            </a:r>
            <a:r>
              <a:rPr dirty="0" baseline="3875" sz="3225" spc="-179">
                <a:latin typeface="Times New Roman"/>
                <a:cs typeface="Times New Roman"/>
              </a:rPr>
              <a:t> </a:t>
            </a:r>
            <a:r>
              <a:rPr dirty="0" baseline="3875" sz="3225" spc="-30" i="1">
                <a:latin typeface="Times New Roman"/>
                <a:cs typeface="Times New Roman"/>
              </a:rPr>
              <a:t>L</a:t>
            </a:r>
            <a:r>
              <a:rPr dirty="0" baseline="3875" sz="3225" spc="-262" i="1">
                <a:latin typeface="Times New Roman"/>
                <a:cs typeface="Times New Roman"/>
              </a:rPr>
              <a:t> </a:t>
            </a:r>
            <a:r>
              <a:rPr dirty="0" baseline="3875" sz="3225">
                <a:latin typeface="Times New Roman"/>
                <a:cs typeface="Times New Roman"/>
              </a:rPr>
              <a:t>|</a:t>
            </a:r>
            <a:r>
              <a:rPr dirty="0" baseline="3875" sz="3225" spc="277">
                <a:latin typeface="Times New Roman"/>
                <a:cs typeface="Times New Roman"/>
              </a:rPr>
              <a:t> </a:t>
            </a:r>
            <a:r>
              <a:rPr dirty="0" baseline="3875" sz="3225" spc="-15" i="1">
                <a:latin typeface="Times New Roman"/>
                <a:cs typeface="Times New Roman"/>
              </a:rPr>
              <a:t>f</a:t>
            </a:r>
            <a:r>
              <a:rPr dirty="0" baseline="3875" sz="3225" spc="-240" i="1">
                <a:latin typeface="Times New Roman"/>
                <a:cs typeface="Times New Roman"/>
              </a:rPr>
              <a:t> </a:t>
            </a:r>
            <a:r>
              <a:rPr dirty="0" baseline="3875" sz="3225" spc="-75">
                <a:latin typeface="Times New Roman"/>
                <a:cs typeface="Times New Roman"/>
              </a:rPr>
              <a:t>}</a:t>
            </a:r>
            <a:endParaRPr baseline="3875" sz="3225">
              <a:latin typeface="Times New Roman"/>
              <a:cs typeface="Times New Roman"/>
            </a:endParaRPr>
          </a:p>
          <a:p>
            <a:pPr marL="469900">
              <a:lnSpc>
                <a:spcPts val="2495"/>
              </a:lnSpc>
              <a:spcBef>
                <a:spcPts val="515"/>
              </a:spcBef>
            </a:pPr>
            <a:r>
              <a:rPr dirty="0" sz="2150">
                <a:latin typeface="Times New Roman"/>
                <a:cs typeface="Times New Roman"/>
              </a:rPr>
              <a:t>{</a:t>
            </a:r>
            <a:r>
              <a:rPr dirty="0" sz="2150" i="1">
                <a:latin typeface="Times New Roman"/>
                <a:cs typeface="Times New Roman"/>
              </a:rPr>
              <a:t>s</a:t>
            </a:r>
            <a:r>
              <a:rPr dirty="0" sz="2150">
                <a:latin typeface="Times New Roman"/>
                <a:cs typeface="Times New Roman"/>
              </a:rPr>
              <a:t>.</a:t>
            </a:r>
            <a:r>
              <a:rPr dirty="0" sz="2150" i="1">
                <a:latin typeface="Times New Roman"/>
                <a:cs typeface="Times New Roman"/>
              </a:rPr>
              <a:t>NrSup</a:t>
            </a:r>
            <a:r>
              <a:rPr dirty="0" sz="2150" spc="-60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|</a:t>
            </a:r>
            <a:r>
              <a:rPr dirty="0" sz="2150" spc="-110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e</a:t>
            </a:r>
            <a:r>
              <a:rPr dirty="0" sz="2150">
                <a:latin typeface="Times New Roman"/>
                <a:cs typeface="Times New Roman"/>
              </a:rPr>
              <a:t>(</a:t>
            </a:r>
            <a:r>
              <a:rPr dirty="0" sz="2150" spc="-250">
                <a:latin typeface="Times New Roman"/>
                <a:cs typeface="Times New Roman"/>
              </a:rPr>
              <a:t> </a:t>
            </a:r>
            <a:r>
              <a:rPr dirty="0" sz="2150" spc="-10" i="1">
                <a:latin typeface="Times New Roman"/>
                <a:cs typeface="Times New Roman"/>
              </a:rPr>
              <a:t>ANGAJAT</a:t>
            </a:r>
            <a:r>
              <a:rPr dirty="0" sz="2150" spc="-195" i="1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),</a:t>
            </a:r>
            <a:r>
              <a:rPr dirty="0" sz="2150" spc="-225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s</a:t>
            </a:r>
            <a:r>
              <a:rPr dirty="0" sz="2150">
                <a:latin typeface="Times New Roman"/>
                <a:cs typeface="Times New Roman"/>
              </a:rPr>
              <a:t>(</a:t>
            </a:r>
            <a:r>
              <a:rPr dirty="0" sz="2150" i="1">
                <a:latin typeface="Times New Roman"/>
                <a:cs typeface="Times New Roman"/>
              </a:rPr>
              <a:t>SUPERVIZOR</a:t>
            </a:r>
            <a:r>
              <a:rPr dirty="0" sz="2150">
                <a:latin typeface="Times New Roman"/>
                <a:cs typeface="Times New Roman"/>
              </a:rPr>
              <a:t>)</a:t>
            </a:r>
            <a:r>
              <a:rPr dirty="0" sz="2150" spc="-135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Times New Roman"/>
                <a:cs typeface="Times New Roman"/>
              </a:rPr>
              <a:t>|</a:t>
            </a:r>
            <a:endParaRPr sz="2150">
              <a:latin typeface="Times New Roman"/>
              <a:cs typeface="Times New Roman"/>
            </a:endParaRPr>
          </a:p>
          <a:p>
            <a:pPr algn="ctr" marL="546100">
              <a:lnSpc>
                <a:spcPts val="2495"/>
              </a:lnSpc>
            </a:pPr>
            <a:r>
              <a:rPr dirty="0" sz="2150" i="1">
                <a:latin typeface="Times New Roman"/>
                <a:cs typeface="Times New Roman"/>
              </a:rPr>
              <a:t>e</a:t>
            </a:r>
            <a:r>
              <a:rPr dirty="0" sz="2150">
                <a:latin typeface="Times New Roman"/>
                <a:cs typeface="Times New Roman"/>
              </a:rPr>
              <a:t>.</a:t>
            </a:r>
            <a:r>
              <a:rPr dirty="0" sz="2150" i="1">
                <a:latin typeface="Times New Roman"/>
                <a:cs typeface="Times New Roman"/>
              </a:rPr>
              <a:t>NrInreg</a:t>
            </a:r>
            <a:r>
              <a:rPr dirty="0" sz="2150" spc="105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</a:t>
            </a:r>
            <a:r>
              <a:rPr dirty="0" sz="2150" spc="-15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s</a:t>
            </a:r>
            <a:r>
              <a:rPr dirty="0" sz="2150">
                <a:latin typeface="Times New Roman"/>
                <a:cs typeface="Times New Roman"/>
              </a:rPr>
              <a:t>.</a:t>
            </a:r>
            <a:r>
              <a:rPr dirty="0" sz="2150" i="1">
                <a:latin typeface="Times New Roman"/>
                <a:cs typeface="Times New Roman"/>
              </a:rPr>
              <a:t>NrAng</a:t>
            </a:r>
            <a:r>
              <a:rPr dirty="0" sz="2150" spc="20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</a:t>
            </a:r>
            <a:r>
              <a:rPr dirty="0" sz="2150" spc="-114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e</a:t>
            </a:r>
            <a:r>
              <a:rPr dirty="0" sz="2150">
                <a:latin typeface="Times New Roman"/>
                <a:cs typeface="Times New Roman"/>
              </a:rPr>
              <a:t>.</a:t>
            </a:r>
            <a:r>
              <a:rPr dirty="0" sz="2150" i="1">
                <a:latin typeface="Times New Roman"/>
                <a:cs typeface="Times New Roman"/>
              </a:rPr>
              <a:t>Salariu</a:t>
            </a:r>
            <a:r>
              <a:rPr dirty="0" sz="2150" spc="20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</a:t>
            </a:r>
            <a:r>
              <a:rPr dirty="0" sz="2150" spc="-75">
                <a:latin typeface="Times New Roman"/>
                <a:cs typeface="Times New Roman"/>
              </a:rPr>
              <a:t> </a:t>
            </a:r>
            <a:r>
              <a:rPr dirty="0" sz="2150" spc="-25" i="1">
                <a:latin typeface="Times New Roman"/>
                <a:cs typeface="Times New Roman"/>
              </a:rPr>
              <a:t>40</a:t>
            </a:r>
            <a:r>
              <a:rPr dirty="0" sz="2150" spc="-25">
                <a:latin typeface="Times New Roman"/>
                <a:cs typeface="Times New Roman"/>
              </a:rPr>
              <a:t>}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150">
              <a:latin typeface="Times New Roman"/>
              <a:cs typeface="Times New Roman"/>
            </a:endParaRPr>
          </a:p>
          <a:p>
            <a:pPr algn="just" marL="165100" marR="5080">
              <a:lnSpc>
                <a:spcPct val="100299"/>
              </a:lnSpc>
            </a:pPr>
            <a:r>
              <a:rPr dirty="0" sz="1800" i="1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dirty="0" sz="1800" spc="49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15">
                <a:latin typeface="Microsoft Sans Serif"/>
                <a:cs typeface="Microsoft Sans Serif"/>
              </a:rPr>
              <a:t> 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lista</a:t>
            </a:r>
            <a:r>
              <a:rPr dirty="0" sz="1800" spc="15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ţintă</a:t>
            </a:r>
            <a:r>
              <a:rPr dirty="0" sz="1800">
                <a:latin typeface="Microsoft Sans Serif"/>
                <a:cs typeface="Microsoft Sans Serif"/>
              </a:rPr>
              <a:t>,</a:t>
            </a:r>
            <a:r>
              <a:rPr dirty="0" sz="1800" spc="15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compusă</a:t>
            </a:r>
            <a:r>
              <a:rPr dirty="0" sz="1800" spc="10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15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elemente</a:t>
            </a:r>
            <a:r>
              <a:rPr dirty="0" sz="1800" spc="20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10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tipul</a:t>
            </a:r>
            <a:r>
              <a:rPr dirty="0" sz="1800" spc="15">
                <a:latin typeface="Microsoft Sans Serif"/>
                <a:cs typeface="Microsoft Sans Serif"/>
              </a:rPr>
              <a:t> 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Y:x.Z</a:t>
            </a:r>
            <a:r>
              <a:rPr dirty="0" sz="1800" spc="20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(sau</a:t>
            </a:r>
            <a:r>
              <a:rPr dirty="0" sz="1800" spc="15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mai</a:t>
            </a:r>
            <a:r>
              <a:rPr dirty="0" sz="1800" spc="15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simplu</a:t>
            </a:r>
            <a:r>
              <a:rPr dirty="0" sz="1800" spc="15">
                <a:latin typeface="Microsoft Sans Serif"/>
                <a:cs typeface="Microsoft Sans Serif"/>
              </a:rPr>
              <a:t>  </a:t>
            </a:r>
            <a:r>
              <a:rPr dirty="0" sz="1800" spc="-25">
                <a:solidFill>
                  <a:srgbClr val="00007B"/>
                </a:solidFill>
                <a:latin typeface="Microsoft Sans Serif"/>
                <a:cs typeface="Microsoft Sans Serif"/>
              </a:rPr>
              <a:t>x.Z </a:t>
            </a:r>
            <a:r>
              <a:rPr dirty="0" sz="1800">
                <a:latin typeface="Microsoft Sans Serif"/>
                <a:cs typeface="Microsoft Sans Serif"/>
              </a:rPr>
              <a:t>ca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abreviere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pentru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Z:x.Z</a:t>
            </a:r>
            <a:r>
              <a:rPr dirty="0" sz="1800">
                <a:latin typeface="Microsoft Sans Serif"/>
                <a:cs typeface="Microsoft Sans Serif"/>
              </a:rPr>
              <a:t>),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variabilă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Y</a:t>
            </a:r>
            <a:r>
              <a:rPr dirty="0" sz="1800">
                <a:latin typeface="Microsoft Sans Serif"/>
                <a:cs typeface="Microsoft Sans Serif"/>
              </a:rPr>
              <a:t>,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Z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secvenţe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atribute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lungimi egale</a:t>
            </a:r>
            <a:endParaRPr sz="1800">
              <a:latin typeface="Microsoft Sans Serif"/>
              <a:cs typeface="Microsoft Sans Serif"/>
            </a:endParaRPr>
          </a:p>
          <a:p>
            <a:pPr marL="278765" indent="-266065">
              <a:lnSpc>
                <a:spcPct val="100000"/>
              </a:lnSpc>
              <a:spcBef>
                <a:spcPts val="1860"/>
              </a:spcBef>
              <a:buClr>
                <a:srgbClr val="00007B"/>
              </a:buClr>
              <a:buSzPct val="119444"/>
              <a:buChar char="•"/>
              <a:tabLst>
                <a:tab pos="278765" algn="l"/>
              </a:tabLst>
            </a:pPr>
            <a:r>
              <a:rPr dirty="0" sz="1800">
                <a:latin typeface="Microsoft Sans Serif"/>
                <a:cs typeface="Microsoft Sans Serif"/>
              </a:rPr>
              <a:t>atributele</a:t>
            </a:r>
            <a:r>
              <a:rPr dirty="0" sz="1800" spc="40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38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Z</a:t>
            </a:r>
            <a:r>
              <a:rPr dirty="0" sz="1800" spc="36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trebuie</a:t>
            </a:r>
            <a:r>
              <a:rPr dirty="0" sz="1800" spc="3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să</a:t>
            </a:r>
            <a:r>
              <a:rPr dirty="0" sz="1800" spc="3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apară</a:t>
            </a:r>
            <a:r>
              <a:rPr dirty="0" sz="1800" spc="3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3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schema</a:t>
            </a:r>
            <a:r>
              <a:rPr dirty="0" sz="1800" spc="3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relaţiei</a:t>
            </a:r>
            <a:r>
              <a:rPr dirty="0" sz="1800" spc="40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</a:t>
            </a:r>
            <a:r>
              <a:rPr dirty="0" sz="1800" spc="3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constituie</a:t>
            </a:r>
            <a:r>
              <a:rPr dirty="0" sz="1800" spc="38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gama</a:t>
            </a:r>
            <a:endParaRPr sz="1800">
              <a:latin typeface="Microsoft Sans Serif"/>
              <a:cs typeface="Microsoft Sans Serif"/>
            </a:endParaRPr>
          </a:p>
          <a:p>
            <a:pPr marL="279400">
              <a:lnSpc>
                <a:spcPct val="100000"/>
              </a:lnSpc>
            </a:pP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valori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lui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50" i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279400" marR="964565" indent="-266700">
              <a:lnSpc>
                <a:spcPct val="100000"/>
              </a:lnSpc>
              <a:spcBef>
                <a:spcPts val="1105"/>
              </a:spcBef>
              <a:buClr>
                <a:srgbClr val="00007B"/>
              </a:buClr>
              <a:buSzPct val="119444"/>
              <a:buChar char="•"/>
              <a:tabLst>
                <a:tab pos="279400" algn="l"/>
              </a:tabLst>
            </a:pPr>
            <a:r>
              <a:rPr dirty="0" sz="1800">
                <a:latin typeface="Microsoft Sans Serif"/>
                <a:cs typeface="Microsoft Sans Serif"/>
              </a:rPr>
              <a:t>vom</a:t>
            </a:r>
            <a:r>
              <a:rPr dirty="0" sz="1800" spc="3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scrie</a:t>
            </a:r>
            <a:r>
              <a:rPr dirty="0" sz="1800" spc="390"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x.*</a:t>
            </a:r>
            <a:r>
              <a:rPr dirty="0" sz="1800" spc="39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</a:t>
            </a:r>
            <a:r>
              <a:rPr dirty="0" sz="1800" spc="3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abreviere</a:t>
            </a:r>
            <a:r>
              <a:rPr dirty="0" sz="1800" spc="3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pentru</a:t>
            </a:r>
            <a:r>
              <a:rPr dirty="0" sz="1800" spc="395"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X:x.X</a:t>
            </a:r>
            <a:r>
              <a:rPr dirty="0" sz="1800">
                <a:latin typeface="Microsoft Sans Serif"/>
                <a:cs typeface="Microsoft Sans Serif"/>
              </a:rPr>
              <a:t>,</a:t>
            </a:r>
            <a:r>
              <a:rPr dirty="0" sz="1800" spc="40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unde</a:t>
            </a:r>
            <a:r>
              <a:rPr dirty="0" sz="1800" spc="40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gama</a:t>
            </a:r>
            <a:r>
              <a:rPr dirty="0" sz="1800" spc="3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3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valori</a:t>
            </a:r>
            <a:r>
              <a:rPr dirty="0" sz="1800" spc="40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a </a:t>
            </a:r>
            <a:r>
              <a:rPr dirty="0" sz="1800">
                <a:latin typeface="Microsoft Sans Serif"/>
                <a:cs typeface="Microsoft Sans Serif"/>
              </a:rPr>
              <a:t>variabilei</a:t>
            </a:r>
            <a:r>
              <a:rPr dirty="0" sz="1800" spc="36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relaţie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definită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atributele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50" i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Clr>
                <a:srgbClr val="00007B"/>
              </a:buClr>
              <a:buFont typeface="Microsoft Sans Serif"/>
              <a:buChar char="•"/>
            </a:pPr>
            <a:endParaRPr sz="18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dirty="0" sz="1800" i="1">
                <a:solidFill>
                  <a:srgbClr val="00007B"/>
                </a:solidFill>
                <a:latin typeface="Arial"/>
                <a:cs typeface="Arial"/>
              </a:rPr>
              <a:t>L</a:t>
            </a:r>
            <a:r>
              <a:rPr dirty="0" sz="1800" spc="-8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lista</a:t>
            </a:r>
            <a:r>
              <a:rPr dirty="0" sz="18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gamei</a:t>
            </a:r>
            <a:r>
              <a:rPr dirty="0" sz="18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18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valori</a:t>
            </a:r>
            <a:r>
              <a:rPr dirty="0" sz="1800">
                <a:latin typeface="Microsoft Sans Serif"/>
                <a:cs typeface="Microsoft Sans Serif"/>
              </a:rPr>
              <a:t>,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sunt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enumerate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variabilele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libere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formula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25" i="1">
                <a:latin typeface="Arial"/>
                <a:cs typeface="Arial"/>
              </a:rPr>
              <a:t>f,</a:t>
            </a:r>
            <a:endParaRPr sz="18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800">
                <a:latin typeface="Microsoft Sans Serif"/>
                <a:cs typeface="Microsoft Sans Serif"/>
              </a:rPr>
              <a:t>împreună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gamele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variaţie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corespunzătoare</a:t>
            </a:r>
            <a:endParaRPr sz="1800">
              <a:latin typeface="Microsoft Sans Serif"/>
              <a:cs typeface="Microsoft Sans Serif"/>
            </a:endParaRPr>
          </a:p>
          <a:p>
            <a:pPr lvl="1" marL="260350" indent="-103505">
              <a:lnSpc>
                <a:spcPct val="100000"/>
              </a:lnSpc>
              <a:spcBef>
                <a:spcPts val="755"/>
              </a:spcBef>
              <a:buClr>
                <a:srgbClr val="00007B"/>
              </a:buClr>
              <a:buSzPct val="113888"/>
              <a:buFont typeface="Microsoft Sans Serif"/>
              <a:buChar char="•"/>
              <a:tabLst>
                <a:tab pos="260350" algn="l"/>
              </a:tabLst>
            </a:pPr>
            <a:r>
              <a:rPr dirty="0" sz="1800" i="1">
                <a:latin typeface="Arial"/>
                <a:cs typeface="Arial"/>
              </a:rPr>
              <a:t>L</a:t>
            </a:r>
            <a:r>
              <a:rPr dirty="0" sz="1800" spc="-7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listă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elemente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tipul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x(R)</a:t>
            </a:r>
            <a:r>
              <a:rPr dirty="0" sz="1800" spc="-70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,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variabilă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70" i="1">
                <a:latin typeface="Arial"/>
                <a:cs typeface="Arial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relaţie</a:t>
            </a:r>
            <a:endParaRPr sz="1800">
              <a:latin typeface="Microsoft Sans Serif"/>
              <a:cs typeface="Microsoft Sans Serif"/>
            </a:endParaRPr>
          </a:p>
          <a:p>
            <a:pPr lvl="1" marL="260350" indent="-103505">
              <a:lnSpc>
                <a:spcPct val="100000"/>
              </a:lnSpc>
              <a:spcBef>
                <a:spcPts val="670"/>
              </a:spcBef>
              <a:buClr>
                <a:srgbClr val="00007B"/>
              </a:buClr>
              <a:buSzPct val="113888"/>
              <a:buFont typeface="Microsoft Sans Serif"/>
              <a:buChar char="•"/>
              <a:tabLst>
                <a:tab pos="260350" algn="l"/>
              </a:tabLst>
            </a:pPr>
            <a:r>
              <a:rPr dirty="0" sz="1800" i="1">
                <a:latin typeface="Arial"/>
                <a:cs typeface="Arial"/>
              </a:rPr>
              <a:t>dacă</a:t>
            </a:r>
            <a:r>
              <a:rPr dirty="0" sz="1800" spc="-9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x(R)</a:t>
            </a:r>
            <a:r>
              <a:rPr dirty="0" sz="1800" spc="-8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lista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gamei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valori,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atunci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9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reprezintă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tuplurile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50" i="1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743455" y="2023872"/>
            <a:ext cx="6071870" cy="615950"/>
          </a:xfrm>
          <a:custGeom>
            <a:avLst/>
            <a:gdLst/>
            <a:ahLst/>
            <a:cxnLst/>
            <a:rect l="l" t="t" r="r" b="b"/>
            <a:pathLst>
              <a:path w="6071870" h="615950">
                <a:moveTo>
                  <a:pt x="6071362" y="0"/>
                </a:moveTo>
                <a:lnTo>
                  <a:pt x="0" y="0"/>
                </a:lnTo>
                <a:lnTo>
                  <a:pt x="0" y="615441"/>
                </a:lnTo>
                <a:lnTo>
                  <a:pt x="6071362" y="615441"/>
                </a:lnTo>
                <a:lnTo>
                  <a:pt x="6071362" y="609345"/>
                </a:lnTo>
                <a:lnTo>
                  <a:pt x="12192" y="609345"/>
                </a:lnTo>
                <a:lnTo>
                  <a:pt x="6095" y="603250"/>
                </a:lnTo>
                <a:lnTo>
                  <a:pt x="12192" y="603250"/>
                </a:lnTo>
                <a:lnTo>
                  <a:pt x="12192" y="12191"/>
                </a:lnTo>
                <a:lnTo>
                  <a:pt x="6095" y="12191"/>
                </a:lnTo>
                <a:lnTo>
                  <a:pt x="12192" y="6095"/>
                </a:lnTo>
                <a:lnTo>
                  <a:pt x="6071362" y="6095"/>
                </a:lnTo>
                <a:lnTo>
                  <a:pt x="6071362" y="0"/>
                </a:lnTo>
                <a:close/>
              </a:path>
            </a:pathLst>
          </a:custGeom>
          <a:solidFill>
            <a:srgbClr val="979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49552" y="2029967"/>
            <a:ext cx="6065520" cy="603250"/>
          </a:xfrm>
          <a:custGeom>
            <a:avLst/>
            <a:gdLst/>
            <a:ahLst/>
            <a:cxnLst/>
            <a:rect l="l" t="t" r="r" b="b"/>
            <a:pathLst>
              <a:path w="6065520" h="603250">
                <a:moveTo>
                  <a:pt x="6065266" y="0"/>
                </a:moveTo>
                <a:lnTo>
                  <a:pt x="6053074" y="0"/>
                </a:lnTo>
                <a:lnTo>
                  <a:pt x="6096" y="12"/>
                </a:lnTo>
                <a:lnTo>
                  <a:pt x="0" y="6096"/>
                </a:lnTo>
                <a:lnTo>
                  <a:pt x="6096" y="6096"/>
                </a:lnTo>
                <a:lnTo>
                  <a:pt x="6053074" y="6096"/>
                </a:lnTo>
                <a:lnTo>
                  <a:pt x="6053074" y="597166"/>
                </a:lnTo>
                <a:lnTo>
                  <a:pt x="6096" y="597166"/>
                </a:lnTo>
                <a:lnTo>
                  <a:pt x="0" y="597154"/>
                </a:lnTo>
                <a:lnTo>
                  <a:pt x="6096" y="603250"/>
                </a:lnTo>
                <a:lnTo>
                  <a:pt x="6053074" y="603250"/>
                </a:lnTo>
                <a:lnTo>
                  <a:pt x="6065266" y="603250"/>
                </a:lnTo>
                <a:lnTo>
                  <a:pt x="6065266" y="597154"/>
                </a:lnTo>
                <a:lnTo>
                  <a:pt x="6065266" y="6096"/>
                </a:lnTo>
                <a:lnTo>
                  <a:pt x="6065266" y="0"/>
                </a:lnTo>
                <a:close/>
              </a:path>
            </a:pathLst>
          </a:custGeom>
          <a:solidFill>
            <a:srgbClr val="9797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1797" y="1244930"/>
            <a:ext cx="28340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f</a:t>
            </a:r>
            <a:r>
              <a:rPr dirty="0" sz="2000" spc="-8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formulă</a:t>
            </a:r>
            <a:r>
              <a:rPr dirty="0" sz="2000" spc="-7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constituită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din: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79397" y="1812163"/>
            <a:ext cx="20802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5"/>
              </a:spcBef>
              <a:buClr>
                <a:srgbClr val="00007B"/>
              </a:buClr>
              <a:buSzPct val="120000"/>
              <a:buChar char="•"/>
              <a:tabLst>
                <a:tab pos="545465" algn="l"/>
              </a:tabLst>
            </a:pPr>
            <a:r>
              <a:rPr dirty="0" sz="2000">
                <a:latin typeface="Microsoft Sans Serif"/>
                <a:cs typeface="Microsoft Sans Serif"/>
              </a:rPr>
              <a:t>atomi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tipul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53997" y="2159888"/>
            <a:ext cx="8060055" cy="1732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1500">
              <a:lnSpc>
                <a:spcPct val="100000"/>
              </a:lnSpc>
              <a:spcBef>
                <a:spcPts val="105"/>
              </a:spcBef>
              <a:tabLst>
                <a:tab pos="5992495" algn="l"/>
              </a:tabLst>
            </a:pPr>
            <a:r>
              <a:rPr dirty="0" sz="2000">
                <a:latin typeface="Microsoft Sans Serif"/>
                <a:cs typeface="Microsoft Sans Serif"/>
              </a:rPr>
              <a:t>corespunzătoare</a:t>
            </a:r>
            <a:r>
              <a:rPr dirty="0" sz="2000" spc="40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atributului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409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constanta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 spc="-50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4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latin typeface="Arial"/>
                <a:cs typeface="Arial"/>
              </a:rPr>
              <a:t>x</a:t>
            </a:r>
            <a:r>
              <a:rPr dirty="0" baseline="-17094" sz="1950" spc="-37" i="1">
                <a:latin typeface="Arial"/>
                <a:cs typeface="Arial"/>
              </a:rPr>
              <a:t>1</a:t>
            </a:r>
            <a:endParaRPr baseline="-17094" sz="195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atributul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baseline="-17094" sz="1950" spc="472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baseline="-17094" sz="1950" spc="427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atributul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latin typeface="Arial"/>
                <a:cs typeface="Arial"/>
              </a:rPr>
              <a:t>A</a:t>
            </a:r>
            <a:r>
              <a:rPr dirty="0" baseline="-17094" sz="1950" spc="-37" i="1">
                <a:latin typeface="Arial"/>
                <a:cs typeface="Arial"/>
              </a:rPr>
              <a:t>2</a:t>
            </a:r>
            <a:endParaRPr baseline="-17094" sz="1950">
              <a:latin typeface="Arial"/>
              <a:cs typeface="Arial"/>
            </a:endParaRPr>
          </a:p>
          <a:p>
            <a:pPr marL="570865" indent="-532765">
              <a:lnSpc>
                <a:spcPct val="100000"/>
              </a:lnSpc>
              <a:spcBef>
                <a:spcPts val="1150"/>
              </a:spcBef>
              <a:buClr>
                <a:srgbClr val="00007B"/>
              </a:buClr>
              <a:buSzPct val="120000"/>
              <a:buChar char="•"/>
              <a:tabLst>
                <a:tab pos="570865" algn="l"/>
                <a:tab pos="1962150" algn="l"/>
              </a:tabLst>
            </a:pPr>
            <a:r>
              <a:rPr dirty="0" sz="2000">
                <a:latin typeface="Microsoft Sans Serif"/>
                <a:cs typeface="Microsoft Sans Serif"/>
              </a:rPr>
              <a:t>conectori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(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200" spc="-10">
                <a:latin typeface="Symbol"/>
                <a:cs typeface="Symbol"/>
              </a:rPr>
              <a:t></a:t>
            </a:r>
            <a:r>
              <a:rPr dirty="0" sz="2150" spc="-10">
                <a:latin typeface="Times New Roman"/>
                <a:cs typeface="Times New Roman"/>
              </a:rPr>
              <a:t>,</a:t>
            </a:r>
            <a:r>
              <a:rPr dirty="0" sz="2150" spc="-330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</a:t>
            </a:r>
            <a:r>
              <a:rPr dirty="0" sz="2150">
                <a:latin typeface="Times New Roman"/>
                <a:cs typeface="Times New Roman"/>
              </a:rPr>
              <a:t>,</a:t>
            </a:r>
            <a:r>
              <a:rPr dirty="0" sz="2150" spc="-340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</a:t>
            </a:r>
            <a:r>
              <a:rPr dirty="0" sz="2200" spc="-245">
                <a:latin typeface="Times New Roman"/>
                <a:cs typeface="Times New Roman"/>
              </a:rPr>
              <a:t> </a:t>
            </a:r>
            <a:r>
              <a:rPr dirty="0" baseline="-8333" sz="3000" spc="-75">
                <a:latin typeface="Microsoft Sans Serif"/>
                <a:cs typeface="Microsoft Sans Serif"/>
              </a:rPr>
              <a:t>)</a:t>
            </a:r>
            <a:endParaRPr baseline="-8333" sz="30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960"/>
              </a:spcBef>
            </a:pPr>
            <a:r>
              <a:rPr dirty="0" sz="2400" spc="-50">
                <a:solidFill>
                  <a:srgbClr val="00007B"/>
                </a:solidFill>
                <a:latin typeface="Microsoft Sans Serif"/>
                <a:cs typeface="Microsoft Sans Serif"/>
              </a:rPr>
              <a:t>•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87398" y="3593719"/>
            <a:ext cx="5832475" cy="1414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Microsoft Sans Serif"/>
                <a:cs typeface="Microsoft Sans Serif"/>
              </a:rPr>
              <a:t>cuantificatori:</a:t>
            </a:r>
            <a:endParaRPr sz="2000">
              <a:latin typeface="Microsoft Sans Serif"/>
              <a:cs typeface="Microsoft Sans Serif"/>
            </a:endParaRPr>
          </a:p>
          <a:p>
            <a:pPr marL="631825">
              <a:lnSpc>
                <a:spcPct val="100000"/>
              </a:lnSpc>
              <a:spcBef>
                <a:spcPts val="1930"/>
              </a:spcBef>
              <a:tabLst>
                <a:tab pos="1776730" algn="l"/>
              </a:tabLst>
            </a:pPr>
            <a:r>
              <a:rPr dirty="0" baseline="7936" sz="3150">
                <a:latin typeface="Symbol"/>
                <a:cs typeface="Symbol"/>
              </a:rPr>
              <a:t></a:t>
            </a:r>
            <a:r>
              <a:rPr dirty="0" baseline="7936" sz="3150" i="1">
                <a:latin typeface="Times New Roman"/>
                <a:cs typeface="Times New Roman"/>
              </a:rPr>
              <a:t>x</a:t>
            </a:r>
            <a:r>
              <a:rPr dirty="0" baseline="7936" sz="3150">
                <a:latin typeface="Times New Roman"/>
                <a:cs typeface="Times New Roman"/>
              </a:rPr>
              <a:t>(</a:t>
            </a:r>
            <a:r>
              <a:rPr dirty="0" baseline="7936" sz="3150" i="1">
                <a:latin typeface="Times New Roman"/>
                <a:cs typeface="Times New Roman"/>
              </a:rPr>
              <a:t>R</a:t>
            </a:r>
            <a:r>
              <a:rPr dirty="0" baseline="7936" sz="3150">
                <a:latin typeface="Times New Roman"/>
                <a:cs typeface="Times New Roman"/>
              </a:rPr>
              <a:t>)(</a:t>
            </a:r>
            <a:r>
              <a:rPr dirty="0" baseline="7936" sz="3150" spc="44">
                <a:latin typeface="Times New Roman"/>
                <a:cs typeface="Times New Roman"/>
              </a:rPr>
              <a:t> </a:t>
            </a:r>
            <a:r>
              <a:rPr dirty="0" baseline="7936" sz="3150" i="1">
                <a:latin typeface="Times New Roman"/>
                <a:cs typeface="Times New Roman"/>
              </a:rPr>
              <a:t>f</a:t>
            </a:r>
            <a:r>
              <a:rPr dirty="0" baseline="7936" sz="3150" spc="52" i="1">
                <a:latin typeface="Times New Roman"/>
                <a:cs typeface="Times New Roman"/>
              </a:rPr>
              <a:t> </a:t>
            </a:r>
            <a:r>
              <a:rPr dirty="0" baseline="7936" sz="3150" spc="-75">
                <a:latin typeface="Times New Roman"/>
                <a:cs typeface="Times New Roman"/>
              </a:rPr>
              <a:t>)</a:t>
            </a:r>
            <a:r>
              <a:rPr dirty="0" baseline="7936" sz="3150">
                <a:latin typeface="Times New Roman"/>
                <a:cs typeface="Times New Roman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există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satisface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50" i="1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L="631825">
              <a:lnSpc>
                <a:spcPct val="100000"/>
              </a:lnSpc>
              <a:spcBef>
                <a:spcPts val="1550"/>
              </a:spcBef>
            </a:pPr>
            <a:r>
              <a:rPr dirty="0" baseline="5291" sz="3150">
                <a:latin typeface="Symbol"/>
                <a:cs typeface="Symbol"/>
              </a:rPr>
              <a:t></a:t>
            </a:r>
            <a:r>
              <a:rPr dirty="0" baseline="5291" sz="3150" i="1">
                <a:latin typeface="Times New Roman"/>
                <a:cs typeface="Times New Roman"/>
              </a:rPr>
              <a:t>x</a:t>
            </a:r>
            <a:r>
              <a:rPr dirty="0" baseline="5291" sz="3150">
                <a:latin typeface="Times New Roman"/>
                <a:cs typeface="Times New Roman"/>
              </a:rPr>
              <a:t>(</a:t>
            </a:r>
            <a:r>
              <a:rPr dirty="0" baseline="5291" sz="3150" i="1">
                <a:latin typeface="Times New Roman"/>
                <a:cs typeface="Times New Roman"/>
              </a:rPr>
              <a:t>R</a:t>
            </a:r>
            <a:r>
              <a:rPr dirty="0" baseline="5291" sz="3150">
                <a:latin typeface="Times New Roman"/>
                <a:cs typeface="Times New Roman"/>
              </a:rPr>
              <a:t>)( </a:t>
            </a:r>
            <a:r>
              <a:rPr dirty="0" baseline="5291" sz="3150" i="1">
                <a:latin typeface="Times New Roman"/>
                <a:cs typeface="Times New Roman"/>
              </a:rPr>
              <a:t>f </a:t>
            </a:r>
            <a:r>
              <a:rPr dirty="0" baseline="5291" sz="3150">
                <a:latin typeface="Times New Roman"/>
                <a:cs typeface="Times New Roman"/>
              </a:rPr>
              <a:t>)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orice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7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satisface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50" i="1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49650" y="1821256"/>
            <a:ext cx="59728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36294" algn="l"/>
                <a:tab pos="1404620" algn="l"/>
              </a:tabLst>
            </a:pPr>
            <a:r>
              <a:rPr dirty="0" sz="2200" spc="-10" i="1">
                <a:latin typeface="Times New Roman"/>
                <a:cs typeface="Times New Roman"/>
              </a:rPr>
              <a:t>x</a:t>
            </a:r>
            <a:r>
              <a:rPr dirty="0" sz="2200" spc="-10">
                <a:latin typeface="Times New Roman"/>
                <a:cs typeface="Times New Roman"/>
              </a:rPr>
              <a:t>.</a:t>
            </a:r>
            <a:r>
              <a:rPr dirty="0" sz="2200" spc="-10" i="1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Symbol"/>
                <a:cs typeface="Symbol"/>
              </a:rPr>
              <a:t></a:t>
            </a:r>
            <a:r>
              <a:rPr dirty="0" sz="2200" spc="-10" i="1">
                <a:latin typeface="Times New Roman"/>
                <a:cs typeface="Times New Roman"/>
              </a:rPr>
              <a:t>c</a:t>
            </a:r>
            <a:r>
              <a:rPr dirty="0" sz="2200" i="1">
                <a:latin typeface="Times New Roman"/>
                <a:cs typeface="Times New Roman"/>
              </a:rPr>
              <a:t>	</a:t>
            </a:r>
            <a:r>
              <a:rPr dirty="0" baseline="1388" sz="3000" spc="-37">
                <a:latin typeface="Microsoft Sans Serif"/>
                <a:cs typeface="Microsoft Sans Serif"/>
              </a:rPr>
              <a:t>sau</a:t>
            </a:r>
            <a:r>
              <a:rPr dirty="0" baseline="1388" sz="3000">
                <a:latin typeface="Microsoft Sans Serif"/>
                <a:cs typeface="Microsoft Sans Serif"/>
              </a:rPr>
              <a:t>	</a:t>
            </a:r>
            <a:r>
              <a:rPr dirty="0" baseline="3787" sz="3300" i="1">
                <a:latin typeface="Times New Roman"/>
                <a:cs typeface="Times New Roman"/>
              </a:rPr>
              <a:t>x</a:t>
            </a:r>
            <a:r>
              <a:rPr dirty="0" baseline="-10416" sz="2400" i="1">
                <a:latin typeface="Times New Roman"/>
                <a:cs typeface="Times New Roman"/>
              </a:rPr>
              <a:t>1</a:t>
            </a:r>
            <a:r>
              <a:rPr dirty="0" baseline="3787" sz="3300">
                <a:latin typeface="Times New Roman"/>
                <a:cs typeface="Times New Roman"/>
              </a:rPr>
              <a:t>.</a:t>
            </a:r>
            <a:r>
              <a:rPr dirty="0" baseline="3787" sz="3300" i="1">
                <a:latin typeface="Times New Roman"/>
                <a:cs typeface="Times New Roman"/>
              </a:rPr>
              <a:t>A</a:t>
            </a:r>
            <a:r>
              <a:rPr dirty="0" baseline="-10416" sz="2400" i="1">
                <a:latin typeface="Times New Roman"/>
                <a:cs typeface="Times New Roman"/>
              </a:rPr>
              <a:t>1</a:t>
            </a:r>
            <a:r>
              <a:rPr dirty="0" baseline="3787" sz="3300">
                <a:latin typeface="Symbol"/>
                <a:cs typeface="Symbol"/>
              </a:rPr>
              <a:t></a:t>
            </a:r>
            <a:r>
              <a:rPr dirty="0" baseline="3787" sz="3300" i="1">
                <a:latin typeface="Times New Roman"/>
                <a:cs typeface="Times New Roman"/>
              </a:rPr>
              <a:t>x</a:t>
            </a:r>
            <a:r>
              <a:rPr dirty="0" baseline="-10416" sz="2400" i="1">
                <a:latin typeface="Times New Roman"/>
                <a:cs typeface="Times New Roman"/>
              </a:rPr>
              <a:t>2</a:t>
            </a:r>
            <a:r>
              <a:rPr dirty="0" baseline="-10416" sz="2400" spc="-22" i="1">
                <a:latin typeface="Times New Roman"/>
                <a:cs typeface="Times New Roman"/>
              </a:rPr>
              <a:t> </a:t>
            </a:r>
            <a:r>
              <a:rPr dirty="0" baseline="3787" sz="3300">
                <a:latin typeface="Times New Roman"/>
                <a:cs typeface="Times New Roman"/>
              </a:rPr>
              <a:t>.</a:t>
            </a:r>
            <a:r>
              <a:rPr dirty="0" baseline="3787" sz="3300" i="1">
                <a:latin typeface="Times New Roman"/>
                <a:cs typeface="Times New Roman"/>
              </a:rPr>
              <a:t>A</a:t>
            </a:r>
            <a:r>
              <a:rPr dirty="0" baseline="-10416" sz="2400" i="1">
                <a:latin typeface="Times New Roman"/>
                <a:cs typeface="Times New Roman"/>
              </a:rPr>
              <a:t>2</a:t>
            </a:r>
            <a:r>
              <a:rPr dirty="0" baseline="-10416" sz="2400" spc="547" i="1">
                <a:latin typeface="Times New Roman"/>
                <a:cs typeface="Times New Roman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care</a:t>
            </a:r>
            <a:r>
              <a:rPr dirty="0" baseline="1388" sz="3000" spc="-135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compară</a:t>
            </a:r>
            <a:r>
              <a:rPr dirty="0" baseline="1388" sz="3000" spc="-127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valoarea</a:t>
            </a:r>
            <a:r>
              <a:rPr dirty="0" baseline="1388" sz="3000" spc="-112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lui</a:t>
            </a:r>
            <a:r>
              <a:rPr dirty="0" baseline="1388" sz="3000" spc="-75">
                <a:latin typeface="Microsoft Sans Serif"/>
                <a:cs typeface="Microsoft Sans Serif"/>
              </a:rPr>
              <a:t> </a:t>
            </a:r>
            <a:r>
              <a:rPr dirty="0" baseline="1388" sz="3000" spc="-75" i="1">
                <a:latin typeface="Arial"/>
                <a:cs typeface="Arial"/>
              </a:rPr>
              <a:t>x</a:t>
            </a:r>
            <a:endParaRPr baseline="1388" sz="3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07157" y="5286247"/>
            <a:ext cx="7129780" cy="1856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Notă</a:t>
            </a:r>
            <a:r>
              <a:rPr dirty="0" sz="2000">
                <a:latin typeface="Microsoft Sans Serif"/>
                <a:cs typeface="Microsoft Sans Serif"/>
              </a:rPr>
              <a:t>.</a:t>
            </a:r>
            <a:r>
              <a:rPr dirty="0" sz="2000" spc="11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timp</a:t>
            </a:r>
            <a:r>
              <a:rPr dirty="0" sz="2000" spc="1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13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13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introduce</a:t>
            </a:r>
            <a:r>
              <a:rPr dirty="0" sz="2000" spc="13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variabila</a:t>
            </a:r>
            <a:r>
              <a:rPr dirty="0" sz="2000" spc="130">
                <a:latin typeface="Microsoft Sans Serif"/>
                <a:cs typeface="Microsoft Sans Serif"/>
              </a:rPr>
              <a:t> 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12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1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declaraţie</a:t>
            </a:r>
            <a:r>
              <a:rPr dirty="0" sz="2000" spc="114">
                <a:latin typeface="Microsoft Sans Serif"/>
                <a:cs typeface="Microsoft Sans Serif"/>
              </a:rPr>
              <a:t>  </a:t>
            </a:r>
            <a:r>
              <a:rPr dirty="0" sz="2000" spc="-50">
                <a:latin typeface="Microsoft Sans Serif"/>
                <a:cs typeface="Microsoft Sans Serif"/>
              </a:rPr>
              <a:t>a </a:t>
            </a:r>
            <a:r>
              <a:rPr dirty="0" sz="2000">
                <a:latin typeface="Microsoft Sans Serif"/>
                <a:cs typeface="Microsoft Sans Serif"/>
              </a:rPr>
              <a:t>gamei</a:t>
            </a:r>
            <a:r>
              <a:rPr dirty="0" sz="2000" spc="6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6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valori</a:t>
            </a:r>
            <a:r>
              <a:rPr dirty="0" sz="2000" spc="7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forma</a:t>
            </a:r>
            <a:r>
              <a:rPr dirty="0" sz="2000" spc="60">
                <a:latin typeface="Microsoft Sans Serif"/>
                <a:cs typeface="Microsoft Sans Serif"/>
              </a:rPr>
              <a:t>  </a:t>
            </a:r>
            <a:r>
              <a:rPr dirty="0" sz="2000" i="1">
                <a:latin typeface="Arial"/>
                <a:cs typeface="Arial"/>
              </a:rPr>
              <a:t>x(R)</a:t>
            </a:r>
            <a:r>
              <a:rPr dirty="0" sz="2000" spc="40" i="1">
                <a:latin typeface="Arial"/>
                <a:cs typeface="Arial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specifică</a:t>
            </a:r>
            <a:r>
              <a:rPr dirty="0" sz="2000" spc="6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faptul</a:t>
            </a:r>
            <a:r>
              <a:rPr dirty="0" sz="2000" spc="6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că</a:t>
            </a:r>
            <a:r>
              <a:rPr dirty="0" sz="2000" spc="55">
                <a:latin typeface="Microsoft Sans Serif"/>
                <a:cs typeface="Microsoft Sans Serif"/>
              </a:rPr>
              <a:t> 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45" i="1">
                <a:latin typeface="Arial"/>
                <a:cs typeface="Arial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poate </a:t>
            </a:r>
            <a:r>
              <a:rPr dirty="0" sz="2000">
                <a:latin typeface="Microsoft Sans Serif"/>
                <a:cs typeface="Microsoft Sans Serif"/>
              </a:rPr>
              <a:t>lua</a:t>
            </a:r>
            <a:r>
              <a:rPr dirty="0" sz="2000" spc="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valori</a:t>
            </a:r>
            <a:r>
              <a:rPr dirty="0" sz="2000" spc="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numai</a:t>
            </a:r>
            <a:r>
              <a:rPr dirty="0" sz="2000" spc="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tupluri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10" i="1">
                <a:latin typeface="Arial"/>
                <a:cs typeface="Arial"/>
              </a:rPr>
              <a:t> 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40">
                <a:latin typeface="Times New Roman"/>
                <a:cs typeface="Times New Roman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acest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limbaj</a:t>
            </a:r>
            <a:r>
              <a:rPr dirty="0" sz="2000" spc="10">
                <a:latin typeface="Microsoft Sans Serif"/>
                <a:cs typeface="Microsoft Sans Serif"/>
              </a:rPr>
              <a:t>  </a:t>
            </a:r>
            <a:r>
              <a:rPr dirty="0" sz="2000" spc="-25">
                <a:latin typeface="Microsoft Sans Serif"/>
                <a:cs typeface="Microsoft Sans Serif"/>
              </a:rPr>
              <a:t>nu </a:t>
            </a:r>
            <a:r>
              <a:rPr dirty="0" sz="2000">
                <a:latin typeface="Microsoft Sans Serif"/>
                <a:cs typeface="Microsoft Sans Serif"/>
              </a:rPr>
              <a:t>necesită</a:t>
            </a:r>
            <a:r>
              <a:rPr dirty="0" sz="2000" spc="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formularea</a:t>
            </a:r>
            <a:r>
              <a:rPr dirty="0" sz="2000" spc="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unor</a:t>
            </a:r>
            <a:r>
              <a:rPr dirty="0" sz="2000" spc="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condiţii</a:t>
            </a:r>
            <a:r>
              <a:rPr dirty="0" sz="2000" spc="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atomice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55">
                <a:latin typeface="Microsoft Sans Serif"/>
                <a:cs typeface="Microsoft Sans Serif"/>
              </a:rPr>
              <a:t>  </a:t>
            </a:r>
            <a:r>
              <a:rPr dirty="0" sz="2000" spc="-25">
                <a:latin typeface="Microsoft Sans Serif"/>
                <a:cs typeface="Microsoft Sans Serif"/>
              </a:rPr>
              <a:t>pe </a:t>
            </a:r>
            <a:r>
              <a:rPr dirty="0" sz="2000">
                <a:latin typeface="Microsoft Sans Serif"/>
                <a:cs typeface="Microsoft Sans Serif"/>
              </a:rPr>
              <a:t>domenii</a:t>
            </a:r>
            <a:r>
              <a:rPr dirty="0" sz="2000" spc="9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9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9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indice</a:t>
            </a:r>
            <a:r>
              <a:rPr dirty="0" sz="2000" spc="9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că</a:t>
            </a:r>
            <a:r>
              <a:rPr dirty="0" sz="2000" spc="10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9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8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aparţine</a:t>
            </a:r>
            <a:r>
              <a:rPr dirty="0" sz="2000" spc="9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anumite relaţii.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tupluri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444" y="954785"/>
            <a:ext cx="8065770" cy="4139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7B"/>
                </a:solidFill>
                <a:latin typeface="Arial"/>
                <a:cs typeface="Arial"/>
              </a:rPr>
              <a:t>Exemple.</a:t>
            </a:r>
            <a:r>
              <a:rPr dirty="0" sz="2400" spc="-12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consideră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baza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schema: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987425" marR="1967230" indent="-975360">
              <a:lnSpc>
                <a:spcPct val="100000"/>
              </a:lnSpc>
              <a:spcBef>
                <a:spcPts val="5"/>
              </a:spcBef>
            </a:pPr>
            <a:r>
              <a:rPr dirty="0" sz="2400" spc="-30" b="1">
                <a:latin typeface="Arial"/>
                <a:cs typeface="Arial"/>
              </a:rPr>
              <a:t>ANGAJAT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(NrInreg,</a:t>
            </a:r>
            <a:r>
              <a:rPr dirty="0" sz="2400" spc="-1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Nume,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Varsta,</a:t>
            </a:r>
            <a:r>
              <a:rPr dirty="0" sz="2400" spc="-1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Salariu) SUPERVIZOR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(NrSup,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NrAng)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10"/>
              </a:spcBef>
            </a:pPr>
            <a:endParaRPr sz="2400">
              <a:latin typeface="Arial"/>
              <a:cs typeface="Arial"/>
            </a:endParaRPr>
          </a:p>
          <a:p>
            <a:pPr marL="621665" marR="5080" indent="-609600">
              <a:lnSpc>
                <a:spcPts val="2300"/>
              </a:lnSpc>
            </a:pPr>
            <a:r>
              <a:rPr dirty="0" sz="2400">
                <a:latin typeface="Microsoft Sans Serif"/>
                <a:cs typeface="Microsoft Sans Serif"/>
              </a:rPr>
              <a:t>1)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Să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găsească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numerele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înregistrare,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numele,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vârsta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salariul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toţi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angajaţii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câştigă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mult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40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{</a:t>
            </a:r>
            <a:r>
              <a:rPr dirty="0" sz="2100" i="1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.*|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spc="-10" i="1">
                <a:latin typeface="Times New Roman"/>
                <a:cs typeface="Times New Roman"/>
              </a:rPr>
              <a:t>ANGAJAT</a:t>
            </a:r>
            <a:r>
              <a:rPr dirty="0" sz="2100" spc="-5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|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</a:t>
            </a:r>
            <a:r>
              <a:rPr dirty="0" sz="2100" i="1">
                <a:latin typeface="Times New Roman"/>
                <a:cs typeface="Times New Roman"/>
              </a:rPr>
              <a:t>Salariu</a:t>
            </a:r>
            <a:r>
              <a:rPr dirty="0" sz="2100" spc="-40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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40</a:t>
            </a:r>
            <a:r>
              <a:rPr dirty="0" sz="2100" spc="-25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6528" y="576529"/>
            <a:ext cx="37699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tupluri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147" y="2987116"/>
            <a:ext cx="43872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Arial"/>
                <a:cs typeface="Arial"/>
              </a:rPr>
              <a:t>Calculul</a:t>
            </a:r>
            <a:r>
              <a:rPr dirty="0" sz="4000" spc="-170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relaţional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444" y="954785"/>
            <a:ext cx="8133080" cy="4601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7B"/>
                </a:solidFill>
                <a:latin typeface="Arial"/>
                <a:cs typeface="Arial"/>
              </a:rPr>
              <a:t>Exemple.</a:t>
            </a:r>
            <a:r>
              <a:rPr dirty="0" sz="2400" spc="-12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consideră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baza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schema: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987425" marR="2034539" indent="-975360">
              <a:lnSpc>
                <a:spcPct val="100000"/>
              </a:lnSpc>
              <a:spcBef>
                <a:spcPts val="5"/>
              </a:spcBef>
            </a:pPr>
            <a:r>
              <a:rPr dirty="0" sz="2400" spc="-30" b="1">
                <a:latin typeface="Arial"/>
                <a:cs typeface="Arial"/>
              </a:rPr>
              <a:t>ANGAJAT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(NrInreg,</a:t>
            </a:r>
            <a:r>
              <a:rPr dirty="0" sz="2400" spc="-1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Nume,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Varsta,</a:t>
            </a:r>
            <a:r>
              <a:rPr dirty="0" sz="2400" spc="-1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Salariu) SUPERVIZOR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(NrSup,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NrAng)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400">
              <a:latin typeface="Arial"/>
              <a:cs typeface="Arial"/>
            </a:endParaRPr>
          </a:p>
          <a:p>
            <a:pPr marL="621665" marR="5080" indent="-609600">
              <a:lnSpc>
                <a:spcPct val="79900"/>
              </a:lnSpc>
              <a:tabLst>
                <a:tab pos="542925" algn="l"/>
                <a:tab pos="1176655" algn="l"/>
                <a:tab pos="1758950" algn="l"/>
                <a:tab pos="3321050" algn="l"/>
                <a:tab pos="4855845" algn="l"/>
                <a:tab pos="5455285" algn="l"/>
                <a:tab pos="7254875" algn="l"/>
              </a:tabLst>
            </a:pPr>
            <a:r>
              <a:rPr dirty="0" sz="2400" spc="-25">
                <a:latin typeface="Microsoft Sans Serif"/>
                <a:cs typeface="Microsoft Sans Serif"/>
              </a:rPr>
              <a:t>2)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Să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se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găsească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numerele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de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înregistrare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pentru supervizorii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acelor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angajaţi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câştigă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mult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40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621665">
              <a:lnSpc>
                <a:spcPts val="2465"/>
              </a:lnSpc>
            </a:pPr>
            <a:r>
              <a:rPr dirty="0" sz="2100">
                <a:latin typeface="Times New Roman"/>
                <a:cs typeface="Times New Roman"/>
              </a:rPr>
              <a:t>{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>
                <a:latin typeface="Times New Roman"/>
                <a:cs typeface="Times New Roman"/>
              </a:rPr>
              <a:t>.</a:t>
            </a:r>
            <a:r>
              <a:rPr dirty="0" sz="2100" i="1">
                <a:latin typeface="Times New Roman"/>
                <a:cs typeface="Times New Roman"/>
              </a:rPr>
              <a:t>NrSup</a:t>
            </a:r>
            <a:r>
              <a:rPr dirty="0" sz="2100" spc="-6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|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-20" i="1">
                <a:latin typeface="Times New Roman"/>
                <a:cs typeface="Times New Roman"/>
              </a:rPr>
              <a:t>ANGAJAT</a:t>
            </a:r>
            <a:r>
              <a:rPr dirty="0" sz="2100" spc="-6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),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i="1">
                <a:latin typeface="Times New Roman"/>
                <a:cs typeface="Times New Roman"/>
              </a:rPr>
              <a:t>SUPERVIZOR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Times New Roman"/>
                <a:cs typeface="Times New Roman"/>
              </a:rPr>
              <a:t>|</a:t>
            </a:r>
            <a:endParaRPr sz="2100">
              <a:latin typeface="Times New Roman"/>
              <a:cs typeface="Times New Roman"/>
            </a:endParaRPr>
          </a:p>
          <a:p>
            <a:pPr marL="621665">
              <a:lnSpc>
                <a:spcPts val="2465"/>
              </a:lnSpc>
            </a:pPr>
            <a:r>
              <a:rPr dirty="0" sz="2100" i="1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</a:t>
            </a:r>
            <a:r>
              <a:rPr dirty="0" sz="2100" i="1">
                <a:latin typeface="Times New Roman"/>
                <a:cs typeface="Times New Roman"/>
              </a:rPr>
              <a:t>NrInreg</a:t>
            </a:r>
            <a:r>
              <a:rPr dirty="0" sz="2100" spc="-45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>
                <a:latin typeface="Times New Roman"/>
                <a:cs typeface="Times New Roman"/>
              </a:rPr>
              <a:t>.</a:t>
            </a:r>
            <a:r>
              <a:rPr dirty="0" sz="2100" i="1">
                <a:latin typeface="Times New Roman"/>
                <a:cs typeface="Times New Roman"/>
              </a:rPr>
              <a:t>NrAng</a:t>
            </a:r>
            <a:r>
              <a:rPr dirty="0" sz="2100" spc="-30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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</a:t>
            </a:r>
            <a:r>
              <a:rPr dirty="0" sz="2100" i="1">
                <a:latin typeface="Times New Roman"/>
                <a:cs typeface="Times New Roman"/>
              </a:rPr>
              <a:t>Salariu</a:t>
            </a:r>
            <a:r>
              <a:rPr dirty="0" sz="2100" spc="-40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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40</a:t>
            </a:r>
            <a:r>
              <a:rPr dirty="0" sz="2100" spc="-25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6528" y="576529"/>
            <a:ext cx="37699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tupluri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444" y="576529"/>
            <a:ext cx="8533130" cy="226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75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Calculul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relaţional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tupluri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solidFill>
                  <a:srgbClr val="00007B"/>
                </a:solidFill>
                <a:latin typeface="Arial"/>
                <a:cs typeface="Arial"/>
              </a:rPr>
              <a:t>Exemple.</a:t>
            </a:r>
            <a:r>
              <a:rPr dirty="0" sz="2400" spc="-12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consideră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baza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schema: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987425" marR="384810" indent="-975360">
              <a:lnSpc>
                <a:spcPct val="100000"/>
              </a:lnSpc>
            </a:pPr>
            <a:r>
              <a:rPr dirty="0" sz="2400" spc="-30" b="1">
                <a:latin typeface="Arial"/>
                <a:cs typeface="Arial"/>
              </a:rPr>
              <a:t>ANGAJAT</a:t>
            </a:r>
            <a:r>
              <a:rPr dirty="0" sz="2400" spc="-1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(NrInreg,</a:t>
            </a:r>
            <a:r>
              <a:rPr dirty="0" sz="2400" spc="-1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Nume,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Varsta,</a:t>
            </a:r>
            <a:r>
              <a:rPr dirty="0" sz="2400" spc="-1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Salariu)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SUPERVIZOR </a:t>
            </a:r>
            <a:r>
              <a:rPr dirty="0" sz="2400" b="1">
                <a:latin typeface="Arial"/>
                <a:cs typeface="Arial"/>
              </a:rPr>
              <a:t>(NrSup,</a:t>
            </a:r>
            <a:r>
              <a:rPr dirty="0" sz="2400" spc="-15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NrAng)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444" y="3576573"/>
            <a:ext cx="295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Microsoft Sans Serif"/>
                <a:cs typeface="Microsoft Sans Serif"/>
              </a:rPr>
              <a:t>3)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68754" y="3576573"/>
            <a:ext cx="7226300" cy="6838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>
                <a:latin typeface="Microsoft Sans Serif"/>
                <a:cs typeface="Microsoft Sans Serif"/>
              </a:rPr>
              <a:t>Să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găsească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numele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salariile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supervizorii </a:t>
            </a:r>
            <a:r>
              <a:rPr dirty="0" sz="2400">
                <a:latin typeface="Microsoft Sans Serif"/>
                <a:cs typeface="Microsoft Sans Serif"/>
              </a:rPr>
              <a:t>acelor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angajaţi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câştigă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mult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40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444" y="4835778"/>
            <a:ext cx="56432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{</a:t>
            </a:r>
            <a:r>
              <a:rPr dirty="0" sz="2800" i="1">
                <a:latin typeface="Times New Roman"/>
                <a:cs typeface="Times New Roman"/>
              </a:rPr>
              <a:t>NumeS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SalariuS</a:t>
            </a:r>
            <a:r>
              <a:rPr dirty="0" sz="2800" spc="-8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'.(</a:t>
            </a:r>
            <a:r>
              <a:rPr dirty="0" sz="2800" i="1">
                <a:latin typeface="Times New Roman"/>
                <a:cs typeface="Times New Roman"/>
              </a:rPr>
              <a:t>Nume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Salariu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3444" y="5120766"/>
            <a:ext cx="71824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'(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 i="1">
                <a:latin typeface="Times New Roman"/>
                <a:cs typeface="Times New Roman"/>
              </a:rPr>
              <a:t>ANGAJAT</a:t>
            </a:r>
            <a:r>
              <a:rPr dirty="0" sz="2800" spc="-6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),</a:t>
            </a:r>
            <a:r>
              <a:rPr dirty="0" sz="2800" i="1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 i="1">
                <a:latin typeface="Times New Roman"/>
                <a:cs typeface="Times New Roman"/>
              </a:rPr>
              <a:t>ANGAJAT</a:t>
            </a:r>
            <a:r>
              <a:rPr dirty="0" sz="2800" spc="-6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),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 i="1">
                <a:latin typeface="Times New Roman"/>
                <a:cs typeface="Times New Roman"/>
              </a:rPr>
              <a:t>SUPERVIZOR</a:t>
            </a:r>
            <a:r>
              <a:rPr dirty="0" sz="2800" spc="-10">
                <a:latin typeface="Times New Roman"/>
                <a:cs typeface="Times New Roman"/>
              </a:rPr>
              <a:t>)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3444" y="5419166"/>
            <a:ext cx="88779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'.</a:t>
            </a:r>
            <a:r>
              <a:rPr dirty="0" sz="2800" i="1">
                <a:latin typeface="Times New Roman"/>
                <a:cs typeface="Times New Roman"/>
              </a:rPr>
              <a:t>NrInreg</a:t>
            </a:r>
            <a:r>
              <a:rPr dirty="0" sz="2800" spc="-35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.</a:t>
            </a:r>
            <a:r>
              <a:rPr dirty="0" sz="2800" i="1">
                <a:latin typeface="Times New Roman"/>
                <a:cs typeface="Times New Roman"/>
              </a:rPr>
              <a:t>NrSup</a:t>
            </a:r>
            <a:r>
              <a:rPr dirty="0" sz="2800" spc="-50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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.</a:t>
            </a:r>
            <a:r>
              <a:rPr dirty="0" sz="2800" i="1">
                <a:latin typeface="Times New Roman"/>
                <a:cs typeface="Times New Roman"/>
              </a:rPr>
              <a:t>NrAng</a:t>
            </a:r>
            <a:r>
              <a:rPr dirty="0" sz="2800" spc="-25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.</a:t>
            </a:r>
            <a:r>
              <a:rPr dirty="0" sz="2800" i="1">
                <a:latin typeface="Times New Roman"/>
                <a:cs typeface="Times New Roman"/>
              </a:rPr>
              <a:t>NrInreg</a:t>
            </a:r>
            <a:r>
              <a:rPr dirty="0" sz="2800" spc="-45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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.</a:t>
            </a:r>
            <a:r>
              <a:rPr dirty="0" sz="2800" i="1">
                <a:latin typeface="Times New Roman"/>
                <a:cs typeface="Times New Roman"/>
              </a:rPr>
              <a:t>Salariu</a:t>
            </a:r>
            <a:r>
              <a:rPr dirty="0" sz="2800" spc="-55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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40</a:t>
            </a:r>
            <a:r>
              <a:rPr dirty="0" sz="2800" spc="-2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1842" y="1567942"/>
            <a:ext cx="8054340" cy="107696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2400" spc="-10" i="1">
                <a:solidFill>
                  <a:srgbClr val="00007B"/>
                </a:solidFill>
                <a:latin typeface="Arial"/>
                <a:cs typeface="Arial"/>
              </a:rPr>
              <a:t>Observaţii</a:t>
            </a:r>
            <a:endParaRPr sz="24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1260"/>
              </a:spcBef>
            </a:pPr>
            <a:r>
              <a:rPr dirty="0" sz="2400">
                <a:latin typeface="Microsoft Sans Serif"/>
                <a:cs typeface="Microsoft Sans Serif"/>
              </a:rPr>
              <a:t>Nu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orice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interogare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algebra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relaţională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sau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calculul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0091" y="2619502"/>
            <a:ext cx="7886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4315" algn="l"/>
                <a:tab pos="2096135" algn="l"/>
                <a:tab pos="3417570" algn="l"/>
                <a:tab pos="3992245" algn="l"/>
                <a:tab pos="5008880" algn="l"/>
                <a:tab pos="6346825" algn="l"/>
                <a:tab pos="685355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relaţional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pe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domenii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se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poate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exprima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30">
                <a:latin typeface="Microsoft Sans Serif"/>
                <a:cs typeface="Microsoft Sans Serif"/>
              </a:rPr>
              <a:t>în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calculul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0091" y="2815462"/>
            <a:ext cx="8231505" cy="1462405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400">
                <a:latin typeface="Microsoft Sans Serif"/>
                <a:cs typeface="Microsoft Sans Serif"/>
              </a:rPr>
              <a:t>relaţional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tupluri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340"/>
              </a:spcBef>
            </a:pPr>
            <a:r>
              <a:rPr dirty="0" sz="2400" b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r>
              <a:rPr dirty="0" sz="2400" spc="-14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-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interogările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care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algebra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relaţională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necesită </a:t>
            </a:r>
            <a:r>
              <a:rPr dirty="0" sz="2400">
                <a:latin typeface="Microsoft Sans Serif"/>
                <a:cs typeface="Microsoft Sans Serif"/>
              </a:rPr>
              <a:t>operatorul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reuniune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pot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fi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exprimate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prin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calculul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tupluri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0091" y="4708093"/>
            <a:ext cx="8328659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SQL</a:t>
            </a:r>
            <a:r>
              <a:rPr dirty="0" sz="2400" spc="29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pune</a:t>
            </a:r>
            <a:r>
              <a:rPr dirty="0" sz="2400" spc="31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la</a:t>
            </a:r>
            <a:r>
              <a:rPr dirty="0" sz="2400" spc="30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dispoziţie</a:t>
            </a:r>
            <a:r>
              <a:rPr dirty="0" sz="2400" spc="30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posibilitatea</a:t>
            </a:r>
            <a:r>
              <a:rPr dirty="0" sz="2400" spc="31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construirii</a:t>
            </a:r>
            <a:r>
              <a:rPr dirty="0" sz="2400" spc="305">
                <a:latin typeface="Microsoft Sans Serif"/>
                <a:cs typeface="Microsoft Sans Serif"/>
              </a:rPr>
              <a:t> 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305">
                <a:latin typeface="Microsoft Sans Serif"/>
                <a:cs typeface="Microsoft Sans Serif"/>
              </a:rPr>
              <a:t>  </a:t>
            </a:r>
            <a:r>
              <a:rPr dirty="0" sz="2400" spc="-25">
                <a:latin typeface="Microsoft Sans Serif"/>
                <a:cs typeface="Microsoft Sans Serif"/>
              </a:rPr>
              <a:t>mod </a:t>
            </a:r>
            <a:r>
              <a:rPr dirty="0" sz="2400">
                <a:latin typeface="Microsoft Sans Serif"/>
                <a:cs typeface="Microsoft Sans Serif"/>
              </a:rPr>
              <a:t>explicit</a:t>
            </a:r>
            <a:r>
              <a:rPr dirty="0" sz="2400" spc="285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2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reuniunii,</a:t>
            </a:r>
            <a:r>
              <a:rPr dirty="0" sz="2400" spc="29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deoarece</a:t>
            </a:r>
            <a:r>
              <a:rPr dirty="0" sz="2400" spc="29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aspectele</a:t>
            </a:r>
            <a:r>
              <a:rPr dirty="0" sz="2400" spc="29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declarative</a:t>
            </a:r>
            <a:r>
              <a:rPr dirty="0" sz="2400" spc="295">
                <a:latin typeface="Microsoft Sans Serif"/>
                <a:cs typeface="Microsoft Sans Serif"/>
              </a:rPr>
              <a:t>  </a:t>
            </a:r>
            <a:r>
              <a:rPr dirty="0" sz="2400" spc="-25">
                <a:latin typeface="Microsoft Sans Serif"/>
                <a:cs typeface="Microsoft Sans Serif"/>
              </a:rPr>
              <a:t>ale </a:t>
            </a:r>
            <a:r>
              <a:rPr dirty="0" sz="2400">
                <a:latin typeface="Microsoft Sans Serif"/>
                <a:cs typeface="Microsoft Sans Serif"/>
              </a:rPr>
              <a:t>SQL</a:t>
            </a:r>
            <a:r>
              <a:rPr dirty="0" sz="2400" spc="10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10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bazează</a:t>
            </a:r>
            <a:r>
              <a:rPr dirty="0" sz="2400" spc="11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pe</a:t>
            </a:r>
            <a:r>
              <a:rPr dirty="0" sz="2400" spc="1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calculul</a:t>
            </a:r>
            <a:r>
              <a:rPr dirty="0" sz="2400" spc="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</a:t>
            </a:r>
            <a:r>
              <a:rPr dirty="0" sz="2400" spc="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tupluri</a:t>
            </a:r>
            <a:r>
              <a:rPr dirty="0" sz="2400" spc="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11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declaraţia</a:t>
            </a:r>
            <a:r>
              <a:rPr dirty="0" sz="2400" spc="1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gamei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valori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tupluri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043" y="1022984"/>
            <a:ext cx="8789035" cy="5053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7B"/>
                </a:solidFill>
                <a:latin typeface="Arial"/>
                <a:cs typeface="Arial"/>
              </a:rPr>
              <a:t>Probleme</a:t>
            </a:r>
            <a:r>
              <a:rPr dirty="0" sz="2000" spc="-7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propuse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AutoNum type="arabicPeriod"/>
              <a:tabLst>
                <a:tab pos="287020" algn="l"/>
              </a:tabLst>
            </a:pP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alcătuită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relaţiile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următoare: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dirty="0" sz="2000" b="1">
                <a:latin typeface="Arial"/>
                <a:cs typeface="Arial"/>
              </a:rPr>
              <a:t>FILME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NumarFilm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Titlu,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Regizor,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An,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CostProductie)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"/>
                <a:cs typeface="Arial"/>
              </a:rPr>
              <a:t>ARTISTI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NumarActor</a:t>
            </a:r>
            <a:r>
              <a:rPr dirty="0" sz="2000" spc="-10" b="1">
                <a:latin typeface="Arial"/>
                <a:cs typeface="Arial"/>
              </a:rPr>
              <a:t>,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Nume,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Prenume,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Sex,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DataNastere,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Nationalitate)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b="1">
                <a:latin typeface="Arial"/>
                <a:cs typeface="Arial"/>
              </a:rPr>
              <a:t>ROLURI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NumarFilm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NumarActor</a:t>
            </a:r>
            <a:r>
              <a:rPr dirty="0" sz="2000" spc="-10" b="1">
                <a:latin typeface="Arial"/>
                <a:cs typeface="Arial"/>
              </a:rPr>
              <a:t>,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Personaj)</a:t>
            </a:r>
            <a:endParaRPr sz="2000">
              <a:latin typeface="Arial"/>
              <a:cs typeface="Arial"/>
            </a:endParaRPr>
          </a:p>
          <a:p>
            <a:pPr marL="12700" marR="149225">
              <a:lnSpc>
                <a:spcPct val="149000"/>
              </a:lnSpc>
              <a:spcBef>
                <a:spcPts val="770"/>
              </a:spcBef>
            </a:pPr>
            <a:r>
              <a:rPr dirty="0" sz="2000">
                <a:latin typeface="Microsoft Sans Serif"/>
                <a:cs typeface="Microsoft Sans Serif"/>
              </a:rPr>
              <a:t>Exprimaţi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următoarele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interogări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relaţional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calculul </a:t>
            </a:r>
            <a:r>
              <a:rPr dirty="0" sz="2000">
                <a:latin typeface="Microsoft Sans Serif"/>
                <a:cs typeface="Microsoft Sans Serif"/>
              </a:rPr>
              <a:t>relaţional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tupluri: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lvl="1" marL="237490" indent="-228600">
              <a:lnSpc>
                <a:spcPct val="100000"/>
              </a:lnSpc>
              <a:buSzPct val="95000"/>
              <a:buAutoNum type="alphaLcParenR"/>
              <a:tabLst>
                <a:tab pos="237490" algn="l"/>
              </a:tabLst>
            </a:pP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găsească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titlurile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filmelor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joacă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Henry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Fonda</a:t>
            </a:r>
            <a:endParaRPr sz="2000">
              <a:latin typeface="Microsoft Sans Serif"/>
              <a:cs typeface="Microsoft Sans Serif"/>
            </a:endParaRPr>
          </a:p>
          <a:p>
            <a:pPr lvl="1" marL="237490" indent="-228600">
              <a:lnSpc>
                <a:spcPct val="100000"/>
              </a:lnSpc>
              <a:spcBef>
                <a:spcPts val="1200"/>
              </a:spcBef>
              <a:buSzPct val="95000"/>
              <a:buAutoNum type="alphaLcParenR"/>
              <a:tabLst>
                <a:tab pos="237490" algn="l"/>
              </a:tabLst>
            </a:pP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găsească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titlurile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filmelor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regizorul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actor</a:t>
            </a:r>
            <a:endParaRPr sz="2000">
              <a:latin typeface="Microsoft Sans Serif"/>
              <a:cs typeface="Microsoft Sans Serif"/>
            </a:endParaRPr>
          </a:p>
          <a:p>
            <a:pPr lvl="1" marL="223520" indent="-214629">
              <a:lnSpc>
                <a:spcPct val="100000"/>
              </a:lnSpc>
              <a:spcBef>
                <a:spcPts val="1200"/>
              </a:spcBef>
              <a:buSzPct val="95000"/>
              <a:buAutoNum type="alphaLcParenR"/>
              <a:tabLst>
                <a:tab pos="223520" algn="l"/>
                <a:tab pos="3044190" algn="l"/>
              </a:tabLst>
            </a:pP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2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găsească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actorii</a:t>
            </a:r>
            <a:r>
              <a:rPr dirty="0" sz="2000">
                <a:latin typeface="Microsoft Sans Serif"/>
                <a:cs typeface="Microsoft Sans Serif"/>
              </a:rPr>
              <a:t>	care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1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interpretat</a:t>
            </a:r>
            <a:r>
              <a:rPr dirty="0" sz="2000" spc="1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1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personaje</a:t>
            </a:r>
            <a:r>
              <a:rPr dirty="0" sz="2000" spc="2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acelaşi</a:t>
            </a:r>
            <a:r>
              <a:rPr dirty="0" sz="2000" spc="2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film;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2043" y="6050407"/>
            <a:ext cx="8789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140" algn="l"/>
                <a:tab pos="1986280" algn="l"/>
                <a:tab pos="3136900" algn="l"/>
                <a:tab pos="4258945" algn="l"/>
                <a:tab pos="4731385" algn="l"/>
                <a:tab pos="6220460" algn="l"/>
                <a:tab pos="7468870" algn="l"/>
                <a:tab pos="7941309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precizaţi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titlul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filmului,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numele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prenumele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actorului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numele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2043" y="6203391"/>
            <a:ext cx="790829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Microsoft Sans Serif"/>
                <a:cs typeface="Microsoft Sans Serif"/>
              </a:rPr>
              <a:t>personajelor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interpretate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Microsoft Sans Serif"/>
                <a:cs typeface="Microsoft Sans Serif"/>
              </a:rPr>
              <a:t>d)Să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găsească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titlurile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filmelor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actorii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toţi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acelaşi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sex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7691" y="130556"/>
            <a:ext cx="9003665" cy="713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87020" algn="l"/>
              </a:tabLst>
            </a:pP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următoarele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relaţii:</a:t>
            </a:r>
            <a:endParaRPr sz="2000">
              <a:latin typeface="Microsoft Sans Serif"/>
              <a:cs typeface="Microsoft Sans Serif"/>
            </a:endParaRPr>
          </a:p>
          <a:p>
            <a:pPr algn="just" marL="12700" marR="3371850">
              <a:lnSpc>
                <a:spcPct val="161800"/>
              </a:lnSpc>
              <a:spcBef>
                <a:spcPts val="2145"/>
              </a:spcBef>
            </a:pPr>
            <a:r>
              <a:rPr dirty="0" sz="2000" b="1">
                <a:latin typeface="Arial"/>
                <a:cs typeface="Arial"/>
              </a:rPr>
              <a:t>CURSURI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Numar</a:t>
            </a:r>
            <a:r>
              <a:rPr dirty="0" sz="2000" spc="-10" b="1">
                <a:latin typeface="Arial"/>
                <a:cs typeface="Arial"/>
              </a:rPr>
              <a:t>,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Facultate,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TitluCurs,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Titular) STUDENTI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Numar</a:t>
            </a:r>
            <a:r>
              <a:rPr dirty="0" sz="2000" spc="-10" b="1">
                <a:latin typeface="Arial"/>
                <a:cs typeface="Arial"/>
              </a:rPr>
              <a:t>,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Nume,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Prenume,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Facultate) TITULARI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Numar</a:t>
            </a:r>
            <a:r>
              <a:rPr dirty="0" sz="2000" spc="-10" b="1">
                <a:latin typeface="Arial"/>
                <a:cs typeface="Arial"/>
              </a:rPr>
              <a:t>,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Nume,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Prenume)</a:t>
            </a:r>
            <a:endParaRPr sz="2000">
              <a:latin typeface="Arial"/>
              <a:cs typeface="Arial"/>
            </a:endParaRPr>
          </a:p>
          <a:p>
            <a:pPr algn="just" marL="12700" marR="4156075" indent="63500">
              <a:lnSpc>
                <a:spcPts val="3890"/>
              </a:lnSpc>
              <a:spcBef>
                <a:spcPts val="365"/>
              </a:spcBef>
            </a:pPr>
            <a:r>
              <a:rPr dirty="0" sz="2000" spc="-10" b="1">
                <a:latin typeface="Arial"/>
                <a:cs typeface="Arial"/>
              </a:rPr>
              <a:t>EXAMENE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Student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Curs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Nota,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Data) </a:t>
            </a:r>
            <a:r>
              <a:rPr dirty="0" sz="2000" spc="-40" b="1">
                <a:latin typeface="Arial"/>
                <a:cs typeface="Arial"/>
              </a:rPr>
              <a:t>PLAN_INVATAMANT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Student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Curs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An)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000">
              <a:latin typeface="Arial"/>
              <a:cs typeface="Arial"/>
            </a:endParaRPr>
          </a:p>
          <a:p>
            <a:pPr marL="267335" marR="7620" indent="-255270">
              <a:lnSpc>
                <a:spcPts val="2100"/>
              </a:lnSpc>
              <a:tabLst>
                <a:tab pos="2513965" algn="l"/>
                <a:tab pos="5100320" algn="l"/>
                <a:tab pos="6726555" algn="l"/>
              </a:tabLst>
            </a:pPr>
            <a:r>
              <a:rPr dirty="0" sz="2000">
                <a:latin typeface="Microsoft Sans Serif"/>
                <a:cs typeface="Microsoft Sans Serif"/>
              </a:rPr>
              <a:t>Formulaţi</a:t>
            </a:r>
            <a:r>
              <a:rPr dirty="0" sz="2000" spc="4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15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calculul</a:t>
            </a:r>
            <a:r>
              <a:rPr dirty="0" sz="2000">
                <a:latin typeface="Microsoft Sans Serif"/>
                <a:cs typeface="Microsoft Sans Serif"/>
              </a:rPr>
              <a:t>	relaţional</a:t>
            </a:r>
            <a:r>
              <a:rPr dirty="0" sz="2000" spc="4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domenii</a:t>
            </a:r>
            <a:r>
              <a:rPr dirty="0" sz="2000">
                <a:latin typeface="Microsoft Sans Serif"/>
                <a:cs typeface="Microsoft Sans Serif"/>
              </a:rPr>
              <a:t>	şi</a:t>
            </a:r>
            <a:r>
              <a:rPr dirty="0" sz="2000" spc="-2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15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calculul</a:t>
            </a:r>
            <a:r>
              <a:rPr dirty="0" sz="2000">
                <a:latin typeface="Microsoft Sans Serif"/>
                <a:cs typeface="Microsoft Sans Serif"/>
              </a:rPr>
              <a:t>	relaţional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tupluri </a:t>
            </a:r>
            <a:r>
              <a:rPr dirty="0" sz="2000">
                <a:latin typeface="Microsoft Sans Serif"/>
                <a:cs typeface="Microsoft Sans Serif"/>
              </a:rPr>
              <a:t>interogările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produc:</a:t>
            </a:r>
            <a:endParaRPr sz="2000">
              <a:latin typeface="Microsoft Sans Serif"/>
              <a:cs typeface="Microsoft Sans Serif"/>
            </a:endParaRPr>
          </a:p>
          <a:p>
            <a:pPr lvl="1" marL="450215" indent="-437515">
              <a:lnSpc>
                <a:spcPct val="100000"/>
              </a:lnSpc>
              <a:spcBef>
                <a:spcPts val="985"/>
              </a:spcBef>
              <a:buAutoNum type="alphaLcParenR"/>
              <a:tabLst>
                <a:tab pos="450215" algn="l"/>
                <a:tab pos="2100580" algn="l"/>
                <a:tab pos="4939030" algn="l"/>
                <a:tab pos="5630545" algn="l"/>
                <a:tab pos="8268970" algn="l"/>
              </a:tabLst>
            </a:pPr>
            <a:r>
              <a:rPr dirty="0" sz="2000">
                <a:latin typeface="Microsoft Sans Serif"/>
                <a:cs typeface="Microsoft Sans Serif"/>
              </a:rPr>
              <a:t>studenţii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care</a:t>
            </a:r>
            <a:r>
              <a:rPr dirty="0" sz="2000">
                <a:latin typeface="Microsoft Sans Serif"/>
                <a:cs typeface="Microsoft Sans Serif"/>
              </a:rPr>
              <a:t>	au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obţinut nota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10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cel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puţin</a:t>
            </a:r>
            <a:r>
              <a:rPr dirty="0" sz="2000">
                <a:latin typeface="Microsoft Sans Serif"/>
                <a:cs typeface="Microsoft Sans Serif"/>
              </a:rPr>
              <a:t>	un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examen,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precizând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endParaRPr sz="2000">
              <a:latin typeface="Microsoft Sans Serif"/>
              <a:cs typeface="Microsoft Sans Serif"/>
            </a:endParaRPr>
          </a:p>
          <a:p>
            <a:pPr marL="450215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fiecare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numele,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prenumele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data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când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obţinut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prima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notă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10</a:t>
            </a:r>
            <a:endParaRPr sz="2000">
              <a:latin typeface="Microsoft Sans Serif"/>
              <a:cs typeface="Microsoft Sans Serif"/>
            </a:endParaRPr>
          </a:p>
          <a:p>
            <a:pPr lvl="1" marL="450215" marR="9525" indent="-438150">
              <a:lnSpc>
                <a:spcPct val="100000"/>
              </a:lnSpc>
              <a:spcBef>
                <a:spcPts val="495"/>
              </a:spcBef>
              <a:buAutoNum type="alphaLcParenR" startAt="2"/>
              <a:tabLst>
                <a:tab pos="450215" algn="l"/>
                <a:tab pos="1300480" algn="l"/>
                <a:tab pos="2190115" algn="l"/>
                <a:tab pos="2800350" algn="l"/>
                <a:tab pos="3213100" algn="l"/>
                <a:tab pos="3540760" algn="l"/>
                <a:tab pos="5010150" algn="l"/>
                <a:tab pos="6086475" algn="l"/>
                <a:tab pos="6711315" algn="l"/>
                <a:tab pos="712279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fiecare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curs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la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Automatică,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studenţii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care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au</a:t>
            </a:r>
            <a:r>
              <a:rPr dirty="0" sz="2000">
                <a:latin typeface="Microsoft Sans Serif"/>
                <a:cs typeface="Microsoft Sans Serif"/>
              </a:rPr>
              <a:t>	trecut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examenul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ultima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sesiune</a:t>
            </a:r>
            <a:endParaRPr sz="2000">
              <a:latin typeface="Microsoft Sans Serif"/>
              <a:cs typeface="Microsoft Sans Serif"/>
            </a:endParaRPr>
          </a:p>
          <a:p>
            <a:pPr lvl="1" marL="450215" indent="-437515">
              <a:lnSpc>
                <a:spcPct val="100000"/>
              </a:lnSpc>
              <a:spcBef>
                <a:spcPts val="505"/>
              </a:spcBef>
              <a:buAutoNum type="alphaLcParenR" startAt="2"/>
              <a:tabLst>
                <a:tab pos="450215" algn="l"/>
              </a:tabLst>
            </a:pPr>
            <a:r>
              <a:rPr dirty="0" sz="2000">
                <a:latin typeface="Microsoft Sans Serif"/>
                <a:cs typeface="Microsoft Sans Serif"/>
              </a:rPr>
              <a:t>studenţii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trecut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toate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examenele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cerute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planul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învăţământ</a:t>
            </a:r>
            <a:endParaRPr sz="2000">
              <a:latin typeface="Microsoft Sans Serif"/>
              <a:cs typeface="Microsoft Sans Serif"/>
            </a:endParaRPr>
          </a:p>
          <a:p>
            <a:pPr lvl="1" marL="450215" indent="-437515">
              <a:lnSpc>
                <a:spcPct val="100000"/>
              </a:lnSpc>
              <a:spcBef>
                <a:spcPts val="505"/>
              </a:spcBef>
              <a:buAutoNum type="alphaLcParenR" startAt="2"/>
              <a:tabLst>
                <a:tab pos="450215" algn="l"/>
              </a:tabLst>
            </a:pP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fiecare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curs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Electronică,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studenţii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obţinut cea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mare</a:t>
            </a:r>
            <a:endParaRPr sz="2000">
              <a:latin typeface="Microsoft Sans Serif"/>
              <a:cs typeface="Microsoft Sans Serif"/>
            </a:endParaRPr>
          </a:p>
          <a:p>
            <a:pPr marL="450215">
              <a:lnSpc>
                <a:spcPct val="100000"/>
              </a:lnSpc>
            </a:pPr>
            <a:r>
              <a:rPr dirty="0" sz="2000" spc="-20">
                <a:latin typeface="Microsoft Sans Serif"/>
                <a:cs typeface="Microsoft Sans Serif"/>
              </a:rPr>
              <a:t>notă</a:t>
            </a:r>
            <a:endParaRPr sz="2000">
              <a:latin typeface="Microsoft Sans Serif"/>
              <a:cs typeface="Microsoft Sans Serif"/>
            </a:endParaRPr>
          </a:p>
          <a:p>
            <a:pPr lvl="1" marL="450215" marR="5080" indent="-438150">
              <a:lnSpc>
                <a:spcPct val="100000"/>
              </a:lnSpc>
              <a:spcBef>
                <a:spcPts val="495"/>
              </a:spcBef>
              <a:buAutoNum type="alphaLcParenR" startAt="5"/>
              <a:tabLst>
                <a:tab pos="450215" algn="l"/>
                <a:tab pos="1438910" algn="l"/>
                <a:tab pos="1777364" algn="l"/>
                <a:tab pos="3132455" algn="l"/>
                <a:tab pos="4460240" algn="l"/>
                <a:tab pos="5107940" algn="l"/>
                <a:tab pos="5546725" algn="l"/>
                <a:tab pos="6110605" algn="l"/>
                <a:tab pos="7368540" algn="l"/>
                <a:tab pos="7720330" algn="l"/>
                <a:tab pos="8157845" algn="l"/>
                <a:tab pos="879221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numele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prenumele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studenţilor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care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au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luat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examenul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la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un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curs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al </a:t>
            </a:r>
            <a:r>
              <a:rPr dirty="0" sz="2000">
                <a:latin typeface="Microsoft Sans Serif"/>
                <a:cs typeface="Microsoft Sans Serif"/>
              </a:rPr>
              <a:t>cărui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titular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are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acelaşi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studentul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043" y="1672589"/>
            <a:ext cx="8782685" cy="5527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287020" algn="l"/>
              </a:tabLst>
            </a:pP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relaţiile: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 startAt="3"/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ORASE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Judet,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NumarLocuitori)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0" b="1">
                <a:latin typeface="Arial"/>
                <a:cs typeface="Arial"/>
              </a:rPr>
              <a:t>TRAVERSARI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Oras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Râu</a:t>
            </a:r>
            <a:r>
              <a:rPr dirty="0" sz="2000" spc="-20" b="1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000" b="1">
                <a:latin typeface="Arial"/>
                <a:cs typeface="Arial"/>
              </a:rPr>
              <a:t>RÂURI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Râu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spc="-1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Lungime),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Formulaţi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următoarele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interogări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relaţional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calculul</a:t>
            </a:r>
            <a:endParaRPr sz="20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latin typeface="Microsoft Sans Serif"/>
                <a:cs typeface="Microsoft Sans Serif"/>
              </a:rPr>
              <a:t>relaţional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tupluri:</a:t>
            </a:r>
            <a:endParaRPr sz="2000">
              <a:latin typeface="Microsoft Sans Serif"/>
              <a:cs typeface="Microsoft Sans Serif"/>
            </a:endParaRPr>
          </a:p>
          <a:p>
            <a:pPr algn="just" lvl="1" marL="12700" marR="5715" indent="-1270">
              <a:lnSpc>
                <a:spcPct val="100000"/>
              </a:lnSpc>
              <a:spcBef>
                <a:spcPts val="2240"/>
              </a:spcBef>
              <a:buSzPct val="95833"/>
              <a:buAutoNum type="alphaLcParenR"/>
              <a:tabLst>
                <a:tab pos="282575" algn="l"/>
              </a:tabLst>
            </a:pP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găsiţi</a:t>
            </a:r>
            <a:r>
              <a:rPr dirty="0" sz="2400" spc="2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numele,</a:t>
            </a:r>
            <a:r>
              <a:rPr dirty="0" sz="2400" spc="3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judeţele</a:t>
            </a:r>
            <a:r>
              <a:rPr dirty="0" sz="2400" spc="2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2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numărul</a:t>
            </a:r>
            <a:r>
              <a:rPr dirty="0" sz="2400" spc="3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2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locuitori</a:t>
            </a:r>
            <a:r>
              <a:rPr dirty="0" sz="2400" spc="3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30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oraşele </a:t>
            </a:r>
            <a:r>
              <a:rPr dirty="0" sz="2400">
                <a:latin typeface="Microsoft Sans Serif"/>
                <a:cs typeface="Microsoft Sans Serif"/>
              </a:rPr>
              <a:t>care au mai mult de 50000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locuitori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 sunt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traversate de </a:t>
            </a:r>
            <a:r>
              <a:rPr dirty="0" sz="2400" spc="-10">
                <a:latin typeface="Microsoft Sans Serif"/>
                <a:cs typeface="Microsoft Sans Serif"/>
              </a:rPr>
              <a:t>Siret </a:t>
            </a:r>
            <a:r>
              <a:rPr dirty="0" sz="2400">
                <a:latin typeface="Microsoft Sans Serif"/>
                <a:cs typeface="Microsoft Sans Serif"/>
              </a:rPr>
              <a:t>sau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Mureş</a:t>
            </a:r>
            <a:endParaRPr sz="2400">
              <a:latin typeface="Microsoft Sans Serif"/>
              <a:cs typeface="Microsoft Sans Serif"/>
            </a:endParaRPr>
          </a:p>
          <a:p>
            <a:pPr algn="just" lvl="1" marL="12700" marR="5080" indent="-1270">
              <a:lnSpc>
                <a:spcPct val="100400"/>
              </a:lnSpc>
              <a:spcBef>
                <a:spcPts val="1685"/>
              </a:spcBef>
              <a:buSzPct val="95833"/>
              <a:buAutoNum type="alphaLcParenR"/>
              <a:tabLst>
                <a:tab pos="282575" algn="l"/>
              </a:tabLst>
            </a:pP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Găsiţi</a:t>
            </a:r>
            <a:r>
              <a:rPr dirty="0" sz="2400" spc="5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oraşele</a:t>
            </a:r>
            <a:r>
              <a:rPr dirty="0" sz="2400" spc="5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care</a:t>
            </a:r>
            <a:r>
              <a:rPr dirty="0" sz="2400" spc="5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sunt</a:t>
            </a:r>
            <a:r>
              <a:rPr dirty="0" sz="2400" spc="5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traversate</a:t>
            </a:r>
            <a:r>
              <a:rPr dirty="0" sz="2400" spc="5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5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cel</a:t>
            </a:r>
            <a:r>
              <a:rPr dirty="0" sz="2400" spc="5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puţin</a:t>
            </a:r>
            <a:r>
              <a:rPr dirty="0" sz="2400" spc="5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două</a:t>
            </a:r>
            <a:r>
              <a:rPr dirty="0" sz="2400" spc="5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râuri, </a:t>
            </a:r>
            <a:r>
              <a:rPr dirty="0" sz="2400">
                <a:latin typeface="Microsoft Sans Serif"/>
                <a:cs typeface="Microsoft Sans Serif"/>
              </a:rPr>
              <a:t>precizând</a:t>
            </a:r>
            <a:r>
              <a:rPr dirty="0" sz="2400" spc="3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numele</a:t>
            </a:r>
            <a:r>
              <a:rPr dirty="0" sz="2400" spc="3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oraşului</a:t>
            </a:r>
            <a:r>
              <a:rPr dirty="0" sz="2400" spc="3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3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numele</a:t>
            </a:r>
            <a:r>
              <a:rPr dirty="0" sz="2400" spc="3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celui</a:t>
            </a:r>
            <a:r>
              <a:rPr dirty="0" sz="2400" spc="3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3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lung</a:t>
            </a:r>
            <a:r>
              <a:rPr dirty="0" sz="2400" spc="3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râu</a:t>
            </a:r>
            <a:r>
              <a:rPr dirty="0" sz="2400" spc="37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care-</a:t>
            </a:r>
            <a:r>
              <a:rPr dirty="0" sz="2400" spc="-50">
                <a:latin typeface="Microsoft Sans Serif"/>
                <a:cs typeface="Microsoft Sans Serif"/>
              </a:rPr>
              <a:t>l </a:t>
            </a:r>
            <a:r>
              <a:rPr dirty="0" sz="2400" spc="-10">
                <a:latin typeface="Microsoft Sans Serif"/>
                <a:cs typeface="Microsoft Sans Serif"/>
              </a:rPr>
              <a:t>traversează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5438" y="3735704"/>
            <a:ext cx="22879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0000"/>
                </a:solidFill>
                <a:latin typeface="Calibri"/>
                <a:cs typeface="Calibri"/>
              </a:rPr>
              <a:t>INTREBARI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72997" y="1027252"/>
            <a:ext cx="8178165" cy="5865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  <a:tabLst>
                <a:tab pos="1226820" algn="l"/>
                <a:tab pos="2798445" algn="l"/>
                <a:tab pos="3537585" algn="l"/>
                <a:tab pos="4037329" algn="l"/>
                <a:tab pos="4994910" algn="l"/>
                <a:tab pos="6598284" algn="l"/>
                <a:tab pos="6860540" algn="l"/>
              </a:tabLst>
            </a:pP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Algebra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relaţională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">
                <a:solidFill>
                  <a:srgbClr val="00007B"/>
                </a:solidFill>
                <a:latin typeface="Microsoft Sans Serif"/>
                <a:cs typeface="Microsoft Sans Serif"/>
              </a:rPr>
              <a:t>un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limbaj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procedural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50">
                <a:latin typeface="Microsoft Sans Serif"/>
                <a:cs typeface="Microsoft Sans Serif"/>
              </a:rPr>
              <a:t>-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expresiile</a:t>
            </a:r>
            <a:endParaRPr sz="2400">
              <a:latin typeface="Microsoft Sans Serif"/>
              <a:cs typeface="Microsoft Sans Serif"/>
            </a:endParaRPr>
          </a:p>
          <a:p>
            <a:pPr marL="356870">
              <a:lnSpc>
                <a:spcPts val="2595"/>
              </a:lnSpc>
            </a:pPr>
            <a:r>
              <a:rPr dirty="0" sz="2400">
                <a:latin typeface="Microsoft Sans Serif"/>
                <a:cs typeface="Microsoft Sans Serif"/>
              </a:rPr>
              <a:t>specifică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pas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pas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construirea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rezultatului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26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algn="just" marL="356870" marR="5080" indent="-344805">
              <a:lnSpc>
                <a:spcPct val="80200"/>
              </a:lnSpc>
            </a:pPr>
            <a:r>
              <a:rPr dirty="0" sz="2600">
                <a:solidFill>
                  <a:srgbClr val="00007B"/>
                </a:solidFill>
                <a:latin typeface="Microsoft Sans Serif"/>
                <a:cs typeface="Microsoft Sans Serif"/>
              </a:rPr>
              <a:t>Calculul</a:t>
            </a:r>
            <a:r>
              <a:rPr dirty="0" sz="2600" spc="58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00007B"/>
                </a:solidFill>
                <a:latin typeface="Microsoft Sans Serif"/>
                <a:cs typeface="Microsoft Sans Serif"/>
              </a:rPr>
              <a:t>relaţional</a:t>
            </a:r>
            <a:r>
              <a:rPr dirty="0" sz="2600" spc="58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-</a:t>
            </a:r>
            <a:r>
              <a:rPr dirty="0" sz="2600" spc="58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familie</a:t>
            </a:r>
            <a:r>
              <a:rPr dirty="0" sz="2600" spc="58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de</a:t>
            </a:r>
            <a:r>
              <a:rPr dirty="0" sz="2600" spc="58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limbaje</a:t>
            </a:r>
            <a:r>
              <a:rPr dirty="0" sz="2600" spc="58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de</a:t>
            </a:r>
            <a:r>
              <a:rPr dirty="0" sz="2600" spc="59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interogare, </a:t>
            </a:r>
            <a:r>
              <a:rPr dirty="0" sz="2600">
                <a:latin typeface="Microsoft Sans Serif"/>
                <a:cs typeface="Microsoft Sans Serif"/>
              </a:rPr>
              <a:t>bazate</a:t>
            </a:r>
            <a:r>
              <a:rPr dirty="0" sz="2600" spc="275">
                <a:latin typeface="Microsoft Sans Serif"/>
                <a:cs typeface="Microsoft Sans Serif"/>
              </a:rPr>
              <a:t>   </a:t>
            </a:r>
            <a:r>
              <a:rPr dirty="0" sz="2600">
                <a:latin typeface="Microsoft Sans Serif"/>
                <a:cs typeface="Microsoft Sans Serif"/>
              </a:rPr>
              <a:t>pe</a:t>
            </a:r>
            <a:r>
              <a:rPr dirty="0" sz="2600" spc="280">
                <a:latin typeface="Microsoft Sans Serif"/>
                <a:cs typeface="Microsoft Sans Serif"/>
              </a:rPr>
              <a:t>   </a:t>
            </a:r>
            <a:r>
              <a:rPr dirty="0" sz="2600">
                <a:latin typeface="Microsoft Sans Serif"/>
                <a:cs typeface="Microsoft Sans Serif"/>
              </a:rPr>
              <a:t>calculul</a:t>
            </a:r>
            <a:r>
              <a:rPr dirty="0" sz="2600" spc="285">
                <a:latin typeface="Microsoft Sans Serif"/>
                <a:cs typeface="Microsoft Sans Serif"/>
              </a:rPr>
              <a:t>   </a:t>
            </a:r>
            <a:r>
              <a:rPr dirty="0" sz="2600">
                <a:latin typeface="Microsoft Sans Serif"/>
                <a:cs typeface="Microsoft Sans Serif"/>
              </a:rPr>
              <a:t>cu</a:t>
            </a:r>
            <a:r>
              <a:rPr dirty="0" sz="2600" spc="275">
                <a:latin typeface="Microsoft Sans Serif"/>
                <a:cs typeface="Microsoft Sans Serif"/>
              </a:rPr>
              <a:t>   </a:t>
            </a:r>
            <a:r>
              <a:rPr dirty="0" sz="2600">
                <a:latin typeface="Microsoft Sans Serif"/>
                <a:cs typeface="Microsoft Sans Serif"/>
              </a:rPr>
              <a:t>predicate</a:t>
            </a:r>
            <a:r>
              <a:rPr dirty="0" sz="2600" spc="275">
                <a:latin typeface="Microsoft Sans Serif"/>
                <a:cs typeface="Microsoft Sans Serif"/>
              </a:rPr>
              <a:t>   </a:t>
            </a:r>
            <a:r>
              <a:rPr dirty="0" sz="2600">
                <a:latin typeface="Microsoft Sans Serif"/>
                <a:cs typeface="Microsoft Sans Serif"/>
              </a:rPr>
              <a:t>de</a:t>
            </a:r>
            <a:r>
              <a:rPr dirty="0" sz="2600" spc="285">
                <a:latin typeface="Microsoft Sans Serif"/>
                <a:cs typeface="Microsoft Sans Serif"/>
              </a:rPr>
              <a:t>   </a:t>
            </a:r>
            <a:r>
              <a:rPr dirty="0" sz="2600" spc="-10">
                <a:latin typeface="Microsoft Sans Serif"/>
                <a:cs typeface="Microsoft Sans Serif"/>
              </a:rPr>
              <a:t>ordinul </a:t>
            </a:r>
            <a:r>
              <a:rPr dirty="0" sz="2600">
                <a:latin typeface="Microsoft Sans Serif"/>
                <a:cs typeface="Microsoft Sans Serif"/>
              </a:rPr>
              <a:t>întâi</a:t>
            </a:r>
            <a:r>
              <a:rPr dirty="0" sz="2600" spc="-2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(limbaje</a:t>
            </a:r>
            <a:r>
              <a:rPr dirty="0" sz="2600" spc="-5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descriptive)</a:t>
            </a:r>
            <a:endParaRPr sz="2600">
              <a:latin typeface="Microsoft Sans Serif"/>
              <a:cs typeface="Microsoft Sans Serif"/>
            </a:endParaRPr>
          </a:p>
          <a:p>
            <a:pPr algn="just" marL="355600" marR="175260" indent="-343535">
              <a:lnSpc>
                <a:spcPts val="2320"/>
              </a:lnSpc>
              <a:spcBef>
                <a:spcPts val="1165"/>
              </a:spcBef>
              <a:buClr>
                <a:srgbClr val="9999CC"/>
              </a:buClr>
              <a:buSzPct val="79166"/>
              <a:buFont typeface="Wingdings"/>
              <a:buChar char=""/>
              <a:tabLst>
                <a:tab pos="356870" algn="l"/>
              </a:tabLst>
            </a:pPr>
            <a:r>
              <a:rPr dirty="0" sz="2400">
                <a:latin typeface="Microsoft Sans Serif"/>
                <a:cs typeface="Microsoft Sans Serif"/>
              </a:rPr>
              <a:t>interogarea</a:t>
            </a:r>
            <a:r>
              <a:rPr dirty="0" sz="2400" spc="440">
                <a:latin typeface="Microsoft Sans Serif"/>
                <a:cs typeface="Microsoft Sans Serif"/>
              </a:rPr>
              <a:t>      </a:t>
            </a: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225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specificată</a:t>
            </a:r>
            <a:r>
              <a:rPr dirty="0" sz="2400" spc="360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prin</a:t>
            </a:r>
            <a:r>
              <a:rPr dirty="0" sz="2400" spc="400">
                <a:latin typeface="Microsoft Sans Serif"/>
                <a:cs typeface="Microsoft Sans Serif"/>
              </a:rPr>
              <a:t>   </a:t>
            </a:r>
            <a:r>
              <a:rPr dirty="0" sz="2400" spc="-10">
                <a:latin typeface="Microsoft Sans Serif"/>
                <a:cs typeface="Microsoft Sans Serif"/>
              </a:rPr>
              <a:t>proprietăţile 	rezultatului</a:t>
            </a:r>
            <a:endParaRPr sz="2400">
              <a:latin typeface="Microsoft Sans Serif"/>
              <a:cs typeface="Microsoft Sans Serif"/>
            </a:endParaRPr>
          </a:p>
          <a:p>
            <a:pPr algn="just" marL="356870" indent="-344170">
              <a:lnSpc>
                <a:spcPct val="100000"/>
              </a:lnSpc>
              <a:spcBef>
                <a:spcPts val="600"/>
              </a:spcBef>
              <a:buClr>
                <a:srgbClr val="9999CC"/>
              </a:buClr>
              <a:buSzPct val="79166"/>
              <a:buFont typeface="Wingdings"/>
              <a:buChar char=""/>
              <a:tabLst>
                <a:tab pos="356870" algn="l"/>
              </a:tabLst>
            </a:pPr>
            <a:r>
              <a:rPr dirty="0" sz="2400">
                <a:latin typeface="Microsoft Sans Serif"/>
                <a:cs typeface="Microsoft Sans Serif"/>
              </a:rPr>
              <a:t>contează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puţin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procedura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trebuie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urmată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75"/>
              </a:spcBef>
              <a:buClr>
                <a:srgbClr val="9999CC"/>
              </a:buClr>
              <a:buFont typeface="Wingdings"/>
              <a:buChar char=""/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600" spc="-25">
                <a:latin typeface="Microsoft Sans Serif"/>
                <a:cs typeface="Microsoft Sans Serif"/>
              </a:rPr>
              <a:t>Versiuni</a:t>
            </a:r>
            <a:r>
              <a:rPr dirty="0" sz="2600" spc="-13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ale</a:t>
            </a:r>
            <a:r>
              <a:rPr dirty="0" sz="2600" spc="-12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calculului</a:t>
            </a:r>
            <a:r>
              <a:rPr dirty="0" sz="2600" spc="-13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relaţional:</a:t>
            </a:r>
            <a:endParaRPr sz="2600">
              <a:latin typeface="Microsoft Sans Serif"/>
              <a:cs typeface="Microsoft Sans Serif"/>
            </a:endParaRPr>
          </a:p>
          <a:p>
            <a:pPr marL="356870" indent="-344170">
              <a:lnSpc>
                <a:spcPts val="2590"/>
              </a:lnSpc>
              <a:spcBef>
                <a:spcPts val="630"/>
              </a:spcBef>
              <a:buClr>
                <a:srgbClr val="9999CC"/>
              </a:buClr>
              <a:buSzPct val="79166"/>
              <a:buFont typeface="Wingdings"/>
              <a:buChar char=""/>
              <a:tabLst>
                <a:tab pos="356870" algn="l"/>
              </a:tabLst>
            </a:pP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Calculul</a:t>
            </a:r>
            <a:r>
              <a:rPr dirty="0" sz="24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relaţional</a:t>
            </a:r>
            <a:r>
              <a:rPr dirty="0" sz="2400" spc="-8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i="1">
                <a:solidFill>
                  <a:srgbClr val="00007B"/>
                </a:solidFill>
                <a:latin typeface="Arial"/>
                <a:cs typeface="Arial"/>
              </a:rPr>
              <a:t>pe</a:t>
            </a:r>
            <a:r>
              <a:rPr dirty="0" sz="2400" spc="-12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007B"/>
                </a:solidFill>
                <a:latin typeface="Arial"/>
                <a:cs typeface="Arial"/>
              </a:rPr>
              <a:t>domenii</a:t>
            </a:r>
            <a:r>
              <a:rPr dirty="0" sz="2400" spc="-8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-10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prezintă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caracteristicile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de</a:t>
            </a:r>
            <a:endParaRPr sz="2400">
              <a:latin typeface="Microsoft Sans Serif"/>
              <a:cs typeface="Microsoft Sans Serif"/>
            </a:endParaRPr>
          </a:p>
          <a:p>
            <a:pPr marL="356870">
              <a:lnSpc>
                <a:spcPts val="2590"/>
              </a:lnSpc>
            </a:pPr>
            <a:r>
              <a:rPr dirty="0" sz="2400">
                <a:latin typeface="Microsoft Sans Serif"/>
                <a:cs typeface="Microsoft Sans Serif"/>
              </a:rPr>
              <a:t>bază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ale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acestor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limbaje</a:t>
            </a:r>
            <a:endParaRPr sz="2400">
              <a:latin typeface="Microsoft Sans Serif"/>
              <a:cs typeface="Microsoft Sans Serif"/>
            </a:endParaRPr>
          </a:p>
          <a:p>
            <a:pPr marL="356870" marR="424180" indent="-344805">
              <a:lnSpc>
                <a:spcPts val="2300"/>
              </a:lnSpc>
              <a:spcBef>
                <a:spcPts val="1185"/>
              </a:spcBef>
              <a:buClr>
                <a:srgbClr val="9999CC"/>
              </a:buClr>
              <a:buSzPct val="79166"/>
              <a:buFont typeface="Wingdings"/>
              <a:buChar char=""/>
              <a:tabLst>
                <a:tab pos="356870" algn="l"/>
                <a:tab pos="4574540" algn="l"/>
              </a:tabLst>
            </a:pP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Calculul</a:t>
            </a:r>
            <a:r>
              <a:rPr dirty="0" sz="2400" spc="-9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relaţional</a:t>
            </a:r>
            <a:r>
              <a:rPr dirty="0" sz="2400" spc="-114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i="1">
                <a:solidFill>
                  <a:srgbClr val="00007B"/>
                </a:solidFill>
                <a:latin typeface="Arial"/>
                <a:cs typeface="Arial"/>
              </a:rPr>
              <a:t>pe</a:t>
            </a:r>
            <a:r>
              <a:rPr dirty="0" sz="2400" spc="-16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007B"/>
                </a:solidFill>
                <a:latin typeface="Arial"/>
                <a:cs typeface="Arial"/>
              </a:rPr>
              <a:t>tupluri</a:t>
            </a:r>
            <a:r>
              <a:rPr dirty="0" sz="2400" spc="-15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-</a:t>
            </a:r>
            <a:r>
              <a:rPr dirty="0" sz="2400">
                <a:latin typeface="Microsoft Sans Serif"/>
                <a:cs typeface="Microsoft Sans Serif"/>
              </a:rPr>
              <a:t>	formează</a:t>
            </a:r>
            <a:r>
              <a:rPr dirty="0" sz="2400" spc="-1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bazele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multor constructori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disponibili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interogarea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SQL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42567" y="1495454"/>
            <a:ext cx="5927090" cy="83375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dirty="0" sz="2000">
                <a:latin typeface="Microsoft Sans Serif"/>
                <a:cs typeface="Microsoft Sans Serif"/>
              </a:rPr>
              <a:t>Expresiile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forma</a:t>
            </a:r>
            <a:endParaRPr sz="2000">
              <a:latin typeface="Microsoft Sans Serif"/>
              <a:cs typeface="Microsoft Sans Serif"/>
            </a:endParaRPr>
          </a:p>
          <a:p>
            <a:pPr algn="ctr" marR="645795">
              <a:lnSpc>
                <a:spcPct val="100000"/>
              </a:lnSpc>
              <a:spcBef>
                <a:spcPts val="685"/>
              </a:spcBef>
            </a:pPr>
            <a:r>
              <a:rPr dirty="0" sz="2200" spc="-20">
                <a:latin typeface="Times New Roman"/>
                <a:cs typeface="Times New Roman"/>
              </a:rPr>
              <a:t>{</a:t>
            </a:r>
            <a:r>
              <a:rPr dirty="0" sz="2200" spc="-20" i="1">
                <a:latin typeface="Times New Roman"/>
                <a:cs typeface="Times New Roman"/>
              </a:rPr>
              <a:t>A</a:t>
            </a:r>
            <a:r>
              <a:rPr dirty="0" baseline="-16835" sz="2475" spc="-30" i="1">
                <a:latin typeface="Times New Roman"/>
                <a:cs typeface="Times New Roman"/>
              </a:rPr>
              <a:t>1</a:t>
            </a:r>
            <a:r>
              <a:rPr dirty="0" baseline="-16835" sz="2475" spc="-12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x</a:t>
            </a:r>
            <a:r>
              <a:rPr dirty="0" baseline="-16835" sz="2475" spc="-15" i="1">
                <a:latin typeface="Times New Roman"/>
                <a:cs typeface="Times New Roman"/>
              </a:rPr>
              <a:t>1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r>
              <a:rPr dirty="0" sz="2200" spc="-2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...,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baseline="-16835" sz="2475" i="1">
                <a:latin typeface="Times New Roman"/>
                <a:cs typeface="Times New Roman"/>
              </a:rPr>
              <a:t>k</a:t>
            </a:r>
            <a:r>
              <a:rPr dirty="0" baseline="-16835" sz="2475" spc="322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6835" sz="2475" i="1">
                <a:latin typeface="Times New Roman"/>
                <a:cs typeface="Times New Roman"/>
              </a:rPr>
              <a:t>k</a:t>
            </a:r>
            <a:r>
              <a:rPr dirty="0" baseline="-16835" sz="2475" spc="382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|</a:t>
            </a:r>
            <a:r>
              <a:rPr dirty="0" sz="2200" spc="175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f</a:t>
            </a:r>
            <a:r>
              <a:rPr dirty="0" sz="2200" spc="-180" i="1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},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1346" y="2366924"/>
            <a:ext cx="974725" cy="112649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dirty="0" sz="2200" spc="-114" i="1">
                <a:latin typeface="Times New Roman"/>
                <a:cs typeface="Times New Roman"/>
              </a:rPr>
              <a:t>A</a:t>
            </a:r>
            <a:r>
              <a:rPr dirty="0" baseline="-16835" sz="2475" spc="-172" i="1">
                <a:latin typeface="Times New Roman"/>
                <a:cs typeface="Times New Roman"/>
              </a:rPr>
              <a:t>1</a:t>
            </a:r>
            <a:r>
              <a:rPr dirty="0" baseline="-16835" sz="2475" spc="37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..., </a:t>
            </a:r>
            <a:r>
              <a:rPr dirty="0" sz="2200" spc="-25" i="1">
                <a:latin typeface="Times New Roman"/>
                <a:cs typeface="Times New Roman"/>
              </a:rPr>
              <a:t>A</a:t>
            </a:r>
            <a:r>
              <a:rPr dirty="0" baseline="-16835" sz="2475" spc="-37" i="1">
                <a:latin typeface="Times New Roman"/>
                <a:cs typeface="Times New Roman"/>
              </a:rPr>
              <a:t>k</a:t>
            </a:r>
            <a:endParaRPr baseline="-16835" sz="2475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200"/>
              </a:spcBef>
            </a:pP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6835" sz="2475" i="1">
                <a:latin typeface="Times New Roman"/>
                <a:cs typeface="Times New Roman"/>
              </a:rPr>
              <a:t>1</a:t>
            </a:r>
            <a:r>
              <a:rPr dirty="0" baseline="-16835" sz="2475" spc="-7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...,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x</a:t>
            </a:r>
            <a:r>
              <a:rPr dirty="0" baseline="-16835" sz="2475" spc="-37" i="1">
                <a:latin typeface="Times New Roman"/>
                <a:cs typeface="Times New Roman"/>
              </a:rPr>
              <a:t>k</a:t>
            </a:r>
            <a:endParaRPr baseline="-16835" sz="2475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400"/>
              </a:spcBef>
            </a:pPr>
            <a:r>
              <a:rPr dirty="0" sz="2150" spc="-50" i="1">
                <a:latin typeface="Times New Roman"/>
                <a:cs typeface="Times New Roman"/>
              </a:rPr>
              <a:t>f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2044" y="5764148"/>
            <a:ext cx="71374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4325" algn="l"/>
              </a:tabLst>
            </a:pPr>
            <a:r>
              <a:rPr dirty="0" baseline="1388" sz="3000" spc="-75">
                <a:latin typeface="Microsoft Sans Serif"/>
                <a:cs typeface="Microsoft Sans Serif"/>
              </a:rPr>
              <a:t>-</a:t>
            </a:r>
            <a:r>
              <a:rPr dirty="0" baseline="1388" sz="3000">
                <a:latin typeface="Microsoft Sans Serif"/>
                <a:cs typeface="Microsoft Sans Serif"/>
              </a:rPr>
              <a:t>	</a:t>
            </a:r>
            <a:r>
              <a:rPr dirty="0" sz="2150" spc="-25" i="1">
                <a:latin typeface="Times New Roman"/>
                <a:cs typeface="Times New Roman"/>
              </a:rPr>
              <a:t>x</a:t>
            </a:r>
            <a:r>
              <a:rPr dirty="0" sz="2150" spc="-25">
                <a:latin typeface="Symbol"/>
                <a:cs typeface="Symbol"/>
              </a:rPr>
              <a:t></a:t>
            </a:r>
            <a:r>
              <a:rPr dirty="0" sz="2150" spc="-25" i="1">
                <a:latin typeface="Times New Roman"/>
                <a:cs typeface="Times New Roman"/>
              </a:rPr>
              <a:t>y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54173" y="5617399"/>
            <a:ext cx="3663950" cy="143319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645795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sau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1262" sz="3300" spc="-30" i="1">
                <a:latin typeface="Times New Roman"/>
                <a:cs typeface="Times New Roman"/>
              </a:rPr>
              <a:t>x</a:t>
            </a:r>
            <a:r>
              <a:rPr dirty="0" baseline="1262" sz="3300" spc="-30">
                <a:latin typeface="Symbol"/>
                <a:cs typeface="Symbol"/>
              </a:rPr>
              <a:t></a:t>
            </a:r>
            <a:r>
              <a:rPr dirty="0" baseline="1262" sz="3300" spc="-30" i="1">
                <a:latin typeface="Times New Roman"/>
                <a:cs typeface="Times New Roman"/>
              </a:rPr>
              <a:t>c</a:t>
            </a:r>
            <a:r>
              <a:rPr dirty="0" baseline="1262" sz="3300" spc="-30">
                <a:latin typeface="Times New Roman"/>
                <a:cs typeface="Times New Roman"/>
              </a:rPr>
              <a:t>,</a:t>
            </a:r>
            <a:endParaRPr baseline="1262" sz="3300">
              <a:latin typeface="Times New Roman"/>
              <a:cs typeface="Times New Roman"/>
            </a:endParaRPr>
          </a:p>
          <a:p>
            <a:pPr algn="ctr" marL="633095">
              <a:lnSpc>
                <a:spcPct val="100000"/>
              </a:lnSpc>
              <a:spcBef>
                <a:spcPts val="1235"/>
              </a:spcBef>
            </a:pP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7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y</a:t>
            </a:r>
            <a:r>
              <a:rPr dirty="0" sz="2000" spc="-7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variabile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</a:t>
            </a:r>
            <a:r>
              <a:rPr dirty="0" sz="2000" spc="-75" i="1">
                <a:latin typeface="Arial"/>
                <a:cs typeface="Arial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constantă</a:t>
            </a:r>
            <a:endParaRPr sz="2000">
              <a:latin typeface="Microsoft Sans Serif"/>
              <a:cs typeface="Microsoft Sans Serif"/>
            </a:endParaRPr>
          </a:p>
          <a:p>
            <a:pPr algn="ctr" marL="596900">
              <a:lnSpc>
                <a:spcPct val="100000"/>
              </a:lnSpc>
              <a:spcBef>
                <a:spcPts val="935"/>
              </a:spcBef>
            </a:pPr>
            <a:r>
              <a:rPr dirty="0" baseline="3968" sz="3150">
                <a:latin typeface="Symbol"/>
                <a:cs typeface="Symbol"/>
              </a:rPr>
              <a:t></a:t>
            </a:r>
            <a:r>
              <a:rPr dirty="0" baseline="3968" sz="3150" spc="7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operator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comparaţie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(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17005" y="6674002"/>
            <a:ext cx="165608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58290" algn="l"/>
              </a:tabLst>
            </a:pPr>
            <a:r>
              <a:rPr dirty="0" sz="2150" spc="-10">
                <a:latin typeface="Symbol"/>
                <a:cs typeface="Symbol"/>
              </a:rPr>
              <a:t></a:t>
            </a:r>
            <a:r>
              <a:rPr dirty="0" sz="2150" spc="-10">
                <a:latin typeface="Times New Roman"/>
                <a:cs typeface="Times New Roman"/>
              </a:rPr>
              <a:t>,</a:t>
            </a:r>
            <a:r>
              <a:rPr dirty="0" sz="2150" spc="-260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</a:t>
            </a:r>
            <a:r>
              <a:rPr dirty="0" sz="2150">
                <a:latin typeface="Times New Roman"/>
                <a:cs typeface="Times New Roman"/>
              </a:rPr>
              <a:t>,</a:t>
            </a:r>
            <a:r>
              <a:rPr dirty="0" sz="2150" spc="-33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Symbol"/>
                <a:cs typeface="Symbol"/>
              </a:rPr>
              <a:t></a:t>
            </a:r>
            <a:r>
              <a:rPr dirty="0" sz="2150" spc="-10">
                <a:latin typeface="Times New Roman"/>
                <a:cs typeface="Times New Roman"/>
              </a:rPr>
              <a:t>,</a:t>
            </a:r>
            <a:r>
              <a:rPr dirty="0" sz="2150" spc="-28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Symbol"/>
                <a:cs typeface="Symbol"/>
              </a:rPr>
              <a:t></a:t>
            </a:r>
            <a:r>
              <a:rPr dirty="0" sz="2150" spc="-10">
                <a:latin typeface="Times New Roman"/>
                <a:cs typeface="Times New Roman"/>
              </a:rPr>
              <a:t>,</a:t>
            </a:r>
            <a:r>
              <a:rPr dirty="0" sz="2150" spc="-305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</a:t>
            </a:r>
            <a:r>
              <a:rPr dirty="0" sz="2150">
                <a:latin typeface="Times New Roman"/>
                <a:cs typeface="Times New Roman"/>
              </a:rPr>
              <a:t>,</a:t>
            </a:r>
            <a:r>
              <a:rPr dirty="0" sz="2150" spc="-290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Symbol"/>
                <a:cs typeface="Symbol"/>
              </a:rPr>
              <a:t>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baseline="-2777" sz="3000" spc="-89">
                <a:latin typeface="Microsoft Sans Serif"/>
                <a:cs typeface="Microsoft Sans Serif"/>
              </a:rPr>
              <a:t>)</a:t>
            </a:r>
            <a:endParaRPr baseline="-2777"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0792" y="954735"/>
            <a:ext cx="46748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B"/>
                </a:solidFill>
              </a:rPr>
              <a:t>Calculul</a:t>
            </a:r>
            <a:r>
              <a:rPr dirty="0" sz="2800" spc="-90">
                <a:solidFill>
                  <a:srgbClr val="00007B"/>
                </a:solidFill>
              </a:rPr>
              <a:t> </a:t>
            </a:r>
            <a:r>
              <a:rPr dirty="0" sz="2800">
                <a:solidFill>
                  <a:srgbClr val="00007B"/>
                </a:solidFill>
              </a:rPr>
              <a:t>relaţional</a:t>
            </a:r>
            <a:r>
              <a:rPr dirty="0" sz="2800" spc="-65">
                <a:solidFill>
                  <a:srgbClr val="00007B"/>
                </a:solidFill>
              </a:rPr>
              <a:t> </a:t>
            </a:r>
            <a:r>
              <a:rPr dirty="0" sz="2800">
                <a:solidFill>
                  <a:srgbClr val="00007B"/>
                </a:solidFill>
              </a:rPr>
              <a:t>pe</a:t>
            </a:r>
            <a:r>
              <a:rPr dirty="0" sz="2800" spc="-75">
                <a:solidFill>
                  <a:srgbClr val="00007B"/>
                </a:solidFill>
              </a:rPr>
              <a:t> </a:t>
            </a:r>
            <a:r>
              <a:rPr dirty="0" sz="2800" spc="-10">
                <a:solidFill>
                  <a:srgbClr val="00007B"/>
                </a:solidFill>
              </a:rPr>
              <a:t>domenii</a:t>
            </a:r>
            <a:endParaRPr sz="2800"/>
          </a:p>
        </p:txBody>
      </p:sp>
      <p:sp>
        <p:nvSpPr>
          <p:cNvPr id="8" name="object 8" descr=""/>
          <p:cNvSpPr txBox="1"/>
          <p:nvPr/>
        </p:nvSpPr>
        <p:spPr>
          <a:xfrm>
            <a:off x="2468372" y="2376220"/>
            <a:ext cx="6295390" cy="113347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509"/>
              </a:spcBef>
              <a:buChar char="-"/>
              <a:tabLst>
                <a:tab pos="234950" algn="l"/>
              </a:tabLst>
            </a:pP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distincte</a:t>
            </a:r>
            <a:endParaRPr sz="2000">
              <a:latin typeface="Microsoft Sans Serif"/>
              <a:cs typeface="Microsoft Sans Serif"/>
            </a:endParaRPr>
          </a:p>
          <a:p>
            <a:pPr marL="213360" indent="-155575">
              <a:lnSpc>
                <a:spcPct val="100000"/>
              </a:lnSpc>
              <a:spcBef>
                <a:spcPts val="409"/>
              </a:spcBef>
              <a:buChar char="-"/>
              <a:tabLst>
                <a:tab pos="213360" algn="l"/>
              </a:tabLst>
            </a:pPr>
            <a:r>
              <a:rPr dirty="0" sz="2000">
                <a:latin typeface="Microsoft Sans Serif"/>
                <a:cs typeface="Microsoft Sans Serif"/>
              </a:rPr>
              <a:t>variabile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simplitate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vom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considera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distincte)</a:t>
            </a:r>
            <a:endParaRPr sz="2000">
              <a:latin typeface="Microsoft Sans Serif"/>
              <a:cs typeface="Microsoft Sans Serif"/>
            </a:endParaRPr>
          </a:p>
          <a:p>
            <a:pPr marL="213360" indent="-155575">
              <a:lnSpc>
                <a:spcPct val="100000"/>
              </a:lnSpc>
              <a:spcBef>
                <a:spcPts val="700"/>
              </a:spcBef>
              <a:buChar char="-"/>
              <a:tabLst>
                <a:tab pos="213360" algn="l"/>
              </a:tabLst>
            </a:pPr>
            <a:r>
              <a:rPr dirty="0" sz="2000">
                <a:latin typeface="Microsoft Sans Serif"/>
                <a:cs typeface="Microsoft Sans Serif"/>
              </a:rPr>
              <a:t>formulă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construită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următoarelor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reguli: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47368" y="4732401"/>
            <a:ext cx="8013700" cy="658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689225" algn="l"/>
                <a:tab pos="3423920" algn="l"/>
                <a:tab pos="5088255" algn="l"/>
              </a:tabLst>
            </a:pPr>
            <a:r>
              <a:rPr dirty="0" baseline="2777" sz="3000">
                <a:latin typeface="Microsoft Sans Serif"/>
                <a:cs typeface="Microsoft Sans Serif"/>
              </a:rPr>
              <a:t>-</a:t>
            </a:r>
            <a:r>
              <a:rPr dirty="0" baseline="2777" sz="3000" spc="157">
                <a:latin typeface="Microsoft Sans Serif"/>
                <a:cs typeface="Microsoft Sans Serif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R</a:t>
            </a:r>
            <a:r>
              <a:rPr dirty="0" sz="2150">
                <a:latin typeface="Times New Roman"/>
                <a:cs typeface="Times New Roman"/>
              </a:rPr>
              <a:t>(</a:t>
            </a:r>
            <a:r>
              <a:rPr dirty="0" sz="2150" spc="-305">
                <a:latin typeface="Times New Roman"/>
                <a:cs typeface="Times New Roman"/>
              </a:rPr>
              <a:t> </a:t>
            </a:r>
            <a:r>
              <a:rPr dirty="0" sz="2150" spc="-75" i="1">
                <a:latin typeface="Times New Roman"/>
                <a:cs typeface="Times New Roman"/>
              </a:rPr>
              <a:t>A</a:t>
            </a:r>
            <a:r>
              <a:rPr dirty="0" baseline="-17361" sz="2400" spc="-112" i="1">
                <a:latin typeface="Times New Roman"/>
                <a:cs typeface="Times New Roman"/>
              </a:rPr>
              <a:t>1</a:t>
            </a:r>
            <a:r>
              <a:rPr dirty="0" baseline="-17361" sz="2400" spc="150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:</a:t>
            </a:r>
            <a:r>
              <a:rPr dirty="0" sz="2150" spc="-114">
                <a:latin typeface="Times New Roman"/>
                <a:cs typeface="Times New Roman"/>
              </a:rPr>
              <a:t> </a:t>
            </a:r>
            <a:r>
              <a:rPr dirty="0" sz="2150" spc="-50" i="1">
                <a:latin typeface="Times New Roman"/>
                <a:cs typeface="Times New Roman"/>
              </a:rPr>
              <a:t>x</a:t>
            </a:r>
            <a:r>
              <a:rPr dirty="0" baseline="-17361" sz="2400" spc="-75" i="1">
                <a:latin typeface="Times New Roman"/>
                <a:cs typeface="Times New Roman"/>
              </a:rPr>
              <a:t>1</a:t>
            </a:r>
            <a:r>
              <a:rPr dirty="0" baseline="-17361" sz="2400" spc="-359" i="1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,</a:t>
            </a:r>
            <a:r>
              <a:rPr dirty="0" sz="2150" spc="-2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...,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A</a:t>
            </a:r>
            <a:r>
              <a:rPr dirty="0" baseline="-17361" sz="2400" i="1">
                <a:latin typeface="Times New Roman"/>
                <a:cs typeface="Times New Roman"/>
              </a:rPr>
              <a:t>p</a:t>
            </a:r>
            <a:r>
              <a:rPr dirty="0" baseline="-17361" sz="2400" spc="284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:</a:t>
            </a:r>
            <a:r>
              <a:rPr dirty="0" sz="2150" spc="-80">
                <a:latin typeface="Times New Roman"/>
                <a:cs typeface="Times New Roman"/>
              </a:rPr>
              <a:t> </a:t>
            </a:r>
            <a:r>
              <a:rPr dirty="0" sz="2150" spc="80" i="1">
                <a:latin typeface="Times New Roman"/>
                <a:cs typeface="Times New Roman"/>
              </a:rPr>
              <a:t>x</a:t>
            </a:r>
            <a:r>
              <a:rPr dirty="0" baseline="-17361" sz="2400" spc="120" i="1">
                <a:latin typeface="Times New Roman"/>
                <a:cs typeface="Times New Roman"/>
              </a:rPr>
              <a:t>p</a:t>
            </a:r>
            <a:r>
              <a:rPr dirty="0" baseline="-17361" sz="2400" spc="-104" i="1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Times New Roman"/>
                <a:cs typeface="Times New Roman"/>
              </a:rPr>
              <a:t>)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unde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3968" sz="3150" i="1">
                <a:latin typeface="Times New Roman"/>
                <a:cs typeface="Times New Roman"/>
              </a:rPr>
              <a:t>R</a:t>
            </a:r>
            <a:r>
              <a:rPr dirty="0" baseline="3968" sz="3150">
                <a:latin typeface="Times New Roman"/>
                <a:cs typeface="Times New Roman"/>
              </a:rPr>
              <a:t>(</a:t>
            </a:r>
            <a:r>
              <a:rPr dirty="0" baseline="3968" sz="3150" spc="7">
                <a:latin typeface="Times New Roman"/>
                <a:cs typeface="Times New Roman"/>
              </a:rPr>
              <a:t> </a:t>
            </a:r>
            <a:r>
              <a:rPr dirty="0" baseline="3968" sz="3150" i="1">
                <a:latin typeface="Times New Roman"/>
                <a:cs typeface="Times New Roman"/>
              </a:rPr>
              <a:t>A</a:t>
            </a:r>
            <a:r>
              <a:rPr dirty="0" baseline="-12152" sz="2400" i="1">
                <a:latin typeface="Times New Roman"/>
                <a:cs typeface="Times New Roman"/>
              </a:rPr>
              <a:t>1</a:t>
            </a:r>
            <a:r>
              <a:rPr dirty="0" baseline="-12152" sz="2400" spc="22" i="1">
                <a:latin typeface="Times New Roman"/>
                <a:cs typeface="Times New Roman"/>
              </a:rPr>
              <a:t> </a:t>
            </a:r>
            <a:r>
              <a:rPr dirty="0" baseline="3968" sz="3150">
                <a:latin typeface="Times New Roman"/>
                <a:cs typeface="Times New Roman"/>
              </a:rPr>
              <a:t>,</a:t>
            </a:r>
            <a:r>
              <a:rPr dirty="0" baseline="3968" sz="3150" spc="30">
                <a:latin typeface="Times New Roman"/>
                <a:cs typeface="Times New Roman"/>
              </a:rPr>
              <a:t> </a:t>
            </a:r>
            <a:r>
              <a:rPr dirty="0" baseline="3968" sz="3150">
                <a:latin typeface="Times New Roman"/>
                <a:cs typeface="Times New Roman"/>
              </a:rPr>
              <a:t>...,</a:t>
            </a:r>
            <a:r>
              <a:rPr dirty="0" baseline="3968" sz="3150" spc="37">
                <a:latin typeface="Times New Roman"/>
                <a:cs typeface="Times New Roman"/>
              </a:rPr>
              <a:t> </a:t>
            </a:r>
            <a:r>
              <a:rPr dirty="0" baseline="3968" sz="3150" i="1">
                <a:latin typeface="Times New Roman"/>
                <a:cs typeface="Times New Roman"/>
              </a:rPr>
              <a:t>A</a:t>
            </a:r>
            <a:r>
              <a:rPr dirty="0" baseline="-12152" sz="2400" i="1">
                <a:latin typeface="Times New Roman"/>
                <a:cs typeface="Times New Roman"/>
              </a:rPr>
              <a:t>p</a:t>
            </a:r>
            <a:r>
              <a:rPr dirty="0" baseline="-12152" sz="2400" spc="22" i="1">
                <a:latin typeface="Times New Roman"/>
                <a:cs typeface="Times New Roman"/>
              </a:rPr>
              <a:t> </a:t>
            </a:r>
            <a:r>
              <a:rPr dirty="0" baseline="3968" sz="3150" spc="-75">
                <a:latin typeface="Times New Roman"/>
                <a:cs typeface="Times New Roman"/>
              </a:rPr>
              <a:t>)</a:t>
            </a:r>
            <a:r>
              <a:rPr dirty="0" baseline="3968" sz="3150">
                <a:latin typeface="Times New Roman"/>
                <a:cs typeface="Times New Roman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schemă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relaţională</a:t>
            </a:r>
            <a:endParaRPr sz="2000">
              <a:latin typeface="Microsoft Sans Serif"/>
              <a:cs typeface="Microsoft Sans Serif"/>
            </a:endParaRPr>
          </a:p>
          <a:p>
            <a:pPr algn="ctr" marR="2440940">
              <a:lnSpc>
                <a:spcPct val="100000"/>
              </a:lnSpc>
              <a:spcBef>
                <a:spcPts val="10"/>
              </a:spcBef>
            </a:pPr>
            <a:r>
              <a:rPr dirty="0" sz="2000" spc="-25">
                <a:latin typeface="Microsoft Sans Serif"/>
                <a:cs typeface="Microsoft Sans Serif"/>
              </a:rPr>
              <a:t>şi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87094" y="5200650"/>
            <a:ext cx="9544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6835" sz="2475" i="1">
                <a:latin typeface="Times New Roman"/>
                <a:cs typeface="Times New Roman"/>
              </a:rPr>
              <a:t>1</a:t>
            </a:r>
            <a:r>
              <a:rPr dirty="0" baseline="-16835" sz="2475" spc="-1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...,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50" i="1">
                <a:latin typeface="Times New Roman"/>
                <a:cs typeface="Times New Roman"/>
              </a:rPr>
              <a:t>x</a:t>
            </a:r>
            <a:r>
              <a:rPr dirty="0" baseline="-16835" sz="2475" spc="75" i="1">
                <a:latin typeface="Times New Roman"/>
                <a:cs typeface="Times New Roman"/>
              </a:rPr>
              <a:t>p</a:t>
            </a:r>
            <a:endParaRPr baseline="-16835" sz="2475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49448" y="5237226"/>
            <a:ext cx="951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Microsoft Sans Serif"/>
                <a:cs typeface="Microsoft Sans Serif"/>
              </a:rPr>
              <a:t>variabile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7244" y="3677792"/>
            <a:ext cx="8361045" cy="908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imes New Roman"/>
                <a:cs typeface="Times New Roman"/>
              </a:rPr>
              <a:t>{</a:t>
            </a:r>
            <a:r>
              <a:rPr dirty="0" sz="2100" i="1">
                <a:latin typeface="Times New Roman"/>
                <a:cs typeface="Times New Roman"/>
              </a:rPr>
              <a:t>NrInreg</a:t>
            </a:r>
            <a:r>
              <a:rPr dirty="0" sz="2100" spc="-3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m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Nume</a:t>
            </a:r>
            <a:r>
              <a:rPr dirty="0" sz="2100" spc="-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n</a:t>
            </a:r>
            <a:r>
              <a:rPr dirty="0" sz="2100" spc="-25">
                <a:latin typeface="Times New Roman"/>
                <a:cs typeface="Times New Roman"/>
              </a:rPr>
              <a:t>,</a:t>
            </a:r>
            <a:r>
              <a:rPr dirty="0" sz="2100" spc="-25" i="1">
                <a:latin typeface="Times New Roman"/>
                <a:cs typeface="Times New Roman"/>
              </a:rPr>
              <a:t>Varsta</a:t>
            </a:r>
            <a:r>
              <a:rPr dirty="0" sz="2100" spc="-4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v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Salariu</a:t>
            </a:r>
            <a:r>
              <a:rPr dirty="0" sz="2100" spc="-3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 spc="-2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|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20" i="1">
                <a:latin typeface="Times New Roman"/>
                <a:cs typeface="Times New Roman"/>
              </a:rPr>
              <a:t>ANGAJAT</a:t>
            </a:r>
            <a:r>
              <a:rPr dirty="0" sz="2100" spc="-5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i="1">
                <a:latin typeface="Times New Roman"/>
                <a:cs typeface="Times New Roman"/>
              </a:rPr>
              <a:t>m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n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v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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 spc="-10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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40</a:t>
            </a:r>
            <a:r>
              <a:rPr dirty="0" sz="2100" spc="-25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dirty="0" sz="2000">
                <a:latin typeface="Microsoft Sans Serif"/>
                <a:cs typeface="Microsoft Sans Serif"/>
              </a:rPr>
              <a:t>a)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există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tipuri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formule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atomice: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23544" y="3694176"/>
            <a:ext cx="8366759" cy="341630"/>
          </a:xfrm>
          <a:custGeom>
            <a:avLst/>
            <a:gdLst/>
            <a:ahLst/>
            <a:cxnLst/>
            <a:rect l="l" t="t" r="r" b="b"/>
            <a:pathLst>
              <a:path w="8366759" h="341629">
                <a:moveTo>
                  <a:pt x="8366759" y="0"/>
                </a:moveTo>
                <a:lnTo>
                  <a:pt x="0" y="0"/>
                </a:lnTo>
                <a:lnTo>
                  <a:pt x="0" y="341122"/>
                </a:lnTo>
                <a:lnTo>
                  <a:pt x="8366759" y="341122"/>
                </a:lnTo>
                <a:lnTo>
                  <a:pt x="8366759" y="335025"/>
                </a:lnTo>
                <a:lnTo>
                  <a:pt x="12192" y="335025"/>
                </a:lnTo>
                <a:lnTo>
                  <a:pt x="6096" y="328929"/>
                </a:lnTo>
                <a:lnTo>
                  <a:pt x="12192" y="328929"/>
                </a:lnTo>
                <a:lnTo>
                  <a:pt x="12192" y="15239"/>
                </a:lnTo>
                <a:lnTo>
                  <a:pt x="6096" y="15239"/>
                </a:lnTo>
                <a:lnTo>
                  <a:pt x="12192" y="9144"/>
                </a:lnTo>
                <a:lnTo>
                  <a:pt x="8366759" y="9144"/>
                </a:lnTo>
                <a:lnTo>
                  <a:pt x="8366759" y="0"/>
                </a:lnTo>
                <a:close/>
              </a:path>
            </a:pathLst>
          </a:custGeom>
          <a:solidFill>
            <a:srgbClr val="979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29640" y="3703319"/>
            <a:ext cx="8361045" cy="326390"/>
          </a:xfrm>
          <a:custGeom>
            <a:avLst/>
            <a:gdLst/>
            <a:ahLst/>
            <a:cxnLst/>
            <a:rect l="l" t="t" r="r" b="b"/>
            <a:pathLst>
              <a:path w="8361045" h="326389">
                <a:moveTo>
                  <a:pt x="8360664" y="0"/>
                </a:moveTo>
                <a:lnTo>
                  <a:pt x="8348472" y="0"/>
                </a:lnTo>
                <a:lnTo>
                  <a:pt x="6096" y="12"/>
                </a:lnTo>
                <a:lnTo>
                  <a:pt x="0" y="6096"/>
                </a:lnTo>
                <a:lnTo>
                  <a:pt x="6096" y="6096"/>
                </a:lnTo>
                <a:lnTo>
                  <a:pt x="8348472" y="6096"/>
                </a:lnTo>
                <a:lnTo>
                  <a:pt x="8348472" y="319798"/>
                </a:lnTo>
                <a:lnTo>
                  <a:pt x="6096" y="319798"/>
                </a:lnTo>
                <a:lnTo>
                  <a:pt x="0" y="319786"/>
                </a:lnTo>
                <a:lnTo>
                  <a:pt x="6096" y="325882"/>
                </a:lnTo>
                <a:lnTo>
                  <a:pt x="8348472" y="325882"/>
                </a:lnTo>
                <a:lnTo>
                  <a:pt x="8360664" y="325882"/>
                </a:lnTo>
                <a:lnTo>
                  <a:pt x="8360664" y="319786"/>
                </a:lnTo>
                <a:lnTo>
                  <a:pt x="8360664" y="6096"/>
                </a:lnTo>
                <a:lnTo>
                  <a:pt x="8360664" y="0"/>
                </a:lnTo>
                <a:close/>
              </a:path>
            </a:pathLst>
          </a:custGeom>
          <a:solidFill>
            <a:srgbClr val="9797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100"/>
              <a:t> </a:t>
            </a:r>
            <a:r>
              <a:rPr dirty="0" spc="-10"/>
              <a:t>domenii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6643" y="1190320"/>
            <a:ext cx="58280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051300" algn="l"/>
                <a:tab pos="5060315" algn="l"/>
              </a:tabLst>
            </a:pPr>
            <a:r>
              <a:rPr dirty="0" sz="2000">
                <a:latin typeface="Microsoft Sans Serif"/>
                <a:cs typeface="Microsoft Sans Serif"/>
              </a:rPr>
              <a:t>b)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baseline="-21367" sz="1950" i="1">
                <a:latin typeface="Arial"/>
                <a:cs typeface="Arial"/>
              </a:rPr>
              <a:t>1</a:t>
            </a:r>
            <a:r>
              <a:rPr dirty="0" baseline="-21367" sz="1950" spc="442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baseline="-21367" sz="1950" i="1">
                <a:latin typeface="Arial"/>
                <a:cs typeface="Arial"/>
              </a:rPr>
              <a:t>2</a:t>
            </a:r>
            <a:r>
              <a:rPr dirty="0" baseline="-21367" sz="1950" spc="442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formule,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atunci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8838" sz="3300" i="1">
                <a:latin typeface="Times New Roman"/>
                <a:cs typeface="Times New Roman"/>
              </a:rPr>
              <a:t>f</a:t>
            </a:r>
            <a:r>
              <a:rPr dirty="0" baseline="-5050" sz="2475" i="1">
                <a:latin typeface="Times New Roman"/>
                <a:cs typeface="Times New Roman"/>
              </a:rPr>
              <a:t>1</a:t>
            </a:r>
            <a:r>
              <a:rPr dirty="0" baseline="-5050" sz="2475" spc="187" i="1">
                <a:latin typeface="Times New Roman"/>
                <a:cs typeface="Times New Roman"/>
              </a:rPr>
              <a:t> </a:t>
            </a:r>
            <a:r>
              <a:rPr dirty="0" baseline="8838" sz="3300">
                <a:latin typeface="Symbol"/>
                <a:cs typeface="Symbol"/>
              </a:rPr>
              <a:t></a:t>
            </a:r>
            <a:r>
              <a:rPr dirty="0" baseline="8838" sz="3300" spc="615">
                <a:latin typeface="Times New Roman"/>
                <a:cs typeface="Times New Roman"/>
              </a:rPr>
              <a:t> </a:t>
            </a:r>
            <a:r>
              <a:rPr dirty="0" baseline="8838" sz="3300" i="1">
                <a:latin typeface="Times New Roman"/>
                <a:cs typeface="Times New Roman"/>
              </a:rPr>
              <a:t>f</a:t>
            </a:r>
            <a:r>
              <a:rPr dirty="0" baseline="-5050" sz="2475" i="1">
                <a:latin typeface="Times New Roman"/>
                <a:cs typeface="Times New Roman"/>
              </a:rPr>
              <a:t>2</a:t>
            </a:r>
            <a:r>
              <a:rPr dirty="0" baseline="-5050" sz="2475" spc="-217" i="1">
                <a:latin typeface="Times New Roman"/>
                <a:cs typeface="Times New Roman"/>
              </a:rPr>
              <a:t> </a:t>
            </a:r>
            <a:r>
              <a:rPr dirty="0" baseline="8838" sz="3300" spc="-75">
                <a:latin typeface="Times New Roman"/>
                <a:cs typeface="Times New Roman"/>
              </a:rPr>
              <a:t>,</a:t>
            </a:r>
            <a:r>
              <a:rPr dirty="0" baseline="8838" sz="3300">
                <a:latin typeface="Times New Roman"/>
                <a:cs typeface="Times New Roman"/>
              </a:rPr>
              <a:t>	</a:t>
            </a:r>
            <a:r>
              <a:rPr dirty="0" baseline="8838" sz="3300" i="1">
                <a:latin typeface="Times New Roman"/>
                <a:cs typeface="Times New Roman"/>
              </a:rPr>
              <a:t>f</a:t>
            </a:r>
            <a:r>
              <a:rPr dirty="0" baseline="-5050" sz="2475" i="1">
                <a:latin typeface="Times New Roman"/>
                <a:cs typeface="Times New Roman"/>
              </a:rPr>
              <a:t>1</a:t>
            </a:r>
            <a:r>
              <a:rPr dirty="0" baseline="-5050" sz="2475" spc="240" i="1">
                <a:latin typeface="Times New Roman"/>
                <a:cs typeface="Times New Roman"/>
              </a:rPr>
              <a:t> </a:t>
            </a:r>
            <a:r>
              <a:rPr dirty="0" baseline="8838" sz="3300">
                <a:latin typeface="Symbol"/>
                <a:cs typeface="Symbol"/>
              </a:rPr>
              <a:t></a:t>
            </a:r>
            <a:r>
              <a:rPr dirty="0" baseline="8838" sz="3300" spc="465">
                <a:latin typeface="Times New Roman"/>
                <a:cs typeface="Times New Roman"/>
              </a:rPr>
              <a:t> </a:t>
            </a:r>
            <a:r>
              <a:rPr dirty="0" baseline="8838" sz="3300" spc="-37" i="1">
                <a:latin typeface="Times New Roman"/>
                <a:cs typeface="Times New Roman"/>
              </a:rPr>
              <a:t>f</a:t>
            </a:r>
            <a:r>
              <a:rPr dirty="0" baseline="-5050" sz="2475" spc="-37" i="1">
                <a:latin typeface="Times New Roman"/>
                <a:cs typeface="Times New Roman"/>
              </a:rPr>
              <a:t>2</a:t>
            </a:r>
            <a:endParaRPr baseline="-5050" sz="2475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27621" y="1148029"/>
            <a:ext cx="7105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5555" sz="3000">
                <a:latin typeface="Microsoft Sans Serif"/>
                <a:cs typeface="Microsoft Sans Serif"/>
              </a:rPr>
              <a:t>şi</a:t>
            </a:r>
            <a:r>
              <a:rPr dirty="0" baseline="-5555" sz="3000" spc="-15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Symbol"/>
                <a:cs typeface="Symbol"/>
              </a:rPr>
              <a:t></a:t>
            </a:r>
            <a:r>
              <a:rPr dirty="0" sz="2200" spc="-25" i="1">
                <a:latin typeface="Times New Roman"/>
                <a:cs typeface="Times New Roman"/>
              </a:rPr>
              <a:t>f</a:t>
            </a:r>
            <a:r>
              <a:rPr dirty="0" baseline="-16835" sz="2475" spc="-37" i="1">
                <a:latin typeface="Times New Roman"/>
                <a:cs typeface="Times New Roman"/>
              </a:rPr>
              <a:t>1</a:t>
            </a:r>
            <a:endParaRPr baseline="-16835" sz="2475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55534" y="1202563"/>
            <a:ext cx="14109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formule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6643" y="1710653"/>
            <a:ext cx="8147684" cy="97345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20"/>
              </a:spcBef>
            </a:pPr>
            <a:r>
              <a:rPr dirty="0" sz="2000">
                <a:latin typeface="Microsoft Sans Serif"/>
                <a:cs typeface="Microsoft Sans Serif"/>
              </a:rPr>
              <a:t>c)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formulă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variabilă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apare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atunci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baseline="5291" sz="3150">
                <a:latin typeface="Symbol"/>
                <a:cs typeface="Symbol"/>
              </a:rPr>
              <a:t></a:t>
            </a:r>
            <a:r>
              <a:rPr dirty="0" baseline="5291" sz="3150" i="1">
                <a:latin typeface="Times New Roman"/>
                <a:cs typeface="Times New Roman"/>
              </a:rPr>
              <a:t>x</a:t>
            </a:r>
            <a:r>
              <a:rPr dirty="0" baseline="5291" sz="3150">
                <a:latin typeface="Times New Roman"/>
                <a:cs typeface="Times New Roman"/>
              </a:rPr>
              <a:t>(</a:t>
            </a:r>
            <a:r>
              <a:rPr dirty="0" baseline="5291" sz="3150" spc="22">
                <a:latin typeface="Times New Roman"/>
                <a:cs typeface="Times New Roman"/>
              </a:rPr>
              <a:t> </a:t>
            </a:r>
            <a:r>
              <a:rPr dirty="0" baseline="5291" sz="3150" i="1">
                <a:latin typeface="Times New Roman"/>
                <a:cs typeface="Times New Roman"/>
              </a:rPr>
              <a:t>f</a:t>
            </a:r>
            <a:r>
              <a:rPr dirty="0" baseline="5291" sz="3150" spc="15" i="1">
                <a:latin typeface="Times New Roman"/>
                <a:cs typeface="Times New Roman"/>
              </a:rPr>
              <a:t> </a:t>
            </a:r>
            <a:r>
              <a:rPr dirty="0" baseline="5291" sz="3150">
                <a:latin typeface="Times New Roman"/>
                <a:cs typeface="Times New Roman"/>
              </a:rPr>
              <a:t>)</a:t>
            </a:r>
            <a:r>
              <a:rPr dirty="0" baseline="5291" sz="3150" spc="22">
                <a:latin typeface="Times New Roman"/>
                <a:cs typeface="Times New Roman"/>
              </a:rPr>
              <a:t> </a:t>
            </a:r>
            <a:r>
              <a:rPr dirty="0" baseline="6944" sz="3000">
                <a:latin typeface="Microsoft Sans Serif"/>
                <a:cs typeface="Microsoft Sans Serif"/>
              </a:rPr>
              <a:t>şi</a:t>
            </a:r>
            <a:r>
              <a:rPr dirty="0" baseline="6944" sz="3000" spc="-60">
                <a:latin typeface="Microsoft Sans Serif"/>
                <a:cs typeface="Microsoft Sans Serif"/>
              </a:rPr>
              <a:t> </a:t>
            </a:r>
            <a:r>
              <a:rPr dirty="0" baseline="5291" sz="3150">
                <a:latin typeface="Symbol"/>
                <a:cs typeface="Symbol"/>
              </a:rPr>
              <a:t></a:t>
            </a:r>
            <a:r>
              <a:rPr dirty="0" baseline="5291" sz="3150" i="1">
                <a:latin typeface="Times New Roman"/>
                <a:cs typeface="Times New Roman"/>
              </a:rPr>
              <a:t>x</a:t>
            </a:r>
            <a:r>
              <a:rPr dirty="0" baseline="5291" sz="3150">
                <a:latin typeface="Times New Roman"/>
                <a:cs typeface="Times New Roman"/>
              </a:rPr>
              <a:t>(</a:t>
            </a:r>
            <a:r>
              <a:rPr dirty="0" baseline="5291" sz="3150" spc="37">
                <a:latin typeface="Times New Roman"/>
                <a:cs typeface="Times New Roman"/>
              </a:rPr>
              <a:t> </a:t>
            </a:r>
            <a:r>
              <a:rPr dirty="0" baseline="5291" sz="3150" i="1">
                <a:latin typeface="Times New Roman"/>
                <a:cs typeface="Times New Roman"/>
              </a:rPr>
              <a:t>f</a:t>
            </a:r>
            <a:r>
              <a:rPr dirty="0" baseline="5291" sz="3150" spc="-7" i="1">
                <a:latin typeface="Times New Roman"/>
                <a:cs typeface="Times New Roman"/>
              </a:rPr>
              <a:t> </a:t>
            </a:r>
            <a:r>
              <a:rPr dirty="0" baseline="5291" sz="3150" spc="-75">
                <a:latin typeface="Times New Roman"/>
                <a:cs typeface="Times New Roman"/>
              </a:rPr>
              <a:t>)</a:t>
            </a:r>
            <a:endParaRPr baseline="5291" sz="3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formule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cu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2043" y="2794762"/>
            <a:ext cx="17462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50">
                <a:latin typeface="Symbol"/>
                <a:cs typeface="Symbol"/>
              </a:rPr>
              <a:t>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54555" y="2788666"/>
            <a:ext cx="29349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cuantificatorul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existenţial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2043" y="3236722"/>
            <a:ext cx="8370570" cy="1318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5050" sz="3300">
                <a:latin typeface="Symbol"/>
                <a:cs typeface="Symbol"/>
              </a:rPr>
              <a:t></a:t>
            </a:r>
            <a:r>
              <a:rPr dirty="0" baseline="-5050" sz="3300" spc="-44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cuantificatorul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universal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{</a:t>
            </a:r>
            <a:r>
              <a:rPr dirty="0" sz="2100" i="1">
                <a:latin typeface="Times New Roman"/>
                <a:cs typeface="Times New Roman"/>
              </a:rPr>
              <a:t>NrInreg</a:t>
            </a:r>
            <a:r>
              <a:rPr dirty="0" sz="2100" spc="-2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m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Nume</a:t>
            </a:r>
            <a:r>
              <a:rPr dirty="0" sz="2100" spc="-1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n</a:t>
            </a:r>
            <a:r>
              <a:rPr dirty="0" sz="2100" spc="-25">
                <a:latin typeface="Times New Roman"/>
                <a:cs typeface="Times New Roman"/>
              </a:rPr>
              <a:t>,</a:t>
            </a:r>
            <a:r>
              <a:rPr dirty="0" sz="2100" spc="-25" i="1">
                <a:latin typeface="Times New Roman"/>
                <a:cs typeface="Times New Roman"/>
              </a:rPr>
              <a:t>Varsta</a:t>
            </a:r>
            <a:r>
              <a:rPr dirty="0" sz="2100" spc="-3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v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Salariu</a:t>
            </a:r>
            <a:r>
              <a:rPr dirty="0" sz="2100" spc="-3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 spc="-2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| </a:t>
            </a:r>
            <a:r>
              <a:rPr dirty="0" sz="2100" spc="-20" i="1">
                <a:latin typeface="Times New Roman"/>
                <a:cs typeface="Times New Roman"/>
              </a:rPr>
              <a:t>ANGAJAT</a:t>
            </a:r>
            <a:r>
              <a:rPr dirty="0" sz="2100" spc="-6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i="1">
                <a:latin typeface="Times New Roman"/>
                <a:cs typeface="Times New Roman"/>
              </a:rPr>
              <a:t>m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n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v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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 spc="-10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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40</a:t>
            </a:r>
            <a:r>
              <a:rPr dirty="0" sz="2100" spc="-25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62300" y="4987797"/>
            <a:ext cx="18751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145" i="1">
                <a:latin typeface="Times New Roman"/>
                <a:cs typeface="Times New Roman"/>
              </a:rPr>
              <a:t>A</a:t>
            </a:r>
            <a:r>
              <a:rPr dirty="0" baseline="-16835" sz="2475" spc="-217" i="1">
                <a:latin typeface="Times New Roman"/>
                <a:cs typeface="Times New Roman"/>
              </a:rPr>
              <a:t>1</a:t>
            </a:r>
            <a:r>
              <a:rPr dirty="0" baseline="-16835" sz="2475" spc="6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140">
                <a:latin typeface="Times New Roman"/>
                <a:cs typeface="Times New Roman"/>
              </a:rPr>
              <a:t> </a:t>
            </a:r>
            <a:r>
              <a:rPr dirty="0" sz="2200" spc="-75" i="1">
                <a:latin typeface="Times New Roman"/>
                <a:cs typeface="Times New Roman"/>
              </a:rPr>
              <a:t>x</a:t>
            </a:r>
            <a:r>
              <a:rPr dirty="0" baseline="-16835" sz="2475" spc="-112" i="1">
                <a:latin typeface="Times New Roman"/>
                <a:cs typeface="Times New Roman"/>
              </a:rPr>
              <a:t>1</a:t>
            </a:r>
            <a:r>
              <a:rPr dirty="0" baseline="-16835" sz="2475" spc="-405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r>
              <a:rPr dirty="0" sz="2200" spc="-2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...,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baseline="-16835" sz="2475" i="1">
                <a:latin typeface="Times New Roman"/>
                <a:cs typeface="Times New Roman"/>
              </a:rPr>
              <a:t>k</a:t>
            </a:r>
            <a:r>
              <a:rPr dirty="0" baseline="-16835" sz="2475" spc="31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x</a:t>
            </a:r>
            <a:r>
              <a:rPr dirty="0" baseline="-16835" sz="2475" spc="-37" i="1">
                <a:latin typeface="Times New Roman"/>
                <a:cs typeface="Times New Roman"/>
              </a:rPr>
              <a:t>k</a:t>
            </a:r>
            <a:endParaRPr baseline="-16835" sz="2475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83105" y="5342479"/>
            <a:ext cx="8056245" cy="97409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60"/>
              </a:spcBef>
            </a:pPr>
            <a:r>
              <a:rPr dirty="0" sz="2000">
                <a:latin typeface="Microsoft Sans Serif"/>
                <a:cs typeface="Microsoft Sans Serif"/>
              </a:rPr>
              <a:t>defineşte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structura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rezultatului;</a:t>
            </a:r>
            <a:endParaRPr sz="2000">
              <a:latin typeface="Microsoft Sans Serif"/>
              <a:cs typeface="Microsoft Sans Serif"/>
            </a:endParaRPr>
          </a:p>
          <a:p>
            <a:pPr marL="125730" indent="-97155">
              <a:lnSpc>
                <a:spcPct val="100000"/>
              </a:lnSpc>
              <a:spcBef>
                <a:spcPts val="1265"/>
              </a:spcBef>
              <a:buSzPct val="95000"/>
              <a:buChar char="•"/>
              <a:tabLst>
                <a:tab pos="125730" algn="l"/>
              </a:tabLst>
            </a:pPr>
            <a:r>
              <a:rPr dirty="0" sz="2000">
                <a:latin typeface="Microsoft Sans Serif"/>
                <a:cs typeface="Microsoft Sans Serif"/>
              </a:rPr>
              <a:t>rezultatul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consta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definită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baseline="5050" sz="3300" i="1">
                <a:latin typeface="Times New Roman"/>
                <a:cs typeface="Times New Roman"/>
              </a:rPr>
              <a:t>A</a:t>
            </a:r>
            <a:r>
              <a:rPr dirty="0" baseline="-10416" sz="2400" i="1">
                <a:latin typeface="Times New Roman"/>
                <a:cs typeface="Times New Roman"/>
              </a:rPr>
              <a:t>1</a:t>
            </a:r>
            <a:r>
              <a:rPr dirty="0" baseline="-10416" sz="2400" spc="-22" i="1">
                <a:latin typeface="Times New Roman"/>
                <a:cs typeface="Times New Roman"/>
              </a:rPr>
              <a:t> </a:t>
            </a:r>
            <a:r>
              <a:rPr dirty="0" baseline="5050" sz="3300">
                <a:latin typeface="Times New Roman"/>
                <a:cs typeface="Times New Roman"/>
              </a:rPr>
              <a:t>...,</a:t>
            </a:r>
            <a:r>
              <a:rPr dirty="0" baseline="5050" sz="3300" spc="157">
                <a:latin typeface="Times New Roman"/>
                <a:cs typeface="Times New Roman"/>
              </a:rPr>
              <a:t> </a:t>
            </a:r>
            <a:r>
              <a:rPr dirty="0" baseline="5050" sz="3300" i="1">
                <a:latin typeface="Times New Roman"/>
                <a:cs typeface="Times New Roman"/>
              </a:rPr>
              <a:t>A</a:t>
            </a:r>
            <a:r>
              <a:rPr dirty="0" baseline="-10416" sz="2400" i="1">
                <a:latin typeface="Times New Roman"/>
                <a:cs typeface="Times New Roman"/>
              </a:rPr>
              <a:t>k</a:t>
            </a:r>
            <a:r>
              <a:rPr dirty="0" baseline="-10416" sz="2400" spc="540" i="1">
                <a:latin typeface="Times New Roman"/>
                <a:cs typeface="Times New Roman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care</a:t>
            </a:r>
            <a:r>
              <a:rPr dirty="0" baseline="1388" sz="3000" spc="30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conţine</a:t>
            </a:r>
            <a:r>
              <a:rPr dirty="0" baseline="1388" sz="3000" spc="37">
                <a:latin typeface="Microsoft Sans Serif"/>
                <a:cs typeface="Microsoft Sans Serif"/>
              </a:rPr>
              <a:t> </a:t>
            </a:r>
            <a:r>
              <a:rPr dirty="0" baseline="1388" sz="3000" spc="-15">
                <a:latin typeface="Microsoft Sans Serif"/>
                <a:cs typeface="Microsoft Sans Serif"/>
              </a:rPr>
              <a:t>tupluri</a:t>
            </a:r>
            <a:endParaRPr baseline="1388" sz="30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08505" y="6369811"/>
            <a:ext cx="3587115" cy="85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0"/>
              </a:spcBef>
              <a:tabLst>
                <a:tab pos="491490" algn="l"/>
                <a:tab pos="1207770" algn="l"/>
                <a:tab pos="2023110" algn="l"/>
                <a:tab pos="3303270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ale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căror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valori,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substituite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cu </a:t>
            </a:r>
            <a:r>
              <a:rPr dirty="0" sz="2000" spc="-10">
                <a:latin typeface="Microsoft Sans Serif"/>
                <a:cs typeface="Microsoft Sans Serif"/>
              </a:rPr>
              <a:t>adevărată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19648" y="6428638"/>
            <a:ext cx="42189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04545" algn="l"/>
                <a:tab pos="2103120" algn="l"/>
                <a:tab pos="2510155" algn="l"/>
                <a:tab pos="3495040" algn="l"/>
                <a:tab pos="3702050" algn="l"/>
              </a:tabLst>
            </a:pP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5625" sz="2400" i="1">
                <a:latin typeface="Times New Roman"/>
                <a:cs typeface="Times New Roman"/>
              </a:rPr>
              <a:t>1</a:t>
            </a:r>
            <a:r>
              <a:rPr dirty="0" baseline="-15625" sz="2400" spc="682" i="1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...,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5625" sz="2400" i="1">
                <a:latin typeface="Times New Roman"/>
                <a:cs typeface="Times New Roman"/>
              </a:rPr>
              <a:t>k</a:t>
            </a:r>
            <a:r>
              <a:rPr dirty="0" baseline="-15625" sz="2400" spc="675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asigură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formula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 i="1">
                <a:latin typeface="Arial"/>
                <a:cs typeface="Arial"/>
              </a:rPr>
              <a:t>f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este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10792" y="5019547"/>
            <a:ext cx="18014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Lista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perechi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21553" y="5019547"/>
            <a:ext cx="3515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numeşte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listă</a:t>
            </a: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ţintă</a:t>
            </a:r>
            <a:r>
              <a:rPr dirty="0" sz="20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deoarece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47344" y="4236720"/>
            <a:ext cx="8366759" cy="338455"/>
          </a:xfrm>
          <a:custGeom>
            <a:avLst/>
            <a:gdLst/>
            <a:ahLst/>
            <a:cxnLst/>
            <a:rect l="l" t="t" r="r" b="b"/>
            <a:pathLst>
              <a:path w="8366759" h="338454">
                <a:moveTo>
                  <a:pt x="8366759" y="0"/>
                </a:moveTo>
                <a:lnTo>
                  <a:pt x="0" y="0"/>
                </a:lnTo>
                <a:lnTo>
                  <a:pt x="0" y="338200"/>
                </a:lnTo>
                <a:lnTo>
                  <a:pt x="8366759" y="338200"/>
                </a:lnTo>
                <a:lnTo>
                  <a:pt x="8366759" y="332104"/>
                </a:lnTo>
                <a:lnTo>
                  <a:pt x="12192" y="332104"/>
                </a:lnTo>
                <a:lnTo>
                  <a:pt x="6096" y="326008"/>
                </a:lnTo>
                <a:lnTo>
                  <a:pt x="12192" y="326008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5"/>
                </a:lnTo>
                <a:lnTo>
                  <a:pt x="8366759" y="6095"/>
                </a:lnTo>
                <a:lnTo>
                  <a:pt x="8366759" y="0"/>
                </a:lnTo>
                <a:close/>
              </a:path>
            </a:pathLst>
          </a:custGeom>
          <a:solidFill>
            <a:srgbClr val="979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53440" y="4242815"/>
            <a:ext cx="8361045" cy="326390"/>
          </a:xfrm>
          <a:custGeom>
            <a:avLst/>
            <a:gdLst/>
            <a:ahLst/>
            <a:cxnLst/>
            <a:rect l="l" t="t" r="r" b="b"/>
            <a:pathLst>
              <a:path w="8361045" h="326389">
                <a:moveTo>
                  <a:pt x="8360664" y="0"/>
                </a:moveTo>
                <a:lnTo>
                  <a:pt x="8348472" y="0"/>
                </a:lnTo>
                <a:lnTo>
                  <a:pt x="6096" y="12"/>
                </a:lnTo>
                <a:lnTo>
                  <a:pt x="0" y="6096"/>
                </a:lnTo>
                <a:lnTo>
                  <a:pt x="6096" y="6096"/>
                </a:lnTo>
                <a:lnTo>
                  <a:pt x="8348472" y="6096"/>
                </a:lnTo>
                <a:lnTo>
                  <a:pt x="8348472" y="319925"/>
                </a:lnTo>
                <a:lnTo>
                  <a:pt x="6096" y="319925"/>
                </a:lnTo>
                <a:lnTo>
                  <a:pt x="0" y="319913"/>
                </a:lnTo>
                <a:lnTo>
                  <a:pt x="6096" y="326009"/>
                </a:lnTo>
                <a:lnTo>
                  <a:pt x="8348472" y="326009"/>
                </a:lnTo>
                <a:lnTo>
                  <a:pt x="8360664" y="326009"/>
                </a:lnTo>
                <a:lnTo>
                  <a:pt x="8360664" y="319913"/>
                </a:lnTo>
                <a:lnTo>
                  <a:pt x="8360664" y="6096"/>
                </a:lnTo>
                <a:lnTo>
                  <a:pt x="8360664" y="0"/>
                </a:lnTo>
                <a:close/>
              </a:path>
            </a:pathLst>
          </a:custGeom>
          <a:solidFill>
            <a:srgbClr val="9797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043" y="1132154"/>
            <a:ext cx="7938770" cy="638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Microsoft Sans Serif"/>
                <a:cs typeface="Microsoft Sans Serif"/>
              </a:rPr>
              <a:t>Valoarea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adevăr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formule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sz="2000" spc="-8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stabileşte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următoarelor</a:t>
            </a:r>
            <a:endParaRPr sz="20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  <a:spcBef>
                <a:spcPts val="15"/>
              </a:spcBef>
            </a:pPr>
            <a:r>
              <a:rPr dirty="0" sz="2000" spc="-10">
                <a:latin typeface="Microsoft Sans Serif"/>
                <a:cs typeface="Microsoft Sans Serif"/>
              </a:rPr>
              <a:t>reguli: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10026" y="1959991"/>
            <a:ext cx="23615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i="1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spc="-325">
                <a:latin typeface="Times New Roman"/>
                <a:cs typeface="Times New Roman"/>
              </a:rPr>
              <a:t> </a:t>
            </a:r>
            <a:r>
              <a:rPr dirty="0" sz="2200" spc="-145" i="1">
                <a:latin typeface="Times New Roman"/>
                <a:cs typeface="Times New Roman"/>
              </a:rPr>
              <a:t>A</a:t>
            </a:r>
            <a:r>
              <a:rPr dirty="0" baseline="-16835" sz="2475" spc="-217" i="1">
                <a:latin typeface="Times New Roman"/>
                <a:cs typeface="Times New Roman"/>
              </a:rPr>
              <a:t>1</a:t>
            </a:r>
            <a:r>
              <a:rPr dirty="0" baseline="-16835" sz="2475" spc="60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: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6835" sz="2475" i="1">
                <a:latin typeface="Times New Roman"/>
                <a:cs typeface="Times New Roman"/>
              </a:rPr>
              <a:t>1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2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...,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baseline="-16835" sz="2475" i="1">
                <a:latin typeface="Times New Roman"/>
                <a:cs typeface="Times New Roman"/>
              </a:rPr>
              <a:t>p</a:t>
            </a:r>
            <a:r>
              <a:rPr dirty="0" baseline="-16835" sz="2475" spc="19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75" i="1">
                <a:latin typeface="Times New Roman"/>
                <a:cs typeface="Times New Roman"/>
              </a:rPr>
              <a:t>x</a:t>
            </a:r>
            <a:r>
              <a:rPr dirty="0" baseline="-16835" sz="2475" spc="112" i="1">
                <a:latin typeface="Times New Roman"/>
                <a:cs typeface="Times New Roman"/>
              </a:rPr>
              <a:t>p</a:t>
            </a:r>
            <a:r>
              <a:rPr dirty="0" baseline="-16835" sz="2475" spc="-187" i="1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79750" y="2427808"/>
            <a:ext cx="3836035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3968" sz="3150" i="1">
                <a:latin typeface="Times New Roman"/>
                <a:cs typeface="Times New Roman"/>
              </a:rPr>
              <a:t>x</a:t>
            </a:r>
            <a:r>
              <a:rPr dirty="0" baseline="-12152" sz="2400" i="1">
                <a:latin typeface="Times New Roman"/>
                <a:cs typeface="Times New Roman"/>
              </a:rPr>
              <a:t>1</a:t>
            </a:r>
            <a:r>
              <a:rPr dirty="0" baseline="-12152" sz="2400" spc="7" i="1">
                <a:latin typeface="Times New Roman"/>
                <a:cs typeface="Times New Roman"/>
              </a:rPr>
              <a:t> </a:t>
            </a:r>
            <a:r>
              <a:rPr dirty="0" baseline="3968" sz="3150">
                <a:latin typeface="Times New Roman"/>
                <a:cs typeface="Times New Roman"/>
              </a:rPr>
              <a:t>...,</a:t>
            </a:r>
            <a:r>
              <a:rPr dirty="0" baseline="3968" sz="3150" spc="22">
                <a:latin typeface="Times New Roman"/>
                <a:cs typeface="Times New Roman"/>
              </a:rPr>
              <a:t> </a:t>
            </a:r>
            <a:r>
              <a:rPr dirty="0" baseline="3968" sz="3150" i="1">
                <a:latin typeface="Times New Roman"/>
                <a:cs typeface="Times New Roman"/>
              </a:rPr>
              <a:t>x</a:t>
            </a:r>
            <a:r>
              <a:rPr dirty="0" baseline="-12152" sz="2400" i="1">
                <a:latin typeface="Times New Roman"/>
                <a:cs typeface="Times New Roman"/>
              </a:rPr>
              <a:t>p</a:t>
            </a:r>
            <a:r>
              <a:rPr dirty="0" baseline="-12152" sz="2400" spc="7" i="1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formează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50355" y="1961514"/>
            <a:ext cx="31527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adevărată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acele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30020" y="1983739"/>
            <a:ext cx="21558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5"/>
              </a:spcBef>
              <a:buClr>
                <a:srgbClr val="00007B"/>
              </a:buClr>
              <a:buFont typeface="Symbol"/>
              <a:buChar char=""/>
              <a:tabLst>
                <a:tab pos="341630" algn="l"/>
              </a:tabLst>
            </a:pPr>
            <a:r>
              <a:rPr dirty="0" sz="2000">
                <a:latin typeface="Microsoft Sans Serif"/>
                <a:cs typeface="Microsoft Sans Serif"/>
              </a:rPr>
              <a:t>formula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atomică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07997" y="2488133"/>
            <a:ext cx="13531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valori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lui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37945" y="4443221"/>
            <a:ext cx="30600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lr>
                <a:srgbClr val="00007B"/>
              </a:buClr>
              <a:buSzPct val="150000"/>
              <a:buChar char="•"/>
              <a:tabLst>
                <a:tab pos="35687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semnificaţia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conectorilor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4417" y="4983445"/>
            <a:ext cx="7005320" cy="983615"/>
          </a:xfrm>
          <a:prstGeom prst="rect">
            <a:avLst/>
          </a:prstGeom>
        </p:spPr>
        <p:txBody>
          <a:bodyPr wrap="square" lIns="0" tIns="178435" rIns="0" bIns="0" rtlCol="0" vert="horz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405"/>
              </a:spcBef>
              <a:buClr>
                <a:srgbClr val="00007B"/>
              </a:buClr>
              <a:buSzPct val="136363"/>
              <a:buFont typeface="Microsoft Sans Serif"/>
              <a:buChar char="•"/>
              <a:tabLst>
                <a:tab pos="336550" algn="l"/>
                <a:tab pos="1159510" algn="l"/>
              </a:tabLst>
            </a:pPr>
            <a:r>
              <a:rPr dirty="0" sz="2200">
                <a:latin typeface="Symbol"/>
                <a:cs typeface="Symbol"/>
              </a:rPr>
              <a:t>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f</a:t>
            </a:r>
            <a:r>
              <a:rPr dirty="0" sz="2200" spc="-35" i="1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)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baseline="1388" sz="3000">
                <a:latin typeface="Microsoft Sans Serif"/>
                <a:cs typeface="Microsoft Sans Serif"/>
              </a:rPr>
              <a:t>este</a:t>
            </a:r>
            <a:r>
              <a:rPr dirty="0" baseline="1388" sz="3000" spc="-104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adevărată</a:t>
            </a:r>
            <a:r>
              <a:rPr dirty="0" baseline="1388" sz="3000" spc="-120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dacă</a:t>
            </a:r>
            <a:r>
              <a:rPr dirty="0" baseline="1388" sz="3000" spc="-97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există</a:t>
            </a:r>
            <a:r>
              <a:rPr dirty="0" baseline="1388" sz="3000" spc="-82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cel</a:t>
            </a:r>
            <a:r>
              <a:rPr dirty="0" baseline="1388" sz="3000" spc="-67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puţin</a:t>
            </a:r>
            <a:r>
              <a:rPr dirty="0" baseline="1388" sz="3000" spc="-82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o</a:t>
            </a:r>
            <a:r>
              <a:rPr dirty="0" baseline="1388" sz="3000" spc="-82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valoare</a:t>
            </a:r>
            <a:r>
              <a:rPr dirty="0" baseline="1388" sz="3000" spc="-75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a</a:t>
            </a:r>
            <a:r>
              <a:rPr dirty="0" baseline="1388" sz="3000" spc="-75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lui</a:t>
            </a:r>
            <a:r>
              <a:rPr dirty="0" baseline="1388" sz="3000" spc="-67">
                <a:latin typeface="Microsoft Sans Serif"/>
                <a:cs typeface="Microsoft Sans Serif"/>
              </a:rPr>
              <a:t> </a:t>
            </a:r>
            <a:r>
              <a:rPr dirty="0" baseline="1388" sz="3000" spc="-75" i="1">
                <a:latin typeface="Arial"/>
                <a:cs typeface="Arial"/>
              </a:rPr>
              <a:t>x</a:t>
            </a:r>
            <a:endParaRPr baseline="1388" sz="3000">
              <a:latin typeface="Arial"/>
              <a:cs typeface="Arial"/>
            </a:endParaRPr>
          </a:p>
          <a:p>
            <a:pPr marL="336550">
              <a:lnSpc>
                <a:spcPct val="100000"/>
              </a:lnSpc>
              <a:spcBef>
                <a:spcPts val="1195"/>
              </a:spcBef>
            </a:pP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formula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sz="2000" spc="-7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adevărată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78248" y="4497070"/>
            <a:ext cx="7569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Symbol"/>
                <a:cs typeface="Symbol"/>
              </a:rPr>
              <a:t>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Symbol"/>
                <a:cs typeface="Symbol"/>
              </a:rPr>
              <a:t></a:t>
            </a:r>
            <a:r>
              <a:rPr dirty="0" sz="2200" spc="25">
                <a:latin typeface="Times New Roman"/>
                <a:cs typeface="Times New Roman"/>
              </a:rPr>
              <a:t>,</a:t>
            </a:r>
            <a:r>
              <a:rPr dirty="0" sz="2200" spc="25">
                <a:latin typeface="Symbol"/>
                <a:cs typeface="Symbol"/>
              </a:rPr>
              <a:t>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21604" y="4516373"/>
            <a:ext cx="17926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uzuală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07997" y="3492246"/>
            <a:ext cx="50907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i="1">
                <a:latin typeface="Arial"/>
                <a:cs typeface="Arial"/>
              </a:rPr>
              <a:t>y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astfel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încât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află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465">
                <a:latin typeface="Microsoft Sans Serif"/>
                <a:cs typeface="Microsoft Sans Serif"/>
              </a:rPr>
              <a:t> </a:t>
            </a:r>
            <a:r>
              <a:rPr dirty="0" baseline="2525" sz="3300" spc="-75">
                <a:latin typeface="Symbol"/>
                <a:cs typeface="Symbol"/>
              </a:rPr>
              <a:t></a:t>
            </a:r>
            <a:endParaRPr baseline="2525" sz="33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54114" y="3489197"/>
            <a:ext cx="18421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50" i="1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07997" y="4005834"/>
            <a:ext cx="71329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34175" algn="l"/>
              </a:tabLst>
            </a:pP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acelaşi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mod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defineşte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adevăr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formulei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3968" sz="3150" spc="-37" i="1">
                <a:latin typeface="Times New Roman"/>
                <a:cs typeface="Times New Roman"/>
              </a:rPr>
              <a:t>x</a:t>
            </a:r>
            <a:r>
              <a:rPr dirty="0" baseline="3787" sz="3300" spc="-37">
                <a:latin typeface="Symbol"/>
                <a:cs typeface="Symbol"/>
              </a:rPr>
              <a:t></a:t>
            </a:r>
            <a:r>
              <a:rPr dirty="0" baseline="3968" sz="3150" spc="-37" i="1">
                <a:latin typeface="Times New Roman"/>
                <a:cs typeface="Times New Roman"/>
              </a:rPr>
              <a:t>c</a:t>
            </a:r>
            <a:endParaRPr baseline="3968" sz="31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94075" y="2989910"/>
            <a:ext cx="554291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230" algn="l"/>
              </a:tabLst>
            </a:pPr>
            <a:r>
              <a:rPr dirty="0" sz="2100" spc="-25" i="1">
                <a:latin typeface="Times New Roman"/>
                <a:cs typeface="Times New Roman"/>
              </a:rPr>
              <a:t>x</a:t>
            </a:r>
            <a:r>
              <a:rPr dirty="0" sz="2100" spc="-25">
                <a:latin typeface="Symbol"/>
                <a:cs typeface="Symbol"/>
              </a:rPr>
              <a:t></a:t>
            </a:r>
            <a:r>
              <a:rPr dirty="0" sz="2100" spc="-25" i="1">
                <a:latin typeface="Times New Roman"/>
                <a:cs typeface="Times New Roman"/>
              </a:rPr>
              <a:t>y</a:t>
            </a:r>
            <a:r>
              <a:rPr dirty="0" sz="2100" i="1">
                <a:latin typeface="Times New Roman"/>
                <a:cs typeface="Times New Roman"/>
              </a:rPr>
              <a:t>	</a:t>
            </a:r>
            <a:r>
              <a:rPr dirty="0" baseline="1388" sz="3000">
                <a:latin typeface="Microsoft Sans Serif"/>
                <a:cs typeface="Microsoft Sans Serif"/>
              </a:rPr>
              <a:t>este</a:t>
            </a:r>
            <a:r>
              <a:rPr dirty="0" baseline="1388" sz="3000" spc="-104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adevărată</a:t>
            </a:r>
            <a:r>
              <a:rPr dirty="0" baseline="1388" sz="3000" spc="-112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pentru</a:t>
            </a:r>
            <a:r>
              <a:rPr dirty="0" baseline="1388" sz="3000" spc="-120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acele</a:t>
            </a:r>
            <a:r>
              <a:rPr dirty="0" baseline="1388" sz="3000" spc="-89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valori</a:t>
            </a:r>
            <a:r>
              <a:rPr dirty="0" baseline="1388" sz="3000" spc="-82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ale</a:t>
            </a:r>
            <a:r>
              <a:rPr dirty="0" baseline="1388" sz="3000" spc="-67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lui</a:t>
            </a:r>
            <a:r>
              <a:rPr dirty="0" baseline="1388" sz="3000" spc="-67">
                <a:latin typeface="Microsoft Sans Serif"/>
                <a:cs typeface="Microsoft Sans Serif"/>
              </a:rPr>
              <a:t> </a:t>
            </a:r>
            <a:r>
              <a:rPr dirty="0" baseline="1388" sz="3000" i="1">
                <a:latin typeface="Arial"/>
                <a:cs typeface="Arial"/>
              </a:rPr>
              <a:t>x</a:t>
            </a:r>
            <a:r>
              <a:rPr dirty="0" baseline="1388" sz="3000" spc="-120" i="1">
                <a:latin typeface="Arial"/>
                <a:cs typeface="Arial"/>
              </a:rPr>
              <a:t> </a:t>
            </a:r>
            <a:r>
              <a:rPr dirty="0" baseline="1388" sz="3000" spc="-37">
                <a:latin typeface="Microsoft Sans Serif"/>
                <a:cs typeface="Microsoft Sans Serif"/>
              </a:rPr>
              <a:t>şi</a:t>
            </a:r>
            <a:endParaRPr baseline="1388" sz="300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04417" y="3025267"/>
            <a:ext cx="21558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5"/>
              </a:spcBef>
              <a:buClr>
                <a:srgbClr val="00007B"/>
              </a:buClr>
              <a:buFont typeface="Symbol"/>
              <a:buChar char=""/>
              <a:tabLst>
                <a:tab pos="341630" algn="l"/>
              </a:tabLst>
            </a:pPr>
            <a:r>
              <a:rPr dirty="0" sz="2000">
                <a:latin typeface="Microsoft Sans Serif"/>
                <a:cs typeface="Microsoft Sans Serif"/>
              </a:rPr>
              <a:t>formula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atomică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37945" y="6172961"/>
            <a:ext cx="1023619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6545" indent="-283845">
              <a:lnSpc>
                <a:spcPct val="100000"/>
              </a:lnSpc>
              <a:spcBef>
                <a:spcPts val="95"/>
              </a:spcBef>
              <a:buClr>
                <a:srgbClr val="00007B"/>
              </a:buClr>
              <a:buSzPct val="139534"/>
              <a:buFont typeface="Microsoft Sans Serif"/>
              <a:buChar char="•"/>
              <a:tabLst>
                <a:tab pos="296545" algn="l"/>
              </a:tabLst>
            </a:pPr>
            <a:r>
              <a:rPr dirty="0" sz="2150">
                <a:latin typeface="Symbol"/>
                <a:cs typeface="Symbol"/>
              </a:rPr>
              <a:t></a:t>
            </a:r>
            <a:r>
              <a:rPr dirty="0" sz="2150" i="1">
                <a:latin typeface="Times New Roman"/>
                <a:cs typeface="Times New Roman"/>
              </a:rPr>
              <a:t>x</a:t>
            </a:r>
            <a:r>
              <a:rPr dirty="0" sz="2150">
                <a:latin typeface="Times New Roman"/>
                <a:cs typeface="Times New Roman"/>
              </a:rPr>
              <a:t>(</a:t>
            </a:r>
            <a:r>
              <a:rPr dirty="0" sz="2150" spc="-30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f</a:t>
            </a:r>
            <a:r>
              <a:rPr dirty="0" sz="2150" spc="25" i="1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260473" y="6135446"/>
            <a:ext cx="58769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adevărată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formula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sz="2000" spc="-8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adevărată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77721" y="6604203"/>
            <a:ext cx="33032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toate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valorile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posibile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50" i="1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100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444" y="1024509"/>
            <a:ext cx="7785100" cy="3639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Modul</a:t>
            </a:r>
            <a:r>
              <a:rPr dirty="0" sz="2200" spc="-7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de</a:t>
            </a:r>
            <a:r>
              <a:rPr dirty="0" sz="2200" spc="-8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exprimare</a:t>
            </a:r>
            <a:r>
              <a:rPr dirty="0" sz="2200" spc="-8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a</a:t>
            </a:r>
            <a:r>
              <a:rPr dirty="0" sz="2200" spc="-9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0007B"/>
                </a:solidFill>
                <a:latin typeface="Arial"/>
                <a:cs typeface="Arial"/>
              </a:rPr>
              <a:t>interogărilor</a:t>
            </a:r>
            <a:r>
              <a:rPr dirty="0" sz="2200" spc="-7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în</a:t>
            </a:r>
            <a:r>
              <a:rPr dirty="0" sz="2200" spc="-9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calculul</a:t>
            </a:r>
            <a:r>
              <a:rPr dirty="0" sz="2200" spc="-7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pe</a:t>
            </a:r>
            <a:r>
              <a:rPr dirty="0" sz="2200" spc="-7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0007B"/>
                </a:solidFill>
                <a:latin typeface="Arial"/>
                <a:cs typeface="Arial"/>
              </a:rPr>
              <a:t>domenii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latin typeface="Arial"/>
                <a:cs typeface="Arial"/>
              </a:rPr>
              <a:t>Exemple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1.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schema: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20000"/>
              </a:lnSpc>
              <a:spcBef>
                <a:spcPts val="1670"/>
              </a:spcBef>
            </a:pPr>
            <a:r>
              <a:rPr dirty="0" sz="2000" spc="-25" b="1">
                <a:latin typeface="Arial"/>
                <a:cs typeface="Arial"/>
              </a:rPr>
              <a:t>ANGAJAT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(NrInreg,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Nume,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Varsta,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Salariu)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SUPERVIZOR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(NrSup, NrAng)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găsească</a:t>
            </a:r>
            <a:r>
              <a:rPr dirty="0" sz="2000" spc="4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numerele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înregistrare,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numele,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vârsta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salariul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toţi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angajaţii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câştigă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40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02994" y="4808042"/>
            <a:ext cx="24587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algebra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relaţională: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02994" y="5600522"/>
            <a:ext cx="40081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68090" algn="l"/>
              </a:tabLst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3200" spc="-50">
                <a:solidFill>
                  <a:srgbClr val="00007B"/>
                </a:solidFill>
                <a:latin typeface="Microsoft Sans Serif"/>
                <a:cs typeface="Microsoft Sans Serif"/>
              </a:rPr>
              <a:t>?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89425" y="4732147"/>
            <a:ext cx="2652395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50" spc="45">
                <a:latin typeface="Symbol"/>
                <a:cs typeface="Symbol"/>
              </a:rPr>
              <a:t></a:t>
            </a:r>
            <a:r>
              <a:rPr dirty="0" baseline="-16129" sz="2325" spc="67" i="1">
                <a:latin typeface="Times New Roman"/>
                <a:cs typeface="Times New Roman"/>
              </a:rPr>
              <a:t>Salariu</a:t>
            </a:r>
            <a:r>
              <a:rPr dirty="0" baseline="-16129" sz="2325" spc="-352" i="1">
                <a:latin typeface="Times New Roman"/>
                <a:cs typeface="Times New Roman"/>
              </a:rPr>
              <a:t> </a:t>
            </a:r>
            <a:r>
              <a:rPr dirty="0" baseline="-16129" sz="2325">
                <a:latin typeface="Symbol"/>
                <a:cs typeface="Symbol"/>
              </a:rPr>
              <a:t></a:t>
            </a:r>
            <a:r>
              <a:rPr dirty="0" baseline="-16129" sz="2325" i="1">
                <a:latin typeface="Times New Roman"/>
                <a:cs typeface="Times New Roman"/>
              </a:rPr>
              <a:t>40 </a:t>
            </a:r>
            <a:r>
              <a:rPr dirty="0" sz="2050" spc="-10">
                <a:latin typeface="Times New Roman"/>
                <a:cs typeface="Times New Roman"/>
              </a:rPr>
              <a:t>(</a:t>
            </a:r>
            <a:r>
              <a:rPr dirty="0" sz="2050" spc="-204">
                <a:latin typeface="Times New Roman"/>
                <a:cs typeface="Times New Roman"/>
              </a:rPr>
              <a:t> </a:t>
            </a:r>
            <a:r>
              <a:rPr dirty="0" sz="2050" spc="55" i="1">
                <a:latin typeface="Times New Roman"/>
                <a:cs typeface="Times New Roman"/>
              </a:rPr>
              <a:t>ANGAJAT</a:t>
            </a:r>
            <a:r>
              <a:rPr dirty="0" sz="2050" spc="-160" i="1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139" y="1024509"/>
            <a:ext cx="7908925" cy="5314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Modul</a:t>
            </a:r>
            <a:r>
              <a:rPr dirty="0" sz="2200" spc="-7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de</a:t>
            </a:r>
            <a:r>
              <a:rPr dirty="0" sz="2200" spc="-8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exprimare</a:t>
            </a:r>
            <a:r>
              <a:rPr dirty="0" sz="2200" spc="-8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a</a:t>
            </a:r>
            <a:r>
              <a:rPr dirty="0" sz="2200" spc="-9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0007B"/>
                </a:solidFill>
                <a:latin typeface="Arial"/>
                <a:cs typeface="Arial"/>
              </a:rPr>
              <a:t>interogărilor</a:t>
            </a:r>
            <a:r>
              <a:rPr dirty="0" sz="2200" spc="-7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în</a:t>
            </a:r>
            <a:r>
              <a:rPr dirty="0" sz="2200" spc="-9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calculul</a:t>
            </a:r>
            <a:r>
              <a:rPr dirty="0" sz="2200" spc="-7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7B"/>
                </a:solidFill>
                <a:latin typeface="Arial"/>
                <a:cs typeface="Arial"/>
              </a:rPr>
              <a:t>pe</a:t>
            </a:r>
            <a:r>
              <a:rPr dirty="0" sz="2200" spc="-7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0007B"/>
                </a:solidFill>
                <a:latin typeface="Arial"/>
                <a:cs typeface="Arial"/>
              </a:rPr>
              <a:t>domenii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latin typeface="Arial"/>
                <a:cs typeface="Arial"/>
              </a:rPr>
              <a:t>Exemple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1.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găsească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numerele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înregistrare,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numele,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vârsta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salariul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toţi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angajaţii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câştigă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40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 spc="-25" b="1">
                <a:latin typeface="Arial"/>
                <a:cs typeface="Arial"/>
              </a:rPr>
              <a:t>ANGAJAT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(NrInreg,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Nume,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Varsta,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Salariu)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SUPERVIZOR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(NrSup,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 spc="-10" b="1">
                <a:latin typeface="Arial"/>
                <a:cs typeface="Arial"/>
              </a:rPr>
              <a:t>NrAng)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relaţional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domenii: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515"/>
              </a:lnSpc>
            </a:pPr>
            <a:r>
              <a:rPr dirty="0" sz="2100">
                <a:latin typeface="Times New Roman"/>
                <a:cs typeface="Times New Roman"/>
              </a:rPr>
              <a:t>{</a:t>
            </a:r>
            <a:r>
              <a:rPr dirty="0" sz="2100" i="1">
                <a:latin typeface="Times New Roman"/>
                <a:cs typeface="Times New Roman"/>
              </a:rPr>
              <a:t>NrInreg</a:t>
            </a:r>
            <a:r>
              <a:rPr dirty="0" sz="2100" spc="-3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m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Nume</a:t>
            </a:r>
            <a:r>
              <a:rPr dirty="0" sz="2100" spc="-1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n</a:t>
            </a:r>
            <a:r>
              <a:rPr dirty="0" sz="2100" spc="-25">
                <a:latin typeface="Times New Roman"/>
                <a:cs typeface="Times New Roman"/>
              </a:rPr>
              <a:t>,</a:t>
            </a:r>
            <a:r>
              <a:rPr dirty="0" sz="2100" spc="-25" i="1">
                <a:latin typeface="Times New Roman"/>
                <a:cs typeface="Times New Roman"/>
              </a:rPr>
              <a:t>Varsta</a:t>
            </a:r>
            <a:r>
              <a:rPr dirty="0" sz="2100" spc="-4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v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Salariu</a:t>
            </a:r>
            <a:r>
              <a:rPr dirty="0" sz="2100" spc="-3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 spc="-2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|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20" i="1">
                <a:latin typeface="Times New Roman"/>
                <a:cs typeface="Times New Roman"/>
              </a:rPr>
              <a:t>ANGAJAT</a:t>
            </a:r>
            <a:r>
              <a:rPr dirty="0" sz="2100" spc="-6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i="1">
                <a:latin typeface="Times New Roman"/>
                <a:cs typeface="Times New Roman"/>
              </a:rPr>
              <a:t>m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n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v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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s</a:t>
            </a:r>
            <a:r>
              <a:rPr dirty="0" sz="2100" spc="-15" i="1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Symbol"/>
                <a:cs typeface="Symbol"/>
              </a:rPr>
              <a:t>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ts val="2515"/>
              </a:lnSpc>
            </a:pPr>
            <a:r>
              <a:rPr dirty="0" sz="2100" spc="-25" i="1">
                <a:latin typeface="Times New Roman"/>
                <a:cs typeface="Times New Roman"/>
              </a:rPr>
              <a:t>40</a:t>
            </a:r>
            <a:r>
              <a:rPr dirty="0" sz="2100" spc="-25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444" y="1022984"/>
            <a:ext cx="77997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1665" marR="5080" indent="-6096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2.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găsească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numerele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înregistrare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supervizorii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acelor </a:t>
            </a:r>
            <a:r>
              <a:rPr dirty="0" sz="2000">
                <a:latin typeface="Microsoft Sans Serif"/>
                <a:cs typeface="Microsoft Sans Serif"/>
              </a:rPr>
              <a:t>angajaţi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câştigă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40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80744" y="2478539"/>
            <a:ext cx="7249159" cy="348869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algn="ctr" marL="799465">
              <a:lnSpc>
                <a:spcPct val="100000"/>
              </a:lnSpc>
              <a:spcBef>
                <a:spcPts val="815"/>
              </a:spcBef>
            </a:pPr>
            <a:r>
              <a:rPr dirty="0" sz="2000" spc="-25" b="1">
                <a:latin typeface="Arial"/>
                <a:cs typeface="Arial"/>
              </a:rPr>
              <a:t>ANGAJAT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(NrInreg,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Nume,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Varsta,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Salariu)</a:t>
            </a:r>
            <a:endParaRPr sz="2000">
              <a:latin typeface="Arial"/>
              <a:cs typeface="Arial"/>
            </a:endParaRPr>
          </a:p>
          <a:p>
            <a:pPr algn="ctr" marL="841375">
              <a:lnSpc>
                <a:spcPct val="100000"/>
              </a:lnSpc>
              <a:spcBef>
                <a:spcPts val="720"/>
              </a:spcBef>
            </a:pPr>
            <a:r>
              <a:rPr dirty="0" sz="2000" spc="-10" b="1">
                <a:latin typeface="Arial"/>
                <a:cs typeface="Arial"/>
              </a:rPr>
              <a:t>SUPERVIZOR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(NrSup,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NrAng)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14"/>
              </a:spcBef>
            </a:pPr>
            <a:endParaRPr sz="2000">
              <a:latin typeface="Arial"/>
              <a:cs typeface="Arial"/>
            </a:endParaRPr>
          </a:p>
          <a:p>
            <a:pPr marL="1491615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algebra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relaţională:</a:t>
            </a:r>
            <a:endParaRPr sz="2000">
              <a:latin typeface="Microsoft Sans Serif"/>
              <a:cs typeface="Microsoft Sans Serif"/>
            </a:endParaRPr>
          </a:p>
          <a:p>
            <a:pPr marL="1491615">
              <a:lnSpc>
                <a:spcPts val="2300"/>
              </a:lnSpc>
              <a:spcBef>
                <a:spcPts val="1725"/>
              </a:spcBef>
            </a:pPr>
            <a:r>
              <a:rPr dirty="0" baseline="13227" sz="3150">
                <a:latin typeface="Symbol"/>
                <a:cs typeface="Symbol"/>
              </a:rPr>
              <a:t></a:t>
            </a:r>
            <a:r>
              <a:rPr dirty="0" sz="1600" i="1">
                <a:latin typeface="Times New Roman"/>
                <a:cs typeface="Times New Roman"/>
              </a:rPr>
              <a:t>NrSup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baseline="13227" sz="3150">
                <a:latin typeface="Times New Roman"/>
                <a:cs typeface="Times New Roman"/>
              </a:rPr>
              <a:t>(</a:t>
            </a:r>
            <a:r>
              <a:rPr dirty="0" baseline="13227" sz="3150" i="1">
                <a:latin typeface="Times New Roman"/>
                <a:cs typeface="Times New Roman"/>
              </a:rPr>
              <a:t>SUPERVIZOR</a:t>
            </a:r>
            <a:r>
              <a:rPr dirty="0" baseline="13227" sz="3150" spc="-67" i="1">
                <a:latin typeface="Times New Roman"/>
                <a:cs typeface="Times New Roman"/>
              </a:rPr>
              <a:t> </a:t>
            </a:r>
            <a:r>
              <a:rPr dirty="0" baseline="13227" sz="3150" spc="-487">
                <a:latin typeface="Lucida Sans Unicode"/>
                <a:cs typeface="Lucida Sans Unicode"/>
              </a:rPr>
              <a:t>⊳⊲</a:t>
            </a:r>
            <a:r>
              <a:rPr dirty="0" baseline="13227" sz="3150" spc="-209">
                <a:latin typeface="Lucida Sans Unicode"/>
                <a:cs typeface="Lucida Sans Unicode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NrAng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NrInreg</a:t>
            </a:r>
            <a:r>
              <a:rPr dirty="0" sz="1600" spc="385" i="1">
                <a:latin typeface="Times New Roman"/>
                <a:cs typeface="Times New Roman"/>
              </a:rPr>
              <a:t> </a:t>
            </a:r>
            <a:r>
              <a:rPr dirty="0" baseline="13227" sz="3150">
                <a:latin typeface="Times New Roman"/>
                <a:cs typeface="Times New Roman"/>
              </a:rPr>
              <a:t>(</a:t>
            </a:r>
            <a:r>
              <a:rPr dirty="0" baseline="13227" sz="3150">
                <a:latin typeface="Symbol"/>
                <a:cs typeface="Symbol"/>
              </a:rPr>
              <a:t></a:t>
            </a:r>
            <a:r>
              <a:rPr dirty="0" sz="1600" i="1">
                <a:latin typeface="Times New Roman"/>
                <a:cs typeface="Times New Roman"/>
              </a:rPr>
              <a:t>Salariu</a:t>
            </a:r>
            <a:r>
              <a:rPr dirty="0" sz="1600">
                <a:latin typeface="Symbol"/>
                <a:cs typeface="Symbol"/>
              </a:rPr>
              <a:t></a:t>
            </a:r>
            <a:r>
              <a:rPr dirty="0" sz="1600" i="1">
                <a:latin typeface="Times New Roman"/>
                <a:cs typeface="Times New Roman"/>
              </a:rPr>
              <a:t>40</a:t>
            </a:r>
            <a:r>
              <a:rPr dirty="0" sz="1600" spc="-10" i="1">
                <a:latin typeface="Times New Roman"/>
                <a:cs typeface="Times New Roman"/>
              </a:rPr>
              <a:t> </a:t>
            </a:r>
            <a:r>
              <a:rPr dirty="0" baseline="13227" sz="3150" spc="-75">
                <a:latin typeface="Times New Roman"/>
                <a:cs typeface="Times New Roman"/>
              </a:rPr>
              <a:t>(</a:t>
            </a:r>
            <a:endParaRPr baseline="13227" sz="3150">
              <a:latin typeface="Times New Roman"/>
              <a:cs typeface="Times New Roman"/>
            </a:endParaRPr>
          </a:p>
          <a:p>
            <a:pPr marL="2265680">
              <a:lnSpc>
                <a:spcPts val="2300"/>
              </a:lnSpc>
            </a:pPr>
            <a:r>
              <a:rPr dirty="0" sz="2100" i="1">
                <a:latin typeface="Times New Roman"/>
                <a:cs typeface="Times New Roman"/>
              </a:rPr>
              <a:t>ANGAJAT</a:t>
            </a:r>
            <a:r>
              <a:rPr dirty="0" sz="2100" spc="-25" i="1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)))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2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3710940" algn="l"/>
              </a:tabLst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calculul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3600" spc="-50">
                <a:solidFill>
                  <a:srgbClr val="00007B"/>
                </a:solidFill>
                <a:latin typeface="Microsoft Sans Serif"/>
                <a:cs typeface="Microsoft Sans Serif"/>
              </a:rPr>
              <a:t>?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/>
              <a:t>Calculul</a:t>
            </a:r>
            <a:r>
              <a:rPr dirty="0" spc="-55"/>
              <a:t> </a:t>
            </a:r>
            <a:r>
              <a:rPr dirty="0"/>
              <a:t>relaţional</a:t>
            </a:r>
            <a:r>
              <a:rPr dirty="0" spc="-50"/>
              <a:t> </a:t>
            </a:r>
            <a:r>
              <a:rPr dirty="0"/>
              <a:t>pe</a:t>
            </a:r>
            <a:r>
              <a:rPr dirty="0" spc="-95"/>
              <a:t> </a:t>
            </a:r>
            <a:r>
              <a:rPr dirty="0" spc="-10"/>
              <a:t>domenii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dc:title>PowerPoint-Präsentation</dc:title>
  <dcterms:created xsi:type="dcterms:W3CDTF">2025-03-28T22:34:35Z</dcterms:created>
  <dcterms:modified xsi:type="dcterms:W3CDTF">2025-03-28T22:34:35Z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2025-03-28T00:00:00Z</vt:filetime>
  </property>
  <property fmtid="{D5CDD505-2E9C-101B-9397-08002B2CF9AE}" pid="5" name="Producer">
    <vt:lpwstr>Microsoft® PowerPoint® 2016</vt:lpwstr>
  </property>
</Properties>
</file>