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7E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7E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7E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7E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68" y="34798"/>
            <a:ext cx="8471535" cy="795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7E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7261" y="1604213"/>
            <a:ext cx="9383877" cy="520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917" y="2702179"/>
            <a:ext cx="29781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000000"/>
                </a:solidFill>
                <a:latin typeface="Calibri"/>
                <a:cs typeface="Calibri"/>
              </a:rPr>
              <a:t>BAZE</a:t>
            </a:r>
            <a:r>
              <a:rPr dirty="0" sz="4000" spc="-8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 b="1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dirty="0" sz="4000" spc="-7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 spc="-65" b="1"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23617" y="3594025"/>
            <a:ext cx="3693160" cy="1824355"/>
          </a:xfrm>
          <a:prstGeom prst="rect">
            <a:avLst/>
          </a:prstGeom>
        </p:spPr>
        <p:txBody>
          <a:bodyPr wrap="square" lIns="0" tIns="339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dirty="0" sz="4000" spc="-40" b="1">
                <a:latin typeface="Calibri"/>
                <a:cs typeface="Calibri"/>
              </a:rPr>
              <a:t>CALCULATOARE</a:t>
            </a:r>
            <a:r>
              <a:rPr dirty="0" sz="4000" spc="-16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II</a:t>
            </a:r>
            <a:endParaRPr sz="4000">
              <a:latin typeface="Calibri"/>
              <a:cs typeface="Calibri"/>
            </a:endParaRPr>
          </a:p>
          <a:p>
            <a:pPr algn="r" marR="199390">
              <a:lnSpc>
                <a:spcPct val="100000"/>
              </a:lnSpc>
              <a:spcBef>
                <a:spcPts val="1475"/>
              </a:spcBef>
            </a:pPr>
            <a:r>
              <a:rPr dirty="0" sz="2200" b="1">
                <a:latin typeface="Calibri"/>
                <a:cs typeface="Calibri"/>
              </a:rPr>
              <a:t>Curs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-50" b="1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  <a:p>
            <a:pPr algn="r" marR="185420">
              <a:lnSpc>
                <a:spcPct val="100000"/>
              </a:lnSpc>
              <a:spcBef>
                <a:spcPts val="25"/>
              </a:spcBef>
            </a:pPr>
            <a:r>
              <a:rPr dirty="0" sz="2200">
                <a:latin typeface="Calibri"/>
                <a:cs typeface="Calibri"/>
              </a:rPr>
              <a:t>Sapt.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8</a:t>
            </a:r>
            <a:r>
              <a:rPr dirty="0" sz="2200" spc="25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12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aprilie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2022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33322" y="3921633"/>
            <a:ext cx="22402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2021-</a:t>
            </a:r>
            <a:r>
              <a:rPr dirty="0" sz="4000" spc="-20" b="1">
                <a:latin typeface="Calibri"/>
                <a:cs typeface="Calibri"/>
              </a:rPr>
              <a:t>2022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24854" y="5052821"/>
            <a:ext cx="158305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latin typeface="Calibri"/>
                <a:cs typeface="Calibri"/>
              </a:rPr>
              <a:t>08.00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–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10.00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27119" y="5965697"/>
            <a:ext cx="2043430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14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6691" y="664209"/>
            <a:ext cx="9375140" cy="2292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10" b="1">
                <a:latin typeface="Arial"/>
                <a:cs typeface="Arial"/>
              </a:rPr>
              <a:t>INTERVAL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325" b="1">
                <a:latin typeface="Arial"/>
                <a:cs typeface="Arial"/>
              </a:rPr>
              <a:t>YEAR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20" b="1">
                <a:latin typeface="Arial"/>
                <a:cs typeface="Arial"/>
              </a:rPr>
              <a:t>[(year_precision)]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330" b="1">
                <a:latin typeface="Arial"/>
                <a:cs typeface="Arial"/>
              </a:rPr>
              <a:t>TO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355" b="1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310" b="1">
                <a:latin typeface="Arial"/>
                <a:cs typeface="Arial"/>
              </a:rPr>
              <a:t>INTERVAL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380" b="1">
                <a:latin typeface="Arial"/>
                <a:cs typeface="Arial"/>
              </a:rPr>
              <a:t>DAY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220" b="1">
                <a:latin typeface="Arial"/>
                <a:cs typeface="Arial"/>
              </a:rPr>
              <a:t>[(day_precision)]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spc="-320" b="1">
                <a:latin typeface="Arial"/>
                <a:cs typeface="Arial"/>
              </a:rPr>
              <a:t>TO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325" b="1">
                <a:latin typeface="Arial"/>
                <a:cs typeface="Arial"/>
              </a:rPr>
              <a:t>SECOND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04" b="1">
                <a:latin typeface="Arial"/>
                <a:cs typeface="Arial"/>
              </a:rPr>
              <a:t>[(fractional_seconds_precision)]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z="2400">
              <a:latin typeface="Arial"/>
              <a:cs typeface="Arial"/>
            </a:endParaRPr>
          </a:p>
          <a:p>
            <a:pPr marL="946150" marR="214629" indent="-228600">
              <a:lnSpc>
                <a:spcPct val="68200"/>
              </a:lnSpc>
              <a:buFont typeface="Symbol"/>
              <a:buChar char=""/>
              <a:tabLst>
                <a:tab pos="946150" algn="l"/>
                <a:tab pos="1993264" algn="l"/>
                <a:tab pos="2308860" algn="l"/>
                <a:tab pos="2820670" algn="l"/>
                <a:tab pos="3159125" algn="l"/>
                <a:tab pos="3692525" algn="l"/>
                <a:tab pos="4544695" algn="l"/>
                <a:tab pos="5513705" algn="l"/>
                <a:tab pos="5930265" algn="l"/>
                <a:tab pos="7175500" algn="l"/>
                <a:tab pos="7710170" algn="l"/>
                <a:tab pos="9033510" algn="l"/>
              </a:tabLst>
            </a:pPr>
            <a:r>
              <a:rPr dirty="0" sz="2800" spc="-10">
                <a:solidFill>
                  <a:srgbClr val="00007E"/>
                </a:solidFill>
                <a:latin typeface="Times New Roman"/>
                <a:cs typeface="Times New Roman"/>
              </a:rPr>
              <a:t>Prima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Times New Roman"/>
                <a:cs typeface="Times New Roman"/>
              </a:rPr>
              <a:t>unitate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00007E"/>
                </a:solidFill>
                <a:latin typeface="Times New Roman"/>
                <a:cs typeface="Times New Roman"/>
              </a:rPr>
              <a:t>de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00007E"/>
                </a:solidFill>
                <a:latin typeface="Times New Roman"/>
                <a:cs typeface="Times New Roman"/>
              </a:rPr>
              <a:t>timp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poate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fi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însoţită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de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precizie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- </a:t>
            </a:r>
            <a:r>
              <a:rPr dirty="0" sz="2800" spc="-10">
                <a:latin typeface="Times New Roman"/>
                <a:cs typeface="Times New Roman"/>
              </a:rPr>
              <a:t>numărul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de</a:t>
            </a:r>
            <a:r>
              <a:rPr dirty="0" sz="2800">
                <a:latin typeface="Times New Roman"/>
                <a:cs typeface="Times New Roman"/>
              </a:rPr>
              <a:t>	digiţi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zecimali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utilizaţi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pentru</a:t>
            </a:r>
            <a:r>
              <a:rPr dirty="0" sz="2800" spc="-10">
                <a:latin typeface="Times New Roman"/>
                <a:cs typeface="Times New Roman"/>
              </a:rPr>
              <a:t> reprezentare;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1694" y="2855798"/>
            <a:ext cx="8462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0605" algn="l"/>
                <a:tab pos="1643380" algn="l"/>
                <a:tab pos="2315210" algn="l"/>
                <a:tab pos="3146425" algn="l"/>
                <a:tab pos="4252595" algn="l"/>
                <a:tab pos="4942840" algn="l"/>
                <a:tab pos="6159500" algn="l"/>
                <a:tab pos="7186930" algn="l"/>
              </a:tabLst>
            </a:pP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dacă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cea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mai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mică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unitate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este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 i="1">
                <a:solidFill>
                  <a:srgbClr val="00007E"/>
                </a:solidFill>
                <a:latin typeface="Times New Roman"/>
                <a:cs typeface="Times New Roman"/>
              </a:rPr>
              <a:t>second</a:t>
            </a:r>
            <a:r>
              <a:rPr dirty="0" sz="2800" spc="-10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putem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specifica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0269" y="3122498"/>
            <a:ext cx="6755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numărul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poziţii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zecimale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utilizate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</a:t>
            </a:r>
            <a:r>
              <a:rPr dirty="0" sz="2800" spc="-10" i="1">
                <a:solidFill>
                  <a:srgbClr val="00007E"/>
                </a:solidFill>
                <a:latin typeface="Times New Roman"/>
                <a:cs typeface="Times New Roman"/>
              </a:rPr>
              <a:t>precizia</a:t>
            </a:r>
            <a:r>
              <a:rPr dirty="0" sz="2800" spc="-1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61694" y="3999357"/>
            <a:ext cx="84601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1230630" algn="l"/>
                <a:tab pos="1649730" algn="l"/>
                <a:tab pos="2600325" algn="l"/>
                <a:tab pos="3825875" algn="l"/>
                <a:tab pos="4423410" algn="l"/>
                <a:tab pos="5336540" algn="l"/>
                <a:tab pos="6148705" algn="l"/>
                <a:tab pos="6645909" algn="l"/>
                <a:tab pos="7735570" algn="l"/>
              </a:tabLst>
            </a:pPr>
            <a:r>
              <a:rPr dirty="0" sz="2800" spc="-20">
                <a:solidFill>
                  <a:srgbClr val="00007E"/>
                </a:solidFill>
                <a:latin typeface="Times New Roman"/>
                <a:cs typeface="Times New Roman"/>
              </a:rPr>
              <a:t>Dacă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50">
                <a:solidFill>
                  <a:srgbClr val="00007E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00007E"/>
                </a:solidFill>
                <a:latin typeface="Times New Roman"/>
                <a:cs typeface="Times New Roman"/>
              </a:rPr>
              <a:t>doua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Times New Roman"/>
                <a:cs typeface="Times New Roman"/>
              </a:rPr>
              <a:t>unitate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00007E"/>
                </a:solidFill>
                <a:latin typeface="Times New Roman"/>
                <a:cs typeface="Times New Roman"/>
              </a:rPr>
              <a:t>de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00007E"/>
                </a:solidFill>
                <a:latin typeface="Times New Roman"/>
                <a:cs typeface="Times New Roman"/>
              </a:rPr>
              <a:t>timp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00007E"/>
                </a:solidFill>
                <a:latin typeface="Times New Roman"/>
                <a:cs typeface="Times New Roman"/>
              </a:rPr>
              <a:t>este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00007E"/>
                </a:solidFill>
                <a:latin typeface="Times New Roman"/>
                <a:cs typeface="Times New Roman"/>
              </a:rPr>
              <a:t>şi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Times New Roman"/>
                <a:cs typeface="Times New Roman"/>
              </a:rPr>
              <a:t>prima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(deci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0269" y="4291660"/>
            <a:ext cx="82327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0815" algn="l"/>
                <a:tab pos="2571750" algn="l"/>
                <a:tab pos="5351780" algn="l"/>
                <a:tab pos="7035800" algn="l"/>
              </a:tabLst>
            </a:pPr>
            <a:r>
              <a:rPr dirty="0" sz="2800" spc="-10">
                <a:latin typeface="Times New Roman"/>
                <a:cs typeface="Times New Roman"/>
              </a:rPr>
              <a:t>singura)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atunci</a:t>
            </a:r>
            <a:r>
              <a:rPr dirty="0" sz="2800">
                <a:latin typeface="Times New Roman"/>
                <a:cs typeface="Times New Roman"/>
              </a:rPr>
              <a:t>	primul</a:t>
            </a:r>
            <a:r>
              <a:rPr dirty="0" sz="2800" spc="2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parametru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reprezintă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numărul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90269" y="4584953"/>
            <a:ext cx="8234045" cy="1035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95"/>
              </a:spcBef>
              <a:tabLst>
                <a:tab pos="570230" algn="l"/>
                <a:tab pos="1699895" algn="l"/>
                <a:tab pos="3182620" algn="l"/>
                <a:tab pos="5408295" algn="l"/>
                <a:tab pos="6005830" algn="l"/>
              </a:tabLst>
            </a:pPr>
            <a:r>
              <a:rPr dirty="0" sz="2800" spc="-25">
                <a:latin typeface="Times New Roman"/>
                <a:cs typeface="Times New Roman"/>
              </a:rPr>
              <a:t>de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poziţii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zecimale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semnificative,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iar</a:t>
            </a:r>
            <a:r>
              <a:rPr dirty="0" sz="2800">
                <a:latin typeface="Times New Roman"/>
                <a:cs typeface="Times New Roman"/>
              </a:rPr>
              <a:t>	cel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de-</a:t>
            </a:r>
            <a:r>
              <a:rPr dirty="0" sz="2800">
                <a:latin typeface="Times New Roman"/>
                <a:cs typeface="Times New Roman"/>
              </a:rPr>
              <a:t>al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doilea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ct val="68600"/>
              </a:lnSpc>
              <a:spcBef>
                <a:spcPts val="520"/>
              </a:spcBef>
              <a:tabLst>
                <a:tab pos="1009650" algn="l"/>
                <a:tab pos="2714625" algn="l"/>
                <a:tab pos="4126229" algn="l"/>
                <a:tab pos="4690110" algn="l"/>
                <a:tab pos="5825490" algn="l"/>
                <a:tab pos="7312025" algn="l"/>
              </a:tabLst>
            </a:pPr>
            <a:r>
              <a:rPr dirty="0" sz="2800" spc="-10">
                <a:latin typeface="Times New Roman"/>
                <a:cs typeface="Times New Roman"/>
              </a:rPr>
              <a:t>poate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reprezenta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numărul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de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poziţii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zecimale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pentru </a:t>
            </a:r>
            <a:r>
              <a:rPr dirty="0" sz="2800">
                <a:latin typeface="Times New Roman"/>
                <a:cs typeface="Times New Roman"/>
              </a:rPr>
              <a:t>partea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fracţionară.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61694" y="6011671"/>
            <a:ext cx="84639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95"/>
              </a:spcBef>
              <a:tabLst>
                <a:tab pos="927100" algn="l"/>
                <a:tab pos="2239010" algn="l"/>
                <a:tab pos="2783205" algn="l"/>
                <a:tab pos="3521075" algn="l"/>
                <a:tab pos="5313680" algn="l"/>
                <a:tab pos="5796915" algn="l"/>
                <a:tab pos="7247890" algn="l"/>
              </a:tabLst>
            </a:pPr>
            <a:r>
              <a:rPr dirty="0" sz="2800" spc="-20">
                <a:latin typeface="Times New Roman"/>
                <a:cs typeface="Times New Roman"/>
              </a:rPr>
              <a:t>Dacă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precizia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nu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este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specificată,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se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foloseşte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Times New Roman"/>
                <a:cs typeface="Times New Roman"/>
              </a:rPr>
              <a:t>valoarea </a:t>
            </a:r>
            <a:r>
              <a:rPr dirty="0" sz="2800">
                <a:solidFill>
                  <a:srgbClr val="00007E"/>
                </a:solidFill>
                <a:latin typeface="Times New Roman"/>
                <a:cs typeface="Times New Roman"/>
              </a:rPr>
              <a:t>implicită</a:t>
            </a:r>
            <a:r>
              <a:rPr dirty="0" sz="2800" spc="-50">
                <a:solidFill>
                  <a:srgbClr val="00007E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00007E"/>
                </a:solidFill>
                <a:latin typeface="Times New Roman"/>
                <a:cs typeface="Times New Roman"/>
              </a:rPr>
              <a:t>2</a:t>
            </a:r>
            <a:r>
              <a:rPr dirty="0" sz="2800" spc="-2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1510106"/>
            <a:ext cx="1405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latin typeface="Arial"/>
                <a:cs typeface="Arial"/>
              </a:rPr>
              <a:t>Exemplu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76477" y="1532382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4468" y="2109673"/>
            <a:ext cx="8448675" cy="19958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266065">
              <a:lnSpc>
                <a:spcPct val="101000"/>
              </a:lnSpc>
              <a:spcBef>
                <a:spcPts val="65"/>
              </a:spcBef>
            </a:pPr>
            <a:r>
              <a:rPr dirty="0" sz="2800" spc="-235">
                <a:solidFill>
                  <a:srgbClr val="00007E"/>
                </a:solidFill>
                <a:latin typeface="Microsoft Sans Serif"/>
                <a:cs typeface="Microsoft Sans Serif"/>
              </a:rPr>
              <a:t>interval</a:t>
            </a:r>
            <a:r>
              <a:rPr dirty="0" sz="2800" spc="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00007E"/>
                </a:solidFill>
                <a:latin typeface="Microsoft Sans Serif"/>
                <a:cs typeface="Microsoft Sans Serif"/>
              </a:rPr>
              <a:t>year(5)</a:t>
            </a:r>
            <a:r>
              <a:rPr dirty="0" sz="2800" spc="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25">
                <a:solidFill>
                  <a:srgbClr val="00007E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1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>
                <a:solidFill>
                  <a:srgbClr val="00007E"/>
                </a:solidFill>
                <a:latin typeface="Microsoft Sans Serif"/>
                <a:cs typeface="Microsoft Sans Serif"/>
              </a:rPr>
              <a:t>month</a:t>
            </a:r>
            <a:r>
              <a:rPr dirty="0" sz="2800" spc="1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1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permite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reprezentarea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intervalelor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până </a:t>
            </a:r>
            <a:r>
              <a:rPr dirty="0" sz="2000" spc="-25">
                <a:latin typeface="Microsoft Sans Serif"/>
                <a:cs typeface="Microsoft Sans Serif"/>
              </a:rPr>
              <a:t>la </a:t>
            </a:r>
            <a:r>
              <a:rPr dirty="0" sz="2000">
                <a:latin typeface="Microsoft Sans Serif"/>
                <a:cs typeface="Microsoft Sans Serif"/>
              </a:rPr>
              <a:t>99999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11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luni</a:t>
            </a:r>
            <a:endParaRPr sz="20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4800"/>
              </a:lnSpc>
              <a:spcBef>
                <a:spcPts val="1155"/>
              </a:spcBef>
            </a:pPr>
            <a:r>
              <a:rPr dirty="0" sz="2800" spc="-235">
                <a:solidFill>
                  <a:srgbClr val="00007E"/>
                </a:solidFill>
                <a:latin typeface="Microsoft Sans Serif"/>
                <a:cs typeface="Microsoft Sans Serif"/>
              </a:rPr>
              <a:t>Interval</a:t>
            </a:r>
            <a:r>
              <a:rPr dirty="0" sz="2800" spc="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00007E"/>
                </a:solidFill>
                <a:latin typeface="Microsoft Sans Serif"/>
                <a:cs typeface="Microsoft Sans Serif"/>
              </a:rPr>
              <a:t>day(4)</a:t>
            </a:r>
            <a:r>
              <a:rPr dirty="0" sz="2800" spc="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1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0">
                <a:solidFill>
                  <a:srgbClr val="00007E"/>
                </a:solidFill>
                <a:latin typeface="Microsoft Sans Serif"/>
                <a:cs typeface="Microsoft Sans Serif"/>
              </a:rPr>
              <a:t>second(6)</a:t>
            </a:r>
            <a:r>
              <a:rPr dirty="0" sz="2800" spc="9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permite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reprezentarea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intervalelor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până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9999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zile,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23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ore,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59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minute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59,999999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secunde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(precizie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 spc="-50">
                <a:latin typeface="Microsoft Sans Serif"/>
                <a:cs typeface="Microsoft Sans Serif"/>
              </a:rPr>
              <a:t>1 </a:t>
            </a:r>
            <a:r>
              <a:rPr dirty="0" sz="2000">
                <a:latin typeface="Microsoft Sans Serif"/>
                <a:cs typeface="Microsoft Sans Serif"/>
              </a:rPr>
              <a:t>milionime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secundă)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9896" y="371678"/>
            <a:ext cx="8923020" cy="692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349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6.1.2</a:t>
            </a:r>
            <a:r>
              <a:rPr dirty="0" sz="2800" spc="-9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Definirea</a:t>
            </a:r>
            <a:r>
              <a:rPr dirty="0" sz="28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schemei</a:t>
            </a:r>
            <a:r>
              <a:rPr dirty="0" sz="28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bazei</a:t>
            </a:r>
            <a:r>
              <a:rPr dirty="0" sz="2800" spc="-9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7E"/>
                </a:solidFill>
                <a:latin typeface="Microsoft Sans Serif"/>
                <a:cs typeface="Microsoft Sans Serif"/>
              </a:rPr>
              <a:t>date</a:t>
            </a:r>
            <a:endParaRPr sz="2800">
              <a:latin typeface="Microsoft Sans Serif"/>
              <a:cs typeface="Microsoft Sans Serif"/>
            </a:endParaRPr>
          </a:p>
          <a:p>
            <a:pPr marL="12700" marR="6985">
              <a:lnSpc>
                <a:spcPct val="100000"/>
              </a:lnSpc>
              <a:spcBef>
                <a:spcPts val="2760"/>
              </a:spcBef>
              <a:tabLst>
                <a:tab pos="1771650" algn="l"/>
                <a:tab pos="2984500" algn="l"/>
                <a:tab pos="3642995" algn="l"/>
                <a:tab pos="4686935" algn="l"/>
                <a:tab pos="5107940" algn="l"/>
                <a:tab pos="5798185" algn="l"/>
                <a:tab pos="6217285" algn="l"/>
                <a:tab pos="6856095" algn="l"/>
                <a:tab pos="7259955" algn="l"/>
                <a:tab pos="7543800" algn="l"/>
                <a:tab pos="8622665" algn="l"/>
              </a:tabLst>
            </a:pPr>
            <a:r>
              <a:rPr dirty="0" sz="2400">
                <a:latin typeface="Times New Roman"/>
                <a:cs typeface="Times New Roman"/>
              </a:rPr>
              <a:t>SQL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permite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definirea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unei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scheme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baze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date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ca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colecţie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35">
                <a:latin typeface="Times New Roman"/>
                <a:cs typeface="Times New Roman"/>
              </a:rPr>
              <a:t>de </a:t>
            </a:r>
            <a:r>
              <a:rPr dirty="0" sz="2400" spc="-10">
                <a:latin typeface="Times New Roman"/>
                <a:cs typeface="Times New Roman"/>
              </a:rPr>
              <a:t>obiecte.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625"/>
              </a:spcBef>
              <a:tabLst>
                <a:tab pos="1045844" algn="l"/>
                <a:tab pos="2094230" algn="l"/>
                <a:tab pos="3128010" algn="l"/>
                <a:tab pos="3418840" algn="l"/>
                <a:tab pos="4568190" algn="l"/>
                <a:tab pos="4993640" algn="l"/>
                <a:tab pos="6188710" algn="l"/>
                <a:tab pos="7145655" algn="l"/>
                <a:tab pos="8052434" algn="l"/>
              </a:tabLst>
            </a:pPr>
            <a:r>
              <a:rPr dirty="0" sz="2400" spc="-10">
                <a:latin typeface="Times New Roman"/>
                <a:cs typeface="Times New Roman"/>
              </a:rPr>
              <a:t>Fiecare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schemă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conţine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mulţime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i="1">
                <a:latin typeface="Times New Roman"/>
                <a:cs typeface="Times New Roman"/>
              </a:rPr>
              <a:t>domenii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i="1">
                <a:latin typeface="Times New Roman"/>
                <a:cs typeface="Times New Roman"/>
              </a:rPr>
              <a:t>tabele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i="1">
                <a:latin typeface="Times New Roman"/>
                <a:cs typeface="Times New Roman"/>
              </a:rPr>
              <a:t>indici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i="1">
                <a:latin typeface="Times New Roman"/>
                <a:cs typeface="Times New Roman"/>
              </a:rPr>
              <a:t>aserţii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 i="1">
                <a:latin typeface="Times New Roman"/>
                <a:cs typeface="Times New Roman"/>
              </a:rPr>
              <a:t>vederi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şi </a:t>
            </a:r>
            <a:r>
              <a:rPr dirty="0" sz="2400" i="1">
                <a:latin typeface="Times New Roman"/>
                <a:cs typeface="Times New Roman"/>
              </a:rPr>
              <a:t>privilegii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şi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definită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ajutorul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următoarei</a:t>
            </a:r>
            <a:r>
              <a:rPr dirty="0" sz="2400" spc="-10">
                <a:latin typeface="Times New Roman"/>
                <a:cs typeface="Times New Roman"/>
              </a:rPr>
              <a:t> sintaxe: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270">
                <a:solidFill>
                  <a:srgbClr val="00007E"/>
                </a:solidFill>
                <a:latin typeface="Microsoft Sans Serif"/>
                <a:cs typeface="Microsoft Sans Serif"/>
              </a:rPr>
              <a:t>create</a:t>
            </a:r>
            <a:r>
              <a:rPr dirty="0" sz="32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40">
                <a:solidFill>
                  <a:srgbClr val="00007E"/>
                </a:solidFill>
                <a:latin typeface="Microsoft Sans Serif"/>
                <a:cs typeface="Microsoft Sans Serif"/>
              </a:rPr>
              <a:t>schema</a:t>
            </a:r>
            <a:r>
              <a:rPr dirty="0" sz="3200" spc="-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35">
                <a:solidFill>
                  <a:srgbClr val="00007E"/>
                </a:solidFill>
                <a:latin typeface="Microsoft Sans Serif"/>
                <a:cs typeface="Microsoft Sans Serif"/>
              </a:rPr>
              <a:t>[</a:t>
            </a:r>
            <a:r>
              <a:rPr dirty="0" sz="3200" spc="-335" i="1">
                <a:solidFill>
                  <a:srgbClr val="00007E"/>
                </a:solidFill>
                <a:latin typeface="Arial"/>
                <a:cs typeface="Arial"/>
              </a:rPr>
              <a:t>NumeSchemă</a:t>
            </a:r>
            <a:r>
              <a:rPr dirty="0" sz="3200" spc="-335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r>
              <a:rPr dirty="0" sz="3200" spc="-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45">
                <a:solidFill>
                  <a:srgbClr val="00007E"/>
                </a:solidFill>
                <a:latin typeface="Microsoft Sans Serif"/>
                <a:cs typeface="Microsoft Sans Serif"/>
              </a:rPr>
              <a:t>[[authorization]</a:t>
            </a:r>
            <a:r>
              <a:rPr dirty="0" sz="32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70" i="1">
                <a:solidFill>
                  <a:srgbClr val="00007E"/>
                </a:solidFill>
                <a:latin typeface="Arial"/>
                <a:cs typeface="Arial"/>
              </a:rPr>
              <a:t>Autorizare</a:t>
            </a:r>
            <a:r>
              <a:rPr dirty="0" sz="3200" spc="-270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endParaRPr sz="3200">
              <a:latin typeface="Microsoft Sans Serif"/>
              <a:cs typeface="Microsoft Sans Serif"/>
            </a:endParaRPr>
          </a:p>
          <a:p>
            <a:pPr algn="ctr" marL="275590">
              <a:lnSpc>
                <a:spcPct val="100000"/>
              </a:lnSpc>
              <a:spcBef>
                <a:spcPts val="530"/>
              </a:spcBef>
            </a:pPr>
            <a:r>
              <a:rPr dirty="0" sz="3200" spc="-295">
                <a:solidFill>
                  <a:srgbClr val="00007E"/>
                </a:solidFill>
                <a:latin typeface="Microsoft Sans Serif"/>
                <a:cs typeface="Microsoft Sans Serif"/>
              </a:rPr>
              <a:t>{</a:t>
            </a:r>
            <a:r>
              <a:rPr dirty="0" sz="3200" spc="-295" i="1">
                <a:solidFill>
                  <a:srgbClr val="00007E"/>
                </a:solidFill>
                <a:latin typeface="Arial"/>
                <a:cs typeface="Arial"/>
              </a:rPr>
              <a:t>DefiniţieElementeDinSchemă</a:t>
            </a:r>
            <a:r>
              <a:rPr dirty="0" sz="3200" spc="-295">
                <a:solidFill>
                  <a:srgbClr val="00007E"/>
                </a:solidFill>
                <a:latin typeface="Microsoft Sans Serif"/>
                <a:cs typeface="Microsoft Sans Serif"/>
              </a:rPr>
              <a:t>}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Microsoft Sans Serif"/>
              <a:cs typeface="Microsoft Sans Serif"/>
            </a:endParaRPr>
          </a:p>
          <a:p>
            <a:pPr algn="just" marL="12700" marR="6350" indent="-12700">
              <a:lnSpc>
                <a:spcPct val="96100"/>
              </a:lnSpc>
              <a:spcBef>
                <a:spcPts val="5"/>
              </a:spcBef>
              <a:buSzPct val="95833"/>
              <a:buFont typeface="Symbol"/>
              <a:buChar char=""/>
              <a:tabLst>
                <a:tab pos="152400" algn="l"/>
              </a:tabLst>
            </a:pP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Autorizare</a:t>
            </a:r>
            <a:r>
              <a:rPr dirty="0" sz="2400" spc="45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-</a:t>
            </a:r>
            <a:r>
              <a:rPr dirty="0" sz="2400" spc="4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numele</a:t>
            </a:r>
            <a:r>
              <a:rPr dirty="0" sz="2400" spc="4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utilizatorului</a:t>
            </a:r>
            <a:r>
              <a:rPr dirty="0" sz="2400" spc="4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proprietar</a:t>
            </a:r>
            <a:r>
              <a:rPr dirty="0" sz="2400" spc="4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</a:t>
            </a:r>
            <a:r>
              <a:rPr dirty="0" sz="2400" spc="459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schemei</a:t>
            </a:r>
            <a:r>
              <a:rPr dirty="0" sz="2400" spc="459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-</a:t>
            </a:r>
            <a:r>
              <a:rPr dirty="0" sz="2400" spc="47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dacă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3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omis</a:t>
            </a:r>
            <a:r>
              <a:rPr dirty="0" sz="2400" spc="3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3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consideră</a:t>
            </a:r>
            <a:r>
              <a:rPr dirty="0" sz="2400" spc="390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că</a:t>
            </a:r>
            <a:r>
              <a:rPr dirty="0" sz="2400" spc="390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utilizatorul</a:t>
            </a:r>
            <a:r>
              <a:rPr dirty="0" sz="2400" spc="395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385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395">
                <a:latin typeface="Microsoft Sans Serif"/>
                <a:cs typeface="Microsoft Sans Serif"/>
              </a:rPr>
              <a:t>   </a:t>
            </a:r>
            <a:r>
              <a:rPr dirty="0" sz="2400" spc="-10">
                <a:latin typeface="Microsoft Sans Serif"/>
                <a:cs typeface="Microsoft Sans Serif"/>
              </a:rPr>
              <a:t>executat </a:t>
            </a:r>
            <a:r>
              <a:rPr dirty="0" sz="2400">
                <a:latin typeface="Microsoft Sans Serif"/>
                <a:cs typeface="Microsoft Sans Serif"/>
              </a:rPr>
              <a:t>comanda</a:t>
            </a:r>
            <a:r>
              <a:rPr dirty="0" sz="2400" spc="21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210">
                <a:latin typeface="Microsoft Sans Serif"/>
                <a:cs typeface="Microsoft Sans Serif"/>
              </a:rPr>
              <a:t>  </a:t>
            </a:r>
            <a:r>
              <a:rPr dirty="0" sz="2400" spc="-10">
                <a:latin typeface="Microsoft Sans Serif"/>
                <a:cs typeface="Microsoft Sans Serif"/>
              </a:rPr>
              <a:t>proprietarul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schemei.</a:t>
            </a:r>
            <a:endParaRPr sz="2400">
              <a:latin typeface="Microsoft Sans Serif"/>
              <a:cs typeface="Microsoft Sans Serif"/>
            </a:endParaRPr>
          </a:p>
          <a:p>
            <a:pPr algn="just" marL="12700" marR="5080" indent="-12700">
              <a:lnSpc>
                <a:spcPts val="2300"/>
              </a:lnSpc>
              <a:spcBef>
                <a:spcPts val="1375"/>
              </a:spcBef>
              <a:buSzPct val="95833"/>
              <a:buFont typeface="Symbol"/>
              <a:buChar char=""/>
              <a:tabLst>
                <a:tab pos="152400" algn="l"/>
              </a:tabLst>
            </a:pP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Dacă</a:t>
            </a:r>
            <a:r>
              <a:rPr dirty="0" sz="2400" spc="285">
                <a:latin typeface="Microsoft Sans Serif"/>
                <a:cs typeface="Microsoft Sans Serif"/>
              </a:rPr>
              <a:t>  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NumeSchemă</a:t>
            </a:r>
            <a:r>
              <a:rPr dirty="0" sz="2400" spc="270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2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omis</a:t>
            </a:r>
            <a:r>
              <a:rPr dirty="0" sz="2400" spc="29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va</a:t>
            </a:r>
            <a:r>
              <a:rPr dirty="0" sz="2400" spc="29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fi</a:t>
            </a:r>
            <a:r>
              <a:rPr dirty="0" sz="2400" spc="2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adoptat</a:t>
            </a:r>
            <a:r>
              <a:rPr dirty="0" sz="2400" spc="29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ca</a:t>
            </a:r>
            <a:r>
              <a:rPr dirty="0" sz="2400" spc="29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nume</a:t>
            </a:r>
            <a:r>
              <a:rPr dirty="0" sz="2400" spc="285">
                <a:latin typeface="Microsoft Sans Serif"/>
                <a:cs typeface="Microsoft Sans Serif"/>
              </a:rPr>
              <a:t>  </a:t>
            </a:r>
            <a:r>
              <a:rPr dirty="0" sz="2400" spc="-25">
                <a:latin typeface="Microsoft Sans Serif"/>
                <a:cs typeface="Microsoft Sans Serif"/>
              </a:rPr>
              <a:t>al </a:t>
            </a:r>
            <a:r>
              <a:rPr dirty="0" sz="2400">
                <a:latin typeface="Microsoft Sans Serif"/>
                <a:cs typeface="Microsoft Sans Serif"/>
              </a:rPr>
              <a:t>schemei</a:t>
            </a:r>
            <a:r>
              <a:rPr dirty="0" sz="2400" spc="459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numele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utilizatorului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executat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comanda.</a:t>
            </a:r>
            <a:endParaRPr sz="2400">
              <a:latin typeface="Microsoft Sans Serif"/>
              <a:cs typeface="Microsoft Sans Serif"/>
            </a:endParaRPr>
          </a:p>
          <a:p>
            <a:pPr algn="just" marL="12700" marR="6985" indent="-12700">
              <a:lnSpc>
                <a:spcPts val="2300"/>
              </a:lnSpc>
              <a:spcBef>
                <a:spcPts val="1415"/>
              </a:spcBef>
              <a:buSzPct val="95833"/>
              <a:buFont typeface="Symbol"/>
              <a:buChar char=""/>
              <a:tabLst>
                <a:tab pos="152400" algn="l"/>
              </a:tabLst>
            </a:pP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După</a:t>
            </a:r>
            <a:r>
              <a:rPr dirty="0" sz="2400" spc="1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comanda</a:t>
            </a:r>
            <a:r>
              <a:rPr dirty="0" sz="2400" spc="1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create</a:t>
            </a:r>
            <a:r>
              <a:rPr dirty="0" sz="2400" spc="1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schema</a:t>
            </a:r>
            <a:r>
              <a:rPr dirty="0" sz="2400" spc="1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1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pot</a:t>
            </a:r>
            <a:r>
              <a:rPr dirty="0" sz="2400" spc="17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defini</a:t>
            </a:r>
            <a:r>
              <a:rPr dirty="0" sz="2400" spc="1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obiectele</a:t>
            </a:r>
            <a:r>
              <a:rPr dirty="0" sz="2400" spc="185">
                <a:latin typeface="Microsoft Sans Serif"/>
                <a:cs typeface="Microsoft Sans Serif"/>
              </a:rPr>
              <a:t>  </a:t>
            </a:r>
            <a:r>
              <a:rPr dirty="0" sz="2400" spc="-25">
                <a:latin typeface="Microsoft Sans Serif"/>
                <a:cs typeface="Microsoft Sans Serif"/>
              </a:rPr>
              <a:t>din </a:t>
            </a:r>
            <a:r>
              <a:rPr dirty="0" sz="2400">
                <a:latin typeface="Microsoft Sans Serif"/>
                <a:cs typeface="Microsoft Sans Serif"/>
              </a:rPr>
              <a:t>schema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respectivă.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51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6.1.3</a:t>
            </a:r>
            <a:r>
              <a:rPr dirty="0" sz="2800" spc="-95"/>
              <a:t> </a:t>
            </a:r>
            <a:r>
              <a:rPr dirty="0" sz="2800"/>
              <a:t>Definirea</a:t>
            </a:r>
            <a:r>
              <a:rPr dirty="0" sz="2800" spc="-80"/>
              <a:t> </a:t>
            </a:r>
            <a:r>
              <a:rPr dirty="0" sz="2800" spc="-10"/>
              <a:t>tabelelor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47268" y="1137920"/>
            <a:ext cx="9375140" cy="42017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 indent="505459">
              <a:lnSpc>
                <a:spcPts val="2300"/>
              </a:lnSpc>
              <a:spcBef>
                <a:spcPts val="260"/>
              </a:spcBef>
              <a:tabLst>
                <a:tab pos="1043940" algn="l"/>
                <a:tab pos="1795780" algn="l"/>
                <a:tab pos="2503170" algn="l"/>
                <a:tab pos="3181350" algn="l"/>
                <a:tab pos="4098925" algn="l"/>
                <a:tab pos="5016500" algn="l"/>
                <a:tab pos="6106160" algn="l"/>
                <a:tab pos="7306945" algn="l"/>
                <a:tab pos="7790180" algn="l"/>
                <a:tab pos="8836025" algn="l"/>
                <a:tab pos="922020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Un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tabel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SQL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este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format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dintr-</a:t>
            </a:r>
            <a:r>
              <a:rPr dirty="0" sz="2000" spc="-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mulţime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ordonată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atribute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o </a:t>
            </a:r>
            <a:r>
              <a:rPr dirty="0" sz="2000">
                <a:latin typeface="Microsoft Sans Serif"/>
                <a:cs typeface="Microsoft Sans Serif"/>
              </a:rPr>
              <a:t>mulţime,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posibil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vidă,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constrângeri.</a:t>
            </a:r>
            <a:endParaRPr sz="2000">
              <a:latin typeface="Microsoft Sans Serif"/>
              <a:cs typeface="Microsoft Sans Serif"/>
            </a:endParaRPr>
          </a:p>
          <a:p>
            <a:pPr marL="518159">
              <a:lnSpc>
                <a:spcPts val="2690"/>
              </a:lnSpc>
              <a:spcBef>
                <a:spcPts val="650"/>
              </a:spcBef>
            </a:pPr>
            <a:r>
              <a:rPr dirty="0" sz="2400" spc="-225">
                <a:solidFill>
                  <a:srgbClr val="00007E"/>
                </a:solidFill>
                <a:latin typeface="Microsoft Sans Serif"/>
                <a:cs typeface="Microsoft Sans Serif"/>
              </a:rPr>
              <a:t>create</a:t>
            </a:r>
            <a:r>
              <a:rPr dirty="0" sz="2400" spc="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00007E"/>
                </a:solidFill>
                <a:latin typeface="Microsoft Sans Serif"/>
                <a:cs typeface="Microsoft Sans Serif"/>
              </a:rPr>
              <a:t>table</a:t>
            </a:r>
            <a:r>
              <a:rPr dirty="0" sz="2400" spc="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5" i="1">
                <a:solidFill>
                  <a:srgbClr val="00007E"/>
                </a:solidFill>
                <a:latin typeface="Arial"/>
                <a:cs typeface="Arial"/>
              </a:rPr>
              <a:t>NumeTabel</a:t>
            </a:r>
            <a:endParaRPr sz="2400">
              <a:latin typeface="Arial"/>
              <a:cs typeface="Arial"/>
            </a:endParaRPr>
          </a:p>
          <a:p>
            <a:pPr marL="518159">
              <a:lnSpc>
                <a:spcPts val="2550"/>
              </a:lnSpc>
            </a:pPr>
            <a:r>
              <a:rPr dirty="0" sz="2400" spc="-229">
                <a:solidFill>
                  <a:srgbClr val="00007E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229" i="1">
                <a:solidFill>
                  <a:srgbClr val="00007E"/>
                </a:solidFill>
                <a:latin typeface="Arial"/>
                <a:cs typeface="Arial"/>
              </a:rPr>
              <a:t>NumeAtribut</a:t>
            </a:r>
            <a:r>
              <a:rPr dirty="0" sz="2400" spc="4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270" i="1">
                <a:solidFill>
                  <a:srgbClr val="00007E"/>
                </a:solidFill>
                <a:latin typeface="Arial"/>
                <a:cs typeface="Arial"/>
              </a:rPr>
              <a:t>Domeniu</a:t>
            </a:r>
            <a:r>
              <a:rPr dirty="0" sz="2400" spc="4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215">
                <a:solidFill>
                  <a:srgbClr val="00007E"/>
                </a:solidFill>
                <a:latin typeface="Microsoft Sans Serif"/>
                <a:cs typeface="Microsoft Sans Serif"/>
              </a:rPr>
              <a:t>[</a:t>
            </a:r>
            <a:r>
              <a:rPr dirty="0" sz="2400" spc="-215" i="1">
                <a:solidFill>
                  <a:srgbClr val="00007E"/>
                </a:solidFill>
                <a:latin typeface="Arial"/>
                <a:cs typeface="Arial"/>
              </a:rPr>
              <a:t>ValoareImplicită</a:t>
            </a:r>
            <a:r>
              <a:rPr dirty="0" sz="2400" spc="-215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r>
              <a:rPr dirty="0" sz="2400" spc="1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00007E"/>
                </a:solidFill>
                <a:latin typeface="Microsoft Sans Serif"/>
                <a:cs typeface="Microsoft Sans Serif"/>
              </a:rPr>
              <a:t>[</a:t>
            </a:r>
            <a:r>
              <a:rPr dirty="0" sz="2400" spc="-114" i="1">
                <a:solidFill>
                  <a:srgbClr val="00007E"/>
                </a:solidFill>
                <a:latin typeface="Arial"/>
                <a:cs typeface="Arial"/>
              </a:rPr>
              <a:t>Constrângeri</a:t>
            </a:r>
            <a:r>
              <a:rPr dirty="0" sz="2400" spc="-114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endParaRPr sz="2400">
              <a:latin typeface="Microsoft Sans Serif"/>
              <a:cs typeface="Microsoft Sans Serif"/>
            </a:endParaRPr>
          </a:p>
          <a:p>
            <a:pPr marL="518159">
              <a:lnSpc>
                <a:spcPts val="2740"/>
              </a:lnSpc>
            </a:pPr>
            <a:r>
              <a:rPr dirty="0" sz="2400" spc="-135">
                <a:solidFill>
                  <a:srgbClr val="00007E"/>
                </a:solidFill>
                <a:latin typeface="Microsoft Sans Serif"/>
                <a:cs typeface="Microsoft Sans Serif"/>
              </a:rPr>
              <a:t>{,</a:t>
            </a:r>
            <a:r>
              <a:rPr dirty="0" sz="2400" spc="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35" i="1">
                <a:solidFill>
                  <a:srgbClr val="00007E"/>
                </a:solidFill>
                <a:latin typeface="Arial"/>
                <a:cs typeface="Arial"/>
              </a:rPr>
              <a:t>NumeAtribut</a:t>
            </a:r>
            <a:r>
              <a:rPr dirty="0" sz="2400" spc="4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270" i="1">
                <a:solidFill>
                  <a:srgbClr val="00007E"/>
                </a:solidFill>
                <a:latin typeface="Arial"/>
                <a:cs typeface="Arial"/>
              </a:rPr>
              <a:t>Domeniu</a:t>
            </a:r>
            <a:r>
              <a:rPr dirty="0" sz="2400" spc="4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215">
                <a:solidFill>
                  <a:srgbClr val="00007E"/>
                </a:solidFill>
                <a:latin typeface="Microsoft Sans Serif"/>
                <a:cs typeface="Microsoft Sans Serif"/>
              </a:rPr>
              <a:t>[</a:t>
            </a:r>
            <a:r>
              <a:rPr dirty="0" sz="2400" spc="-215" i="1">
                <a:solidFill>
                  <a:srgbClr val="00007E"/>
                </a:solidFill>
                <a:latin typeface="Arial"/>
                <a:cs typeface="Arial"/>
              </a:rPr>
              <a:t>ValoareImplicită</a:t>
            </a:r>
            <a:r>
              <a:rPr dirty="0" sz="2400" spc="-215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r>
              <a:rPr dirty="0" sz="2400" spc="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00007E"/>
                </a:solidFill>
                <a:latin typeface="Microsoft Sans Serif"/>
                <a:cs typeface="Microsoft Sans Serif"/>
              </a:rPr>
              <a:t>[</a:t>
            </a:r>
            <a:r>
              <a:rPr dirty="0" sz="2400" spc="-210" i="1">
                <a:solidFill>
                  <a:srgbClr val="00007E"/>
                </a:solidFill>
                <a:latin typeface="Arial"/>
                <a:cs typeface="Arial"/>
              </a:rPr>
              <a:t>Constrângeri</a:t>
            </a:r>
            <a:r>
              <a:rPr dirty="0" sz="2400" spc="-210">
                <a:solidFill>
                  <a:srgbClr val="00007E"/>
                </a:solidFill>
                <a:latin typeface="Microsoft Sans Serif"/>
                <a:cs typeface="Microsoft Sans Serif"/>
              </a:rPr>
              <a:t>]}</a:t>
            </a:r>
            <a:r>
              <a:rPr dirty="0" sz="2400" spc="8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00007E"/>
                </a:solidFill>
                <a:latin typeface="Microsoft Sans Serif"/>
                <a:cs typeface="Microsoft Sans Serif"/>
              </a:rPr>
              <a:t>[,</a:t>
            </a:r>
            <a:r>
              <a:rPr dirty="0" sz="2400" spc="-130" i="1">
                <a:solidFill>
                  <a:srgbClr val="00007E"/>
                </a:solidFill>
                <a:latin typeface="Arial"/>
                <a:cs typeface="Arial"/>
              </a:rPr>
              <a:t>AlteConstrângeri</a:t>
            </a:r>
            <a:r>
              <a:rPr dirty="0" sz="2400" spc="-130">
                <a:solidFill>
                  <a:srgbClr val="00007E"/>
                </a:solidFill>
                <a:latin typeface="Microsoft Sans Serif"/>
                <a:cs typeface="Microsoft Sans Serif"/>
              </a:rPr>
              <a:t>])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505459">
              <a:lnSpc>
                <a:spcPts val="2300"/>
              </a:lnSpc>
              <a:spcBef>
                <a:spcPts val="1270"/>
              </a:spcBef>
              <a:tabLst>
                <a:tab pos="1284605" algn="l"/>
                <a:tab pos="1713230" algn="l"/>
                <a:tab pos="2152650" algn="l"/>
                <a:tab pos="2719070" algn="l"/>
                <a:tab pos="3696335" algn="l"/>
                <a:tab pos="4418965" algn="l"/>
                <a:tab pos="5691505" algn="l"/>
                <a:tab pos="6118225" algn="l"/>
                <a:tab pos="6628765" algn="l"/>
                <a:tab pos="7395845" algn="l"/>
                <a:tab pos="7964170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După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fost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definite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toate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atributele,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pot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defini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alte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constrângeri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implică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atribute.</a:t>
            </a:r>
            <a:endParaRPr sz="2000">
              <a:latin typeface="Microsoft Sans Serif"/>
              <a:cs typeface="Microsoft Sans Serif"/>
            </a:endParaRPr>
          </a:p>
          <a:p>
            <a:pPr marL="12700" marR="6350" indent="505459">
              <a:lnSpc>
                <a:spcPts val="2290"/>
              </a:lnSpc>
              <a:spcBef>
                <a:spcPts val="1220"/>
              </a:spcBef>
              <a:tabLst>
                <a:tab pos="6139815" algn="l"/>
                <a:tab pos="7397115" algn="l"/>
                <a:tab pos="8244840" algn="l"/>
              </a:tabLst>
            </a:pPr>
            <a:r>
              <a:rPr dirty="0" sz="2000">
                <a:latin typeface="Microsoft Sans Serif"/>
                <a:cs typeface="Microsoft Sans Serif"/>
              </a:rPr>
              <a:t>Iniţial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tabelul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înregistrări,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proprietarul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deţinând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toate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privilegiile </a:t>
            </a:r>
            <a:r>
              <a:rPr dirty="0" sz="2000">
                <a:latin typeface="Microsoft Sans Serif"/>
                <a:cs typeface="Microsoft Sans Serif"/>
              </a:rPr>
              <a:t>asupra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tabelului,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adică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drepturi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accesa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modifica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tabel.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28625">
              <a:lnSpc>
                <a:spcPct val="100000"/>
              </a:lnSpc>
              <a:tabLst>
                <a:tab pos="8894445" algn="l"/>
              </a:tabLst>
            </a:pPr>
            <a:r>
              <a:rPr dirty="0" u="sng" sz="1900" spc="170" i="1">
                <a:solidFill>
                  <a:srgbClr val="00007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10" i="1">
                <a:solidFill>
                  <a:srgbClr val="00007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Exemplu</a:t>
            </a:r>
            <a:r>
              <a:rPr dirty="0" u="sng" sz="1900" i="1">
                <a:solidFill>
                  <a:srgbClr val="00007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9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540"/>
              </a:spcBef>
              <a:tabLst>
                <a:tab pos="4572635" algn="l"/>
              </a:tabLst>
            </a:pPr>
            <a:r>
              <a:rPr dirty="0" sz="2200" spc="-204">
                <a:solidFill>
                  <a:srgbClr val="00007E"/>
                </a:solidFill>
                <a:latin typeface="Microsoft Sans Serif"/>
                <a:cs typeface="Microsoft Sans Serif"/>
              </a:rPr>
              <a:t>create</a:t>
            </a:r>
            <a:r>
              <a:rPr dirty="0" sz="22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00007E"/>
                </a:solidFill>
                <a:latin typeface="Microsoft Sans Serif"/>
                <a:cs typeface="Microsoft Sans Serif"/>
              </a:rPr>
              <a:t>table</a:t>
            </a:r>
            <a:r>
              <a:rPr dirty="0" sz="2200" spc="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35">
                <a:solidFill>
                  <a:srgbClr val="00007E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200" spc="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00007E"/>
                </a:solidFill>
                <a:latin typeface="Microsoft Sans Serif"/>
                <a:cs typeface="Microsoft Sans Serif"/>
              </a:rPr>
              <a:t>(NumeDept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200" spc="-210">
                <a:solidFill>
                  <a:srgbClr val="00007E"/>
                </a:solidFill>
                <a:latin typeface="Microsoft Sans Serif"/>
                <a:cs typeface="Microsoft Sans Serif"/>
              </a:rPr>
              <a:t>char(20)</a:t>
            </a:r>
            <a:r>
              <a:rPr dirty="0" sz="2200" spc="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15">
                <a:solidFill>
                  <a:srgbClr val="00007E"/>
                </a:solidFill>
                <a:latin typeface="Microsoft Sans Serif"/>
                <a:cs typeface="Microsoft Sans Serif"/>
              </a:rPr>
              <a:t>primary</a:t>
            </a:r>
            <a:r>
              <a:rPr dirty="0" sz="2200" spc="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00007E"/>
                </a:solidFill>
                <a:latin typeface="Microsoft Sans Serif"/>
                <a:cs typeface="Microsoft Sans Serif"/>
              </a:rPr>
              <a:t>key,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3236" y="5315483"/>
            <a:ext cx="749300" cy="839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dirty="0" sz="2200" spc="-225">
                <a:solidFill>
                  <a:srgbClr val="00007E"/>
                </a:solidFill>
                <a:latin typeface="Microsoft Sans Serif"/>
                <a:cs typeface="Microsoft Sans Serif"/>
              </a:rPr>
              <a:t>Adresa </a:t>
            </a:r>
            <a:r>
              <a:rPr dirty="0" sz="2200" spc="-20">
                <a:solidFill>
                  <a:srgbClr val="00007E"/>
                </a:solidFill>
                <a:latin typeface="Microsoft Sans Serif"/>
                <a:cs typeface="Microsoft Sans Serif"/>
              </a:rPr>
              <a:t>Oraş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94458" y="5315483"/>
            <a:ext cx="921385" cy="839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5080" indent="-26034">
              <a:lnSpc>
                <a:spcPct val="121400"/>
              </a:lnSpc>
              <a:spcBef>
                <a:spcPts val="100"/>
              </a:spcBef>
            </a:pPr>
            <a:r>
              <a:rPr dirty="0" sz="2200" spc="-210">
                <a:solidFill>
                  <a:srgbClr val="00007E"/>
                </a:solidFill>
                <a:latin typeface="Microsoft Sans Serif"/>
                <a:cs typeface="Microsoft Sans Serif"/>
              </a:rPr>
              <a:t>char(50), </a:t>
            </a:r>
            <a:r>
              <a:rPr dirty="0" sz="2200" spc="-180">
                <a:solidFill>
                  <a:srgbClr val="00007E"/>
                </a:solidFill>
                <a:latin typeface="Microsoft Sans Serif"/>
                <a:cs typeface="Microsoft Sans Serif"/>
              </a:rPr>
              <a:t>char(20)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13053" y="6611873"/>
            <a:ext cx="8430895" cy="0"/>
          </a:xfrm>
          <a:custGeom>
            <a:avLst/>
            <a:gdLst/>
            <a:ahLst/>
            <a:cxnLst/>
            <a:rect l="l" t="t" r="r" b="b"/>
            <a:pathLst>
              <a:path w="8430895" h="0">
                <a:moveTo>
                  <a:pt x="0" y="0"/>
                </a:moveTo>
                <a:lnTo>
                  <a:pt x="843038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944" rIns="0" bIns="0" rtlCol="0" vert="horz">
            <a:spAutoFit/>
          </a:bodyPr>
          <a:lstStyle/>
          <a:p>
            <a:pPr marL="28822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6.1.4</a:t>
            </a:r>
            <a:r>
              <a:rPr dirty="0" sz="2800" spc="-110"/>
              <a:t> </a:t>
            </a:r>
            <a:r>
              <a:rPr dirty="0" sz="2800"/>
              <a:t>Domenii</a:t>
            </a:r>
            <a:r>
              <a:rPr dirty="0" sz="2800" spc="-75"/>
              <a:t> </a:t>
            </a:r>
            <a:r>
              <a:rPr dirty="0" sz="2800" spc="-10"/>
              <a:t>utilizator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45744" y="985520"/>
            <a:ext cx="9379585" cy="551815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 indent="505459">
              <a:lnSpc>
                <a:spcPts val="2300"/>
              </a:lnSpc>
              <a:spcBef>
                <a:spcPts val="260"/>
              </a:spcBef>
            </a:pP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definirea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tabelelor,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lângă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domeniile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predefinite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utilizate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domenii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definite</a:t>
            </a:r>
            <a:r>
              <a:rPr dirty="0" sz="20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explicit</a:t>
            </a:r>
            <a:r>
              <a:rPr dirty="0" sz="2000" spc="-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utilizator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518159">
              <a:lnSpc>
                <a:spcPts val="2350"/>
              </a:lnSpc>
              <a:spcBef>
                <a:spcPts val="1040"/>
              </a:spcBef>
            </a:pPr>
            <a:r>
              <a:rPr dirty="0" sz="2000">
                <a:latin typeface="Microsoft Sans Serif"/>
                <a:cs typeface="Microsoft Sans Serif"/>
              </a:rPr>
              <a:t>Comanda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SQL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definirea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unui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utilizator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unui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domeniu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latin typeface="Microsoft Sans Serif"/>
                <a:cs typeface="Microsoft Sans Serif"/>
              </a:rPr>
              <a:t>predefinit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este:</a:t>
            </a:r>
            <a:endParaRPr sz="2000">
              <a:latin typeface="Microsoft Sans Serif"/>
              <a:cs typeface="Microsoft Sans Serif"/>
            </a:endParaRPr>
          </a:p>
          <a:p>
            <a:pPr marL="518159">
              <a:lnSpc>
                <a:spcPts val="2990"/>
              </a:lnSpc>
              <a:spcBef>
                <a:spcPts val="220"/>
              </a:spcBef>
            </a:pPr>
            <a:r>
              <a:rPr dirty="0" sz="2800" spc="-254">
                <a:solidFill>
                  <a:srgbClr val="00007E"/>
                </a:solidFill>
                <a:latin typeface="Microsoft Sans Serif"/>
                <a:cs typeface="Microsoft Sans Serif"/>
              </a:rPr>
              <a:t>create</a:t>
            </a:r>
            <a:r>
              <a:rPr dirty="0" sz="2800" spc="-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00007E"/>
                </a:solidFill>
                <a:latin typeface="Microsoft Sans Serif"/>
                <a:cs typeface="Microsoft Sans Serif"/>
              </a:rPr>
              <a:t>domain</a:t>
            </a:r>
            <a:r>
              <a:rPr dirty="0" sz="28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0" i="1">
                <a:solidFill>
                  <a:srgbClr val="00007E"/>
                </a:solidFill>
                <a:latin typeface="Arial"/>
                <a:cs typeface="Arial"/>
              </a:rPr>
              <a:t>NumeDomeniu</a:t>
            </a:r>
            <a:r>
              <a:rPr dirty="0" sz="2800" spc="-2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285">
                <a:solidFill>
                  <a:srgbClr val="00007E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 i="1">
                <a:solidFill>
                  <a:srgbClr val="00007E"/>
                </a:solidFill>
                <a:latin typeface="Arial"/>
                <a:cs typeface="Arial"/>
              </a:rPr>
              <a:t>DomeniuElementar</a:t>
            </a:r>
            <a:endParaRPr sz="2800">
              <a:latin typeface="Arial"/>
              <a:cs typeface="Arial"/>
            </a:endParaRPr>
          </a:p>
          <a:p>
            <a:pPr marL="518159">
              <a:lnSpc>
                <a:spcPts val="2990"/>
              </a:lnSpc>
            </a:pPr>
            <a:r>
              <a:rPr dirty="0" sz="2800" spc="-250">
                <a:solidFill>
                  <a:srgbClr val="00007E"/>
                </a:solidFill>
                <a:latin typeface="Microsoft Sans Serif"/>
                <a:cs typeface="Microsoft Sans Serif"/>
              </a:rPr>
              <a:t>[</a:t>
            </a:r>
            <a:r>
              <a:rPr dirty="0" sz="2800" spc="-250" i="1">
                <a:solidFill>
                  <a:srgbClr val="00007E"/>
                </a:solidFill>
                <a:latin typeface="Arial"/>
                <a:cs typeface="Arial"/>
              </a:rPr>
              <a:t>ValoareImplicită</a:t>
            </a:r>
            <a:r>
              <a:rPr dirty="0" sz="2800" spc="-250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r>
              <a:rPr dirty="0" sz="2800" spc="1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00007E"/>
                </a:solidFill>
                <a:latin typeface="Microsoft Sans Serif"/>
                <a:cs typeface="Microsoft Sans Serif"/>
              </a:rPr>
              <a:t>[</a:t>
            </a:r>
            <a:r>
              <a:rPr dirty="0" sz="2800" spc="-165" i="1">
                <a:solidFill>
                  <a:srgbClr val="00007E"/>
                </a:solidFill>
                <a:latin typeface="Arial"/>
                <a:cs typeface="Arial"/>
              </a:rPr>
              <a:t>Constrângeri</a:t>
            </a:r>
            <a:r>
              <a:rPr dirty="0" sz="2800" spc="-165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endParaRPr sz="2800">
              <a:latin typeface="Microsoft Sans Serif"/>
              <a:cs typeface="Microsoft Sans Serif"/>
            </a:endParaRPr>
          </a:p>
          <a:p>
            <a:pPr algn="just" marL="12700" marR="5080" indent="505459">
              <a:lnSpc>
                <a:spcPct val="96000"/>
              </a:lnSpc>
              <a:spcBef>
                <a:spcPts val="1100"/>
              </a:spcBef>
            </a:pP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44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domeniu</a:t>
            </a:r>
            <a:r>
              <a:rPr dirty="0" sz="2000" spc="44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caracterizat</a:t>
            </a:r>
            <a:r>
              <a:rPr dirty="0" sz="2000" spc="44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deci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nume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4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3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440">
                <a:latin typeface="Microsoft Sans Serif"/>
                <a:cs typeface="Microsoft Sans Serif"/>
              </a:rPr>
              <a:t>  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domeniu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elementar</a:t>
            </a:r>
            <a:r>
              <a:rPr dirty="0" sz="2000" spc="2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(predefinit</a:t>
            </a:r>
            <a:r>
              <a:rPr dirty="0" sz="2000" spc="26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26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alt</a:t>
            </a:r>
            <a:r>
              <a:rPr dirty="0" sz="2000" spc="25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domeniu</a:t>
            </a:r>
            <a:r>
              <a:rPr dirty="0" sz="2000" spc="26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utilizator),</a:t>
            </a:r>
            <a:r>
              <a:rPr dirty="0" sz="2000" spc="26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5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25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posibilă</a:t>
            </a:r>
            <a:r>
              <a:rPr dirty="0" sz="2000" spc="260">
                <a:latin typeface="Microsoft Sans Serif"/>
                <a:cs typeface="Microsoft Sans Serif"/>
              </a:rPr>
              <a:t>  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valoare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implicită</a:t>
            </a:r>
            <a:r>
              <a:rPr dirty="0" sz="2000" spc="21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20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2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mulţime,</a:t>
            </a:r>
            <a:r>
              <a:rPr dirty="0" sz="2000" spc="20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posibil</a:t>
            </a:r>
            <a:r>
              <a:rPr dirty="0" sz="2000" spc="2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vidă,</a:t>
            </a:r>
            <a:r>
              <a:rPr dirty="0" sz="2000" spc="204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04"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constrângeri</a:t>
            </a:r>
            <a:r>
              <a:rPr dirty="0" sz="2000" spc="21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(condiţii</a:t>
            </a:r>
            <a:r>
              <a:rPr dirty="0" sz="2000" spc="2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21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trebuie </a:t>
            </a:r>
            <a:r>
              <a:rPr dirty="0" sz="2000">
                <a:latin typeface="Microsoft Sans Serif"/>
                <a:cs typeface="Microsoft Sans Serif"/>
              </a:rPr>
              <a:t>îndeplinite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legale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domeniu).</a:t>
            </a:r>
            <a:endParaRPr sz="2000">
              <a:latin typeface="Microsoft Sans Serif"/>
              <a:cs typeface="Microsoft Sans Serif"/>
            </a:endParaRPr>
          </a:p>
          <a:p>
            <a:pPr algn="just" marL="12700" marR="5080" indent="505459">
              <a:lnSpc>
                <a:spcPct val="96000"/>
              </a:lnSpc>
              <a:spcBef>
                <a:spcPts val="12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SQL-</a:t>
            </a:r>
            <a:r>
              <a:rPr dirty="0" sz="2000">
                <a:latin typeface="Microsoft Sans Serif"/>
                <a:cs typeface="Microsoft Sans Serif"/>
              </a:rPr>
              <a:t>2</a:t>
            </a:r>
            <a:r>
              <a:rPr dirty="0" sz="2000" spc="30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30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dispune</a:t>
            </a:r>
            <a:r>
              <a:rPr dirty="0" sz="2000" spc="30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05"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constructori</a:t>
            </a:r>
            <a:r>
              <a:rPr dirty="0" sz="2000" spc="31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30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domeniu</a:t>
            </a:r>
            <a:r>
              <a:rPr dirty="0" sz="2000" spc="30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0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tip</a:t>
            </a:r>
            <a:r>
              <a:rPr dirty="0" sz="2000" spc="300">
                <a:latin typeface="Microsoft Sans Serif"/>
                <a:cs typeface="Microsoft Sans Serif"/>
              </a:rPr>
              <a:t> 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structură</a:t>
            </a:r>
            <a:r>
              <a:rPr dirty="0" sz="2000" spc="275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sau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vector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Această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limitare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dată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conceptul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model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relaţional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date, </a:t>
            </a:r>
            <a:r>
              <a:rPr dirty="0" sz="2000">
                <a:latin typeface="Microsoft Sans Serif"/>
                <a:cs typeface="Microsoft Sans Serif"/>
              </a:rPr>
              <a:t>model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impune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toate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elementare.</a:t>
            </a:r>
            <a:endParaRPr sz="2000">
              <a:latin typeface="Microsoft Sans Serif"/>
              <a:cs typeface="Microsoft Sans Serif"/>
            </a:endParaRPr>
          </a:p>
          <a:p>
            <a:pPr algn="just" marL="12700" marR="5080" indent="505459">
              <a:lnSpc>
                <a:spcPts val="2300"/>
              </a:lnSpc>
              <a:spcBef>
                <a:spcPts val="1265"/>
              </a:spcBef>
            </a:pPr>
            <a:r>
              <a:rPr dirty="0" sz="2000">
                <a:latin typeface="Microsoft Sans Serif"/>
                <a:cs typeface="Microsoft Sans Serif"/>
              </a:rPr>
              <a:t>Declaraţia</a:t>
            </a:r>
            <a:r>
              <a:rPr dirty="0" sz="2000" spc="3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domeniilor</a:t>
            </a:r>
            <a:r>
              <a:rPr dirty="0" sz="2000" spc="3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asociază</a:t>
            </a:r>
            <a:r>
              <a:rPr dirty="0" sz="2000" spc="3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3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nume</a:t>
            </a:r>
            <a:r>
              <a:rPr dirty="0" sz="2000" spc="3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domeniu</a:t>
            </a:r>
            <a:r>
              <a:rPr dirty="0" sz="2000" spc="3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3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35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mulţime </a:t>
            </a:r>
            <a:r>
              <a:rPr dirty="0" sz="2000">
                <a:latin typeface="Microsoft Sans Serif"/>
                <a:cs typeface="Microsoft Sans Serif"/>
              </a:rPr>
              <a:t>de  constrângeri.  Acest  lucru  este  util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atunci  când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trebuie  să</a:t>
            </a:r>
            <a:r>
              <a:rPr dirty="0" sz="2000" spc="-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repetăm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aceeaşi </a:t>
            </a:r>
            <a:r>
              <a:rPr dirty="0" sz="2000">
                <a:latin typeface="Microsoft Sans Serif"/>
                <a:cs typeface="Microsoft Sans Serif"/>
              </a:rPr>
              <a:t>definiţie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tabele.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81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6.1.5</a:t>
            </a:r>
            <a:r>
              <a:rPr dirty="0" spc="-95"/>
              <a:t> </a:t>
            </a:r>
            <a:r>
              <a:rPr dirty="0"/>
              <a:t>Valori</a:t>
            </a:r>
            <a:r>
              <a:rPr dirty="0" spc="-60"/>
              <a:t> </a:t>
            </a:r>
            <a:r>
              <a:rPr dirty="0"/>
              <a:t>implicite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 spc="-10"/>
              <a:t>domeniu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68" y="997661"/>
            <a:ext cx="9375140" cy="166687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5080" indent="505459">
              <a:lnSpc>
                <a:spcPct val="96100"/>
              </a:lnSpc>
              <a:spcBef>
                <a:spcPts val="200"/>
              </a:spcBef>
            </a:pPr>
            <a:r>
              <a:rPr dirty="0" sz="2000">
                <a:latin typeface="Microsoft Sans Serif"/>
                <a:cs typeface="Microsoft Sans Serif"/>
              </a:rPr>
              <a:t>Termenul</a:t>
            </a:r>
            <a:r>
              <a:rPr dirty="0" sz="2000" spc="245">
                <a:latin typeface="Microsoft Sans Serif"/>
                <a:cs typeface="Microsoft Sans Serif"/>
              </a:rPr>
              <a:t> 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ValoareImplicită</a:t>
            </a:r>
            <a:r>
              <a:rPr dirty="0" sz="2000" spc="210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definiţia</a:t>
            </a:r>
            <a:r>
              <a:rPr dirty="0" sz="2000" spc="24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domeniilor</a:t>
            </a:r>
            <a:r>
              <a:rPr dirty="0" sz="2000" spc="24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24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tabelelor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indică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considerată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atributul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asociat</a:t>
            </a:r>
            <a:r>
              <a:rPr dirty="0" sz="2000" spc="1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cazul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inserării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linii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ce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atribut.</a:t>
            </a:r>
            <a:endParaRPr sz="2000">
              <a:latin typeface="Microsoft Sans Serif"/>
              <a:cs typeface="Microsoft Sans Serif"/>
            </a:endParaRPr>
          </a:p>
          <a:p>
            <a:pPr algn="just" marL="12700" marR="5080" indent="505459">
              <a:lnSpc>
                <a:spcPts val="2300"/>
              </a:lnSpc>
              <a:spcBef>
                <a:spcPts val="1360"/>
              </a:spcBef>
            </a:pP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omisă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specificarea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implicite,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atunci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utiliza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valoarea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NULL</a:t>
            </a:r>
            <a:r>
              <a:rPr dirty="0" sz="20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implicită.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3846" y="2790189"/>
            <a:ext cx="9423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Microsoft Sans Serif"/>
                <a:cs typeface="Microsoft Sans Serif"/>
              </a:rPr>
              <a:t>Sintaxa: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15972" y="2667711"/>
            <a:ext cx="5309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5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800" spc="-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>
                <a:solidFill>
                  <a:srgbClr val="00007E"/>
                </a:solidFill>
                <a:latin typeface="Microsoft Sans Serif"/>
                <a:cs typeface="Microsoft Sans Serif"/>
              </a:rPr>
              <a:t>&lt;</a:t>
            </a:r>
            <a:r>
              <a:rPr dirty="0" sz="2800" spc="-290" i="1">
                <a:solidFill>
                  <a:srgbClr val="00007E"/>
                </a:solidFill>
                <a:latin typeface="Arial"/>
                <a:cs typeface="Arial"/>
              </a:rPr>
              <a:t>ValoareGenerică</a:t>
            </a:r>
            <a:r>
              <a:rPr dirty="0" sz="2800" spc="-5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2800" spc="-1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00007E"/>
                </a:solidFill>
                <a:latin typeface="Microsoft Sans Serif"/>
                <a:cs typeface="Microsoft Sans Serif"/>
              </a:rPr>
              <a:t>user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2800" spc="-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0">
                <a:solidFill>
                  <a:srgbClr val="00007E"/>
                </a:solidFill>
                <a:latin typeface="Microsoft Sans Serif"/>
                <a:cs typeface="Microsoft Sans Serif"/>
              </a:rPr>
              <a:t>NULL&gt;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9020" y="3394599"/>
            <a:ext cx="7738745" cy="11811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9539" indent="-127000">
              <a:lnSpc>
                <a:spcPct val="100000"/>
              </a:lnSpc>
              <a:spcBef>
                <a:spcPts val="795"/>
              </a:spcBef>
              <a:buSzPct val="92500"/>
              <a:buFont typeface="Symbol"/>
              <a:buChar char=""/>
              <a:tabLst>
                <a:tab pos="129539" algn="l"/>
              </a:tabLst>
            </a:pP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ValoareGenerică</a:t>
            </a:r>
            <a:r>
              <a:rPr dirty="0" sz="2000" spc="-114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compatibilă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asociat;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-12700">
              <a:lnSpc>
                <a:spcPts val="2380"/>
              </a:lnSpc>
              <a:spcBef>
                <a:spcPts val="1320"/>
              </a:spcBef>
              <a:buSzPct val="95833"/>
              <a:buFont typeface="Symbol"/>
              <a:buChar char=""/>
              <a:tabLst>
                <a:tab pos="152400" algn="l"/>
                <a:tab pos="1450975" algn="l"/>
                <a:tab pos="6452235" algn="l"/>
                <a:tab pos="752665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opţiunea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user</a:t>
            </a:r>
            <a:r>
              <a:rPr dirty="0" sz="2000" spc="4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setează</a:t>
            </a:r>
            <a:r>
              <a:rPr dirty="0" sz="2000" spc="4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implicită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numele</a:t>
            </a:r>
            <a:r>
              <a:rPr dirty="0" sz="2000">
                <a:latin typeface="Microsoft Sans Serif"/>
                <a:cs typeface="Microsoft Sans Serif"/>
              </a:rPr>
              <a:t>	de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login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al </a:t>
            </a:r>
            <a:r>
              <a:rPr dirty="0" sz="2000">
                <a:latin typeface="Microsoft Sans Serif"/>
                <a:cs typeface="Microsoft Sans Serif"/>
              </a:rPr>
              <a:t>utilizatorului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executat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comanda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actualizare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tabelului.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05433" y="5029961"/>
            <a:ext cx="8464550" cy="0"/>
          </a:xfrm>
          <a:custGeom>
            <a:avLst/>
            <a:gdLst/>
            <a:ahLst/>
            <a:cxnLst/>
            <a:rect l="l" t="t" r="r" b="b"/>
            <a:pathLst>
              <a:path w="8464550" h="0">
                <a:moveTo>
                  <a:pt x="0" y="0"/>
                </a:moveTo>
                <a:lnTo>
                  <a:pt x="84642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53846" y="5338857"/>
            <a:ext cx="8568690" cy="108331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425"/>
              </a:spcBef>
            </a:pPr>
            <a:r>
              <a:rPr dirty="0" sz="2200" spc="-235">
                <a:solidFill>
                  <a:srgbClr val="00007E"/>
                </a:solidFill>
                <a:latin typeface="Microsoft Sans Serif"/>
                <a:cs typeface="Microsoft Sans Serif"/>
              </a:rPr>
              <a:t>NumărCopii</a:t>
            </a:r>
            <a:r>
              <a:rPr dirty="0" sz="22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00007E"/>
                </a:solidFill>
                <a:latin typeface="Microsoft Sans Serif"/>
                <a:cs typeface="Microsoft Sans Serif"/>
              </a:rPr>
              <a:t>smallint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95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2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40">
                <a:solidFill>
                  <a:srgbClr val="00007E"/>
                </a:solidFill>
                <a:latin typeface="Microsoft Sans Serif"/>
                <a:cs typeface="Microsoft Sans Serif"/>
              </a:rPr>
              <a:t>0</a:t>
            </a:r>
            <a:r>
              <a:rPr dirty="0" sz="22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inserează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linie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specifică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atribut,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atunci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acestui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atribui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0.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96290" y="6782561"/>
            <a:ext cx="8464550" cy="0"/>
          </a:xfrm>
          <a:custGeom>
            <a:avLst/>
            <a:gdLst/>
            <a:ahLst/>
            <a:cxnLst/>
            <a:rect l="l" t="t" r="r" b="b"/>
            <a:pathLst>
              <a:path w="8464550" h="0">
                <a:moveTo>
                  <a:pt x="0" y="0"/>
                </a:moveTo>
                <a:lnTo>
                  <a:pt x="8464295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07237"/>
            <a:ext cx="62515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6.1.6</a:t>
            </a:r>
            <a:r>
              <a:rPr dirty="0" spc="-90"/>
              <a:t> </a:t>
            </a:r>
            <a:r>
              <a:rPr dirty="0"/>
              <a:t>Constrângeri</a:t>
            </a:r>
            <a:r>
              <a:rPr dirty="0" spc="-100"/>
              <a:t> </a:t>
            </a:r>
            <a:r>
              <a:rPr dirty="0" spc="-10"/>
              <a:t>intra-relaţionale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320" rIns="0" bIns="0" rtlCol="0" vert="horz">
            <a:spAutoFit/>
          </a:bodyPr>
          <a:lstStyle/>
          <a:p>
            <a:pPr marL="22225" marR="5080" indent="505459">
              <a:lnSpc>
                <a:spcPct val="68300"/>
              </a:lnSpc>
              <a:spcBef>
                <a:spcPts val="1160"/>
              </a:spcBef>
              <a:tabLst>
                <a:tab pos="1017905" algn="l"/>
                <a:tab pos="1130300" algn="l"/>
                <a:tab pos="2160905" algn="l"/>
                <a:tab pos="3191510" algn="l"/>
                <a:tab pos="3483610" algn="l"/>
                <a:tab pos="3766185" algn="l"/>
                <a:tab pos="4270375" algn="l"/>
                <a:tab pos="4660900" algn="l"/>
                <a:tab pos="6499225" algn="l"/>
                <a:tab pos="7166609" algn="l"/>
                <a:tab pos="7616190" algn="l"/>
                <a:tab pos="8004809" algn="l"/>
              </a:tabLst>
            </a:pPr>
            <a:r>
              <a:rPr dirty="0" spc="-25"/>
              <a:t>În</a:t>
            </a:r>
            <a:r>
              <a:rPr dirty="0"/>
              <a:t>	</a:t>
            </a:r>
            <a:r>
              <a:rPr dirty="0" spc="-10"/>
              <a:t>timpul</a:t>
            </a:r>
            <a:r>
              <a:rPr dirty="0"/>
              <a:t>	</a:t>
            </a:r>
            <a:r>
              <a:rPr dirty="0" spc="-10"/>
              <a:t>definirii</a:t>
            </a:r>
            <a:r>
              <a:rPr dirty="0"/>
              <a:t>	</a:t>
            </a:r>
            <a:r>
              <a:rPr dirty="0" spc="-20"/>
              <a:t>atât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domeniilor</a:t>
            </a:r>
            <a:r>
              <a:rPr dirty="0"/>
              <a:t>	</a:t>
            </a:r>
            <a:r>
              <a:rPr dirty="0" spc="-25"/>
              <a:t>cât</a:t>
            </a:r>
            <a:r>
              <a:rPr dirty="0"/>
              <a:t>	</a:t>
            </a:r>
            <a:r>
              <a:rPr dirty="0" spc="-25"/>
              <a:t>şi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tabelelor există</a:t>
            </a:r>
            <a:r>
              <a:rPr dirty="0"/>
              <a:t>		</a:t>
            </a:r>
            <a:r>
              <a:rPr dirty="0" spc="-10"/>
              <a:t>posibilitatea</a:t>
            </a:r>
            <a:r>
              <a:rPr dirty="0"/>
              <a:t>	</a:t>
            </a:r>
            <a:r>
              <a:rPr dirty="0" spc="-25"/>
              <a:t>de</a:t>
            </a:r>
            <a:r>
              <a:rPr dirty="0"/>
              <a:t>	a</a:t>
            </a:r>
            <a:r>
              <a:rPr dirty="0" spc="-90"/>
              <a:t> </a:t>
            </a:r>
            <a:r>
              <a:rPr dirty="0"/>
              <a:t>defini</a:t>
            </a:r>
            <a:r>
              <a:rPr dirty="0" spc="-80"/>
              <a:t> </a:t>
            </a:r>
            <a:r>
              <a:rPr dirty="0" spc="-10"/>
              <a:t>constrângeri.</a:t>
            </a:r>
          </a:p>
          <a:p>
            <a:pPr marL="22225" marR="5080" indent="505459">
              <a:lnSpc>
                <a:spcPct val="68600"/>
              </a:lnSpc>
              <a:spcBef>
                <a:spcPts val="1800"/>
              </a:spcBef>
              <a:tabLst>
                <a:tab pos="3008630" algn="l"/>
                <a:tab pos="3845560" algn="l"/>
                <a:tab pos="5593080" algn="l"/>
                <a:tab pos="6131560" algn="l"/>
                <a:tab pos="7384415" algn="l"/>
                <a:tab pos="8974455" algn="l"/>
              </a:tabLst>
            </a:pPr>
            <a:r>
              <a:rPr dirty="0" spc="-10"/>
              <a:t>Constrângerile</a:t>
            </a:r>
            <a:r>
              <a:rPr dirty="0"/>
              <a:t>	</a:t>
            </a:r>
            <a:r>
              <a:rPr dirty="0" spc="-20"/>
              <a:t>sunt</a:t>
            </a:r>
            <a:r>
              <a:rPr dirty="0"/>
              <a:t>	</a:t>
            </a:r>
            <a:r>
              <a:rPr dirty="0" spc="-10"/>
              <a:t>proprietăţi</a:t>
            </a:r>
            <a:r>
              <a:rPr dirty="0"/>
              <a:t>	</a:t>
            </a:r>
            <a:r>
              <a:rPr dirty="0" spc="-25"/>
              <a:t>ce</a:t>
            </a:r>
            <a:r>
              <a:rPr dirty="0"/>
              <a:t>	</a:t>
            </a:r>
            <a:r>
              <a:rPr dirty="0" spc="-10"/>
              <a:t>trebuie</a:t>
            </a:r>
            <a:r>
              <a:rPr dirty="0"/>
              <a:t>	</a:t>
            </a:r>
            <a:r>
              <a:rPr dirty="0" spc="-10"/>
              <a:t>verificate</a:t>
            </a:r>
            <a:r>
              <a:rPr dirty="0"/>
              <a:t>	</a:t>
            </a:r>
            <a:r>
              <a:rPr dirty="0" spc="-25"/>
              <a:t>de </a:t>
            </a:r>
            <a:r>
              <a:rPr dirty="0"/>
              <a:t>fiecare</a:t>
            </a:r>
            <a:r>
              <a:rPr dirty="0" spc="-80"/>
              <a:t> </a:t>
            </a:r>
            <a:r>
              <a:rPr dirty="0"/>
              <a:t>instanţă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85"/>
              <a:t> </a:t>
            </a:r>
            <a:r>
              <a:rPr dirty="0"/>
              <a:t>bazei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/>
              <a:t>date</a:t>
            </a:r>
            <a:r>
              <a:rPr dirty="0" spc="-80"/>
              <a:t> </a:t>
            </a:r>
            <a:r>
              <a:rPr dirty="0"/>
              <a:t>şi</a:t>
            </a:r>
            <a:r>
              <a:rPr dirty="0" spc="-85"/>
              <a:t> </a:t>
            </a:r>
            <a:r>
              <a:rPr dirty="0"/>
              <a:t>se</a:t>
            </a:r>
            <a:r>
              <a:rPr dirty="0" spc="-80"/>
              <a:t> </a:t>
            </a:r>
            <a:r>
              <a:rPr dirty="0"/>
              <a:t>împart</a:t>
            </a:r>
            <a:r>
              <a:rPr dirty="0" spc="-65"/>
              <a:t> </a:t>
            </a:r>
            <a:r>
              <a:rPr dirty="0" spc="-25"/>
              <a:t>în:</a:t>
            </a:r>
          </a:p>
          <a:p>
            <a:pPr marL="22225" marR="455295" indent="505459">
              <a:lnSpc>
                <a:spcPct val="100299"/>
              </a:lnSpc>
              <a:spcBef>
                <a:spcPts val="1500"/>
              </a:spcBef>
              <a:buFont typeface="Wingdings"/>
              <a:buChar char=""/>
              <a:tabLst>
                <a:tab pos="528320" algn="l"/>
              </a:tabLst>
            </a:pP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constrângeri</a:t>
            </a:r>
            <a:r>
              <a:rPr dirty="0" sz="3200" spc="-18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spc="-10" i="1">
                <a:solidFill>
                  <a:srgbClr val="00007E"/>
                </a:solidFill>
                <a:latin typeface="Arial"/>
                <a:cs typeface="Arial"/>
              </a:rPr>
              <a:t>intra-</a:t>
            </a: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relaţionale</a:t>
            </a:r>
            <a:r>
              <a:rPr dirty="0" sz="3200" spc="-17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007E"/>
                </a:solidFill>
              </a:rPr>
              <a:t>(implică</a:t>
            </a:r>
            <a:r>
              <a:rPr dirty="0" sz="3200" spc="-130">
                <a:solidFill>
                  <a:srgbClr val="00007E"/>
                </a:solidFill>
              </a:rPr>
              <a:t> </a:t>
            </a:r>
            <a:r>
              <a:rPr dirty="0" sz="3200">
                <a:solidFill>
                  <a:srgbClr val="00007E"/>
                </a:solidFill>
              </a:rPr>
              <a:t>o</a:t>
            </a:r>
            <a:r>
              <a:rPr dirty="0" sz="3200" spc="-135">
                <a:solidFill>
                  <a:srgbClr val="00007E"/>
                </a:solidFill>
              </a:rPr>
              <a:t> </a:t>
            </a:r>
            <a:r>
              <a:rPr dirty="0" sz="3200" spc="-10">
                <a:solidFill>
                  <a:srgbClr val="00007E"/>
                </a:solidFill>
              </a:rPr>
              <a:t>singură relaţie);</a:t>
            </a:r>
            <a:endParaRPr sz="3200">
              <a:latin typeface="Arial"/>
              <a:cs typeface="Arial"/>
            </a:endParaRPr>
          </a:p>
          <a:p>
            <a:pPr marL="22225" marR="281940" indent="505459">
              <a:lnSpc>
                <a:spcPct val="100000"/>
              </a:lnSpc>
              <a:spcBef>
                <a:spcPts val="1090"/>
              </a:spcBef>
              <a:buFont typeface="Wingdings"/>
              <a:buChar char=""/>
              <a:tabLst>
                <a:tab pos="528320" algn="l"/>
              </a:tabLst>
            </a:pP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constrângeri</a:t>
            </a:r>
            <a:r>
              <a:rPr dirty="0" sz="3200" spc="-16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spc="-20" i="1">
                <a:solidFill>
                  <a:srgbClr val="00007E"/>
                </a:solidFill>
                <a:latin typeface="Arial"/>
                <a:cs typeface="Arial"/>
              </a:rPr>
              <a:t>inter-</a:t>
            </a: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relaţionale</a:t>
            </a:r>
            <a:r>
              <a:rPr dirty="0" sz="3200" spc="-14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007E"/>
                </a:solidFill>
              </a:rPr>
              <a:t>(iau</a:t>
            </a:r>
            <a:r>
              <a:rPr dirty="0" sz="3200" spc="-100">
                <a:solidFill>
                  <a:srgbClr val="00007E"/>
                </a:solidFill>
              </a:rPr>
              <a:t> </a:t>
            </a:r>
            <a:r>
              <a:rPr dirty="0" sz="3200" spc="70">
                <a:solidFill>
                  <a:srgbClr val="00007E"/>
                </a:solidFill>
              </a:rPr>
              <a:t>în</a:t>
            </a:r>
            <a:r>
              <a:rPr dirty="0" sz="3200" spc="-95">
                <a:solidFill>
                  <a:srgbClr val="00007E"/>
                </a:solidFill>
              </a:rPr>
              <a:t> </a:t>
            </a:r>
            <a:r>
              <a:rPr dirty="0" sz="3200" spc="-10">
                <a:solidFill>
                  <a:srgbClr val="00007E"/>
                </a:solidFill>
              </a:rPr>
              <a:t>considerare </a:t>
            </a:r>
            <a:r>
              <a:rPr dirty="0" sz="3200">
                <a:solidFill>
                  <a:srgbClr val="00007E"/>
                </a:solidFill>
              </a:rPr>
              <a:t>mai</a:t>
            </a:r>
            <a:r>
              <a:rPr dirty="0" sz="3200" spc="-95">
                <a:solidFill>
                  <a:srgbClr val="00007E"/>
                </a:solidFill>
              </a:rPr>
              <a:t> </a:t>
            </a:r>
            <a:r>
              <a:rPr dirty="0" sz="3200">
                <a:solidFill>
                  <a:srgbClr val="00007E"/>
                </a:solidFill>
              </a:rPr>
              <a:t>multe</a:t>
            </a:r>
            <a:r>
              <a:rPr dirty="0" sz="3200" spc="-95">
                <a:solidFill>
                  <a:srgbClr val="00007E"/>
                </a:solidFill>
              </a:rPr>
              <a:t> </a:t>
            </a:r>
            <a:r>
              <a:rPr dirty="0" sz="3200" spc="-10">
                <a:solidFill>
                  <a:srgbClr val="00007E"/>
                </a:solidFill>
              </a:rPr>
              <a:t>relaţii).</a:t>
            </a:r>
            <a:endParaRPr sz="32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1715"/>
              </a:spcBef>
            </a:pPr>
            <a:r>
              <a:rPr dirty="0"/>
              <a:t>Cele</a:t>
            </a:r>
            <a:r>
              <a:rPr dirty="0" spc="-110"/>
              <a:t> </a:t>
            </a:r>
            <a:r>
              <a:rPr dirty="0"/>
              <a:t>mai</a:t>
            </a:r>
            <a:r>
              <a:rPr dirty="0" spc="-114"/>
              <a:t> </a:t>
            </a:r>
            <a:r>
              <a:rPr dirty="0"/>
              <a:t>simple</a:t>
            </a:r>
            <a:r>
              <a:rPr dirty="0" spc="-114"/>
              <a:t> </a:t>
            </a:r>
            <a:r>
              <a:rPr dirty="0" spc="-10"/>
              <a:t>constrângeri</a:t>
            </a:r>
            <a:r>
              <a:rPr dirty="0" spc="-100"/>
              <a:t> </a:t>
            </a:r>
            <a:r>
              <a:rPr dirty="0" spc="-10"/>
              <a:t>intra-</a:t>
            </a:r>
            <a:r>
              <a:rPr dirty="0"/>
              <a:t>relaţionale</a:t>
            </a:r>
            <a:r>
              <a:rPr dirty="0" spc="-95"/>
              <a:t> </a:t>
            </a:r>
            <a:r>
              <a:rPr dirty="0" spc="-10"/>
              <a:t>sunt:</a:t>
            </a:r>
          </a:p>
          <a:p>
            <a:pPr marL="527685">
              <a:lnSpc>
                <a:spcPct val="100000"/>
              </a:lnSpc>
              <a:spcBef>
                <a:spcPts val="1820"/>
              </a:spcBef>
            </a:pP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not</a:t>
            </a:r>
            <a:r>
              <a:rPr dirty="0" sz="3200" spc="-13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NULL,</a:t>
            </a:r>
            <a:r>
              <a:rPr dirty="0" sz="3200" spc="-12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unique,</a:t>
            </a:r>
            <a:r>
              <a:rPr dirty="0" sz="3200" spc="-12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7E"/>
                </a:solidFill>
                <a:latin typeface="Arial"/>
                <a:cs typeface="Arial"/>
              </a:rPr>
              <a:t>primary</a:t>
            </a:r>
            <a:r>
              <a:rPr dirty="0" sz="3200" spc="-12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spc="-25" i="1">
                <a:solidFill>
                  <a:srgbClr val="00007E"/>
                </a:solidFill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6477" y="5715761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812037"/>
            <a:ext cx="15716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Not</a:t>
            </a:r>
            <a:r>
              <a:rPr dirty="0" spc="-105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Null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8066" y="1646885"/>
            <a:ext cx="9372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0645" algn="l"/>
                <a:tab pos="3370579" algn="l"/>
                <a:tab pos="4406900" algn="l"/>
                <a:tab pos="5389880" algn="l"/>
                <a:tab pos="5952490" algn="l"/>
                <a:tab pos="7686675" algn="l"/>
                <a:tab pos="892619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Această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constrângere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indică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faptul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că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800" spc="-10" b="1">
                <a:solidFill>
                  <a:srgbClr val="00007E"/>
                </a:solidFill>
                <a:latin typeface="Arial"/>
                <a:cs typeface="Arial"/>
              </a:rPr>
              <a:t>valoarea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20" b="1">
                <a:solidFill>
                  <a:srgbClr val="00007E"/>
                </a:solidFill>
                <a:latin typeface="Arial"/>
                <a:cs typeface="Arial"/>
              </a:rPr>
              <a:t>NULL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25" b="1">
                <a:solidFill>
                  <a:srgbClr val="00007E"/>
                </a:solidFill>
                <a:latin typeface="Arial"/>
                <a:cs typeface="Arial"/>
              </a:rPr>
              <a:t>nu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066" y="1940179"/>
            <a:ext cx="9374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  <a:tab pos="2692400" algn="l"/>
                <a:tab pos="3274060" algn="l"/>
                <a:tab pos="4707255" algn="l"/>
                <a:tab pos="5999480" algn="l"/>
                <a:tab pos="7609205" algn="l"/>
                <a:tab pos="8943975" algn="l"/>
              </a:tabLst>
            </a:pPr>
            <a:r>
              <a:rPr dirty="0" sz="2800" spc="-20" b="1">
                <a:solidFill>
                  <a:srgbClr val="00007E"/>
                </a:solidFill>
                <a:latin typeface="Arial"/>
                <a:cs typeface="Arial"/>
              </a:rPr>
              <a:t>este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00007E"/>
                </a:solidFill>
                <a:latin typeface="Arial"/>
                <a:cs typeface="Arial"/>
              </a:rPr>
              <a:t>admisă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25" b="1">
                <a:solidFill>
                  <a:srgbClr val="00007E"/>
                </a:solidFill>
                <a:latin typeface="Arial"/>
                <a:cs typeface="Arial"/>
              </a:rPr>
              <a:t>ca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00007E"/>
                </a:solidFill>
                <a:latin typeface="Arial"/>
                <a:cs typeface="Arial"/>
              </a:rPr>
              <a:t>valoare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00007E"/>
                </a:solidFill>
                <a:latin typeface="Arial"/>
                <a:cs typeface="Arial"/>
              </a:rPr>
              <a:t>pentru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00007E"/>
                </a:solidFill>
                <a:latin typeface="Arial"/>
                <a:cs typeface="Arial"/>
              </a:rPr>
              <a:t>atributul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00007E"/>
                </a:solidFill>
                <a:latin typeface="Arial"/>
                <a:cs typeface="Arial"/>
              </a:rPr>
              <a:t>afectat</a:t>
            </a:r>
            <a:r>
              <a:rPr dirty="0" sz="28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25" b="1">
                <a:solidFill>
                  <a:srgbClr val="00007E"/>
                </a:solidFill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8066" y="2231262"/>
            <a:ext cx="23634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0007E"/>
                </a:solidFill>
                <a:latin typeface="Arial"/>
                <a:cs typeface="Arial"/>
              </a:rPr>
              <a:t>constrângere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8066" y="2639441"/>
            <a:ext cx="9374505" cy="414909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80"/>
              </a:spcBef>
            </a:pPr>
            <a:r>
              <a:rPr dirty="0" sz="2400">
                <a:latin typeface="Microsoft Sans Serif"/>
                <a:cs typeface="Microsoft Sans Serif"/>
              </a:rPr>
              <a:t>În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acest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caz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valoarea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atributului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trebuie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să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specificată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la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inserare.</a:t>
            </a:r>
            <a:endParaRPr sz="24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96000"/>
              </a:lnSpc>
              <a:spcBef>
                <a:spcPts val="1200"/>
              </a:spcBef>
            </a:pP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10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posibilă</a:t>
            </a:r>
            <a:r>
              <a:rPr dirty="0" sz="2400" spc="10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inserarea</a:t>
            </a:r>
            <a:r>
              <a:rPr dirty="0" sz="2400" spc="10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unei</a:t>
            </a:r>
            <a:r>
              <a:rPr dirty="0" sz="2400" spc="10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linii</a:t>
            </a:r>
            <a:r>
              <a:rPr dirty="0" sz="2400" spc="10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fără</a:t>
            </a:r>
            <a:r>
              <a:rPr dirty="0" sz="2400" spc="10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10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specifica</a:t>
            </a:r>
            <a:r>
              <a:rPr dirty="0" sz="2400" spc="10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valoarea</a:t>
            </a:r>
            <a:r>
              <a:rPr dirty="0" sz="2400" spc="100">
                <a:latin typeface="Microsoft Sans Serif"/>
                <a:cs typeface="Microsoft Sans Serif"/>
              </a:rPr>
              <a:t>  </a:t>
            </a:r>
            <a:r>
              <a:rPr dirty="0" sz="2400" spc="-20">
                <a:latin typeface="Microsoft Sans Serif"/>
                <a:cs typeface="Microsoft Sans Serif"/>
              </a:rPr>
              <a:t>unui </a:t>
            </a:r>
            <a:r>
              <a:rPr dirty="0" sz="2400">
                <a:latin typeface="Microsoft Sans Serif"/>
                <a:cs typeface="Microsoft Sans Serif"/>
              </a:rPr>
              <a:t>atribut</a:t>
            </a:r>
            <a:r>
              <a:rPr dirty="0" sz="2400" spc="36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3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constrângere</a:t>
            </a:r>
            <a:r>
              <a:rPr dirty="0" sz="2400" spc="360">
                <a:latin typeface="Microsoft Sans Serif"/>
                <a:cs typeface="Microsoft Sans Serif"/>
              </a:rPr>
              <a:t>  </a:t>
            </a:r>
            <a:r>
              <a:rPr dirty="0" sz="2400" i="1">
                <a:latin typeface="Arial"/>
                <a:cs typeface="Arial"/>
              </a:rPr>
              <a:t>not</a:t>
            </a:r>
            <a:r>
              <a:rPr dirty="0" sz="2400" spc="330" i="1">
                <a:latin typeface="Arial"/>
                <a:cs typeface="Arial"/>
              </a:rPr>
              <a:t>  </a:t>
            </a:r>
            <a:r>
              <a:rPr dirty="0" sz="2400" i="1">
                <a:latin typeface="Arial"/>
                <a:cs typeface="Arial"/>
              </a:rPr>
              <a:t>NULL</a:t>
            </a:r>
            <a:r>
              <a:rPr dirty="0" sz="2400" spc="330" i="1">
                <a:latin typeface="Arial"/>
                <a:cs typeface="Arial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doar</a:t>
            </a:r>
            <a:r>
              <a:rPr dirty="0" sz="2400" spc="36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dacă</a:t>
            </a:r>
            <a:r>
              <a:rPr dirty="0" sz="2400" spc="36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360">
                <a:latin typeface="Microsoft Sans Serif"/>
                <a:cs typeface="Microsoft Sans Serif"/>
              </a:rPr>
              <a:t>  </a:t>
            </a:r>
            <a:r>
              <a:rPr dirty="0" sz="2400" spc="-10">
                <a:latin typeface="Microsoft Sans Serif"/>
                <a:cs typeface="Microsoft Sans Serif"/>
              </a:rPr>
              <a:t>atributul </a:t>
            </a:r>
            <a:r>
              <a:rPr dirty="0" sz="2400">
                <a:latin typeface="Microsoft Sans Serif"/>
                <a:cs typeface="Microsoft Sans Serif"/>
              </a:rPr>
              <a:t>respectiv</a:t>
            </a:r>
            <a:r>
              <a:rPr dirty="0" sz="2400" spc="4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s-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4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definit</a:t>
            </a:r>
            <a:r>
              <a:rPr dirty="0" sz="2400" spc="4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</a:t>
            </a:r>
            <a:r>
              <a:rPr dirty="0" sz="2400" spc="4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valoare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implicită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diferită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valoarea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NULL.</a:t>
            </a:r>
            <a:endParaRPr sz="2400">
              <a:latin typeface="Microsoft Sans Serif"/>
              <a:cs typeface="Microsoft Sans Serif"/>
            </a:endParaRPr>
          </a:p>
          <a:p>
            <a:pPr algn="just" marL="12700">
              <a:lnSpc>
                <a:spcPts val="2595"/>
              </a:lnSpc>
              <a:spcBef>
                <a:spcPts val="720"/>
              </a:spcBef>
            </a:pPr>
            <a:r>
              <a:rPr dirty="0" sz="2400">
                <a:latin typeface="Microsoft Sans Serif"/>
                <a:cs typeface="Microsoft Sans Serif"/>
              </a:rPr>
              <a:t>Specificarea</a:t>
            </a:r>
            <a:r>
              <a:rPr dirty="0" sz="2400" spc="2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acestei</a:t>
            </a:r>
            <a:r>
              <a:rPr dirty="0" sz="2400" spc="2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constrângeri</a:t>
            </a:r>
            <a:r>
              <a:rPr dirty="0" sz="2400" spc="2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229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face</a:t>
            </a:r>
            <a:r>
              <a:rPr dirty="0" sz="2400" spc="2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2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adăugarea</a:t>
            </a:r>
            <a:r>
              <a:rPr dirty="0" sz="2400" spc="229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cuvintelor</a:t>
            </a:r>
            <a:endParaRPr sz="2400">
              <a:latin typeface="Microsoft Sans Serif"/>
              <a:cs typeface="Microsoft Sans Serif"/>
            </a:endParaRPr>
          </a:p>
          <a:p>
            <a:pPr algn="just" marL="12700">
              <a:lnSpc>
                <a:spcPts val="2595"/>
              </a:lnSpc>
            </a:pPr>
            <a:r>
              <a:rPr dirty="0" sz="2400">
                <a:latin typeface="Microsoft Sans Serif"/>
                <a:cs typeface="Microsoft Sans Serif"/>
              </a:rPr>
              <a:t>cheie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not</a:t>
            </a:r>
            <a:r>
              <a:rPr dirty="0" sz="2400" spc="-1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NULL</a:t>
            </a:r>
            <a:r>
              <a:rPr dirty="0" sz="2400" spc="-120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la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definirea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atributului.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583055">
              <a:lnSpc>
                <a:spcPts val="3800"/>
              </a:lnSpc>
            </a:pPr>
            <a:r>
              <a:rPr dirty="0" sz="32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3200">
              <a:latin typeface="Arial"/>
              <a:cs typeface="Arial"/>
            </a:endParaRPr>
          </a:p>
          <a:p>
            <a:pPr marL="1058545">
              <a:lnSpc>
                <a:spcPts val="3800"/>
              </a:lnSpc>
            </a:pPr>
            <a:r>
              <a:rPr dirty="0" sz="3200" spc="-390">
                <a:solidFill>
                  <a:srgbClr val="00007E"/>
                </a:solidFill>
                <a:latin typeface="Microsoft Sans Serif"/>
                <a:cs typeface="Microsoft Sans Serif"/>
              </a:rPr>
              <a:t>Nume</a:t>
            </a:r>
            <a:r>
              <a:rPr dirty="0" sz="3200" spc="-1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65">
                <a:solidFill>
                  <a:srgbClr val="00007E"/>
                </a:solidFill>
                <a:latin typeface="Microsoft Sans Serif"/>
                <a:cs typeface="Microsoft Sans Serif"/>
              </a:rPr>
              <a:t>character(20)</a:t>
            </a:r>
            <a:r>
              <a:rPr dirty="0" sz="3200" spc="-1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70">
                <a:solidFill>
                  <a:srgbClr val="00007E"/>
                </a:solidFill>
                <a:latin typeface="Microsoft Sans Serif"/>
                <a:cs typeface="Microsoft Sans Serif"/>
              </a:rPr>
              <a:t>not</a:t>
            </a:r>
            <a:r>
              <a:rPr dirty="0" sz="3200" spc="-18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95">
                <a:solidFill>
                  <a:srgbClr val="00007E"/>
                </a:solidFill>
                <a:latin typeface="Microsoft Sans Serif"/>
                <a:cs typeface="Microsoft Sans Serif"/>
              </a:rPr>
              <a:t>NULL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86562" y="7163561"/>
            <a:ext cx="8464550" cy="0"/>
          </a:xfrm>
          <a:custGeom>
            <a:avLst/>
            <a:gdLst/>
            <a:ahLst/>
            <a:cxnLst/>
            <a:rect l="l" t="t" r="r" b="b"/>
            <a:pathLst>
              <a:path w="8464550" h="0">
                <a:moveTo>
                  <a:pt x="0" y="0"/>
                </a:moveTo>
                <a:lnTo>
                  <a:pt x="84642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5141" y="4018026"/>
            <a:ext cx="8464550" cy="0"/>
          </a:xfrm>
          <a:custGeom>
            <a:avLst/>
            <a:gdLst/>
            <a:ahLst/>
            <a:cxnLst/>
            <a:rect l="l" t="t" r="r" b="b"/>
            <a:pathLst>
              <a:path w="8464550" h="0">
                <a:moveTo>
                  <a:pt x="0" y="0"/>
                </a:moveTo>
                <a:lnTo>
                  <a:pt x="84642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5433" y="4967478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 h="0">
                <a:moveTo>
                  <a:pt x="0" y="0"/>
                </a:moveTo>
                <a:lnTo>
                  <a:pt x="8445881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34798"/>
            <a:ext cx="8471535" cy="795020"/>
          </a:xfrm>
          <a:prstGeom prst="rect"/>
        </p:spPr>
        <p:txBody>
          <a:bodyPr wrap="square" lIns="0" tIns="175895" rIns="0" bIns="0" rtlCol="0" vert="horz">
            <a:spAutoFit/>
          </a:bodyPr>
          <a:lstStyle/>
          <a:p>
            <a:pPr marL="1278890" marR="5080" indent="-1266825">
              <a:lnSpc>
                <a:spcPct val="66600"/>
              </a:lnSpc>
              <a:spcBef>
                <a:spcPts val="1385"/>
              </a:spcBef>
              <a:tabLst>
                <a:tab pos="1565910" algn="l"/>
                <a:tab pos="1863089" algn="l"/>
                <a:tab pos="2646045" algn="l"/>
                <a:tab pos="3199130" algn="l"/>
                <a:tab pos="3763645" algn="l"/>
                <a:tab pos="4339590" algn="l"/>
                <a:tab pos="4665980" algn="l"/>
                <a:tab pos="5041900" algn="l"/>
                <a:tab pos="5506720" algn="l"/>
                <a:tab pos="6260465" algn="l"/>
                <a:tab pos="6636384" algn="l"/>
                <a:tab pos="8061959" algn="l"/>
              </a:tabLst>
            </a:pPr>
            <a:r>
              <a:rPr dirty="0" spc="-10" b="1">
                <a:latin typeface="Arial"/>
                <a:cs typeface="Arial"/>
              </a:rPr>
              <a:t>Unique</a:t>
            </a:r>
            <a:r>
              <a:rPr dirty="0" b="1">
                <a:latin typeface="Arial"/>
                <a:cs typeface="Arial"/>
              </a:rPr>
              <a:t>	</a:t>
            </a:r>
            <a:r>
              <a:rPr dirty="0" sz="2800" spc="-50">
                <a:solidFill>
                  <a:srgbClr val="000000"/>
                </a:solidFill>
              </a:rPr>
              <a:t>-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/>
              <a:t>impune</a:t>
            </a:r>
            <a:r>
              <a:rPr dirty="0" sz="2800"/>
              <a:t>	</a:t>
            </a:r>
            <a:r>
              <a:rPr dirty="0" sz="2800" spc="-670"/>
              <a:t> </a:t>
            </a:r>
            <a:r>
              <a:rPr dirty="0" sz="2800"/>
              <a:t>ca	</a:t>
            </a:r>
            <a:r>
              <a:rPr dirty="0" sz="2800" spc="-25"/>
              <a:t>un</a:t>
            </a:r>
            <a:r>
              <a:rPr dirty="0" sz="2800"/>
              <a:t>	</a:t>
            </a:r>
            <a:r>
              <a:rPr dirty="0" sz="2800" spc="-10"/>
              <a:t>atribut</a:t>
            </a:r>
            <a:r>
              <a:rPr dirty="0" sz="2800"/>
              <a:t>	</a:t>
            </a:r>
            <a:r>
              <a:rPr dirty="0" sz="2800" spc="-25"/>
              <a:t>sau</a:t>
            </a:r>
            <a:r>
              <a:rPr dirty="0" sz="2800"/>
              <a:t>	</a:t>
            </a:r>
            <a:r>
              <a:rPr dirty="0" sz="2800" spc="-50"/>
              <a:t>o</a:t>
            </a:r>
            <a:r>
              <a:rPr dirty="0" sz="2800"/>
              <a:t>	</a:t>
            </a:r>
            <a:r>
              <a:rPr dirty="0" sz="2800" spc="-10"/>
              <a:t>mulţime</a:t>
            </a:r>
            <a:r>
              <a:rPr dirty="0" sz="2800"/>
              <a:t>	</a:t>
            </a:r>
            <a:r>
              <a:rPr dirty="0" sz="2800" spc="-25"/>
              <a:t>de </a:t>
            </a:r>
            <a:r>
              <a:rPr dirty="0" sz="2800" spc="-10"/>
              <a:t>atribute</a:t>
            </a:r>
            <a:r>
              <a:rPr dirty="0" sz="2800"/>
              <a:t>	</a:t>
            </a:r>
            <a:r>
              <a:rPr dirty="0" sz="2800" spc="-25"/>
              <a:t>să</a:t>
            </a:r>
            <a:r>
              <a:rPr dirty="0" sz="2800"/>
              <a:t>	</a:t>
            </a:r>
            <a:r>
              <a:rPr dirty="0" sz="2800" spc="-10"/>
              <a:t>formeze</a:t>
            </a:r>
            <a:r>
              <a:rPr dirty="0" sz="2800"/>
              <a:t>	</a:t>
            </a:r>
            <a:r>
              <a:rPr dirty="0" sz="2800" spc="-50"/>
              <a:t>o</a:t>
            </a:r>
            <a:r>
              <a:rPr dirty="0" sz="2800"/>
              <a:t>	(super)</a:t>
            </a:r>
            <a:r>
              <a:rPr dirty="0" sz="2800" spc="-120"/>
              <a:t> </a:t>
            </a:r>
            <a:r>
              <a:rPr dirty="0" sz="2800" spc="-10"/>
              <a:t>cheie</a:t>
            </a:r>
            <a:r>
              <a:rPr dirty="0" sz="2800" spc="-10">
                <a:solidFill>
                  <a:srgbClr val="000000"/>
                </a:solidFill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55141" y="6188202"/>
            <a:ext cx="8464550" cy="0"/>
          </a:xfrm>
          <a:custGeom>
            <a:avLst/>
            <a:gdLst/>
            <a:ahLst/>
            <a:cxnLst/>
            <a:rect l="l" t="t" r="r" b="b"/>
            <a:pathLst>
              <a:path w="8464550" h="0">
                <a:moveTo>
                  <a:pt x="0" y="0"/>
                </a:moveTo>
                <a:lnTo>
                  <a:pt x="84642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47268" y="788034"/>
            <a:ext cx="9375775" cy="661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43585" indent="-28638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743585" algn="l"/>
              </a:tabLst>
            </a:pP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impune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astfel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linii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diferite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să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conţină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aceleaşi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valori.</a:t>
            </a:r>
            <a:endParaRPr sz="2400">
              <a:latin typeface="Calibri"/>
              <a:cs typeface="Calibri"/>
            </a:endParaRPr>
          </a:p>
          <a:p>
            <a:pPr algn="just" marL="744220" marR="5080" indent="-287020">
              <a:lnSpc>
                <a:spcPct val="100000"/>
              </a:lnSpc>
              <a:buFont typeface="Microsoft Sans Serif"/>
              <a:buChar char="•"/>
              <a:tabLst>
                <a:tab pos="744220" algn="l"/>
              </a:tabLst>
            </a:pPr>
            <a:r>
              <a:rPr dirty="0" sz="2400">
                <a:latin typeface="Calibri"/>
                <a:cs typeface="Calibri"/>
              </a:rPr>
              <a:t>Excepţie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face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valoarea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NULL,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care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poate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apărea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diverse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linii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fără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încălca</a:t>
            </a:r>
            <a:r>
              <a:rPr dirty="0" sz="2400" spc="1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constrângerea.</a:t>
            </a:r>
            <a:r>
              <a:rPr dirty="0" sz="2400" spc="1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Aceasta</a:t>
            </a:r>
            <a:r>
              <a:rPr dirty="0" sz="2400" spc="1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1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datorează</a:t>
            </a:r>
            <a:r>
              <a:rPr dirty="0" sz="2400" spc="1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faptului</a:t>
            </a:r>
            <a:r>
              <a:rPr dirty="0" sz="2400" spc="1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că</a:t>
            </a:r>
            <a:r>
              <a:rPr dirty="0" sz="2400" spc="19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fiecare </a:t>
            </a:r>
            <a:r>
              <a:rPr dirty="0" sz="2400">
                <a:latin typeface="Calibri"/>
                <a:cs typeface="Calibri"/>
              </a:rPr>
              <a:t>valoare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NULL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reprezintă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4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valoare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necunoscută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diferită</a:t>
            </a:r>
            <a:r>
              <a:rPr dirty="0" sz="2400" spc="45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8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altei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Calibri"/>
                <a:cs typeface="Calibri"/>
              </a:rPr>
              <a:t>valori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NULL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moduri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acestei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constrângeri.</a:t>
            </a:r>
            <a:endParaRPr sz="2000">
              <a:latin typeface="Microsoft Sans Serif"/>
              <a:cs typeface="Microsoft Sans Serif"/>
            </a:endParaRPr>
          </a:p>
          <a:p>
            <a:pPr algn="just" marL="1278890" marR="5080" indent="-1266825">
              <a:lnSpc>
                <a:spcPct val="79200"/>
              </a:lnSpc>
              <a:spcBef>
                <a:spcPts val="730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Prima</a:t>
            </a:r>
            <a:r>
              <a:rPr dirty="0" sz="2400" spc="-1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variantă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1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utilizează</a:t>
            </a:r>
            <a:r>
              <a:rPr dirty="0" sz="2400" spc="-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doar</a:t>
            </a:r>
            <a:r>
              <a:rPr dirty="0" sz="2400" spc="-15">
                <a:latin typeface="Microsoft Sans Serif"/>
                <a:cs typeface="Microsoft Sans Serif"/>
              </a:rPr>
              <a:t> 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cazul</a:t>
            </a:r>
            <a:r>
              <a:rPr dirty="0" sz="2400" spc="-15">
                <a:latin typeface="Microsoft Sans Serif"/>
                <a:cs typeface="Microsoft Sans Serif"/>
              </a:rPr>
              <a:t> 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-20">
                <a:latin typeface="Microsoft Sans Serif"/>
                <a:cs typeface="Microsoft Sans Serif"/>
              </a:rPr>
              <a:t>  </a:t>
            </a:r>
            <a:r>
              <a:rPr dirty="0" sz="2400" spc="-10">
                <a:latin typeface="Microsoft Sans Serif"/>
                <a:cs typeface="Microsoft Sans Serif"/>
              </a:rPr>
              <a:t>constrângerea </a:t>
            </a:r>
            <a:r>
              <a:rPr dirty="0" sz="2400">
                <a:latin typeface="Microsoft Sans Serif"/>
                <a:cs typeface="Microsoft Sans Serif"/>
              </a:rPr>
              <a:t>implică</a:t>
            </a:r>
            <a:r>
              <a:rPr dirty="0" sz="2400" spc="1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</a:t>
            </a:r>
            <a:r>
              <a:rPr dirty="0" sz="2400" spc="1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singur</a:t>
            </a:r>
            <a:r>
              <a:rPr dirty="0" sz="2400" spc="1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</a:t>
            </a:r>
            <a:r>
              <a:rPr dirty="0" sz="2400" spc="1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1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constă</a:t>
            </a:r>
            <a:r>
              <a:rPr dirty="0" sz="2400" spc="19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1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adăugarea</a:t>
            </a:r>
            <a:r>
              <a:rPr dirty="0" sz="2400" spc="1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cuvântului </a:t>
            </a:r>
            <a:r>
              <a:rPr dirty="0" sz="2400">
                <a:latin typeface="Microsoft Sans Serif"/>
                <a:cs typeface="Microsoft Sans Serif"/>
              </a:rPr>
              <a:t>cheie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unique</a:t>
            </a:r>
            <a:r>
              <a:rPr dirty="0" sz="2400" spc="-6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la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definirea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atributului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344295">
              <a:lnSpc>
                <a:spcPct val="100000"/>
              </a:lnSpc>
              <a:spcBef>
                <a:spcPts val="1125"/>
              </a:spcBef>
            </a:pPr>
            <a:r>
              <a:rPr dirty="0" sz="2400" spc="-10" i="1">
                <a:solidFill>
                  <a:srgbClr val="00007E"/>
                </a:solidFill>
                <a:latin typeface="Arial"/>
                <a:cs typeface="Arial"/>
              </a:rPr>
              <a:t>Exemplu:</a:t>
            </a:r>
            <a:endParaRPr sz="2400">
              <a:latin typeface="Arial"/>
              <a:cs typeface="Arial"/>
            </a:endParaRPr>
          </a:p>
          <a:p>
            <a:pPr marL="1356360">
              <a:lnSpc>
                <a:spcPct val="100000"/>
              </a:lnSpc>
              <a:spcBef>
                <a:spcPts val="395"/>
              </a:spcBef>
            </a:pP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NrInreg</a:t>
            </a:r>
            <a:r>
              <a:rPr dirty="0" sz="2400" spc="-65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numeric(4)</a:t>
            </a:r>
            <a:r>
              <a:rPr dirty="0" sz="2400" spc="-9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Calibri"/>
                <a:cs typeface="Calibri"/>
              </a:rPr>
              <a:t>unique</a:t>
            </a:r>
            <a:endParaRPr sz="2400">
              <a:latin typeface="Calibri"/>
              <a:cs typeface="Calibri"/>
            </a:endParaRPr>
          </a:p>
          <a:p>
            <a:pPr algn="just" marL="91440" marR="337820">
              <a:lnSpc>
                <a:spcPct val="98800"/>
              </a:lnSpc>
              <a:spcBef>
                <a:spcPts val="1190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8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doua</a:t>
            </a:r>
            <a:r>
              <a:rPr dirty="0" sz="2400" spc="2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variantă</a:t>
            </a:r>
            <a:r>
              <a:rPr dirty="0" sz="2400" spc="2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2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aplică</a:t>
            </a:r>
            <a:r>
              <a:rPr dirty="0" sz="2400" spc="21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2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cazul</a:t>
            </a:r>
            <a:r>
              <a:rPr dirty="0" sz="2400" spc="21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2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2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constrângerea</a:t>
            </a:r>
            <a:r>
              <a:rPr dirty="0" sz="2400" spc="2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implică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4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multe</a:t>
            </a:r>
            <a:r>
              <a:rPr dirty="0" sz="2400" spc="4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atribute</a:t>
            </a:r>
            <a:r>
              <a:rPr dirty="0" sz="2400" spc="48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48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constă</a:t>
            </a:r>
            <a:r>
              <a:rPr dirty="0" sz="2400" spc="48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4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utilizarea</a:t>
            </a:r>
            <a:r>
              <a:rPr dirty="0" sz="2400" spc="4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clauzei</a:t>
            </a:r>
            <a:r>
              <a:rPr dirty="0" sz="2400" spc="480"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00007E"/>
                </a:solidFill>
                <a:latin typeface="Microsoft Sans Serif"/>
                <a:cs typeface="Microsoft Sans Serif"/>
              </a:rPr>
              <a:t>unique</a:t>
            </a:r>
            <a:r>
              <a:rPr dirty="0" sz="2400" spc="4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00007E"/>
                </a:solidFill>
                <a:latin typeface="Microsoft Sans Serif"/>
                <a:cs typeface="Microsoft Sans Serif"/>
              </a:rPr>
              <a:t>(Atribut{, </a:t>
            </a:r>
            <a:r>
              <a:rPr dirty="0" sz="2400" spc="-190">
                <a:solidFill>
                  <a:srgbClr val="00007E"/>
                </a:solidFill>
                <a:latin typeface="Microsoft Sans Serif"/>
                <a:cs typeface="Microsoft Sans Serif"/>
              </a:rPr>
              <a:t>Atribut})</a:t>
            </a:r>
            <a:r>
              <a:rPr dirty="0" sz="2400" spc="-8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după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definirea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atributelor.</a:t>
            </a:r>
            <a:endParaRPr sz="2400">
              <a:latin typeface="Microsoft Sans Serif"/>
              <a:cs typeface="Microsoft Sans Serif"/>
            </a:endParaRPr>
          </a:p>
          <a:p>
            <a:pPr marL="460375">
              <a:lnSpc>
                <a:spcPct val="100000"/>
              </a:lnSpc>
              <a:spcBef>
                <a:spcPts val="409"/>
              </a:spcBef>
            </a:pPr>
            <a:r>
              <a:rPr dirty="0" sz="24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395"/>
              </a:spcBef>
            </a:pP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Nume</a:t>
            </a:r>
            <a:r>
              <a:rPr dirty="0" sz="2400" spc="-15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Calibri"/>
                <a:cs typeface="Calibri"/>
              </a:rPr>
              <a:t>character(20)</a:t>
            </a:r>
            <a:r>
              <a:rPr dirty="0" sz="2400" spc="-55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not</a:t>
            </a:r>
            <a:r>
              <a:rPr dirty="0" sz="2400" spc="-2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Calibri"/>
                <a:cs typeface="Calibri"/>
              </a:rPr>
              <a:t>NULL,</a:t>
            </a:r>
            <a:endParaRPr sz="2400">
              <a:latin typeface="Calibri"/>
              <a:cs typeface="Calibri"/>
            </a:endParaRPr>
          </a:p>
          <a:p>
            <a:pPr marL="460375">
              <a:lnSpc>
                <a:spcPct val="100000"/>
              </a:lnSpc>
              <a:spcBef>
                <a:spcPts val="480"/>
              </a:spcBef>
            </a:pP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Prenume</a:t>
            </a:r>
            <a:r>
              <a:rPr dirty="0" sz="2400" spc="-4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Calibri"/>
                <a:cs typeface="Calibri"/>
              </a:rPr>
              <a:t>character(20)</a:t>
            </a:r>
            <a:r>
              <a:rPr dirty="0" sz="2400" spc="-85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not</a:t>
            </a:r>
            <a:r>
              <a:rPr dirty="0" sz="2400" spc="-5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NULL,</a:t>
            </a:r>
            <a:r>
              <a:rPr dirty="0" sz="2400" spc="-25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Unique</a:t>
            </a:r>
            <a:r>
              <a:rPr dirty="0" sz="2400" spc="-45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7E"/>
                </a:solidFill>
                <a:latin typeface="Calibri"/>
                <a:cs typeface="Calibri"/>
              </a:rPr>
              <a:t>(Nume,</a:t>
            </a:r>
            <a:r>
              <a:rPr dirty="0" sz="2400" spc="-5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Calibri"/>
                <a:cs typeface="Calibri"/>
              </a:rPr>
              <a:t>Prenume)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76477" y="7620761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6477" y="3606546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507237"/>
            <a:ext cx="23183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Primary</a:t>
            </a:r>
            <a:r>
              <a:rPr dirty="0" spc="-105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key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2891" y="1177798"/>
            <a:ext cx="8719820" cy="5688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95"/>
              </a:spcBef>
              <a:tabLst>
                <a:tab pos="1499870" algn="l"/>
                <a:tab pos="3782060" algn="l"/>
                <a:tab pos="4876165" algn="l"/>
                <a:tab pos="5255895" algn="l"/>
                <a:tab pos="7139940" algn="l"/>
                <a:tab pos="753745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Această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constrângere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C00000"/>
                </a:solidFill>
                <a:latin typeface="Microsoft Sans Serif"/>
                <a:cs typeface="Microsoft Sans Serif"/>
              </a:rPr>
              <a:t>poate</a:t>
            </a:r>
            <a:r>
              <a:rPr dirty="0" sz="280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5">
                <a:solidFill>
                  <a:srgbClr val="C00000"/>
                </a:solidFill>
                <a:latin typeface="Microsoft Sans Serif"/>
                <a:cs typeface="Microsoft Sans Serif"/>
              </a:rPr>
              <a:t>fi</a:t>
            </a:r>
            <a:r>
              <a:rPr dirty="0" sz="280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C00000"/>
                </a:solidFill>
                <a:latin typeface="Microsoft Sans Serif"/>
                <a:cs typeface="Microsoft Sans Serif"/>
              </a:rPr>
              <a:t>specificată</a:t>
            </a:r>
            <a:r>
              <a:rPr dirty="0" sz="280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0">
                <a:solidFill>
                  <a:srgbClr val="C00000"/>
                </a:solidFill>
                <a:latin typeface="Microsoft Sans Serif"/>
                <a:cs typeface="Microsoft Sans Serif"/>
              </a:rPr>
              <a:t>o</a:t>
            </a:r>
            <a:r>
              <a:rPr dirty="0" sz="280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C00000"/>
                </a:solidFill>
                <a:latin typeface="Microsoft Sans Serif"/>
                <a:cs typeface="Microsoft Sans Serif"/>
              </a:rPr>
              <a:t>singură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68700"/>
              </a:lnSpc>
              <a:spcBef>
                <a:spcPts val="515"/>
              </a:spcBef>
              <a:tabLst>
                <a:tab pos="931544" algn="l"/>
                <a:tab pos="2169160" algn="l"/>
                <a:tab pos="2791460" algn="l"/>
                <a:tab pos="3789679" algn="l"/>
              </a:tabLst>
            </a:pPr>
            <a:r>
              <a:rPr dirty="0" sz="2800" spc="-20">
                <a:solidFill>
                  <a:srgbClr val="C00000"/>
                </a:solidFill>
                <a:latin typeface="Microsoft Sans Serif"/>
                <a:cs typeface="Microsoft Sans Serif"/>
              </a:rPr>
              <a:t>dată</a:t>
            </a:r>
            <a:r>
              <a:rPr dirty="0" sz="280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pentru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un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tabel</a:t>
            </a:r>
            <a:r>
              <a:rPr dirty="0" sz="2800">
                <a:latin typeface="Microsoft Sans Serif"/>
                <a:cs typeface="Microsoft Sans Serif"/>
              </a:rPr>
              <a:t>	şi</a:t>
            </a:r>
            <a:r>
              <a:rPr dirty="0" sz="2800" spc="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definită</a:t>
            </a:r>
            <a:r>
              <a:rPr dirty="0" sz="2800" spc="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</a:t>
            </a:r>
            <a:r>
              <a:rPr dirty="0" sz="2800" spc="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singur </a:t>
            </a:r>
            <a:r>
              <a:rPr dirty="0" sz="2800">
                <a:latin typeface="Microsoft Sans Serif"/>
                <a:cs typeface="Microsoft Sans Serif"/>
              </a:rPr>
              <a:t>atribut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mulţime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atribute.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2825"/>
              </a:lnSpc>
              <a:spcBef>
                <a:spcPts val="2305"/>
              </a:spcBef>
            </a:pPr>
            <a:r>
              <a:rPr dirty="0" sz="2800">
                <a:latin typeface="Microsoft Sans Serif"/>
                <a:cs typeface="Microsoft Sans Serif"/>
              </a:rPr>
              <a:t>Definiţia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astfel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constrângeri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implică:</a:t>
            </a:r>
            <a:endParaRPr sz="2800">
              <a:latin typeface="Microsoft Sans Serif"/>
              <a:cs typeface="Microsoft Sans Serif"/>
            </a:endParaRPr>
          </a:p>
          <a:p>
            <a:pPr marL="12700" marR="128905">
              <a:lnSpc>
                <a:spcPct val="68600"/>
              </a:lnSpc>
              <a:spcBef>
                <a:spcPts val="520"/>
              </a:spcBef>
            </a:pP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definirea</a:t>
            </a:r>
            <a:r>
              <a:rPr dirty="0" sz="2800" spc="-1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implicită</a:t>
            </a:r>
            <a:r>
              <a:rPr dirty="0" sz="2800" spc="-9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14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unor</a:t>
            </a:r>
            <a:r>
              <a:rPr dirty="0" sz="2800" spc="-1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constrângeri</a:t>
            </a:r>
            <a:r>
              <a:rPr dirty="0" sz="2800" spc="-1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not</a:t>
            </a:r>
            <a:r>
              <a:rPr dirty="0" sz="2800" spc="-15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NULL</a:t>
            </a:r>
            <a:r>
              <a:rPr dirty="0" sz="2800" spc="-13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pentru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atributul</a:t>
            </a:r>
            <a:r>
              <a:rPr dirty="0" sz="2800" spc="-1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(atributele)</a:t>
            </a:r>
            <a:r>
              <a:rPr dirty="0" sz="2800" spc="-1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cheii</a:t>
            </a:r>
            <a:r>
              <a:rPr dirty="0" sz="2800" spc="-1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primare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dirty="0" sz="32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70"/>
              </a:lnSpc>
              <a:spcBef>
                <a:spcPts val="3675"/>
              </a:spcBef>
            </a:pPr>
            <a:r>
              <a:rPr dirty="0" sz="3200" spc="-390">
                <a:solidFill>
                  <a:srgbClr val="00007E"/>
                </a:solidFill>
                <a:latin typeface="Microsoft Sans Serif"/>
                <a:cs typeface="Microsoft Sans Serif"/>
              </a:rPr>
              <a:t>Nume</a:t>
            </a:r>
            <a:r>
              <a:rPr dirty="0" sz="32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70">
                <a:solidFill>
                  <a:srgbClr val="00007E"/>
                </a:solidFill>
                <a:latin typeface="Microsoft Sans Serif"/>
                <a:cs typeface="Microsoft Sans Serif"/>
              </a:rPr>
              <a:t>character(20),</a:t>
            </a:r>
            <a:endParaRPr sz="3200">
              <a:latin typeface="Microsoft Sans Serif"/>
              <a:cs typeface="Microsoft Sans Serif"/>
            </a:endParaRPr>
          </a:p>
          <a:p>
            <a:pPr marL="12700" marR="5163185">
              <a:lnSpc>
                <a:spcPts val="3679"/>
              </a:lnSpc>
              <a:spcBef>
                <a:spcPts val="180"/>
              </a:spcBef>
            </a:pPr>
            <a:r>
              <a:rPr dirty="0" sz="3200" spc="-340">
                <a:solidFill>
                  <a:srgbClr val="00007E"/>
                </a:solidFill>
                <a:latin typeface="Microsoft Sans Serif"/>
                <a:cs typeface="Microsoft Sans Serif"/>
              </a:rPr>
              <a:t>Prenume</a:t>
            </a:r>
            <a:r>
              <a:rPr dirty="0" sz="32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70">
                <a:solidFill>
                  <a:srgbClr val="00007E"/>
                </a:solidFill>
                <a:latin typeface="Microsoft Sans Serif"/>
                <a:cs typeface="Microsoft Sans Serif"/>
              </a:rPr>
              <a:t>character(20), </a:t>
            </a:r>
            <a:r>
              <a:rPr dirty="0" sz="3200" spc="-310">
                <a:solidFill>
                  <a:srgbClr val="00007E"/>
                </a:solidFill>
                <a:latin typeface="Microsoft Sans Serif"/>
                <a:cs typeface="Microsoft Sans Serif"/>
              </a:rPr>
              <a:t>Dept</a:t>
            </a:r>
            <a:r>
              <a:rPr dirty="0" sz="3200" spc="-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70">
                <a:solidFill>
                  <a:srgbClr val="00007E"/>
                </a:solidFill>
                <a:latin typeface="Microsoft Sans Serif"/>
                <a:cs typeface="Microsoft Sans Serif"/>
              </a:rPr>
              <a:t>character(15),</a:t>
            </a:r>
            <a:endParaRPr sz="3200">
              <a:latin typeface="Microsoft Sans Serif"/>
              <a:cs typeface="Microsoft Sans Serif"/>
            </a:endParaRPr>
          </a:p>
          <a:p>
            <a:pPr marL="12700" marR="4231640">
              <a:lnSpc>
                <a:spcPct val="67800"/>
              </a:lnSpc>
              <a:spcBef>
                <a:spcPts val="20"/>
              </a:spcBef>
            </a:pPr>
            <a:r>
              <a:rPr dirty="0" sz="3200" spc="-275">
                <a:solidFill>
                  <a:srgbClr val="00007E"/>
                </a:solidFill>
                <a:latin typeface="Microsoft Sans Serif"/>
                <a:cs typeface="Microsoft Sans Serif"/>
              </a:rPr>
              <a:t>Salariu</a:t>
            </a:r>
            <a:r>
              <a:rPr dirty="0" sz="32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80">
                <a:solidFill>
                  <a:srgbClr val="00007E"/>
                </a:solidFill>
                <a:latin typeface="Microsoft Sans Serif"/>
                <a:cs typeface="Microsoft Sans Serif"/>
              </a:rPr>
              <a:t>numeric(9)</a:t>
            </a:r>
            <a:r>
              <a:rPr dirty="0" sz="32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4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32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">
                <a:solidFill>
                  <a:srgbClr val="00007E"/>
                </a:solidFill>
                <a:latin typeface="Microsoft Sans Serif"/>
                <a:cs typeface="Microsoft Sans Serif"/>
              </a:rPr>
              <a:t>0, </a:t>
            </a:r>
            <a:r>
              <a:rPr dirty="0" sz="3200" spc="-280">
                <a:solidFill>
                  <a:srgbClr val="00007E"/>
                </a:solidFill>
                <a:latin typeface="Microsoft Sans Serif"/>
                <a:cs typeface="Microsoft Sans Serif"/>
              </a:rPr>
              <a:t>primary</a:t>
            </a:r>
            <a:r>
              <a:rPr dirty="0" sz="3200" spc="-1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05">
                <a:solidFill>
                  <a:srgbClr val="00007E"/>
                </a:solidFill>
                <a:latin typeface="Microsoft Sans Serif"/>
                <a:cs typeface="Microsoft Sans Serif"/>
              </a:rPr>
              <a:t>key</a:t>
            </a:r>
            <a:r>
              <a:rPr dirty="0" sz="3200" spc="-1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20">
                <a:solidFill>
                  <a:srgbClr val="00007E"/>
                </a:solidFill>
                <a:latin typeface="Microsoft Sans Serif"/>
                <a:cs typeface="Microsoft Sans Serif"/>
              </a:rPr>
              <a:t>(Nume,</a:t>
            </a:r>
            <a:r>
              <a:rPr dirty="0" sz="3200" spc="-1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30">
                <a:solidFill>
                  <a:srgbClr val="00007E"/>
                </a:solidFill>
                <a:latin typeface="Microsoft Sans Serif"/>
                <a:cs typeface="Microsoft Sans Serif"/>
              </a:rPr>
              <a:t>Prenume)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33400" y="7239000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992" y="491997"/>
            <a:ext cx="6980555" cy="11366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VI.</a:t>
            </a:r>
            <a:r>
              <a:rPr dirty="0" sz="3600" spc="-6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SQL</a:t>
            </a:r>
            <a:r>
              <a:rPr dirty="0" sz="360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3600" spc="-6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Structured</a:t>
            </a:r>
            <a:r>
              <a:rPr dirty="0" sz="3600" spc="-5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3600" spc="-5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endParaRPr sz="3600">
              <a:latin typeface="Calibri"/>
              <a:cs typeface="Calibri"/>
            </a:endParaRPr>
          </a:p>
          <a:p>
            <a:pPr marL="3798570">
              <a:lnSpc>
                <a:spcPct val="100000"/>
              </a:lnSpc>
              <a:spcBef>
                <a:spcPts val="105"/>
              </a:spcBef>
            </a:pPr>
            <a:r>
              <a:rPr dirty="0" sz="3600" spc="-25" b="1">
                <a:solidFill>
                  <a:srgbClr val="000000"/>
                </a:solidFill>
                <a:latin typeface="Times New Roman"/>
                <a:cs typeface="Times New Roman"/>
              </a:rPr>
              <a:t>SQL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05992" y="1786107"/>
            <a:ext cx="8924290" cy="401383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239395" algn="l"/>
              </a:tabLst>
            </a:pPr>
            <a:r>
              <a:rPr dirty="0" sz="2000">
                <a:latin typeface="Microsoft Sans Serif"/>
                <a:cs typeface="Microsoft Sans Serif"/>
              </a:rPr>
              <a:t>Acronim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S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tructured</a:t>
            </a:r>
            <a:r>
              <a:rPr dirty="0" sz="20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Q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uery</a:t>
            </a:r>
            <a:r>
              <a:rPr dirty="0" sz="20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L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anguage</a:t>
            </a:r>
            <a:endParaRPr sz="2000">
              <a:latin typeface="Microsoft Sans Serif"/>
              <a:cs typeface="Microsoft Sans Serif"/>
            </a:endParaRPr>
          </a:p>
          <a:p>
            <a:pPr marL="237490" indent="-224790">
              <a:lnSpc>
                <a:spcPts val="2355"/>
              </a:lnSpc>
              <a:spcBef>
                <a:spcPts val="1195"/>
              </a:spcBef>
              <a:buFont typeface="Symbol"/>
              <a:buChar char=""/>
              <a:tabLst>
                <a:tab pos="237490" algn="l"/>
              </a:tabLst>
            </a:pPr>
            <a:r>
              <a:rPr dirty="0" sz="2000">
                <a:latin typeface="Microsoft Sans Serif"/>
                <a:cs typeface="Microsoft Sans Serif"/>
              </a:rPr>
              <a:t>Dezvoltat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sistemul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gestiune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bazelor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System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R,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creat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endParaRPr sz="2000">
              <a:latin typeface="Microsoft Sans Serif"/>
              <a:cs typeface="Microsoft Sans Serif"/>
            </a:endParaRPr>
          </a:p>
          <a:p>
            <a:pPr marL="238125">
              <a:lnSpc>
                <a:spcPts val="2355"/>
              </a:lnSpc>
            </a:pPr>
            <a:r>
              <a:rPr dirty="0" sz="2000">
                <a:latin typeface="Microsoft Sans Serif"/>
                <a:cs typeface="Microsoft Sans Serif"/>
              </a:rPr>
              <a:t>IBM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Research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Laboratory,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San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Jose,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California,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sfârşitul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anilor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’70.</a:t>
            </a:r>
            <a:endParaRPr sz="2000">
              <a:latin typeface="Microsoft Sans Serif"/>
              <a:cs typeface="Microsoft Sans Serif"/>
            </a:endParaRPr>
          </a:p>
          <a:p>
            <a:pPr marL="236854" marR="6350" indent="-224790">
              <a:lnSpc>
                <a:spcPts val="2290"/>
              </a:lnSpc>
              <a:spcBef>
                <a:spcPts val="1370"/>
              </a:spcBef>
              <a:buFont typeface="Symbol"/>
              <a:buChar char=""/>
              <a:tabLst>
                <a:tab pos="238125" algn="l"/>
                <a:tab pos="887730" algn="l"/>
                <a:tab pos="1169670" algn="l"/>
                <a:tab pos="1715135" algn="l"/>
                <a:tab pos="3237865" algn="l"/>
                <a:tab pos="3562350" algn="l"/>
                <a:tab pos="3844290" algn="l"/>
                <a:tab pos="4803140" algn="l"/>
                <a:tab pos="5805805" algn="l"/>
                <a:tab pos="6229985" algn="l"/>
                <a:tab pos="7301230" algn="l"/>
                <a:tab pos="8159115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SQL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fost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standardizat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devenit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limbajul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referinţă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bazele </a:t>
            </a:r>
            <a:r>
              <a:rPr dirty="0" sz="2000" spc="-1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relaţionale.</a:t>
            </a:r>
            <a:endParaRPr sz="2000">
              <a:latin typeface="Microsoft Sans Serif"/>
              <a:cs typeface="Microsoft Sans Serif"/>
            </a:endParaRPr>
          </a:p>
          <a:p>
            <a:pPr marL="237490" indent="-224790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237490" algn="l"/>
              </a:tabLst>
            </a:pPr>
            <a:r>
              <a:rPr dirty="0" sz="2000">
                <a:latin typeface="Microsoft Sans Serif"/>
                <a:cs typeface="Microsoft Sans Serif"/>
              </a:rPr>
              <a:t>SQL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proprietăţile:</a:t>
            </a:r>
            <a:endParaRPr sz="2000">
              <a:latin typeface="Microsoft Sans Serif"/>
              <a:cs typeface="Microsoft Sans Serif"/>
            </a:endParaRPr>
          </a:p>
          <a:p>
            <a:pPr lvl="1" marL="455930" marR="7620" indent="-224790">
              <a:lnSpc>
                <a:spcPts val="2300"/>
              </a:lnSpc>
              <a:spcBef>
                <a:spcPts val="1365"/>
              </a:spcBef>
              <a:buFont typeface="Wingdings"/>
              <a:buChar char=""/>
              <a:tabLst>
                <a:tab pos="457200" algn="l"/>
                <a:tab pos="2271395" algn="l"/>
                <a:tab pos="3260725" algn="l"/>
                <a:tab pos="3561079" algn="l"/>
                <a:tab pos="4563745" algn="l"/>
                <a:tab pos="5229860" algn="l"/>
                <a:tab pos="6418580" algn="l"/>
                <a:tab pos="7295515" algn="l"/>
                <a:tab pos="8427720" algn="l"/>
              </a:tabLst>
            </a:pPr>
            <a:r>
              <a:rPr dirty="0" sz="2000">
                <a:latin typeface="Microsoft Sans Serif"/>
                <a:cs typeface="Microsoft Sans Serif"/>
              </a:rPr>
              <a:t>Unui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limbaj</a:t>
            </a:r>
            <a:r>
              <a:rPr dirty="0" sz="2000" spc="34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0007E"/>
                </a:solidFill>
                <a:latin typeface="Arial"/>
                <a:cs typeface="Arial"/>
              </a:rPr>
              <a:t>de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definire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50" i="1">
                <a:solidFill>
                  <a:srgbClr val="00007E"/>
                </a:solidFill>
                <a:latin typeface="Arial"/>
                <a:cs typeface="Arial"/>
              </a:rPr>
              <a:t>a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datelor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LDD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(comenzi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definirea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unei </a:t>
            </a:r>
            <a:r>
              <a:rPr dirty="0" sz="2000" spc="-2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scheme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relaţionale);</a:t>
            </a:r>
            <a:endParaRPr sz="2000">
              <a:latin typeface="Microsoft Sans Serif"/>
              <a:cs typeface="Microsoft Sans Serif"/>
            </a:endParaRPr>
          </a:p>
          <a:p>
            <a:pPr lvl="1" marL="456565" indent="-224790">
              <a:lnSpc>
                <a:spcPts val="2345"/>
              </a:lnSpc>
              <a:spcBef>
                <a:spcPts val="1050"/>
              </a:spcBef>
              <a:buFont typeface="Wingdings"/>
              <a:buChar char=""/>
              <a:tabLst>
                <a:tab pos="456565" algn="l"/>
                <a:tab pos="1070610" algn="l"/>
                <a:tab pos="1864360" algn="l"/>
                <a:tab pos="2279015" algn="l"/>
                <a:tab pos="3667760" algn="l"/>
                <a:tab pos="3940175" algn="l"/>
                <a:tab pos="4917440" algn="l"/>
                <a:tab pos="5583555" algn="l"/>
                <a:tab pos="6744970" algn="l"/>
                <a:tab pos="7595234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unui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limbaj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25" i="1">
                <a:solidFill>
                  <a:srgbClr val="00007E"/>
                </a:solidFill>
                <a:latin typeface="Arial"/>
                <a:cs typeface="Arial"/>
              </a:rPr>
              <a:t>de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manipulare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50" i="1">
                <a:solidFill>
                  <a:srgbClr val="00007E"/>
                </a:solidFill>
                <a:latin typeface="Arial"/>
                <a:cs typeface="Arial"/>
              </a:rPr>
              <a:t>a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datelor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LMD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(comenzi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modificarea</a:t>
            </a:r>
            <a:endParaRPr sz="2000">
              <a:latin typeface="Microsoft Sans Serif"/>
              <a:cs typeface="Microsoft Sans Serif"/>
            </a:endParaRPr>
          </a:p>
          <a:p>
            <a:pPr marL="457200">
              <a:lnSpc>
                <a:spcPts val="2345"/>
              </a:lnSpc>
            </a:pP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interogarea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instanţe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relaţionale).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124155"/>
            <a:ext cx="64401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6.1.7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Constrângeri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Times New Roman"/>
                <a:cs typeface="Times New Roman"/>
              </a:rPr>
              <a:t>inter-</a:t>
            </a:r>
            <a:r>
              <a:rPr dirty="0" sz="3600" spc="-10">
                <a:latin typeface="Times New Roman"/>
                <a:cs typeface="Times New Roman"/>
              </a:rPr>
              <a:t>relaţionale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4968" y="759967"/>
            <a:ext cx="84245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2505" algn="l"/>
                <a:tab pos="1814195" algn="l"/>
                <a:tab pos="3745229" algn="l"/>
                <a:tab pos="595376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Cele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mai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importante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constrângeri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inter-relaţionale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7768" y="998931"/>
            <a:ext cx="83826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2500" algn="l"/>
                <a:tab pos="380619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sunt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constrângerile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	de</a:t>
            </a:r>
            <a:r>
              <a:rPr dirty="0" sz="3200" spc="-1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integritate</a:t>
            </a:r>
            <a:r>
              <a:rPr dirty="0" sz="3200" spc="-1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referenţială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7768" y="1604517"/>
            <a:ext cx="8885555" cy="52654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 indent="457200">
              <a:lnSpc>
                <a:spcPct val="96000"/>
              </a:lnSpc>
              <a:spcBef>
                <a:spcPts val="229"/>
              </a:spcBef>
            </a:pPr>
            <a:r>
              <a:rPr dirty="0" sz="2800">
                <a:latin typeface="Microsoft Sans Serif"/>
                <a:cs typeface="Microsoft Sans Serif"/>
              </a:rPr>
              <a:t>Constrângerea</a:t>
            </a:r>
            <a:r>
              <a:rPr dirty="0" sz="2800" spc="27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6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tip</a:t>
            </a:r>
            <a:r>
              <a:rPr dirty="0" sz="2800" spc="265">
                <a:latin typeface="Microsoft Sans Serif"/>
                <a:cs typeface="Microsoft Sans Serif"/>
              </a:rPr>
              <a:t> 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foreign</a:t>
            </a:r>
            <a:r>
              <a:rPr dirty="0" sz="2800" spc="229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key</a:t>
            </a:r>
            <a:r>
              <a:rPr dirty="0" sz="2800" spc="235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00007E"/>
                </a:solidFill>
                <a:latin typeface="Times New Roman"/>
                <a:cs typeface="Times New Roman"/>
              </a:rPr>
              <a:t>(cheie</a:t>
            </a:r>
            <a:r>
              <a:rPr dirty="0" sz="2800" spc="295" i="1">
                <a:solidFill>
                  <a:srgbClr val="00007E"/>
                </a:solidFill>
                <a:latin typeface="Times New Roman"/>
                <a:cs typeface="Times New Roman"/>
              </a:rPr>
              <a:t>  </a:t>
            </a:r>
            <a:r>
              <a:rPr dirty="0" sz="2800" spc="-10" i="1">
                <a:solidFill>
                  <a:srgbClr val="00007E"/>
                </a:solidFill>
                <a:latin typeface="Times New Roman"/>
                <a:cs typeface="Times New Roman"/>
              </a:rPr>
              <a:t>externa) </a:t>
            </a:r>
            <a:r>
              <a:rPr dirty="0" sz="2800">
                <a:latin typeface="Microsoft Sans Serif"/>
                <a:cs typeface="Microsoft Sans Serif"/>
              </a:rPr>
              <a:t>impune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fiecare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linie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dintr-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tabel</a:t>
            </a:r>
            <a:r>
              <a:rPr dirty="0" sz="2800" spc="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(numit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tabel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intern</a:t>
            </a:r>
            <a:r>
              <a:rPr dirty="0" sz="2800">
                <a:latin typeface="Microsoft Sans Serif"/>
                <a:cs typeface="Microsoft Sans Serif"/>
              </a:rPr>
              <a:t>),</a:t>
            </a:r>
            <a:r>
              <a:rPr dirty="0" sz="2800" spc="5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valoarea</a:t>
            </a:r>
            <a:r>
              <a:rPr dirty="0" sz="2800" spc="5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corespunzătoare</a:t>
            </a:r>
            <a:r>
              <a:rPr dirty="0" sz="2800" spc="5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5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atribut,</a:t>
            </a:r>
            <a:r>
              <a:rPr dirty="0" sz="2800" spc="5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diferită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NULL,</a:t>
            </a:r>
            <a:r>
              <a:rPr dirty="0" sz="2800" spc="2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să</a:t>
            </a:r>
            <a:r>
              <a:rPr dirty="0" sz="2800" spc="2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2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regăsească</a:t>
            </a:r>
            <a:r>
              <a:rPr dirty="0" sz="2800" spc="2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printre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valorile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atribut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liniile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alt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tabel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(numit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tabel</a:t>
            </a:r>
            <a:r>
              <a:rPr dirty="0" sz="2800" spc="-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extern</a:t>
            </a:r>
            <a:r>
              <a:rPr dirty="0" sz="2800" spc="-10">
                <a:latin typeface="Microsoft Sans Serif"/>
                <a:cs typeface="Microsoft Sans Serif"/>
              </a:rPr>
              <a:t>).</a:t>
            </a:r>
            <a:endParaRPr sz="2800">
              <a:latin typeface="Microsoft Sans Serif"/>
              <a:cs typeface="Microsoft Sans Serif"/>
            </a:endParaRPr>
          </a:p>
          <a:p>
            <a:pPr algn="just" marL="12700" marR="5080" indent="457200">
              <a:lnSpc>
                <a:spcPct val="96000"/>
              </a:lnSpc>
              <a:spcBef>
                <a:spcPts val="1200"/>
              </a:spcBef>
            </a:pPr>
            <a:r>
              <a:rPr dirty="0" sz="2800">
                <a:latin typeface="Microsoft Sans Serif"/>
                <a:cs typeface="Microsoft Sans Serif"/>
              </a:rPr>
              <a:t>Singura</a:t>
            </a:r>
            <a:r>
              <a:rPr dirty="0" sz="2800" spc="4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cerinţă</a:t>
            </a:r>
            <a:r>
              <a:rPr dirty="0" sz="2800" spc="4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impusă</a:t>
            </a:r>
            <a:r>
              <a:rPr dirty="0" sz="2800" spc="4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4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sintaxă</a:t>
            </a:r>
            <a:r>
              <a:rPr dirty="0" sz="2800" spc="45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4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</a:t>
            </a:r>
            <a:r>
              <a:rPr dirty="0" sz="2800" spc="4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atributul </a:t>
            </a:r>
            <a:r>
              <a:rPr dirty="0" sz="2800">
                <a:latin typeface="Microsoft Sans Serif"/>
                <a:cs typeface="Microsoft Sans Serif"/>
              </a:rPr>
              <a:t>referit</a:t>
            </a:r>
            <a:r>
              <a:rPr dirty="0" sz="2800" spc="3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37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tabelul</a:t>
            </a:r>
            <a:r>
              <a:rPr dirty="0" sz="2800" spc="3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extern</a:t>
            </a:r>
            <a:r>
              <a:rPr dirty="0" sz="2800" spc="3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să</a:t>
            </a:r>
            <a:r>
              <a:rPr dirty="0" sz="2800" spc="37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fie</a:t>
            </a:r>
            <a:r>
              <a:rPr dirty="0" sz="2800" spc="370">
                <a:latin typeface="Microsoft Sans Serif"/>
                <a:cs typeface="Microsoft Sans Serif"/>
              </a:rPr>
              <a:t>    </a:t>
            </a:r>
            <a:r>
              <a:rPr dirty="0" sz="2800">
                <a:latin typeface="Microsoft Sans Serif"/>
                <a:cs typeface="Microsoft Sans Serif"/>
              </a:rPr>
              <a:t>subiectul</a:t>
            </a:r>
            <a:r>
              <a:rPr dirty="0" sz="2800" spc="370">
                <a:latin typeface="Microsoft Sans Serif"/>
                <a:cs typeface="Microsoft Sans Serif"/>
              </a:rPr>
              <a:t>    </a:t>
            </a:r>
            <a:r>
              <a:rPr dirty="0" sz="2800" spc="-20">
                <a:latin typeface="Microsoft Sans Serif"/>
                <a:cs typeface="Microsoft Sans Serif"/>
              </a:rPr>
              <a:t>unei </a:t>
            </a:r>
            <a:r>
              <a:rPr dirty="0" sz="2800">
                <a:latin typeface="Microsoft Sans Serif"/>
                <a:cs typeface="Microsoft Sans Serif"/>
              </a:rPr>
              <a:t>constrângeri 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unique</a:t>
            </a:r>
            <a:r>
              <a:rPr dirty="0" sz="2800">
                <a:latin typeface="Microsoft Sans Serif"/>
                <a:cs typeface="Microsoft Sans Serif"/>
              </a:rPr>
              <a:t>.</a:t>
            </a:r>
            <a:r>
              <a:rPr dirty="0" sz="2800" spc="-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Această</a:t>
            </a:r>
            <a:r>
              <a:rPr dirty="0" sz="2800" spc="-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cerinţă  este</a:t>
            </a:r>
            <a:r>
              <a:rPr dirty="0" sz="2800" spc="-5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satisfăcută </a:t>
            </a:r>
            <a:r>
              <a:rPr dirty="0" sz="2800">
                <a:latin typeface="Microsoft Sans Serif"/>
                <a:cs typeface="Microsoft Sans Serif"/>
              </a:rPr>
              <a:t>dacă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atributul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cauză formează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cheie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primară</a:t>
            </a:r>
            <a:r>
              <a:rPr dirty="0" sz="28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pentru </a:t>
            </a:r>
            <a:r>
              <a:rPr dirty="0" sz="2800">
                <a:latin typeface="Microsoft Sans Serif"/>
                <a:cs typeface="Microsoft Sans Serif"/>
              </a:rPr>
              <a:t>tabelul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extern.</a:t>
            </a:r>
            <a:endParaRPr sz="2800">
              <a:latin typeface="Microsoft Sans Serif"/>
              <a:cs typeface="Microsoft Sans Serif"/>
            </a:endParaRPr>
          </a:p>
          <a:p>
            <a:pPr algn="just" marL="12700" marR="5715" indent="457200">
              <a:lnSpc>
                <a:spcPts val="3240"/>
              </a:lnSpc>
              <a:spcBef>
                <a:spcPts val="1280"/>
              </a:spcBef>
            </a:pPr>
            <a:r>
              <a:rPr dirty="0" sz="2800">
                <a:latin typeface="Microsoft Sans Serif"/>
                <a:cs typeface="Microsoft Sans Serif"/>
              </a:rPr>
              <a:t>Constrângerile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referinţă</a:t>
            </a:r>
            <a:r>
              <a:rPr dirty="0" sz="2800" spc="5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pot</a:t>
            </a:r>
            <a:r>
              <a:rPr dirty="0" sz="2800" spc="4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definite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45">
                <a:latin typeface="Microsoft Sans Serif"/>
                <a:cs typeface="Microsoft Sans Serif"/>
              </a:rPr>
              <a:t>  </a:t>
            </a:r>
            <a:r>
              <a:rPr dirty="0" sz="2800" spc="-20">
                <a:latin typeface="Microsoft Sans Serif"/>
                <a:cs typeface="Microsoft Sans Serif"/>
              </a:rPr>
              <a:t>două </a:t>
            </a:r>
            <a:r>
              <a:rPr dirty="0" sz="2800" spc="-10">
                <a:latin typeface="Microsoft Sans Serif"/>
                <a:cs typeface="Microsoft Sans Serif"/>
              </a:rPr>
              <a:t>moduri.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6477" y="1977389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04468" y="613917"/>
            <a:ext cx="86575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0725" algn="l"/>
                <a:tab pos="1758950" algn="l"/>
                <a:tab pos="2261870" algn="l"/>
                <a:tab pos="3161665" algn="l"/>
                <a:tab pos="3664585" algn="l"/>
                <a:tab pos="5950585" algn="l"/>
                <a:tab pos="6830059" algn="l"/>
                <a:tab pos="824484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cazul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20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constrângere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este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implicat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un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853186"/>
            <a:ext cx="8359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5420" algn="l"/>
                <a:tab pos="2922270" algn="l"/>
                <a:tab pos="3475354" algn="l"/>
              </a:tabLst>
            </a:pPr>
            <a:r>
              <a:rPr dirty="0" spc="-10" b="1">
                <a:solidFill>
                  <a:srgbClr val="000000"/>
                </a:solidFill>
                <a:latin typeface="Arial"/>
                <a:cs typeface="Arial"/>
              </a:rPr>
              <a:t>singur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dirty="0" spc="-10" b="1">
                <a:solidFill>
                  <a:srgbClr val="000000"/>
                </a:solidFill>
                <a:latin typeface="Arial"/>
                <a:cs typeface="Arial"/>
              </a:rPr>
              <a:t>atribut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dirty="0" sz="2800" spc="-25">
                <a:solidFill>
                  <a:srgbClr val="000000"/>
                </a:solidFill>
              </a:rPr>
              <a:t>se</a:t>
            </a:r>
            <a:r>
              <a:rPr dirty="0" sz="2800">
                <a:solidFill>
                  <a:srgbClr val="000000"/>
                </a:solidFill>
              </a:rPr>
              <a:t>	utilizează</a:t>
            </a:r>
            <a:r>
              <a:rPr dirty="0" sz="2800" spc="-18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construcţia</a:t>
            </a:r>
            <a:r>
              <a:rPr dirty="0" sz="2800" spc="-175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sintactică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3468" y="1145794"/>
            <a:ext cx="90392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2210" algn="l"/>
                <a:tab pos="3412490" algn="l"/>
                <a:tab pos="4622800" algn="l"/>
                <a:tab pos="5952490" algn="l"/>
                <a:tab pos="7221855" algn="l"/>
                <a:tab pos="7756525" algn="l"/>
              </a:tabLst>
            </a:pPr>
            <a:r>
              <a:rPr dirty="0" sz="3200" spc="-10" b="1" i="1">
                <a:solidFill>
                  <a:srgbClr val="00007E"/>
                </a:solidFill>
                <a:latin typeface="Arial"/>
                <a:cs typeface="Arial"/>
              </a:rPr>
              <a:t>references</a:t>
            </a:r>
            <a:r>
              <a:rPr dirty="0" sz="2800" spc="-10">
                <a:latin typeface="Microsoft Sans Serif"/>
                <a:cs typeface="Microsoft Sans Serif"/>
              </a:rPr>
              <a:t>,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indică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tabelul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extern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şi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atributul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68" y="1489913"/>
            <a:ext cx="8743315" cy="6296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asociat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69265">
              <a:lnSpc>
                <a:spcPts val="3804"/>
              </a:lnSpc>
            </a:pPr>
            <a:r>
              <a:rPr dirty="0" sz="32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dirty="0" sz="3200" b="1">
                <a:solidFill>
                  <a:srgbClr val="00007E"/>
                </a:solidFill>
                <a:latin typeface="Arial"/>
                <a:cs typeface="Arial"/>
              </a:rPr>
              <a:t>Create</a:t>
            </a:r>
            <a:r>
              <a:rPr dirty="0" sz="3200" spc="-25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007E"/>
                </a:solidFill>
                <a:latin typeface="Arial"/>
                <a:cs typeface="Arial"/>
              </a:rPr>
              <a:t>table</a:t>
            </a:r>
            <a:r>
              <a:rPr dirty="0" sz="3200" spc="-150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00007E"/>
                </a:solidFill>
                <a:latin typeface="Arial"/>
                <a:cs typeface="Arial"/>
              </a:rPr>
              <a:t>Angajati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dirty="0" sz="3200" spc="-50">
                <a:solidFill>
                  <a:srgbClr val="00007E"/>
                </a:solidFill>
                <a:latin typeface="Microsoft Sans Serif"/>
                <a:cs typeface="Microsoft Sans Serif"/>
              </a:rPr>
              <a:t>(</a:t>
            </a:r>
            <a:endParaRPr sz="3200">
              <a:latin typeface="Microsoft Sans Serif"/>
              <a:cs typeface="Microsoft Sans Serif"/>
            </a:endParaRPr>
          </a:p>
          <a:p>
            <a:pPr marL="469265" marR="1637664">
              <a:lnSpc>
                <a:spcPct val="100000"/>
              </a:lnSpc>
              <a:spcBef>
                <a:spcPts val="5"/>
              </a:spcBef>
              <a:tabLst>
                <a:tab pos="1829435" algn="l"/>
                <a:tab pos="2743835" algn="l"/>
              </a:tabLst>
            </a:pP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NrInregnumeric(6)</a:t>
            </a:r>
            <a:r>
              <a:rPr dirty="0" sz="3200" spc="-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primary</a:t>
            </a:r>
            <a:r>
              <a:rPr dirty="0" sz="32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">
                <a:solidFill>
                  <a:srgbClr val="00007E"/>
                </a:solidFill>
                <a:latin typeface="Microsoft Sans Serif"/>
                <a:cs typeface="Microsoft Sans Serif"/>
              </a:rPr>
              <a:t>key, Nume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	character(20)</a:t>
            </a:r>
            <a:r>
              <a:rPr dirty="0" sz="32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not</a:t>
            </a:r>
            <a:r>
              <a:rPr dirty="0" sz="32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NULL, Prenume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	character(20)</a:t>
            </a:r>
            <a:r>
              <a:rPr dirty="0" sz="3200" spc="-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not</a:t>
            </a:r>
            <a:r>
              <a:rPr dirty="0" sz="32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NULL,</a:t>
            </a:r>
            <a:endParaRPr sz="3200">
              <a:latin typeface="Microsoft Sans Serif"/>
              <a:cs typeface="Microsoft Sans Serif"/>
            </a:endParaRPr>
          </a:p>
          <a:p>
            <a:pPr marL="12700" marR="5080" indent="457200">
              <a:lnSpc>
                <a:spcPct val="100000"/>
              </a:lnSpc>
              <a:tabLst>
                <a:tab pos="1829435" algn="l"/>
              </a:tabLst>
            </a:pPr>
            <a:r>
              <a:rPr dirty="0" sz="3200" spc="-20">
                <a:solidFill>
                  <a:srgbClr val="00007E"/>
                </a:solidFill>
                <a:latin typeface="Microsoft Sans Serif"/>
                <a:cs typeface="Microsoft Sans Serif"/>
              </a:rPr>
              <a:t>Dept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	character(15)</a:t>
            </a:r>
            <a:r>
              <a:rPr dirty="0" sz="3200" spc="-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32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Departament (NumeDept),</a:t>
            </a:r>
            <a:endParaRPr sz="3200">
              <a:latin typeface="Microsoft Sans Serif"/>
              <a:cs typeface="Microsoft Sans Serif"/>
            </a:endParaRPr>
          </a:p>
          <a:p>
            <a:pPr marL="469265" marR="2270125">
              <a:lnSpc>
                <a:spcPct val="100000"/>
              </a:lnSpc>
              <a:tabLst>
                <a:tab pos="1829435" algn="l"/>
                <a:tab pos="2743835" algn="l"/>
              </a:tabLst>
            </a:pP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Salariu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		numeric(9)</a:t>
            </a:r>
            <a:r>
              <a:rPr dirty="0" sz="3200" spc="-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32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">
                <a:solidFill>
                  <a:srgbClr val="00007E"/>
                </a:solidFill>
                <a:latin typeface="Microsoft Sans Serif"/>
                <a:cs typeface="Microsoft Sans Serif"/>
              </a:rPr>
              <a:t>0, </a:t>
            </a:r>
            <a:r>
              <a:rPr dirty="0" sz="3200" spc="-20">
                <a:solidFill>
                  <a:srgbClr val="00007E"/>
                </a:solidFill>
                <a:latin typeface="Microsoft Sans Serif"/>
                <a:cs typeface="Microsoft Sans Serif"/>
              </a:rPr>
              <a:t>Oras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character(15),</a:t>
            </a:r>
            <a:endParaRPr sz="32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unique</a:t>
            </a:r>
            <a:r>
              <a:rPr dirty="0" sz="32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(Nume,</a:t>
            </a:r>
            <a:r>
              <a:rPr dirty="0" sz="32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Prenume)</a:t>
            </a:r>
            <a:endParaRPr sz="32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</a:pPr>
            <a:r>
              <a:rPr dirty="0" sz="3200" spc="-50">
                <a:solidFill>
                  <a:srgbClr val="00007E"/>
                </a:solidFill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6477" y="2561082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85571" y="282702"/>
            <a:ext cx="5300345" cy="100393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just" marL="12700" marR="5080">
              <a:lnSpc>
                <a:spcPct val="77300"/>
              </a:lnSpc>
              <a:spcBef>
                <a:spcPts val="750"/>
              </a:spcBef>
            </a:pPr>
            <a:r>
              <a:rPr dirty="0" sz="2400">
                <a:latin typeface="Microsoft Sans Serif"/>
                <a:cs typeface="Microsoft Sans Serif"/>
              </a:rPr>
              <a:t>Dacă</a:t>
            </a:r>
            <a:r>
              <a:rPr dirty="0" sz="2400" spc="2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legătura</a:t>
            </a:r>
            <a:r>
              <a:rPr dirty="0" sz="2400" spc="2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2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face</a:t>
            </a:r>
            <a:r>
              <a:rPr dirty="0" sz="2400" spc="2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între</a:t>
            </a:r>
            <a:r>
              <a:rPr dirty="0" sz="2400" spc="2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</a:t>
            </a:r>
            <a:r>
              <a:rPr dirty="0" sz="2400" spc="2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mulţime </a:t>
            </a:r>
            <a:r>
              <a:rPr dirty="0" sz="2400">
                <a:latin typeface="Microsoft Sans Serif"/>
                <a:cs typeface="Microsoft Sans Serif"/>
              </a:rPr>
              <a:t>construcţia</a:t>
            </a:r>
            <a:r>
              <a:rPr dirty="0" sz="2400" spc="495">
                <a:latin typeface="Microsoft Sans Serif"/>
                <a:cs typeface="Microsoft Sans Serif"/>
              </a:rPr>
              <a:t>  </a:t>
            </a:r>
            <a:r>
              <a:rPr dirty="0" sz="2800" b="1" i="1">
                <a:solidFill>
                  <a:srgbClr val="00007E"/>
                </a:solidFill>
                <a:latin typeface="Arial"/>
                <a:cs typeface="Arial"/>
              </a:rPr>
              <a:t>foreign</a:t>
            </a:r>
            <a:r>
              <a:rPr dirty="0" sz="2800" spc="450" b="1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2800" b="1" i="1">
                <a:solidFill>
                  <a:srgbClr val="00007E"/>
                </a:solidFill>
                <a:latin typeface="Arial"/>
                <a:cs typeface="Arial"/>
              </a:rPr>
              <a:t>key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459" i="1">
                <a:latin typeface="Arial"/>
                <a:cs typeface="Arial"/>
              </a:rPr>
              <a:t>  </a:t>
            </a:r>
            <a:r>
              <a:rPr dirty="0" sz="2400" spc="-10">
                <a:latin typeface="Microsoft Sans Serif"/>
                <a:cs typeface="Microsoft Sans Serif"/>
              </a:rPr>
              <a:t>plasată atributelor.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98438" y="282702"/>
            <a:ext cx="3402329" cy="691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62865" marR="5080" indent="-50800">
              <a:lnSpc>
                <a:spcPts val="2360"/>
              </a:lnSpc>
              <a:spcBef>
                <a:spcPts val="610"/>
              </a:spcBef>
              <a:tabLst>
                <a:tab pos="1038225" algn="l"/>
                <a:tab pos="1725930" algn="l"/>
                <a:tab pos="2507615" algn="l"/>
              </a:tabLst>
            </a:pP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2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atribute</a:t>
            </a:r>
            <a:r>
              <a:rPr dirty="0" sz="2400">
                <a:latin typeface="Microsoft Sans Serif"/>
                <a:cs typeface="Microsoft Sans Serif"/>
              </a:rPr>
              <a:t>	se</a:t>
            </a:r>
            <a:r>
              <a:rPr dirty="0" sz="2400" spc="2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</a:t>
            </a:r>
            <a:r>
              <a:rPr dirty="0" sz="2400" spc="2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utiliza </a:t>
            </a:r>
            <a:r>
              <a:rPr dirty="0" sz="2400" spc="-20">
                <a:latin typeface="Microsoft Sans Serif"/>
                <a:cs typeface="Microsoft Sans Serif"/>
              </a:rPr>
              <a:t>după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definirea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tuturor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5571" y="1349197"/>
            <a:ext cx="8919210" cy="25584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675"/>
              </a:spcBef>
            </a:pPr>
            <a:r>
              <a:rPr dirty="0" sz="2400">
                <a:latin typeface="Microsoft Sans Serif"/>
                <a:cs typeface="Microsoft Sans Serif"/>
              </a:rPr>
              <a:t>Această</a:t>
            </a:r>
            <a:r>
              <a:rPr dirty="0" sz="2400" spc="28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construcţie</a:t>
            </a:r>
            <a:r>
              <a:rPr dirty="0" sz="2400" spc="29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listează</a:t>
            </a:r>
            <a:r>
              <a:rPr dirty="0" sz="2400" spc="2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mai</a:t>
            </a:r>
            <a:r>
              <a:rPr dirty="0" sz="2400" spc="2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întâi</a:t>
            </a:r>
            <a:r>
              <a:rPr dirty="0" sz="2400" spc="28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atributele</a:t>
            </a:r>
            <a:r>
              <a:rPr dirty="0" sz="2400" spc="295">
                <a:latin typeface="Microsoft Sans Serif"/>
                <a:cs typeface="Microsoft Sans Serif"/>
              </a:rPr>
              <a:t>  </a:t>
            </a:r>
            <a:r>
              <a:rPr dirty="0" sz="2400" spc="-10">
                <a:latin typeface="Microsoft Sans Serif"/>
                <a:cs typeface="Microsoft Sans Serif"/>
              </a:rPr>
              <a:t>constrânse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225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235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intern,</a:t>
            </a:r>
            <a:r>
              <a:rPr dirty="0" sz="2400" spc="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urmate</a:t>
            </a:r>
            <a:r>
              <a:rPr dirty="0" sz="2400" spc="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numele</a:t>
            </a:r>
            <a:r>
              <a:rPr dirty="0" sz="2400" spc="2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tabelului</a:t>
            </a:r>
            <a:r>
              <a:rPr dirty="0" sz="2400" spc="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extern</a:t>
            </a:r>
            <a:r>
              <a:rPr dirty="0" sz="2400" spc="1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10">
                <a:latin typeface="Microsoft Sans Serif"/>
                <a:cs typeface="Microsoft Sans Serif"/>
              </a:rPr>
              <a:t>  </a:t>
            </a:r>
            <a:r>
              <a:rPr dirty="0" sz="2400" spc="-25">
                <a:latin typeface="Microsoft Sans Serif"/>
                <a:cs typeface="Microsoft Sans Serif"/>
              </a:rPr>
              <a:t>de </a:t>
            </a:r>
            <a:r>
              <a:rPr dirty="0" sz="2400">
                <a:latin typeface="Microsoft Sans Serif"/>
                <a:cs typeface="Microsoft Sans Serif"/>
              </a:rPr>
              <a:t>numele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atributelor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referite.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dirty="0" sz="32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Create</a:t>
            </a:r>
            <a:r>
              <a:rPr dirty="0" sz="32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table</a:t>
            </a:r>
            <a:r>
              <a:rPr dirty="0" sz="3200" spc="-19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7E"/>
                </a:solidFill>
                <a:latin typeface="Microsoft Sans Serif"/>
                <a:cs typeface="Microsoft Sans Serif"/>
              </a:rPr>
              <a:t>Angajati</a:t>
            </a:r>
            <a:r>
              <a:rPr dirty="0" sz="32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00007E"/>
                </a:solidFill>
                <a:latin typeface="Microsoft Sans Serif"/>
                <a:cs typeface="Microsoft Sans Serif"/>
              </a:rPr>
              <a:t>(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5571" y="3884421"/>
            <a:ext cx="126238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NrInreg </a:t>
            </a: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Nume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Prenume </a:t>
            </a: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Dept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Salariu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53461" y="3884421"/>
            <a:ext cx="708787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7979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numeric(6)</a:t>
            </a:r>
            <a:r>
              <a:rPr dirty="0" sz="24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primary</a:t>
            </a:r>
            <a:r>
              <a:rPr dirty="0" sz="24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key,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character(20)</a:t>
            </a:r>
            <a:r>
              <a:rPr dirty="0" sz="24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not</a:t>
            </a:r>
            <a:r>
              <a:rPr dirty="0" sz="2400" spc="-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NULL,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character(20)</a:t>
            </a:r>
            <a:r>
              <a:rPr dirty="0" sz="24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not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NULL,</a:t>
            </a:r>
            <a:endParaRPr sz="2400">
              <a:latin typeface="Microsoft Sans Serif"/>
              <a:cs typeface="Microsoft Sans Serif"/>
            </a:endParaRPr>
          </a:p>
          <a:p>
            <a:pPr algn="just" marL="12700" marR="5080" indent="46990">
              <a:lnSpc>
                <a:spcPct val="100000"/>
              </a:lnSpc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character(15)</a:t>
            </a:r>
            <a:r>
              <a:rPr dirty="0" sz="2400" spc="-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400" spc="-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400" spc="-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(NumeDept),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numeric(9)</a:t>
            </a:r>
            <a:r>
              <a:rPr dirty="0" sz="2400" spc="-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4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0007E"/>
                </a:solidFill>
                <a:latin typeface="Microsoft Sans Serif"/>
                <a:cs typeface="Microsoft Sans Serif"/>
              </a:rPr>
              <a:t>0,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0766" y="5713298"/>
            <a:ext cx="916876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Oras</a:t>
            </a:r>
            <a:r>
              <a:rPr dirty="0" sz="2400" spc="-1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character(15),</a:t>
            </a:r>
            <a:endParaRPr sz="2400">
              <a:latin typeface="Microsoft Sans Serif"/>
              <a:cs typeface="Microsoft Sans Serif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unique</a:t>
            </a:r>
            <a:r>
              <a:rPr dirty="0" sz="24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(Nume,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Prenume),</a:t>
            </a:r>
            <a:endParaRPr sz="2400">
              <a:latin typeface="Microsoft Sans Serif"/>
              <a:cs typeface="Microsoft Sans Serif"/>
            </a:endParaRPr>
          </a:p>
          <a:p>
            <a:pPr indent="457200">
              <a:lnSpc>
                <a:spcPct val="100000"/>
              </a:lnSpc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foreign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key</a:t>
            </a:r>
            <a:r>
              <a:rPr dirty="0" sz="24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(Nume,</a:t>
            </a:r>
            <a:r>
              <a:rPr dirty="0" sz="24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Prenume)</a:t>
            </a:r>
            <a:r>
              <a:rPr dirty="0" sz="24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4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DatePersonale</a:t>
            </a:r>
            <a:r>
              <a:rPr dirty="0" sz="24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(Nume, Prenume)</a:t>
            </a:r>
            <a:endParaRPr sz="2400">
              <a:latin typeface="Microsoft Sans Serif"/>
              <a:cs typeface="Microsoft Sans Serif"/>
            </a:endParaRPr>
          </a:p>
          <a:p>
            <a:pPr marL="457200">
              <a:lnSpc>
                <a:spcPct val="100000"/>
              </a:lnSpc>
            </a:pPr>
            <a:r>
              <a:rPr dirty="0" sz="2400" spc="-50">
                <a:solidFill>
                  <a:srgbClr val="00007E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5744" y="430783"/>
            <a:ext cx="9378315" cy="6861809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just" marL="12700" marR="5080" indent="457200">
              <a:lnSpc>
                <a:spcPct val="79800"/>
              </a:lnSpc>
              <a:spcBef>
                <a:spcPts val="680"/>
              </a:spcBef>
            </a:pPr>
            <a:r>
              <a:rPr dirty="0" sz="2400">
                <a:latin typeface="Microsoft Sans Serif"/>
                <a:cs typeface="Microsoft Sans Serif"/>
              </a:rPr>
              <a:t>În</a:t>
            </a:r>
            <a:r>
              <a:rPr dirty="0" sz="2400" spc="1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cazul</a:t>
            </a:r>
            <a:r>
              <a:rPr dirty="0" sz="2400" spc="1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constrângerilor</a:t>
            </a:r>
            <a:r>
              <a:rPr dirty="0" sz="2400" spc="1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discutate</a:t>
            </a:r>
            <a:r>
              <a:rPr dirty="0" sz="2400" spc="1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până</a:t>
            </a:r>
            <a:r>
              <a:rPr dirty="0" sz="2400" spc="1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acum</a:t>
            </a:r>
            <a:r>
              <a:rPr dirty="0" sz="2400" spc="185"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sistemul</a:t>
            </a:r>
            <a:r>
              <a:rPr dirty="0" sz="2400" spc="1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va</a:t>
            </a:r>
            <a:r>
              <a:rPr dirty="0" sz="2400" spc="18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rejecta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(generând</a:t>
            </a:r>
            <a:r>
              <a:rPr dirty="0" sz="2400" spc="1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un</a:t>
            </a:r>
            <a:r>
              <a:rPr dirty="0" sz="2400" spc="1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mesaj</a:t>
            </a:r>
            <a:r>
              <a:rPr dirty="0" sz="2400" spc="2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1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eroare)</a:t>
            </a:r>
            <a:r>
              <a:rPr dirty="0" sz="2400" spc="2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orice</a:t>
            </a:r>
            <a:r>
              <a:rPr dirty="0" sz="2400" spc="1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operaţie</a:t>
            </a:r>
            <a:r>
              <a:rPr dirty="0" sz="2400" spc="2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1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actualizare</a:t>
            </a:r>
            <a:r>
              <a:rPr dirty="0" sz="2400" spc="1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 spc="-25">
                <a:solidFill>
                  <a:srgbClr val="00007E"/>
                </a:solidFill>
                <a:latin typeface="Microsoft Sans Serif"/>
                <a:cs typeface="Microsoft Sans Serif"/>
              </a:rPr>
              <a:t>ce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violează</a:t>
            </a:r>
            <a:r>
              <a:rPr dirty="0" sz="2400" spc="-8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constrângerea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algn="just" marL="469900">
              <a:lnSpc>
                <a:spcPts val="2595"/>
              </a:lnSpc>
              <a:spcBef>
                <a:spcPts val="625"/>
              </a:spcBef>
            </a:pP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2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constrângerea</a:t>
            </a:r>
            <a:r>
              <a:rPr dirty="0" sz="2400" spc="21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210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referinţă</a:t>
            </a:r>
            <a:r>
              <a:rPr dirty="0" sz="2400" spc="210"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SQL</a:t>
            </a:r>
            <a:r>
              <a:rPr dirty="0" sz="2400" spc="215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permite</a:t>
            </a:r>
            <a:r>
              <a:rPr dirty="0" sz="2400" spc="220">
                <a:solidFill>
                  <a:srgbClr val="00007E"/>
                </a:solidFill>
                <a:latin typeface="Microsoft Sans Serif"/>
                <a:cs typeface="Microsoft Sans Serif"/>
              </a:rPr>
              <a:t> 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utilizatorului</a:t>
            </a:r>
            <a:endParaRPr sz="2400">
              <a:latin typeface="Microsoft Sans Serif"/>
              <a:cs typeface="Microsoft Sans Serif"/>
            </a:endParaRPr>
          </a:p>
          <a:p>
            <a:pPr algn="just" marL="12700">
              <a:lnSpc>
                <a:spcPts val="2595"/>
              </a:lnSpc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selecţia</a:t>
            </a:r>
            <a:r>
              <a:rPr dirty="0" sz="2400" spc="-9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acţiunii</a:t>
            </a:r>
            <a:r>
              <a:rPr dirty="0" sz="2400" spc="-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ce</a:t>
            </a:r>
            <a:r>
              <a:rPr dirty="0" sz="2400" spc="-1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va</a:t>
            </a:r>
            <a:r>
              <a:rPr dirty="0" sz="2400" spc="-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fi</a:t>
            </a:r>
            <a:r>
              <a:rPr dirty="0" sz="2400" spc="-114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executată</a:t>
            </a:r>
            <a:r>
              <a:rPr dirty="0" sz="2400" spc="-8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00007E"/>
                </a:solidFill>
                <a:latin typeface="Microsoft Sans Serif"/>
                <a:cs typeface="Microsoft Sans Serif"/>
              </a:rPr>
              <a:t>în</a:t>
            </a:r>
            <a:r>
              <a:rPr dirty="0" sz="2400" spc="-1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cazul</a:t>
            </a:r>
            <a:r>
              <a:rPr dirty="0" sz="2400" spc="-9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violării</a:t>
            </a:r>
            <a:r>
              <a:rPr dirty="0" sz="2400" spc="-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constrângerii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715" indent="457200">
              <a:lnSpc>
                <a:spcPts val="2400"/>
              </a:lnSpc>
              <a:spcBef>
                <a:spcPts val="5"/>
              </a:spcBef>
              <a:tabLst>
                <a:tab pos="1928495" algn="l"/>
                <a:tab pos="2487930" algn="l"/>
                <a:tab pos="4254500" algn="l"/>
                <a:tab pos="6392545" algn="l"/>
                <a:tab pos="6918325" algn="l"/>
                <a:tab pos="7427595" algn="l"/>
                <a:tab pos="8345170" algn="l"/>
              </a:tabLst>
            </a:pPr>
            <a:r>
              <a:rPr dirty="0" sz="2400" spc="-10" i="1">
                <a:latin typeface="Arial"/>
                <a:cs typeface="Arial"/>
              </a:rPr>
              <a:t>Exemplu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Să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considerăm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constrângerea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tip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cheie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externă </a:t>
            </a:r>
            <a:r>
              <a:rPr dirty="0" sz="2400">
                <a:latin typeface="Microsoft Sans Serif"/>
                <a:cs typeface="Microsoft Sans Serif"/>
              </a:rPr>
              <a:t>asupra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atributului</a:t>
            </a:r>
            <a:endParaRPr sz="2400">
              <a:latin typeface="Microsoft Sans Serif"/>
              <a:cs typeface="Microsoft Sans Serif"/>
            </a:endParaRPr>
          </a:p>
          <a:p>
            <a:pPr algn="just" marL="469900">
              <a:lnSpc>
                <a:spcPct val="100000"/>
              </a:lnSpc>
              <a:spcBef>
                <a:spcPts val="1920"/>
              </a:spcBef>
            </a:pP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Dept</a:t>
            </a:r>
            <a:r>
              <a:rPr dirty="0" sz="2400" spc="-11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ANGAJATI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algn="just" marL="12700" marR="6985" indent="457200">
              <a:lnSpc>
                <a:spcPct val="80000"/>
              </a:lnSpc>
              <a:spcBef>
                <a:spcPts val="1295"/>
              </a:spcBef>
            </a:pPr>
            <a:r>
              <a:rPr dirty="0" sz="2400">
                <a:latin typeface="Microsoft Sans Serif"/>
                <a:cs typeface="Microsoft Sans Serif"/>
              </a:rPr>
              <a:t>Constrângerea</a:t>
            </a:r>
            <a:r>
              <a:rPr dirty="0" sz="2400" spc="5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poate</a:t>
            </a:r>
            <a:r>
              <a:rPr dirty="0" sz="2400" spc="5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</a:t>
            </a:r>
            <a:r>
              <a:rPr dirty="0" sz="2400" spc="5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violată</a:t>
            </a:r>
            <a:r>
              <a:rPr dirty="0" sz="2400" spc="5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operând</a:t>
            </a:r>
            <a:r>
              <a:rPr dirty="0" sz="2400" spc="5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atât</a:t>
            </a:r>
            <a:r>
              <a:rPr dirty="0" sz="2400" spc="5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asupra</a:t>
            </a:r>
            <a:r>
              <a:rPr dirty="0" sz="2400" spc="5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liniilor</a:t>
            </a:r>
            <a:r>
              <a:rPr dirty="0" sz="2400" spc="58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din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200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intern</a:t>
            </a:r>
            <a:r>
              <a:rPr dirty="0" sz="2400" spc="5">
                <a:latin typeface="Microsoft Sans Serif"/>
                <a:cs typeface="Microsoft Sans Serif"/>
              </a:rPr>
              <a:t> 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ANGAJATI  </a:t>
            </a:r>
            <a:r>
              <a:rPr dirty="0" sz="2400">
                <a:latin typeface="Microsoft Sans Serif"/>
                <a:cs typeface="Microsoft Sans Serif"/>
              </a:rPr>
              <a:t>cât</a:t>
            </a:r>
            <a:r>
              <a:rPr dirty="0" sz="2400" spc="-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asupra</a:t>
            </a:r>
            <a:r>
              <a:rPr dirty="0" sz="2400" spc="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liniilor</a:t>
            </a:r>
            <a:r>
              <a:rPr dirty="0" sz="2400" spc="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tabelul  </a:t>
            </a:r>
            <a:r>
              <a:rPr dirty="0" sz="2400" spc="-10">
                <a:latin typeface="Microsoft Sans Serif"/>
                <a:cs typeface="Microsoft Sans Serif"/>
              </a:rPr>
              <a:t>extern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00" marR="6985" indent="457200">
              <a:lnSpc>
                <a:spcPct val="79600"/>
              </a:lnSpc>
              <a:spcBef>
                <a:spcPts val="1200"/>
              </a:spcBef>
            </a:pPr>
            <a:r>
              <a:rPr dirty="0" sz="2400">
                <a:latin typeface="Microsoft Sans Serif"/>
                <a:cs typeface="Microsoft Sans Serif"/>
              </a:rPr>
              <a:t>Există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doar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două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căi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încălca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constrângerea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modificarea conţinutului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tabelului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intern:</a:t>
            </a:r>
            <a:endParaRPr sz="24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inserarea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unei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linii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invalide;</a:t>
            </a:r>
            <a:endParaRPr sz="24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modificarea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atributului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0" i="1">
                <a:solidFill>
                  <a:srgbClr val="00007E"/>
                </a:solidFill>
                <a:latin typeface="Arial"/>
                <a:cs typeface="Arial"/>
              </a:rPr>
              <a:t>Dept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00" marR="6350" indent="457200">
              <a:lnSpc>
                <a:spcPts val="2300"/>
              </a:lnSpc>
              <a:spcBef>
                <a:spcPts val="1280"/>
              </a:spcBef>
              <a:tabLst>
                <a:tab pos="725805" algn="l"/>
                <a:tab pos="931544" algn="l"/>
                <a:tab pos="1318260" algn="l"/>
                <a:tab pos="1691639" algn="l"/>
                <a:tab pos="2038350" algn="l"/>
                <a:tab pos="3059430" algn="l"/>
                <a:tab pos="3608070" algn="l"/>
                <a:tab pos="4391660" algn="l"/>
                <a:tab pos="5278120" algn="l"/>
                <a:tab pos="5825490" algn="l"/>
                <a:tab pos="6882130" algn="l"/>
                <a:tab pos="8125459" algn="l"/>
              </a:tabLst>
            </a:pPr>
            <a:r>
              <a:rPr dirty="0" sz="2400" spc="-25">
                <a:latin typeface="Microsoft Sans Serif"/>
                <a:cs typeface="Microsoft Sans Serif"/>
              </a:rPr>
              <a:t>În</a:t>
            </a:r>
            <a:r>
              <a:rPr dirty="0" sz="2400">
                <a:latin typeface="Microsoft Sans Serif"/>
                <a:cs typeface="Microsoft Sans Serif"/>
              </a:rPr>
              <a:t>		</a:t>
            </a:r>
            <a:r>
              <a:rPr dirty="0" sz="2400" spc="-10">
                <a:latin typeface="Microsoft Sans Serif"/>
                <a:cs typeface="Microsoft Sans Serif"/>
              </a:rPr>
              <a:t>aceste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cazuri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nu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este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oferit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un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suport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special,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operaţiile fiind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pur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şi</a:t>
            </a:r>
            <a:r>
              <a:rPr dirty="0" sz="2400">
                <a:latin typeface="Microsoft Sans Serif"/>
                <a:cs typeface="Microsoft Sans Serif"/>
              </a:rPr>
              <a:t>	simplu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rejectate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1491" y="309117"/>
            <a:ext cx="8773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0250" algn="l"/>
                <a:tab pos="1827530" algn="l"/>
                <a:tab pos="3164840" algn="l"/>
                <a:tab pos="4519295" algn="l"/>
                <a:tab pos="5199380" algn="l"/>
                <a:tab pos="6554470" algn="l"/>
                <a:tab pos="711708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Se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oferă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opţiuni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variate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5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reacţie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5">
                <a:solidFill>
                  <a:srgbClr val="00007E"/>
                </a:solidFill>
                <a:latin typeface="Microsoft Sans Serif"/>
                <a:cs typeface="Microsoft Sans Serif"/>
              </a:rPr>
              <a:t>la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încălcarea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4291" y="600201"/>
            <a:ext cx="2063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constrângerii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27705" y="600201"/>
            <a:ext cx="68084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210" algn="l"/>
                <a:tab pos="2291080" algn="l"/>
                <a:tab pos="4365625" algn="l"/>
                <a:tab pos="4955540" algn="l"/>
              </a:tabLst>
            </a:pPr>
            <a:r>
              <a:rPr dirty="0" sz="2800" spc="-25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referinţă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determinată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5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modificarea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4291" y="892810"/>
            <a:ext cx="25323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tabelului</a:t>
            </a:r>
            <a:r>
              <a:rPr dirty="0" sz="2800" spc="-1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extern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4291" y="1854835"/>
            <a:ext cx="8484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3255" algn="l"/>
                <a:tab pos="2563495" algn="l"/>
                <a:tab pos="5351780" algn="l"/>
                <a:tab pos="6496050" algn="l"/>
                <a:tab pos="732409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importanţa</a:t>
            </a:r>
            <a:r>
              <a:rPr dirty="0" sz="2800">
                <a:latin typeface="Microsoft Sans Serif"/>
                <a:cs typeface="Microsoft Sans Serif"/>
              </a:rPr>
              <a:t>	tabelului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extern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care,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din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punctul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1491" y="1444193"/>
            <a:ext cx="8777605" cy="862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985">
              <a:lnSpc>
                <a:spcPts val="3295"/>
              </a:lnSpc>
              <a:spcBef>
                <a:spcPts val="95"/>
              </a:spcBef>
              <a:tabLst>
                <a:tab pos="1525270" algn="l"/>
                <a:tab pos="3152140" algn="l"/>
                <a:tab pos="3985260" algn="l"/>
                <a:tab pos="4621530" algn="l"/>
                <a:tab pos="5692775" algn="l"/>
                <a:tab pos="7142480" algn="l"/>
                <a:tab pos="805497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Această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diferenţă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faţă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cazul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anterior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este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dată</a:t>
            </a:r>
            <a:endParaRPr sz="2800">
              <a:latin typeface="Microsoft Sans Serif"/>
              <a:cs typeface="Microsoft Sans Serif"/>
            </a:endParaRPr>
          </a:p>
          <a:p>
            <a:pPr algn="r" marR="5080">
              <a:lnSpc>
                <a:spcPts val="3295"/>
              </a:lnSpc>
            </a:pPr>
            <a:r>
              <a:rPr dirty="0" sz="2800" spc="-25">
                <a:latin typeface="Microsoft Sans Serif"/>
                <a:cs typeface="Microsoft Sans Serif"/>
              </a:rPr>
              <a:t>de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4291" y="2264791"/>
            <a:ext cx="9233535" cy="39681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just" marL="12700" marR="5080">
              <a:lnSpc>
                <a:spcPts val="3229"/>
              </a:lnSpc>
              <a:spcBef>
                <a:spcPts val="310"/>
              </a:spcBef>
            </a:pPr>
            <a:r>
              <a:rPr dirty="0" sz="2800">
                <a:latin typeface="Microsoft Sans Serif"/>
                <a:cs typeface="Microsoft Sans Serif"/>
              </a:rPr>
              <a:t>vedere</a:t>
            </a:r>
            <a:r>
              <a:rPr dirty="0" sz="2800" spc="480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al</a:t>
            </a:r>
            <a:r>
              <a:rPr dirty="0" sz="2800" spc="480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aplicaţiei,</a:t>
            </a:r>
            <a:r>
              <a:rPr dirty="0" sz="2800" spc="480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reprezintă</a:t>
            </a:r>
            <a:r>
              <a:rPr dirty="0" sz="2800" spc="484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tabelul</a:t>
            </a:r>
            <a:r>
              <a:rPr dirty="0" sz="2800" spc="484">
                <a:latin typeface="Microsoft Sans Serif"/>
                <a:cs typeface="Microsoft Sans Serif"/>
              </a:rPr>
              <a:t>   </a:t>
            </a:r>
            <a:r>
              <a:rPr dirty="0" sz="2800" spc="-10">
                <a:latin typeface="Microsoft Sans Serif"/>
                <a:cs typeface="Microsoft Sans Serif"/>
              </a:rPr>
              <a:t>principal </a:t>
            </a:r>
            <a:r>
              <a:rPr dirty="0" sz="2800">
                <a:latin typeface="Microsoft Sans Serif"/>
                <a:cs typeface="Microsoft Sans Serif"/>
              </a:rPr>
              <a:t>(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master</a:t>
            </a:r>
            <a:r>
              <a:rPr dirty="0" sz="2800">
                <a:latin typeface="Microsoft Sans Serif"/>
                <a:cs typeface="Microsoft Sans Serif"/>
              </a:rPr>
              <a:t>);</a:t>
            </a:r>
            <a:r>
              <a:rPr dirty="0" sz="2800" spc="4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tabelul</a:t>
            </a:r>
            <a:r>
              <a:rPr dirty="0" sz="2800" spc="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intern</a:t>
            </a:r>
            <a:r>
              <a:rPr dirty="0" sz="2800" spc="4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(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slave</a:t>
            </a:r>
            <a:r>
              <a:rPr dirty="0" sz="2800">
                <a:latin typeface="Microsoft Sans Serif"/>
                <a:cs typeface="Microsoft Sans Serif"/>
              </a:rPr>
              <a:t>)</a:t>
            </a:r>
            <a:r>
              <a:rPr dirty="0" sz="2800" spc="4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trebuie</a:t>
            </a:r>
            <a:r>
              <a:rPr dirty="0" sz="2800" spc="4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să</a:t>
            </a:r>
            <a:r>
              <a:rPr dirty="0" sz="2800" spc="4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4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adapteze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5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schimbările</a:t>
            </a:r>
            <a:r>
              <a:rPr dirty="0" sz="2800" spc="5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produse</a:t>
            </a:r>
            <a:r>
              <a:rPr dirty="0" sz="2800" spc="57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în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tabelul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extern.</a:t>
            </a:r>
            <a:endParaRPr sz="2800">
              <a:latin typeface="Microsoft Sans Serif"/>
              <a:cs typeface="Microsoft Sans Serif"/>
            </a:endParaRPr>
          </a:p>
          <a:p>
            <a:pPr algn="just" marL="12700" marR="5080" indent="457200">
              <a:lnSpc>
                <a:spcPct val="68600"/>
              </a:lnSpc>
              <a:spcBef>
                <a:spcPts val="1280"/>
              </a:spcBef>
            </a:pPr>
            <a:r>
              <a:rPr dirty="0" sz="2800">
                <a:latin typeface="Microsoft Sans Serif"/>
                <a:cs typeface="Microsoft Sans Serif"/>
              </a:rPr>
              <a:t>Operaţiile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asupra</a:t>
            </a:r>
            <a:r>
              <a:rPr dirty="0" sz="2800" spc="9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tabelului</a:t>
            </a:r>
            <a:r>
              <a:rPr dirty="0" sz="2800" spc="10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extern</a:t>
            </a:r>
            <a:r>
              <a:rPr dirty="0" sz="2800" spc="9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9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pot</a:t>
            </a:r>
            <a:r>
              <a:rPr dirty="0" sz="2800" spc="9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produce </a:t>
            </a:r>
            <a:r>
              <a:rPr dirty="0" sz="2800">
                <a:latin typeface="Microsoft Sans Serif"/>
                <a:cs typeface="Microsoft Sans Serif"/>
              </a:rPr>
              <a:t>violări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constrângerii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referinţă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sunt:</a:t>
            </a:r>
            <a:endParaRPr sz="2800">
              <a:latin typeface="Microsoft Sans Serif"/>
              <a:cs typeface="Microsoft Sans Serif"/>
            </a:endParaRPr>
          </a:p>
          <a:p>
            <a:pPr algn="just" marL="469265" indent="-456565">
              <a:lnSpc>
                <a:spcPct val="100000"/>
              </a:lnSpc>
              <a:spcBef>
                <a:spcPts val="111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800">
                <a:latin typeface="Microsoft Sans Serif"/>
                <a:cs typeface="Microsoft Sans Serif"/>
              </a:rPr>
              <a:t>modificarea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valorilor</a:t>
            </a:r>
            <a:r>
              <a:rPr dirty="0" sz="2800" spc="-1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atributelor</a:t>
            </a:r>
            <a:r>
              <a:rPr dirty="0" sz="2800" spc="-1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referite;</a:t>
            </a:r>
            <a:endParaRPr sz="2800">
              <a:latin typeface="Microsoft Sans Serif"/>
              <a:cs typeface="Microsoft Sans Serif"/>
            </a:endParaRPr>
          </a:p>
          <a:p>
            <a:pPr algn="just" marL="468630" marR="1400175" indent="-456565">
              <a:lnSpc>
                <a:spcPct val="71400"/>
              </a:lnSpc>
              <a:spcBef>
                <a:spcPts val="1265"/>
              </a:spcBef>
              <a:buFont typeface="Symbol"/>
              <a:buChar char=""/>
              <a:tabLst>
                <a:tab pos="915035" algn="l"/>
              </a:tabLst>
            </a:pPr>
            <a:r>
              <a:rPr dirty="0" sz="2800">
                <a:latin typeface="Microsoft Sans Serif"/>
                <a:cs typeface="Microsoft Sans Serif"/>
              </a:rPr>
              <a:t>ştergerea</a:t>
            </a:r>
            <a:r>
              <a:rPr dirty="0" sz="2800" spc="465">
                <a:latin typeface="Microsoft Sans Serif"/>
                <a:cs typeface="Microsoft Sans Serif"/>
              </a:rPr>
              <a:t>   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620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înregistrări</a:t>
            </a:r>
            <a:r>
              <a:rPr dirty="0" sz="2800" spc="4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(în</a:t>
            </a:r>
            <a:r>
              <a:rPr dirty="0" sz="2800" spc="565">
                <a:latin typeface="Microsoft Sans Serif"/>
                <a:cs typeface="Microsoft Sans Serif"/>
              </a:rPr>
              <a:t>   </a:t>
            </a:r>
            <a:r>
              <a:rPr dirty="0" sz="2800" spc="-10">
                <a:latin typeface="Microsoft Sans Serif"/>
                <a:cs typeface="Microsoft Sans Serif"/>
              </a:rPr>
              <a:t>exemplul </a:t>
            </a:r>
            <a:r>
              <a:rPr dirty="0" sz="2800" spc="-1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anterior</a:t>
            </a:r>
            <a:r>
              <a:rPr dirty="0" sz="2800" spc="455">
                <a:latin typeface="Microsoft Sans Serif"/>
                <a:cs typeface="Microsoft Sans Serif"/>
              </a:rPr>
              <a:t>    </a:t>
            </a:r>
            <a:r>
              <a:rPr dirty="0" sz="2800">
                <a:latin typeface="Microsoft Sans Serif"/>
                <a:cs typeface="Microsoft Sans Serif"/>
              </a:rPr>
              <a:t>modificarea</a:t>
            </a:r>
            <a:r>
              <a:rPr dirty="0" sz="2800" spc="650">
                <a:latin typeface="Microsoft Sans Serif"/>
                <a:cs typeface="Microsoft Sans Serif"/>
              </a:rPr>
              <a:t>     </a:t>
            </a:r>
            <a:r>
              <a:rPr dirty="0" sz="2800" spc="-10">
                <a:latin typeface="Microsoft Sans Serif"/>
                <a:cs typeface="Microsoft Sans Serif"/>
              </a:rPr>
              <a:t>atributului</a:t>
            </a:r>
            <a:endParaRPr sz="2800">
              <a:latin typeface="Microsoft Sans Serif"/>
              <a:cs typeface="Microsoft Sans Serif"/>
            </a:endParaRPr>
          </a:p>
          <a:p>
            <a:pPr algn="just" marL="12700" marR="763270" indent="457200">
              <a:lnSpc>
                <a:spcPct val="68200"/>
              </a:lnSpc>
              <a:spcBef>
                <a:spcPts val="130"/>
              </a:spcBef>
            </a:pP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NumeDept</a:t>
            </a:r>
            <a:r>
              <a:rPr dirty="0" sz="2800" spc="56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respectiv</a:t>
            </a:r>
            <a:r>
              <a:rPr dirty="0" sz="2800" spc="6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ştergerea</a:t>
            </a:r>
            <a:r>
              <a:rPr dirty="0" sz="2800" spc="6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5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înregistrări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din </a:t>
            </a:r>
            <a:r>
              <a:rPr dirty="0" sz="2800">
                <a:latin typeface="Microsoft Sans Serif"/>
                <a:cs typeface="Microsoft Sans Serif"/>
              </a:rPr>
              <a:t>tabelul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800" spc="-10">
                <a:latin typeface="Microsoft Sans Serif"/>
                <a:cs typeface="Microsoft Sans Serif"/>
              </a:rPr>
              <a:t>).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1491" y="6226555"/>
            <a:ext cx="5802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6995" algn="l"/>
                <a:tab pos="3093085" algn="l"/>
                <a:tab pos="3955415" algn="l"/>
                <a:tab pos="539305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Tipul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reacţiei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la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astfel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4291" y="6519164"/>
            <a:ext cx="2063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constrângerii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43529" y="6519164"/>
            <a:ext cx="32594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2715" algn="l"/>
                <a:tab pos="219837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diferă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funcţie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76441" y="6226555"/>
            <a:ext cx="2960370" cy="74422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 marR="5080" indent="546735">
              <a:lnSpc>
                <a:spcPct val="68600"/>
              </a:lnSpc>
              <a:spcBef>
                <a:spcPts val="1150"/>
              </a:spcBef>
              <a:tabLst>
                <a:tab pos="574675" algn="l"/>
                <a:tab pos="2207260" algn="l"/>
                <a:tab pos="2472690" algn="l"/>
                <a:tab pos="274955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încălcări</a:t>
            </a:r>
            <a:r>
              <a:rPr dirty="0" sz="2800">
                <a:latin typeface="Microsoft Sans Serif"/>
                <a:cs typeface="Microsoft Sans Serif"/>
              </a:rPr>
              <a:t>		</a:t>
            </a:r>
            <a:r>
              <a:rPr dirty="0" sz="2800" spc="-30">
                <a:latin typeface="Microsoft Sans Serif"/>
                <a:cs typeface="Microsoft Sans Serif"/>
              </a:rPr>
              <a:t>ale 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comanda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ce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4291" y="6810247"/>
            <a:ext cx="4802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generat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violarea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constrângerii.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68" y="278383"/>
            <a:ext cx="9374505" cy="6595109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715" indent="457200">
              <a:lnSpc>
                <a:spcPts val="2300"/>
              </a:lnSpc>
              <a:spcBef>
                <a:spcPts val="660"/>
              </a:spcBef>
              <a:tabLst>
                <a:tab pos="573405" algn="l"/>
                <a:tab pos="879475" algn="l"/>
                <a:tab pos="1748789" algn="l"/>
                <a:tab pos="3246755" algn="l"/>
                <a:tab pos="3742054" algn="l"/>
                <a:tab pos="5374640" algn="l"/>
                <a:tab pos="6108065" algn="l"/>
                <a:tab pos="7299325" algn="l"/>
                <a:tab pos="8371205" algn="l"/>
                <a:tab pos="8781415" algn="l"/>
              </a:tabLst>
            </a:pPr>
            <a:r>
              <a:rPr dirty="0" sz="2400" spc="-25">
                <a:latin typeface="Microsoft Sans Serif"/>
                <a:cs typeface="Microsoft Sans Serif"/>
              </a:rPr>
              <a:t>În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cazul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operaţiilor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actualizare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este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posibilă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reacţia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30">
                <a:latin typeface="Microsoft Sans Serif"/>
                <a:cs typeface="Microsoft Sans Serif"/>
              </a:rPr>
              <a:t>în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unul </a:t>
            </a:r>
            <a:r>
              <a:rPr dirty="0" sz="2400" spc="-25">
                <a:latin typeface="Microsoft Sans Serif"/>
                <a:cs typeface="Microsoft Sans Serif"/>
              </a:rPr>
              <a:t>din</a:t>
            </a:r>
            <a:r>
              <a:rPr dirty="0" sz="2400">
                <a:latin typeface="Microsoft Sans Serif"/>
                <a:cs typeface="Microsoft Sans Serif"/>
              </a:rPr>
              <a:t>	modurile</a:t>
            </a:r>
            <a:r>
              <a:rPr dirty="0" sz="2400" spc="-1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următoare:</a:t>
            </a:r>
            <a:endParaRPr sz="2400">
              <a:latin typeface="Microsoft Sans Serif"/>
              <a:cs typeface="Microsoft Sans Serif"/>
            </a:endParaRPr>
          </a:p>
          <a:p>
            <a:pPr marL="469265" marR="5080" indent="-457200">
              <a:lnSpc>
                <a:spcPct val="80000"/>
              </a:lnSpc>
              <a:spcBef>
                <a:spcPts val="815"/>
              </a:spcBef>
              <a:buFont typeface="Symbol"/>
              <a:buChar char=""/>
              <a:tabLst>
                <a:tab pos="914400" algn="l"/>
                <a:tab pos="1829435" algn="l"/>
                <a:tab pos="2743835" algn="l"/>
                <a:tab pos="8561705" algn="l"/>
                <a:tab pos="9208135" algn="l"/>
              </a:tabLst>
            </a:pPr>
            <a:r>
              <a:rPr dirty="0" sz="2400" spc="-10" i="1">
                <a:solidFill>
                  <a:srgbClr val="00007E"/>
                </a:solidFill>
                <a:latin typeface="Arial"/>
                <a:cs typeface="Arial"/>
              </a:rPr>
              <a:t>cascade</a:t>
            </a:r>
            <a:r>
              <a:rPr dirty="0" sz="2400" spc="-10">
                <a:latin typeface="Microsoft Sans Serif"/>
                <a:cs typeface="Microsoft Sans Serif"/>
              </a:rPr>
              <a:t>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noua</a:t>
            </a:r>
            <a:r>
              <a:rPr dirty="0" sz="2400">
                <a:latin typeface="Microsoft Sans Serif"/>
                <a:cs typeface="Microsoft Sans Serif"/>
              </a:rPr>
              <a:t>	valoare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atributul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1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10">
                <a:latin typeface="Microsoft Sans Serif"/>
                <a:cs typeface="Microsoft Sans Serif"/>
              </a:rPr>
              <a:t> extern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va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fi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atribuită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tuturor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liniilor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corespunzătoare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intern;</a:t>
            </a:r>
            <a:endParaRPr sz="2400">
              <a:latin typeface="Microsoft Sans Serif"/>
              <a:cs typeface="Microsoft Sans Serif"/>
            </a:endParaRPr>
          </a:p>
          <a:p>
            <a:pPr marL="12700" marR="6350" indent="456565">
              <a:lnSpc>
                <a:spcPct val="796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1039494" algn="l"/>
                <a:tab pos="2066925" algn="l"/>
                <a:tab pos="3402329" algn="l"/>
                <a:tab pos="4345940" algn="l"/>
                <a:tab pos="5086350" algn="l"/>
                <a:tab pos="6403340" algn="l"/>
                <a:tab pos="7891145" algn="l"/>
                <a:tab pos="8461375" algn="l"/>
              </a:tabLst>
            </a:pPr>
            <a:r>
              <a:rPr dirty="0" sz="2400" spc="-25" i="1">
                <a:solidFill>
                  <a:srgbClr val="00007E"/>
                </a:solidFill>
                <a:latin typeface="Arial"/>
                <a:cs typeface="Arial"/>
              </a:rPr>
              <a:t>set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spc="-20" i="1">
                <a:solidFill>
                  <a:srgbClr val="00007E"/>
                </a:solidFill>
                <a:latin typeface="Arial"/>
                <a:cs typeface="Arial"/>
              </a:rPr>
              <a:t>NULL</a:t>
            </a:r>
            <a:r>
              <a:rPr dirty="0" sz="2400" spc="-20">
                <a:latin typeface="Microsoft Sans Serif"/>
                <a:cs typeface="Microsoft Sans Serif"/>
              </a:rPr>
              <a:t>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valoarea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NULL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este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asignată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atributului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din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tabelul </a:t>
            </a:r>
            <a:r>
              <a:rPr dirty="0" sz="2400">
                <a:latin typeface="Microsoft Sans Serif"/>
                <a:cs typeface="Microsoft Sans Serif"/>
              </a:rPr>
              <a:t>intern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locul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valorii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modificate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extern;</a:t>
            </a:r>
            <a:endParaRPr sz="2400">
              <a:latin typeface="Microsoft Sans Serif"/>
              <a:cs typeface="Microsoft Sans Serif"/>
            </a:endParaRPr>
          </a:p>
          <a:p>
            <a:pPr marL="12700" marR="6350" indent="456565">
              <a:lnSpc>
                <a:spcPct val="796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set</a:t>
            </a:r>
            <a:r>
              <a:rPr dirty="0" sz="2400" spc="16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default</a:t>
            </a:r>
            <a:r>
              <a:rPr dirty="0" sz="2400">
                <a:latin typeface="Microsoft Sans Serif"/>
                <a:cs typeface="Microsoft Sans Serif"/>
              </a:rPr>
              <a:t>:</a:t>
            </a:r>
            <a:r>
              <a:rPr dirty="0" sz="2400" spc="1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atributului</a:t>
            </a:r>
            <a:r>
              <a:rPr dirty="0" sz="2400" spc="2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1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2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intern</a:t>
            </a:r>
            <a:r>
              <a:rPr dirty="0" sz="2400" spc="2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îi</a:t>
            </a:r>
            <a:r>
              <a:rPr dirty="0" sz="2400" spc="1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</a:t>
            </a:r>
            <a:r>
              <a:rPr dirty="0" sz="2400" spc="20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</a:t>
            </a:r>
            <a:r>
              <a:rPr dirty="0" sz="2400" spc="1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asignată</a:t>
            </a:r>
            <a:r>
              <a:rPr dirty="0" sz="2400" spc="20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valoarea implicită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locul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valorii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modificate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extern;</a:t>
            </a:r>
            <a:endParaRPr sz="24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60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no</a:t>
            </a:r>
            <a:r>
              <a:rPr dirty="0" sz="2400" spc="-12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action</a:t>
            </a:r>
            <a:r>
              <a:rPr dirty="0" sz="2400">
                <a:latin typeface="Microsoft Sans Serif"/>
                <a:cs typeface="Microsoft Sans Serif"/>
              </a:rPr>
              <a:t>: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operaţia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actualizare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rejectată.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00007E"/>
              </a:buClr>
              <a:buFont typeface="Symbol"/>
              <a:buChar char=""/>
            </a:pPr>
            <a:endParaRPr sz="2400">
              <a:latin typeface="Microsoft Sans Serif"/>
              <a:cs typeface="Microsoft Sans Serif"/>
            </a:endParaRPr>
          </a:p>
          <a:p>
            <a:pPr marL="12700" marR="6350" indent="457200">
              <a:lnSpc>
                <a:spcPct val="80000"/>
              </a:lnSpc>
            </a:pPr>
            <a:r>
              <a:rPr dirty="0" sz="2400">
                <a:latin typeface="Microsoft Sans Serif"/>
                <a:cs typeface="Microsoft Sans Serif"/>
              </a:rPr>
              <a:t>Opţiunile</a:t>
            </a:r>
            <a:r>
              <a:rPr dirty="0" sz="2400" spc="25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disponibile</a:t>
            </a:r>
            <a:r>
              <a:rPr dirty="0" sz="2400" spc="254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25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cazul</a:t>
            </a:r>
            <a:r>
              <a:rPr dirty="0" sz="2400" spc="2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încălcării</a:t>
            </a:r>
            <a:r>
              <a:rPr dirty="0" sz="2400" spc="25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constrângerii</a:t>
            </a:r>
            <a:r>
              <a:rPr dirty="0" sz="2400" spc="2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25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referinţă </a:t>
            </a:r>
            <a:r>
              <a:rPr dirty="0" sz="2400">
                <a:latin typeface="Microsoft Sans Serif"/>
                <a:cs typeface="Microsoft Sans Serif"/>
              </a:rPr>
              <a:t>prin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ştergerea</a:t>
            </a:r>
            <a:r>
              <a:rPr dirty="0" sz="2400" spc="-8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înregistrări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extern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sunt:</a:t>
            </a:r>
            <a:endParaRPr sz="2400">
              <a:latin typeface="Microsoft Sans Serif"/>
              <a:cs typeface="Microsoft Sans Serif"/>
            </a:endParaRPr>
          </a:p>
          <a:p>
            <a:pPr marL="12700" marR="5715" indent="456565">
              <a:lnSpc>
                <a:spcPct val="796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2044064" algn="l"/>
                <a:tab pos="2439035" algn="l"/>
                <a:tab pos="2821305" algn="l"/>
                <a:tab pos="3328670" algn="l"/>
                <a:tab pos="4513580" algn="l"/>
                <a:tab pos="5544820" algn="l"/>
                <a:tab pos="6580505" algn="l"/>
                <a:tab pos="7340600" algn="l"/>
                <a:tab pos="8596630" algn="l"/>
              </a:tabLst>
            </a:pPr>
            <a:r>
              <a:rPr dirty="0" sz="2400" spc="-10" i="1">
                <a:solidFill>
                  <a:srgbClr val="00007E"/>
                </a:solidFill>
                <a:latin typeface="Arial"/>
                <a:cs typeface="Arial"/>
              </a:rPr>
              <a:t>cascade</a:t>
            </a:r>
            <a:r>
              <a:rPr dirty="0" sz="2400" spc="-10">
                <a:latin typeface="Microsoft Sans Serif"/>
                <a:cs typeface="Microsoft Sans Serif"/>
              </a:rPr>
              <a:t>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vor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fi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şterse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toate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liniile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din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tabelul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intern corespunzătoare</a:t>
            </a:r>
            <a:r>
              <a:rPr dirty="0" sz="2400">
                <a:latin typeface="Microsoft Sans Serif"/>
                <a:cs typeface="Microsoft Sans Serif"/>
              </a:rPr>
              <a:t>	liniei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şterse</a:t>
            </a:r>
            <a:r>
              <a:rPr dirty="0" sz="2400" spc="-1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extern;</a:t>
            </a:r>
            <a:endParaRPr sz="2400">
              <a:latin typeface="Microsoft Sans Serif"/>
              <a:cs typeface="Microsoft Sans Serif"/>
            </a:endParaRPr>
          </a:p>
          <a:p>
            <a:pPr marL="12700" marR="6350" indent="456565">
              <a:lnSpc>
                <a:spcPct val="796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1040765" algn="l"/>
                <a:tab pos="2071370" algn="l"/>
                <a:tab pos="2557780" algn="l"/>
                <a:tab pos="4114165" algn="l"/>
                <a:tab pos="5452110" algn="l"/>
                <a:tab pos="6398895" algn="l"/>
                <a:tab pos="7887970" algn="l"/>
                <a:tab pos="8459470" algn="l"/>
              </a:tabLst>
            </a:pPr>
            <a:r>
              <a:rPr dirty="0" sz="2400" spc="-25" i="1">
                <a:solidFill>
                  <a:srgbClr val="00007E"/>
                </a:solidFill>
                <a:latin typeface="Arial"/>
                <a:cs typeface="Arial"/>
              </a:rPr>
              <a:t>set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spc="-20" i="1">
                <a:solidFill>
                  <a:srgbClr val="00007E"/>
                </a:solidFill>
                <a:latin typeface="Arial"/>
                <a:cs typeface="Arial"/>
              </a:rPr>
              <a:t>NULL</a:t>
            </a:r>
            <a:r>
              <a:rPr dirty="0" sz="2400" spc="-20">
                <a:latin typeface="Microsoft Sans Serif"/>
                <a:cs typeface="Microsoft Sans Serif"/>
              </a:rPr>
              <a:t>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se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asignează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valoarea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NULL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atributului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din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tabelul </a:t>
            </a:r>
            <a:r>
              <a:rPr dirty="0" sz="2400">
                <a:latin typeface="Microsoft Sans Serif"/>
                <a:cs typeface="Microsoft Sans Serif"/>
              </a:rPr>
              <a:t>intern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locul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valorii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şterse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extern;</a:t>
            </a:r>
            <a:endParaRPr sz="2400">
              <a:latin typeface="Microsoft Sans Serif"/>
              <a:cs typeface="Microsoft Sans Serif"/>
            </a:endParaRPr>
          </a:p>
          <a:p>
            <a:pPr marL="469265" indent="-456565">
              <a:lnSpc>
                <a:spcPts val="2595"/>
              </a:lnSpc>
              <a:spcBef>
                <a:spcPts val="120"/>
              </a:spcBef>
              <a:buFont typeface="Symbol"/>
              <a:buChar char=""/>
              <a:tabLst>
                <a:tab pos="469265" algn="l"/>
                <a:tab pos="1147445" algn="l"/>
                <a:tab pos="2419350" algn="l"/>
                <a:tab pos="3775710" algn="l"/>
                <a:tab pos="4453890" algn="l"/>
                <a:tab pos="5626100" algn="l"/>
                <a:tab pos="6661150" algn="l"/>
                <a:tab pos="7253605" algn="l"/>
                <a:tab pos="8188325" algn="l"/>
              </a:tabLst>
            </a:pPr>
            <a:r>
              <a:rPr dirty="0" sz="2400" spc="-25" i="1">
                <a:solidFill>
                  <a:srgbClr val="00007E"/>
                </a:solidFill>
                <a:latin typeface="Arial"/>
                <a:cs typeface="Arial"/>
              </a:rPr>
              <a:t>set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spc="-10" i="1">
                <a:solidFill>
                  <a:srgbClr val="00007E"/>
                </a:solidFill>
                <a:latin typeface="Arial"/>
                <a:cs typeface="Arial"/>
              </a:rPr>
              <a:t>default</a:t>
            </a:r>
            <a:r>
              <a:rPr dirty="0" sz="2400" spc="-10">
                <a:latin typeface="Microsoft Sans Serif"/>
                <a:cs typeface="Microsoft Sans Serif"/>
              </a:rPr>
              <a:t>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atributul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din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tabelul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intern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va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primi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valoarea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595"/>
              </a:lnSpc>
              <a:tabLst>
                <a:tab pos="1268095" algn="l"/>
                <a:tab pos="167513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implicită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30">
                <a:latin typeface="Microsoft Sans Serif"/>
                <a:cs typeface="Microsoft Sans Serif"/>
              </a:rPr>
              <a:t>în</a:t>
            </a:r>
            <a:r>
              <a:rPr dirty="0" sz="2400">
                <a:latin typeface="Microsoft Sans Serif"/>
                <a:cs typeface="Microsoft Sans Serif"/>
              </a:rPr>
              <a:t>	locul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valorii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şterse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tabelul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extern;</a:t>
            </a:r>
            <a:endParaRPr sz="24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no</a:t>
            </a:r>
            <a:r>
              <a:rPr dirty="0" sz="2400" spc="-12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action</a:t>
            </a:r>
            <a:r>
              <a:rPr dirty="0" sz="2400">
                <a:latin typeface="Microsoft Sans Serif"/>
                <a:cs typeface="Microsoft Sans Serif"/>
              </a:rPr>
              <a:t>: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operaţia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ştergere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rejectată.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8001" y="2338577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56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226567"/>
            <a:ext cx="9372600" cy="10356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265">
              <a:lnSpc>
                <a:spcPts val="2825"/>
              </a:lnSpc>
              <a:spcBef>
                <a:spcPts val="95"/>
              </a:spcBef>
              <a:tabLst>
                <a:tab pos="2629535" algn="l"/>
                <a:tab pos="4079240" algn="l"/>
                <a:tab pos="4674870" algn="l"/>
                <a:tab pos="5946140" algn="l"/>
                <a:tab pos="6443345" algn="l"/>
                <a:tab pos="7474584" algn="l"/>
                <a:tab pos="8684895" algn="l"/>
              </a:tabLst>
            </a:pPr>
            <a:r>
              <a:rPr dirty="0" sz="2800" spc="-10"/>
              <a:t>Specificarea</a:t>
            </a:r>
            <a:r>
              <a:rPr dirty="0" sz="2800"/>
              <a:t>	</a:t>
            </a:r>
            <a:r>
              <a:rPr dirty="0" sz="2800" spc="-10"/>
              <a:t>modului</a:t>
            </a:r>
            <a:r>
              <a:rPr dirty="0" sz="2800"/>
              <a:t>	</a:t>
            </a:r>
            <a:r>
              <a:rPr dirty="0" sz="2800" spc="-25"/>
              <a:t>de</a:t>
            </a:r>
            <a:r>
              <a:rPr dirty="0" sz="2800"/>
              <a:t>	</a:t>
            </a:r>
            <a:r>
              <a:rPr dirty="0" sz="2800" spc="-10"/>
              <a:t>reacţie</a:t>
            </a:r>
            <a:r>
              <a:rPr dirty="0" sz="2800"/>
              <a:t>	</a:t>
            </a:r>
            <a:r>
              <a:rPr dirty="0" sz="2800" spc="30">
                <a:solidFill>
                  <a:srgbClr val="000000"/>
                </a:solidFill>
              </a:rPr>
              <a:t>în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>
                <a:solidFill>
                  <a:srgbClr val="000000"/>
                </a:solidFill>
              </a:rPr>
              <a:t>cazul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>
                <a:solidFill>
                  <a:srgbClr val="000000"/>
                </a:solidFill>
              </a:rPr>
              <a:t>violării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0">
                <a:solidFill>
                  <a:srgbClr val="000000"/>
                </a:solidFill>
              </a:rPr>
              <a:t>unei</a:t>
            </a:r>
            <a:endParaRPr sz="2800"/>
          </a:p>
          <a:p>
            <a:pPr marL="12700" marR="6350">
              <a:lnSpc>
                <a:spcPct val="68600"/>
              </a:lnSpc>
              <a:spcBef>
                <a:spcPts val="520"/>
              </a:spcBef>
              <a:tabLst>
                <a:tab pos="2161540" algn="l"/>
                <a:tab pos="2747010" algn="l"/>
                <a:tab pos="4243705" algn="l"/>
                <a:tab pos="4808855" algn="l"/>
                <a:tab pos="5669915" algn="l"/>
                <a:tab pos="7008495" algn="l"/>
                <a:tab pos="7990205" algn="l"/>
              </a:tabLst>
            </a:pPr>
            <a:r>
              <a:rPr dirty="0" sz="2800" spc="-10">
                <a:solidFill>
                  <a:srgbClr val="000000"/>
                </a:solidFill>
              </a:rPr>
              <a:t>constrângeri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5">
                <a:solidFill>
                  <a:srgbClr val="000000"/>
                </a:solidFill>
              </a:rPr>
              <a:t>de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>
                <a:solidFill>
                  <a:srgbClr val="000000"/>
                </a:solidFill>
              </a:rPr>
              <a:t>referinţă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5">
                <a:solidFill>
                  <a:srgbClr val="000000"/>
                </a:solidFill>
              </a:rPr>
              <a:t>se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0">
                <a:solidFill>
                  <a:srgbClr val="000000"/>
                </a:solidFill>
              </a:rPr>
              <a:t>face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>
                <a:solidFill>
                  <a:srgbClr val="000000"/>
                </a:solidFill>
              </a:rPr>
              <a:t>imediat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0">
                <a:solidFill>
                  <a:srgbClr val="000000"/>
                </a:solidFill>
              </a:rPr>
              <a:t>după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>
                <a:solidFill>
                  <a:srgbClr val="000000"/>
                </a:solidFill>
              </a:rPr>
              <a:t>definirea constrângerii</a:t>
            </a:r>
            <a:r>
              <a:rPr dirty="0" sz="2800" spc="-8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prin</a:t>
            </a:r>
            <a:r>
              <a:rPr dirty="0" sz="2800" spc="-9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sintaxa: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804468" y="1558798"/>
            <a:ext cx="5978525" cy="3406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75"/>
              </a:lnSpc>
              <a:spcBef>
                <a:spcPts val="95"/>
              </a:spcBef>
            </a:pPr>
            <a:r>
              <a:rPr dirty="0" sz="2800" spc="-300">
                <a:solidFill>
                  <a:srgbClr val="00007E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-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0">
                <a:solidFill>
                  <a:srgbClr val="00007E"/>
                </a:solidFill>
                <a:latin typeface="Microsoft Sans Serif"/>
                <a:cs typeface="Microsoft Sans Serif"/>
              </a:rPr>
              <a:t>&lt;delete</a:t>
            </a:r>
            <a:r>
              <a:rPr dirty="0" sz="2800" spc="-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2800" spc="-1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00007E"/>
                </a:solidFill>
                <a:latin typeface="Microsoft Sans Serif"/>
                <a:cs typeface="Microsoft Sans Serif"/>
              </a:rPr>
              <a:t>update&gt;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2975"/>
              </a:lnSpc>
            </a:pPr>
            <a:r>
              <a:rPr dirty="0" sz="2800" spc="-295">
                <a:solidFill>
                  <a:srgbClr val="00007E"/>
                </a:solidFill>
                <a:latin typeface="Microsoft Sans Serif"/>
                <a:cs typeface="Microsoft Sans Serif"/>
              </a:rPr>
              <a:t>&lt;cascade</a:t>
            </a:r>
            <a:r>
              <a:rPr dirty="0" sz="2800" spc="-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2800" spc="-19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00007E"/>
                </a:solidFill>
                <a:latin typeface="Microsoft Sans Serif"/>
                <a:cs typeface="Microsoft Sans Serif"/>
              </a:rPr>
              <a:t>set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5">
                <a:solidFill>
                  <a:srgbClr val="00007E"/>
                </a:solidFill>
                <a:latin typeface="Microsoft Sans Serif"/>
                <a:cs typeface="Microsoft Sans Serif"/>
              </a:rPr>
              <a:t>NULL</a:t>
            </a:r>
            <a:r>
              <a:rPr dirty="0" sz="28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2800" spc="-1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00007E"/>
                </a:solidFill>
                <a:latin typeface="Microsoft Sans Serif"/>
                <a:cs typeface="Microsoft Sans Serif"/>
              </a:rPr>
              <a:t>set</a:t>
            </a:r>
            <a:r>
              <a:rPr dirty="0" sz="28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8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28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00007E"/>
                </a:solidFill>
                <a:latin typeface="Microsoft Sans Serif"/>
                <a:cs typeface="Microsoft Sans Serif"/>
              </a:rPr>
              <a:t>no</a:t>
            </a:r>
            <a:r>
              <a:rPr dirty="0" sz="28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00007E"/>
                </a:solidFill>
                <a:latin typeface="Microsoft Sans Serif"/>
                <a:cs typeface="Microsoft Sans Serif"/>
              </a:rPr>
              <a:t>action&gt;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solidFill>
                  <a:srgbClr val="00007E"/>
                </a:solidFill>
                <a:latin typeface="Arial"/>
                <a:cs typeface="Arial"/>
              </a:rPr>
              <a:t>Create</a:t>
            </a:r>
            <a:r>
              <a:rPr dirty="0" sz="2400" spc="-40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7E"/>
                </a:solidFill>
                <a:latin typeface="Arial"/>
                <a:cs typeface="Arial"/>
              </a:rPr>
              <a:t>table</a:t>
            </a:r>
            <a:r>
              <a:rPr dirty="0" sz="2400" spc="-130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7E"/>
                </a:solidFill>
                <a:latin typeface="Arial"/>
                <a:cs typeface="Arial"/>
              </a:rPr>
              <a:t>Angajati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0">
                <a:solidFill>
                  <a:srgbClr val="00007E"/>
                </a:solidFill>
                <a:latin typeface="Microsoft Sans Serif"/>
                <a:cs typeface="Microsoft Sans Serif"/>
              </a:rPr>
              <a:t>(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NrInreg</a:t>
            </a:r>
            <a:r>
              <a:rPr dirty="0" sz="2400" spc="-8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numeric(6),</a:t>
            </a:r>
            <a:endParaRPr sz="2400">
              <a:latin typeface="Microsoft Sans Serif"/>
              <a:cs typeface="Microsoft Sans Serif"/>
            </a:endParaRPr>
          </a:p>
          <a:p>
            <a:pPr marL="12700" marR="1367155">
              <a:lnSpc>
                <a:spcPct val="100000"/>
              </a:lnSpc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Nume</a:t>
            </a:r>
            <a:r>
              <a:rPr dirty="0" sz="2400" spc="-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character(20)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not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NULL,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Prenume</a:t>
            </a:r>
            <a:r>
              <a:rPr dirty="0" sz="24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character(20)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not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NULL,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Dept</a:t>
            </a: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character(15)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4468" y="4939665"/>
            <a:ext cx="9721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Salariu Oras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64207" y="4939665"/>
            <a:ext cx="28384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03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numeric(9)</a:t>
            </a:r>
            <a:r>
              <a:rPr dirty="0" sz="2400" spc="-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4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0007E"/>
                </a:solidFill>
                <a:latin typeface="Microsoft Sans Serif"/>
                <a:cs typeface="Microsoft Sans Serif"/>
              </a:rPr>
              <a:t>0,</a:t>
            </a:r>
            <a:endParaRPr sz="24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character(15),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7168" y="5670880"/>
            <a:ext cx="753872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primary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key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(Nr</a:t>
            </a:r>
            <a:r>
              <a:rPr dirty="0" sz="24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Inreg),</a:t>
            </a:r>
            <a:endParaRPr sz="2400">
              <a:latin typeface="Microsoft Sans Serif"/>
              <a:cs typeface="Microsoft Sans Serif"/>
            </a:endParaRPr>
          </a:p>
          <a:p>
            <a:pPr marL="673100" indent="-67373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foreign</a:t>
            </a:r>
            <a:r>
              <a:rPr dirty="0" sz="24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key</a:t>
            </a:r>
            <a:r>
              <a:rPr dirty="0" sz="24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(Dept)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400" spc="-6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4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(NumeDept)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delete set</a:t>
            </a:r>
            <a:r>
              <a:rPr dirty="0" sz="24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0007E"/>
                </a:solidFill>
                <a:latin typeface="Microsoft Sans Serif"/>
                <a:cs typeface="Microsoft Sans Serif"/>
              </a:rPr>
              <a:t>NULL</a:t>
            </a:r>
            <a:endParaRPr sz="2400">
              <a:latin typeface="Microsoft Sans Serif"/>
              <a:cs typeface="Microsoft Sans Serif"/>
            </a:endParaRPr>
          </a:p>
          <a:p>
            <a:pPr marR="4106545" indent="673100">
              <a:lnSpc>
                <a:spcPct val="100000"/>
              </a:lnSpc>
            </a:pP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update</a:t>
            </a:r>
            <a:r>
              <a:rPr dirty="0" sz="24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cascade,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unique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E"/>
                </a:solidFill>
                <a:latin typeface="Microsoft Sans Serif"/>
                <a:cs typeface="Microsoft Sans Serif"/>
              </a:rPr>
              <a:t>(Nume,</a:t>
            </a:r>
            <a:r>
              <a:rPr dirty="0" sz="2400" spc="-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7E"/>
                </a:solidFill>
                <a:latin typeface="Microsoft Sans Serif"/>
                <a:cs typeface="Microsoft Sans Serif"/>
              </a:rPr>
              <a:t>Prenume)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dirty="0" sz="2400" spc="-50">
                <a:solidFill>
                  <a:srgbClr val="00007E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68" y="357886"/>
            <a:ext cx="5756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0007E"/>
                </a:solidFill>
                <a:latin typeface="Times New Roman"/>
                <a:cs typeface="Times New Roman"/>
              </a:rPr>
              <a:t>6.1.8</a:t>
            </a:r>
            <a:r>
              <a:rPr dirty="0" sz="2800" spc="-165" b="1">
                <a:solidFill>
                  <a:srgbClr val="00007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7E"/>
                </a:solidFill>
                <a:latin typeface="Times New Roman"/>
                <a:cs typeface="Times New Roman"/>
              </a:rPr>
              <a:t>Actualizarea</a:t>
            </a:r>
            <a:r>
              <a:rPr dirty="0" sz="2800" spc="-125" b="1">
                <a:solidFill>
                  <a:srgbClr val="00007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7E"/>
                </a:solidFill>
                <a:latin typeface="Times New Roman"/>
                <a:cs typeface="Times New Roman"/>
              </a:rPr>
              <a:t>schemei</a:t>
            </a:r>
            <a:r>
              <a:rPr dirty="0" sz="2800" spc="-80" b="1">
                <a:solidFill>
                  <a:srgbClr val="00007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7E"/>
                </a:solidFill>
                <a:latin typeface="Times New Roman"/>
                <a:cs typeface="Times New Roman"/>
              </a:rPr>
              <a:t>unei</a:t>
            </a:r>
            <a:r>
              <a:rPr dirty="0" sz="2800" spc="-85" b="1">
                <a:solidFill>
                  <a:srgbClr val="00007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007E"/>
                </a:solidFill>
                <a:latin typeface="Times New Roman"/>
                <a:cs typeface="Times New Roman"/>
              </a:rPr>
              <a:t>relaţii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965961"/>
            <a:ext cx="7729220" cy="742950"/>
          </a:xfrm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12700" marR="5080">
              <a:lnSpc>
                <a:spcPct val="68200"/>
              </a:lnSpc>
              <a:spcBef>
                <a:spcPts val="1165"/>
              </a:spcBef>
              <a:tabLst>
                <a:tab pos="1835150" algn="l"/>
                <a:tab pos="1875155" algn="l"/>
                <a:tab pos="2687320" algn="l"/>
                <a:tab pos="3202305" algn="l"/>
                <a:tab pos="3638550" algn="l"/>
                <a:tab pos="3676650" algn="l"/>
                <a:tab pos="4213225" algn="l"/>
                <a:tab pos="4566920" algn="l"/>
                <a:tab pos="5755640" algn="l"/>
              </a:tabLst>
            </a:pPr>
            <a:r>
              <a:rPr dirty="0" sz="2800" spc="-10">
                <a:solidFill>
                  <a:srgbClr val="000000"/>
                </a:solidFill>
              </a:rPr>
              <a:t>Comenzile</a:t>
            </a:r>
            <a:r>
              <a:rPr dirty="0" sz="2800">
                <a:solidFill>
                  <a:srgbClr val="000000"/>
                </a:solidFill>
              </a:rPr>
              <a:t>		</a:t>
            </a:r>
            <a:r>
              <a:rPr dirty="0" sz="2800" spc="-10">
                <a:solidFill>
                  <a:srgbClr val="000000"/>
                </a:solidFill>
              </a:rPr>
              <a:t>definite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30">
                <a:solidFill>
                  <a:srgbClr val="000000"/>
                </a:solidFill>
              </a:rPr>
              <a:t>în</a:t>
            </a:r>
            <a:r>
              <a:rPr dirty="0" sz="2800">
                <a:solidFill>
                  <a:srgbClr val="000000"/>
                </a:solidFill>
              </a:rPr>
              <a:t>		</a:t>
            </a:r>
            <a:r>
              <a:rPr dirty="0" sz="2800" spc="-25">
                <a:solidFill>
                  <a:srgbClr val="000000"/>
                </a:solidFill>
              </a:rPr>
              <a:t>SQL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>
                <a:solidFill>
                  <a:srgbClr val="000000"/>
                </a:solidFill>
              </a:rPr>
              <a:t>pentru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10">
                <a:solidFill>
                  <a:srgbClr val="000000"/>
                </a:solidFill>
              </a:rPr>
              <a:t>manipularea schemelor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0">
                <a:solidFill>
                  <a:srgbClr val="000000"/>
                </a:solidFill>
              </a:rPr>
              <a:t>unei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0">
                <a:solidFill>
                  <a:srgbClr val="000000"/>
                </a:solidFill>
              </a:rPr>
              <a:t>baze</a:t>
            </a:r>
            <a:r>
              <a:rPr dirty="0" sz="2800">
                <a:solidFill>
                  <a:srgbClr val="000000"/>
                </a:solidFill>
              </a:rPr>
              <a:t>	</a:t>
            </a:r>
            <a:r>
              <a:rPr dirty="0" sz="2800" spc="-25">
                <a:solidFill>
                  <a:srgbClr val="000000"/>
                </a:solidFill>
              </a:rPr>
              <a:t>de</a:t>
            </a:r>
            <a:r>
              <a:rPr dirty="0" sz="2800">
                <a:solidFill>
                  <a:srgbClr val="000000"/>
                </a:solidFill>
              </a:rPr>
              <a:t>	date</a:t>
            </a:r>
            <a:r>
              <a:rPr dirty="0" sz="2800" spc="-75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sunt</a:t>
            </a:r>
            <a:r>
              <a:rPr dirty="0" sz="2800" spc="-90">
                <a:solidFill>
                  <a:srgbClr val="000000"/>
                </a:solidFill>
              </a:rPr>
              <a:t> </a:t>
            </a:r>
            <a:r>
              <a:rPr dirty="0" sz="2800" i="1">
                <a:latin typeface="Arial"/>
                <a:cs typeface="Arial"/>
              </a:rPr>
              <a:t>alter</a:t>
            </a:r>
            <a:r>
              <a:rPr dirty="0" sz="2800" spc="-114" i="1"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00"/>
                </a:solidFill>
              </a:rPr>
              <a:t>şi</a:t>
            </a:r>
            <a:r>
              <a:rPr dirty="0" sz="2800" spc="-85">
                <a:solidFill>
                  <a:srgbClr val="000000"/>
                </a:solidFill>
              </a:rPr>
              <a:t> </a:t>
            </a:r>
            <a:r>
              <a:rPr dirty="0" sz="2800" spc="-10" i="1">
                <a:latin typeface="Arial"/>
                <a:cs typeface="Arial"/>
              </a:rPr>
              <a:t>drop</a:t>
            </a:r>
            <a:r>
              <a:rPr dirty="0" sz="2800" spc="-10">
                <a:solidFill>
                  <a:srgbClr val="000000"/>
                </a:solidFill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68" y="2077338"/>
            <a:ext cx="9087485" cy="535368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 marR="5080">
              <a:lnSpc>
                <a:spcPct val="67000"/>
              </a:lnSpc>
              <a:spcBef>
                <a:spcPts val="1370"/>
              </a:spcBef>
              <a:tabLst>
                <a:tab pos="1835150" algn="l"/>
                <a:tab pos="2065655" algn="l"/>
                <a:tab pos="2409825" algn="l"/>
                <a:tab pos="3126105" algn="l"/>
                <a:tab pos="3423285" algn="l"/>
                <a:tab pos="3559175" algn="l"/>
                <a:tab pos="3995420" algn="l"/>
                <a:tab pos="4789170" algn="l"/>
                <a:tab pos="6810375" algn="l"/>
                <a:tab pos="8634730" algn="l"/>
              </a:tabLst>
            </a:pPr>
            <a:r>
              <a:rPr dirty="0" sz="3200" spc="-10" b="1">
                <a:solidFill>
                  <a:srgbClr val="00007E"/>
                </a:solidFill>
                <a:latin typeface="Arial"/>
                <a:cs typeface="Arial"/>
              </a:rPr>
              <a:t>Comanda</a:t>
            </a:r>
            <a:r>
              <a:rPr dirty="0" sz="32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00007E"/>
                </a:solidFill>
                <a:latin typeface="Arial"/>
                <a:cs typeface="Arial"/>
              </a:rPr>
              <a:t>alter</a:t>
            </a:r>
            <a:r>
              <a:rPr dirty="0" sz="32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-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permite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modificarea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domeniilor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 spc="-10">
                <a:latin typeface="Microsoft Sans Serif"/>
                <a:cs typeface="Microsoft Sans Serif"/>
              </a:rPr>
              <a:t>schemelor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tabele</a:t>
            </a:r>
            <a:r>
              <a:rPr dirty="0" sz="2800">
                <a:latin typeface="Microsoft Sans Serif"/>
                <a:cs typeface="Microsoft Sans Serif"/>
              </a:rPr>
              <a:t>		</a:t>
            </a:r>
            <a:r>
              <a:rPr dirty="0" sz="2800" spc="-25">
                <a:latin typeface="Microsoft Sans Serif"/>
                <a:cs typeface="Microsoft Sans Serif"/>
              </a:rPr>
              <a:t>şi</a:t>
            </a:r>
            <a:r>
              <a:rPr dirty="0" sz="2800">
                <a:latin typeface="Microsoft Sans Serif"/>
                <a:cs typeface="Microsoft Sans Serif"/>
              </a:rPr>
              <a:t>	poate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avea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varietate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forme: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914400" marR="680720" indent="-902335">
              <a:lnSpc>
                <a:spcPts val="2810"/>
              </a:lnSpc>
              <a:tabLst>
                <a:tab pos="4572635" algn="l"/>
              </a:tabLst>
            </a:pPr>
            <a:r>
              <a:rPr dirty="0" sz="2800" spc="-220">
                <a:solidFill>
                  <a:srgbClr val="00007E"/>
                </a:solidFill>
                <a:latin typeface="Microsoft Sans Serif"/>
                <a:cs typeface="Microsoft Sans Serif"/>
              </a:rPr>
              <a:t>alter</a:t>
            </a:r>
            <a:r>
              <a:rPr dirty="0" sz="28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>
                <a:solidFill>
                  <a:srgbClr val="00007E"/>
                </a:solidFill>
                <a:latin typeface="Microsoft Sans Serif"/>
                <a:cs typeface="Microsoft Sans Serif"/>
              </a:rPr>
              <a:t>domain</a:t>
            </a:r>
            <a:r>
              <a:rPr dirty="0" sz="28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40" i="1">
                <a:solidFill>
                  <a:srgbClr val="00007E"/>
                </a:solidFill>
                <a:latin typeface="Arial"/>
                <a:cs typeface="Arial"/>
              </a:rPr>
              <a:t>NumeDomeniu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260">
                <a:solidFill>
                  <a:srgbClr val="00007E"/>
                </a:solidFill>
                <a:latin typeface="Microsoft Sans Serif"/>
                <a:cs typeface="Microsoft Sans Serif"/>
              </a:rPr>
              <a:t>&lt;set</a:t>
            </a:r>
            <a:r>
              <a:rPr dirty="0" sz="28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 i="1">
                <a:solidFill>
                  <a:srgbClr val="00007E"/>
                </a:solidFill>
                <a:latin typeface="Arial"/>
                <a:cs typeface="Arial"/>
              </a:rPr>
              <a:t>ValoareImplicită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| </a:t>
            </a:r>
            <a:r>
              <a:rPr dirty="0" sz="2800" spc="-275">
                <a:solidFill>
                  <a:srgbClr val="00007E"/>
                </a:solidFill>
                <a:latin typeface="Microsoft Sans Serif"/>
                <a:cs typeface="Microsoft Sans Serif"/>
              </a:rPr>
              <a:t>drop</a:t>
            </a:r>
            <a:r>
              <a:rPr dirty="0" sz="28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endParaRPr sz="2800">
              <a:latin typeface="Microsoft Sans Serif"/>
              <a:cs typeface="Microsoft Sans Serif"/>
            </a:endParaRPr>
          </a:p>
          <a:p>
            <a:pPr marL="914400">
              <a:lnSpc>
                <a:spcPts val="2310"/>
              </a:lnSpc>
            </a:pPr>
            <a:r>
              <a:rPr dirty="0" sz="2800" spc="-305">
                <a:solidFill>
                  <a:srgbClr val="00007E"/>
                </a:solidFill>
                <a:latin typeface="Microsoft Sans Serif"/>
                <a:cs typeface="Microsoft Sans Serif"/>
              </a:rPr>
              <a:t>add</a:t>
            </a:r>
            <a:r>
              <a:rPr dirty="0" sz="28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00007E"/>
                </a:solidFill>
                <a:latin typeface="Microsoft Sans Serif"/>
                <a:cs typeface="Microsoft Sans Serif"/>
              </a:rPr>
              <a:t>constraint</a:t>
            </a:r>
            <a:r>
              <a:rPr dirty="0" sz="2800" spc="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 i="1">
                <a:solidFill>
                  <a:srgbClr val="00007E"/>
                </a:solidFill>
                <a:latin typeface="Arial"/>
                <a:cs typeface="Arial"/>
              </a:rPr>
              <a:t>DefiniţieConstrângere</a:t>
            </a:r>
            <a:r>
              <a:rPr dirty="0" sz="2800" spc="3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endParaRPr sz="2800">
              <a:latin typeface="Microsoft Sans Serif"/>
              <a:cs typeface="Microsoft Sans Serif"/>
            </a:endParaRPr>
          </a:p>
          <a:p>
            <a:pPr marL="914400">
              <a:lnSpc>
                <a:spcPts val="3085"/>
              </a:lnSpc>
            </a:pPr>
            <a:r>
              <a:rPr dirty="0" sz="2800" spc="-275">
                <a:solidFill>
                  <a:srgbClr val="00007E"/>
                </a:solidFill>
                <a:latin typeface="Microsoft Sans Serif"/>
                <a:cs typeface="Microsoft Sans Serif"/>
              </a:rPr>
              <a:t>drop</a:t>
            </a:r>
            <a:r>
              <a:rPr dirty="0" sz="28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00007E"/>
                </a:solidFill>
                <a:latin typeface="Microsoft Sans Serif"/>
                <a:cs typeface="Microsoft Sans Serif"/>
              </a:rPr>
              <a:t>constraint</a:t>
            </a:r>
            <a:r>
              <a:rPr dirty="0" sz="2800" spc="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10" i="1">
                <a:solidFill>
                  <a:srgbClr val="00007E"/>
                </a:solidFill>
                <a:latin typeface="Arial"/>
                <a:cs typeface="Arial"/>
              </a:rPr>
              <a:t>NumeConstrângere</a:t>
            </a:r>
            <a:r>
              <a:rPr dirty="0" sz="2800" spc="-310">
                <a:solidFill>
                  <a:srgbClr val="00007E"/>
                </a:solidFill>
                <a:latin typeface="Microsoft Sans Serif"/>
                <a:cs typeface="Microsoft Sans Serif"/>
              </a:rPr>
              <a:t>&gt;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3080"/>
              </a:lnSpc>
              <a:spcBef>
                <a:spcPts val="1145"/>
              </a:spcBef>
            </a:pPr>
            <a:r>
              <a:rPr dirty="0" sz="2800" spc="-220">
                <a:solidFill>
                  <a:srgbClr val="00007E"/>
                </a:solidFill>
                <a:latin typeface="Microsoft Sans Serif"/>
                <a:cs typeface="Microsoft Sans Serif"/>
              </a:rPr>
              <a:t>alter</a:t>
            </a:r>
            <a:r>
              <a:rPr dirty="0" sz="2800" spc="-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00007E"/>
                </a:solidFill>
                <a:latin typeface="Microsoft Sans Serif"/>
                <a:cs typeface="Microsoft Sans Serif"/>
              </a:rPr>
              <a:t>table</a:t>
            </a:r>
            <a:r>
              <a:rPr dirty="0" sz="28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5" i="1">
                <a:solidFill>
                  <a:srgbClr val="00007E"/>
                </a:solidFill>
                <a:latin typeface="Arial"/>
                <a:cs typeface="Arial"/>
              </a:rPr>
              <a:t>NumeTabel</a:t>
            </a:r>
            <a:endParaRPr sz="2800">
              <a:latin typeface="Arial"/>
              <a:cs typeface="Arial"/>
            </a:endParaRPr>
          </a:p>
          <a:p>
            <a:pPr marL="914400">
              <a:lnSpc>
                <a:spcPts val="2850"/>
              </a:lnSpc>
            </a:pPr>
            <a:r>
              <a:rPr dirty="0" sz="2800" spc="-235">
                <a:solidFill>
                  <a:srgbClr val="00007E"/>
                </a:solidFill>
                <a:latin typeface="Microsoft Sans Serif"/>
                <a:cs typeface="Microsoft Sans Serif"/>
              </a:rPr>
              <a:t>&lt;alter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00007E"/>
                </a:solidFill>
                <a:latin typeface="Microsoft Sans Serif"/>
                <a:cs typeface="Microsoft Sans Serif"/>
              </a:rPr>
              <a:t>column</a:t>
            </a:r>
            <a:r>
              <a:rPr dirty="0" sz="28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 i="1">
                <a:solidFill>
                  <a:srgbClr val="00007E"/>
                </a:solidFill>
                <a:latin typeface="Arial"/>
                <a:cs typeface="Arial"/>
              </a:rPr>
              <a:t>NumeAtribut</a:t>
            </a:r>
            <a:endParaRPr sz="2800">
              <a:latin typeface="Arial"/>
              <a:cs typeface="Arial"/>
            </a:endParaRPr>
          </a:p>
          <a:p>
            <a:pPr marL="914400" marR="1455420" indent="914400">
              <a:lnSpc>
                <a:spcPts val="2890"/>
              </a:lnSpc>
              <a:spcBef>
                <a:spcPts val="259"/>
              </a:spcBef>
            </a:pPr>
            <a:r>
              <a:rPr dirty="0" sz="2800" spc="-260">
                <a:solidFill>
                  <a:srgbClr val="00007E"/>
                </a:solidFill>
                <a:latin typeface="Microsoft Sans Serif"/>
                <a:cs typeface="Microsoft Sans Serif"/>
              </a:rPr>
              <a:t>&lt;set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00007E"/>
                </a:solidFill>
                <a:latin typeface="Microsoft Sans Serif"/>
                <a:cs typeface="Microsoft Sans Serif"/>
              </a:rPr>
              <a:t>default</a:t>
            </a:r>
            <a:r>
              <a:rPr dirty="0" sz="28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 i="1">
                <a:solidFill>
                  <a:srgbClr val="00007E"/>
                </a:solidFill>
                <a:latin typeface="Arial"/>
                <a:cs typeface="Arial"/>
              </a:rPr>
              <a:t>ValoareImplicită</a:t>
            </a:r>
            <a:r>
              <a:rPr dirty="0" sz="2800" spc="-2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2800" spc="-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00007E"/>
                </a:solidFill>
                <a:latin typeface="Microsoft Sans Serif"/>
                <a:cs typeface="Microsoft Sans Serif"/>
              </a:rPr>
              <a:t>drop</a:t>
            </a:r>
            <a:r>
              <a:rPr dirty="0" sz="2800" spc="-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00007E"/>
                </a:solidFill>
                <a:latin typeface="Microsoft Sans Serif"/>
                <a:cs typeface="Microsoft Sans Serif"/>
              </a:rPr>
              <a:t>default&gt;</a:t>
            </a:r>
            <a:r>
              <a:rPr dirty="0" sz="28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| </a:t>
            </a:r>
            <a:r>
              <a:rPr dirty="0" sz="2800" spc="-305">
                <a:solidFill>
                  <a:srgbClr val="00007E"/>
                </a:solidFill>
                <a:latin typeface="Microsoft Sans Serif"/>
                <a:cs typeface="Microsoft Sans Serif"/>
              </a:rPr>
              <a:t>add</a:t>
            </a:r>
            <a:r>
              <a:rPr dirty="0" sz="28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00007E"/>
                </a:solidFill>
                <a:latin typeface="Microsoft Sans Serif"/>
                <a:cs typeface="Microsoft Sans Serif"/>
              </a:rPr>
              <a:t>constraint</a:t>
            </a:r>
            <a:r>
              <a:rPr dirty="0" sz="2800" spc="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 i="1">
                <a:solidFill>
                  <a:srgbClr val="00007E"/>
                </a:solidFill>
                <a:latin typeface="Arial"/>
                <a:cs typeface="Arial"/>
              </a:rPr>
              <a:t>DefiniţieConstrângere</a:t>
            </a:r>
            <a:r>
              <a:rPr dirty="0" sz="2800" spc="3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endParaRPr sz="2800">
              <a:latin typeface="Microsoft Sans Serif"/>
              <a:cs typeface="Microsoft Sans Serif"/>
            </a:endParaRPr>
          </a:p>
          <a:p>
            <a:pPr marL="914400">
              <a:lnSpc>
                <a:spcPts val="2360"/>
              </a:lnSpc>
            </a:pPr>
            <a:r>
              <a:rPr dirty="0" sz="2800" spc="-275">
                <a:solidFill>
                  <a:srgbClr val="00007E"/>
                </a:solidFill>
                <a:latin typeface="Microsoft Sans Serif"/>
                <a:cs typeface="Microsoft Sans Serif"/>
              </a:rPr>
              <a:t>drop</a:t>
            </a:r>
            <a:r>
              <a:rPr dirty="0" sz="28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00007E"/>
                </a:solidFill>
                <a:latin typeface="Microsoft Sans Serif"/>
                <a:cs typeface="Microsoft Sans Serif"/>
              </a:rPr>
              <a:t>constraint</a:t>
            </a:r>
            <a:r>
              <a:rPr dirty="0" sz="28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0" i="1">
                <a:solidFill>
                  <a:srgbClr val="00007E"/>
                </a:solidFill>
                <a:latin typeface="Arial"/>
                <a:cs typeface="Arial"/>
              </a:rPr>
              <a:t>NumeConstrângere</a:t>
            </a:r>
            <a:r>
              <a:rPr dirty="0" sz="2800" spc="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endParaRPr sz="2800">
              <a:latin typeface="Microsoft Sans Serif"/>
              <a:cs typeface="Microsoft Sans Serif"/>
            </a:endParaRPr>
          </a:p>
          <a:p>
            <a:pPr marL="914400" marR="4498975">
              <a:lnSpc>
                <a:spcPts val="2890"/>
              </a:lnSpc>
              <a:spcBef>
                <a:spcPts val="259"/>
              </a:spcBef>
            </a:pPr>
            <a:r>
              <a:rPr dirty="0" sz="2800" spc="-305">
                <a:solidFill>
                  <a:srgbClr val="00007E"/>
                </a:solidFill>
                <a:latin typeface="Microsoft Sans Serif"/>
                <a:cs typeface="Microsoft Sans Serif"/>
              </a:rPr>
              <a:t>add</a:t>
            </a:r>
            <a:r>
              <a:rPr dirty="0" sz="2800" spc="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00007E"/>
                </a:solidFill>
                <a:latin typeface="Microsoft Sans Serif"/>
                <a:cs typeface="Microsoft Sans Serif"/>
              </a:rPr>
              <a:t>column</a:t>
            </a:r>
            <a:r>
              <a:rPr dirty="0" sz="2800" spc="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9" i="1">
                <a:solidFill>
                  <a:srgbClr val="00007E"/>
                </a:solidFill>
                <a:latin typeface="Arial"/>
                <a:cs typeface="Arial"/>
              </a:rPr>
              <a:t>DefiniţieAtribut</a:t>
            </a:r>
            <a:r>
              <a:rPr dirty="0" sz="2800" spc="3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00007E"/>
                </a:solidFill>
                <a:latin typeface="Microsoft Sans Serif"/>
                <a:cs typeface="Microsoft Sans Serif"/>
              </a:rPr>
              <a:t>| </a:t>
            </a:r>
            <a:r>
              <a:rPr dirty="0" sz="2800" spc="-275">
                <a:solidFill>
                  <a:srgbClr val="00007E"/>
                </a:solidFill>
                <a:latin typeface="Microsoft Sans Serif"/>
                <a:cs typeface="Microsoft Sans Serif"/>
              </a:rPr>
              <a:t>drop</a:t>
            </a:r>
            <a:r>
              <a:rPr dirty="0" sz="28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5">
                <a:solidFill>
                  <a:srgbClr val="00007E"/>
                </a:solidFill>
                <a:latin typeface="Microsoft Sans Serif"/>
                <a:cs typeface="Microsoft Sans Serif"/>
              </a:rPr>
              <a:t>column</a:t>
            </a:r>
            <a:r>
              <a:rPr dirty="0" sz="28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 i="1">
                <a:solidFill>
                  <a:srgbClr val="00007E"/>
                </a:solidFill>
                <a:latin typeface="Arial"/>
                <a:cs typeface="Arial"/>
              </a:rPr>
              <a:t>NumeAtribut</a:t>
            </a:r>
            <a:r>
              <a:rPr dirty="0" sz="2800" spc="-290">
                <a:solidFill>
                  <a:srgbClr val="00007E"/>
                </a:solidFill>
                <a:latin typeface="Microsoft Sans Serif"/>
                <a:cs typeface="Microsoft Sans Serif"/>
              </a:rPr>
              <a:t>&gt;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68" y="1688973"/>
            <a:ext cx="8756650" cy="507809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 marR="403225" indent="457200">
              <a:lnSpc>
                <a:spcPct val="68200"/>
              </a:lnSpc>
              <a:spcBef>
                <a:spcPts val="1165"/>
              </a:spcBef>
            </a:pPr>
            <a:r>
              <a:rPr dirty="0" sz="2800">
                <a:latin typeface="Microsoft Sans Serif"/>
                <a:cs typeface="Microsoft Sans Serif"/>
              </a:rPr>
              <a:t>Prin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utilizarea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celor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două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comenzi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pot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opera </a:t>
            </a:r>
            <a:r>
              <a:rPr dirty="0" sz="2800">
                <a:latin typeface="Microsoft Sans Serif"/>
                <a:cs typeface="Microsoft Sans Serif"/>
              </a:rPr>
              <a:t>următoarele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modificări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asupra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domeniilor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-1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tabelelor: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adăugare</a:t>
            </a:r>
            <a:r>
              <a:rPr dirty="0" sz="2800" spc="-1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1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eliminare</a:t>
            </a:r>
            <a:r>
              <a:rPr dirty="0" sz="2800" spc="-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constrângeri;</a:t>
            </a:r>
            <a:endParaRPr sz="28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modificare</a:t>
            </a:r>
            <a:r>
              <a:rPr dirty="0" sz="2800" spc="-14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valoare</a:t>
            </a:r>
            <a:r>
              <a:rPr dirty="0" sz="2800" spc="-1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implicită;</a:t>
            </a:r>
            <a:endParaRPr sz="28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adăugare</a:t>
            </a:r>
            <a:r>
              <a:rPr dirty="0" sz="2800" spc="-1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114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eliminare</a:t>
            </a:r>
            <a:r>
              <a:rPr dirty="0" sz="2800" spc="-9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atribute</a:t>
            </a:r>
            <a:r>
              <a:rPr dirty="0" sz="2800" spc="-9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din</a:t>
            </a:r>
            <a:r>
              <a:rPr dirty="0" sz="2800" spc="-10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schema</a:t>
            </a:r>
            <a:r>
              <a:rPr dirty="0" sz="2800" spc="-1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unui</a:t>
            </a:r>
            <a:r>
              <a:rPr dirty="0" sz="2800" spc="-1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tabel.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</a:pPr>
            <a:r>
              <a:rPr dirty="0" sz="2800" spc="-20" i="1">
                <a:solidFill>
                  <a:srgbClr val="00007E"/>
                </a:solidFill>
                <a:latin typeface="Arial"/>
                <a:cs typeface="Arial"/>
              </a:rPr>
              <a:t>Notă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2835"/>
              </a:lnSpc>
              <a:spcBef>
                <a:spcPts val="2460"/>
              </a:spcBef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momentul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definirii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noi</a:t>
            </a:r>
            <a:r>
              <a:rPr dirty="0" sz="2800" spc="-1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constrângeri,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datele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din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2305"/>
              </a:lnSpc>
            </a:pPr>
            <a:r>
              <a:rPr dirty="0" sz="2800">
                <a:latin typeface="Microsoft Sans Serif"/>
                <a:cs typeface="Microsoft Sans Serif"/>
              </a:rPr>
              <a:t>tabel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trebuie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să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satisfacă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acea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constrângere.</a:t>
            </a:r>
            <a:endParaRPr sz="2800">
              <a:latin typeface="Microsoft Sans Serif"/>
              <a:cs typeface="Microsoft Sans Serif"/>
            </a:endParaRPr>
          </a:p>
          <a:p>
            <a:pPr marL="469265">
              <a:lnSpc>
                <a:spcPts val="2830"/>
              </a:lnSpc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caz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contrar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definiţia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constrângerii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va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validată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68" y="174751"/>
            <a:ext cx="344042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4235" algn="l"/>
                <a:tab pos="3308985" algn="l"/>
              </a:tabLst>
            </a:pPr>
            <a:r>
              <a:rPr dirty="0" sz="3200" spc="-10" b="1">
                <a:solidFill>
                  <a:srgbClr val="00007E"/>
                </a:solidFill>
                <a:latin typeface="Arial"/>
                <a:cs typeface="Arial"/>
              </a:rPr>
              <a:t>Comanda</a:t>
            </a:r>
            <a:r>
              <a:rPr dirty="0" sz="32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3200" spc="-20" b="1">
                <a:solidFill>
                  <a:srgbClr val="00007E"/>
                </a:solidFill>
                <a:latin typeface="Arial"/>
                <a:cs typeface="Arial"/>
              </a:rPr>
              <a:t>drop</a:t>
            </a:r>
            <a:r>
              <a:rPr dirty="0" sz="32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-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10025" y="226567"/>
            <a:ext cx="5711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6530" algn="l"/>
                <a:tab pos="3341370" algn="l"/>
                <a:tab pos="4678045" algn="l"/>
                <a:tab pos="532257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permite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eliminarea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datelor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tip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08501" y="517651"/>
            <a:ext cx="5710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1160" algn="l"/>
                <a:tab pos="3432810" algn="l"/>
                <a:tab pos="460756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schemă,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domeniu,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tabel,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vedere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08501" y="810260"/>
            <a:ext cx="5710555" cy="74422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 marR="5080">
              <a:lnSpc>
                <a:spcPct val="68600"/>
              </a:lnSpc>
              <a:spcBef>
                <a:spcPts val="1150"/>
              </a:spcBef>
              <a:tabLst>
                <a:tab pos="853440" algn="l"/>
                <a:tab pos="2190750" algn="l"/>
                <a:tab pos="2368550" algn="l"/>
                <a:tab pos="3220720" algn="l"/>
                <a:tab pos="4658360" algn="l"/>
                <a:tab pos="530098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sau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aserţie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(constrângere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ce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 </a:t>
            </a:r>
            <a:r>
              <a:rPr dirty="0" sz="2800" spc="-20">
                <a:latin typeface="Microsoft Sans Serif"/>
                <a:cs typeface="Microsoft Sans Serif"/>
              </a:rPr>
              <a:t>este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6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asociată		</a:t>
            </a:r>
            <a:r>
              <a:rPr dirty="0" sz="2800" spc="-20">
                <a:latin typeface="Microsoft Sans Serif"/>
                <a:cs typeface="Microsoft Sans Serif"/>
              </a:rPr>
              <a:t>unui</a:t>
            </a:r>
            <a:r>
              <a:rPr dirty="0" sz="2800">
                <a:latin typeface="Microsoft Sans Serif"/>
                <a:cs typeface="Microsoft Sans Serif"/>
              </a:rPr>
              <a:t>	anumit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tabel).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68" y="1640503"/>
            <a:ext cx="8949690" cy="163448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800">
                <a:latin typeface="Microsoft Sans Serif"/>
                <a:cs typeface="Microsoft Sans Serif"/>
              </a:rPr>
              <a:t>Sintaxa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este: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600" spc="-330">
                <a:solidFill>
                  <a:srgbClr val="00007E"/>
                </a:solidFill>
                <a:latin typeface="Microsoft Sans Serif"/>
                <a:cs typeface="Microsoft Sans Serif"/>
              </a:rPr>
              <a:t>drop</a:t>
            </a:r>
            <a:r>
              <a:rPr dirty="0" sz="3600" spc="-5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335">
                <a:solidFill>
                  <a:srgbClr val="00007E"/>
                </a:solidFill>
                <a:latin typeface="Microsoft Sans Serif"/>
                <a:cs typeface="Microsoft Sans Serif"/>
              </a:rPr>
              <a:t>&lt;schema|domain|table|view|assertion&gt;</a:t>
            </a:r>
            <a:endParaRPr sz="3600">
              <a:latin typeface="Microsoft Sans Serif"/>
              <a:cs typeface="Microsoft Sans Serif"/>
            </a:endParaRPr>
          </a:p>
          <a:p>
            <a:pPr marL="2184400">
              <a:lnSpc>
                <a:spcPct val="100000"/>
              </a:lnSpc>
            </a:pPr>
            <a:r>
              <a:rPr dirty="0" sz="3600" spc="-395" i="1">
                <a:solidFill>
                  <a:srgbClr val="00007E"/>
                </a:solidFill>
                <a:latin typeface="Arial"/>
                <a:cs typeface="Arial"/>
              </a:rPr>
              <a:t>NumeComponentă</a:t>
            </a:r>
            <a:r>
              <a:rPr dirty="0" sz="3600" spc="-13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3600" spc="-270">
                <a:solidFill>
                  <a:srgbClr val="00007E"/>
                </a:solidFill>
                <a:latin typeface="Microsoft Sans Serif"/>
                <a:cs typeface="Microsoft Sans Serif"/>
              </a:rPr>
              <a:t>[&lt;restrict</a:t>
            </a:r>
            <a:r>
              <a:rPr dirty="0" sz="36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80">
                <a:solidFill>
                  <a:srgbClr val="00007E"/>
                </a:solidFill>
                <a:latin typeface="Microsoft Sans Serif"/>
                <a:cs typeface="Microsoft Sans Serif"/>
              </a:rPr>
              <a:t>|</a:t>
            </a:r>
            <a:r>
              <a:rPr dirty="0" sz="3600" spc="-6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345">
                <a:solidFill>
                  <a:srgbClr val="00007E"/>
                </a:solidFill>
                <a:latin typeface="Microsoft Sans Serif"/>
                <a:cs typeface="Microsoft Sans Serif"/>
              </a:rPr>
              <a:t>cascade&gt;]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7268" y="3782695"/>
            <a:ext cx="9374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3335" algn="l"/>
                <a:tab pos="1682750" algn="l"/>
                <a:tab pos="2082164" algn="l"/>
                <a:tab pos="4246880" algn="l"/>
                <a:tab pos="4845685" algn="l"/>
                <a:tab pos="5422900" algn="l"/>
                <a:tab pos="5803265" algn="l"/>
                <a:tab pos="7233920" algn="l"/>
                <a:tab pos="7733665" algn="l"/>
                <a:tab pos="9064625" algn="l"/>
              </a:tabLst>
            </a:pPr>
            <a:r>
              <a:rPr dirty="0" sz="2800" spc="-10" i="1">
                <a:solidFill>
                  <a:srgbClr val="00007E"/>
                </a:solidFill>
                <a:latin typeface="Arial"/>
                <a:cs typeface="Arial"/>
              </a:rPr>
              <a:t>restrict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 spc="675">
                <a:latin typeface="Microsoft Sans Serif"/>
                <a:cs typeface="Microsoft Sans Serif"/>
              </a:rPr>
              <a:t>–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o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componentă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va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fi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validată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situaţia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19298" y="4074998"/>
            <a:ext cx="7200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  <a:tab pos="3354704" algn="l"/>
                <a:tab pos="4095750" algn="l"/>
                <a:tab pos="4942840" algn="l"/>
                <a:tab pos="5767705" algn="l"/>
                <a:tab pos="6514465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componenta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este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vidă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sau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este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19298" y="4366640"/>
            <a:ext cx="5730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referită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definiţia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altei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componente.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7268" y="4860416"/>
            <a:ext cx="189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19298" y="4860416"/>
            <a:ext cx="71996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35735" algn="l"/>
                <a:tab pos="2007235" algn="l"/>
                <a:tab pos="2559050" algn="l"/>
                <a:tab pos="2914015" algn="l"/>
                <a:tab pos="4516120" algn="l"/>
                <a:tab pos="5464175" algn="l"/>
                <a:tab pos="603758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schemă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va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fi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eliminată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dacă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conţine </a:t>
            </a:r>
            <a:r>
              <a:rPr dirty="0" sz="2800">
                <a:latin typeface="Microsoft Sans Serif"/>
                <a:cs typeface="Microsoft Sans Serif"/>
              </a:rPr>
              <a:t>tabele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alte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componente;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7268" y="6019038"/>
            <a:ext cx="189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19298" y="6019038"/>
            <a:ext cx="720090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63880" algn="l"/>
                <a:tab pos="2088514" algn="l"/>
                <a:tab pos="2641600" algn="l"/>
                <a:tab pos="3173095" algn="l"/>
                <a:tab pos="3507104" algn="l"/>
                <a:tab pos="4892675" algn="l"/>
                <a:tab pos="5822950" algn="l"/>
                <a:tab pos="689102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un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domeniu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va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fi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eliminat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dacă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apare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 </a:t>
            </a:r>
            <a:r>
              <a:rPr dirty="0" sz="2800">
                <a:latin typeface="Microsoft Sans Serif"/>
                <a:cs typeface="Microsoft Sans Serif"/>
              </a:rPr>
              <a:t>definiţia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unui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tabel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ş.a.m.d.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7268" y="7177531"/>
            <a:ext cx="189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solidFill>
                  <a:srgbClr val="00007E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19298" y="7177531"/>
            <a:ext cx="47688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această</a:t>
            </a:r>
            <a:r>
              <a:rPr dirty="0" sz="2800" spc="-114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opţiune</a:t>
            </a:r>
            <a:r>
              <a:rPr dirty="0" sz="2800" spc="-1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E"/>
                </a:solidFill>
                <a:latin typeface="Microsoft Sans Serif"/>
                <a:cs typeface="Microsoft Sans Serif"/>
              </a:rPr>
              <a:t>este</a:t>
            </a:r>
            <a:r>
              <a:rPr dirty="0" sz="2800" spc="-1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E"/>
                </a:solidFill>
                <a:latin typeface="Microsoft Sans Serif"/>
                <a:cs typeface="Microsoft Sans Serif"/>
              </a:rPr>
              <a:t>implicită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1159205"/>
            <a:ext cx="411416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/>
              <a:t>6.1</a:t>
            </a:r>
            <a:r>
              <a:rPr dirty="0" sz="2600" spc="-35"/>
              <a:t> </a:t>
            </a:r>
            <a:r>
              <a:rPr dirty="0" sz="2600"/>
              <a:t>Definirea</a:t>
            </a:r>
            <a:r>
              <a:rPr dirty="0" sz="2600" spc="-60"/>
              <a:t> </a:t>
            </a:r>
            <a:r>
              <a:rPr dirty="0" sz="2600"/>
              <a:t>datelor</a:t>
            </a:r>
            <a:r>
              <a:rPr dirty="0" sz="2600" spc="-70"/>
              <a:t> </a:t>
            </a:r>
            <a:r>
              <a:rPr dirty="0" sz="2600" spc="55"/>
              <a:t>în</a:t>
            </a:r>
            <a:r>
              <a:rPr dirty="0" sz="2600" spc="-30"/>
              <a:t> </a:t>
            </a:r>
            <a:r>
              <a:rPr dirty="0" sz="2600" spc="-25"/>
              <a:t>SQL</a:t>
            </a:r>
            <a:endParaRPr sz="2600"/>
          </a:p>
        </p:txBody>
      </p:sp>
      <p:sp>
        <p:nvSpPr>
          <p:cNvPr id="3" name="object 3" descr=""/>
          <p:cNvSpPr txBox="1"/>
          <p:nvPr/>
        </p:nvSpPr>
        <p:spPr>
          <a:xfrm>
            <a:off x="347268" y="1961464"/>
            <a:ext cx="9000490" cy="515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>
              <a:lnSpc>
                <a:spcPts val="2355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această</a:t>
            </a:r>
            <a:r>
              <a:rPr dirty="0" sz="2000" spc="4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secţiune</a:t>
            </a:r>
            <a:r>
              <a:rPr dirty="0" sz="2000" spc="4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vom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ilustra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utilizarea</a:t>
            </a:r>
            <a:r>
              <a:rPr dirty="0" sz="2000" spc="4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SQL</a:t>
            </a:r>
            <a:r>
              <a:rPr dirty="0" sz="2000" spc="4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pentru</a:t>
            </a:r>
            <a:r>
              <a:rPr dirty="0" sz="2000" spc="4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definirea</a:t>
            </a:r>
            <a:r>
              <a:rPr dirty="0" sz="2000" spc="434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schemei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55"/>
              </a:lnSpc>
            </a:pP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unei</a:t>
            </a:r>
            <a:r>
              <a:rPr dirty="0" sz="2000" spc="-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baze</a:t>
            </a:r>
            <a:r>
              <a:rPr dirty="0" sz="2000" spc="-5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0007E"/>
                </a:solidFill>
                <a:latin typeface="Microsoft Sans Serif"/>
                <a:cs typeface="Microsoft Sans Serif"/>
              </a:rPr>
              <a:t>date</a:t>
            </a:r>
            <a:r>
              <a:rPr dirty="0" sz="2000" spc="-2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1090"/>
              </a:spcBef>
            </a:pPr>
            <a:r>
              <a:rPr dirty="0" sz="2000">
                <a:latin typeface="Microsoft Sans Serif"/>
                <a:cs typeface="Microsoft Sans Serif"/>
              </a:rPr>
              <a:t>Notaţii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folosite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sintaxa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limbajului:</a:t>
            </a:r>
            <a:endParaRPr sz="20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cuvintele</a:t>
            </a:r>
            <a:r>
              <a:rPr dirty="0" sz="2000" spc="-6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cheie</a:t>
            </a:r>
            <a:r>
              <a:rPr dirty="0" sz="2000" spc="-5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caractere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normale</a:t>
            </a:r>
            <a:endParaRPr sz="20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000" spc="-10">
                <a:solidFill>
                  <a:srgbClr val="C00000"/>
                </a:solidFill>
                <a:latin typeface="Microsoft Sans Serif"/>
                <a:cs typeface="Microsoft Sans Serif"/>
              </a:rPr>
              <a:t>variabilele</a:t>
            </a:r>
            <a:r>
              <a:rPr dirty="0" sz="2000" spc="-5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caractere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italice.</a:t>
            </a:r>
            <a:endParaRPr sz="20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000">
                <a:latin typeface="Microsoft Sans Serif"/>
                <a:cs typeface="Microsoft Sans Serif"/>
              </a:rPr>
              <a:t>parantezele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unghiulare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&lt;***&gt;</a:t>
            </a:r>
            <a:r>
              <a:rPr dirty="0" sz="2000" spc="-8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marchează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termenii;</a:t>
            </a:r>
            <a:endParaRPr sz="2000">
              <a:latin typeface="Microsoft Sans Serif"/>
              <a:cs typeface="Microsoft Sans Serif"/>
            </a:endParaRPr>
          </a:p>
          <a:p>
            <a:pPr marL="469265" indent="-456565">
              <a:lnSpc>
                <a:spcPts val="2345"/>
              </a:lnSpc>
              <a:spcBef>
                <a:spcPts val="1305"/>
              </a:spcBef>
              <a:buFont typeface="Symbol"/>
              <a:buChar char=""/>
              <a:tabLst>
                <a:tab pos="469265" algn="l"/>
                <a:tab pos="3614420" algn="l"/>
              </a:tabLst>
            </a:pPr>
            <a:r>
              <a:rPr dirty="0" sz="2000">
                <a:latin typeface="Microsoft Sans Serif"/>
                <a:cs typeface="Microsoft Sans Serif"/>
              </a:rPr>
              <a:t>parantezele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pătrate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[***]</a:t>
            </a:r>
            <a:r>
              <a:rPr dirty="0" sz="2000" spc="41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-</a:t>
            </a:r>
            <a:r>
              <a:rPr dirty="0" sz="2000">
                <a:latin typeface="Microsoft Sans Serif"/>
                <a:cs typeface="Microsoft Sans Serif"/>
              </a:rPr>
              <a:t>	termenii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delimitaţi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opţionali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(pot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nu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latin typeface="Microsoft Sans Serif"/>
                <a:cs typeface="Microsoft Sans Serif"/>
              </a:rPr>
              <a:t>apară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apară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doar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singură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dată);</a:t>
            </a:r>
            <a:endParaRPr sz="2000">
              <a:latin typeface="Microsoft Sans Serif"/>
              <a:cs typeface="Microsoft Sans Serif"/>
            </a:endParaRPr>
          </a:p>
          <a:p>
            <a:pPr marL="12700" marR="250825" indent="456565">
              <a:lnSpc>
                <a:spcPts val="2300"/>
              </a:lnSpc>
              <a:spcBef>
                <a:spcPts val="136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000">
                <a:latin typeface="Microsoft Sans Serif"/>
                <a:cs typeface="Microsoft Sans Serif"/>
              </a:rPr>
              <a:t>acoladele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{***}</a:t>
            </a:r>
            <a:r>
              <a:rPr dirty="0" sz="2000" spc="44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termenul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interior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poate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apară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poate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fi </a:t>
            </a:r>
            <a:r>
              <a:rPr dirty="0" sz="2000">
                <a:latin typeface="Microsoft Sans Serif"/>
                <a:cs typeface="Microsoft Sans Serif"/>
              </a:rPr>
              <a:t>repetat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arbitrar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ori;</a:t>
            </a:r>
            <a:endParaRPr sz="2000">
              <a:latin typeface="Microsoft Sans Serif"/>
              <a:cs typeface="Microsoft Sans Serif"/>
            </a:endParaRPr>
          </a:p>
          <a:p>
            <a:pPr marL="469265" indent="-456565">
              <a:lnSpc>
                <a:spcPts val="2355"/>
              </a:lnSpc>
              <a:spcBef>
                <a:spcPts val="114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barele</a:t>
            </a:r>
            <a:r>
              <a:rPr dirty="0" sz="2000" spc="434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verticale</a:t>
            </a:r>
            <a:r>
              <a:rPr dirty="0" sz="2000" spc="44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unul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dintre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termenii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delimitaţi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acestea</a:t>
            </a:r>
            <a:r>
              <a:rPr dirty="0" sz="2000" spc="4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trebuie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să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55"/>
              </a:lnSpc>
            </a:pPr>
            <a:r>
              <a:rPr dirty="0" sz="2000" spc="-10">
                <a:latin typeface="Microsoft Sans Serif"/>
                <a:cs typeface="Microsoft Sans Serif"/>
              </a:rPr>
              <a:t>apară.</a:t>
            </a:r>
            <a:endParaRPr sz="20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2000">
                <a:latin typeface="Microsoft Sans Serif"/>
                <a:cs typeface="Microsoft Sans Serif"/>
              </a:rPr>
              <a:t>parantezele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Sans Serif"/>
                <a:cs typeface="Microsoft Sans Serif"/>
              </a:rPr>
              <a:t>()</a:t>
            </a:r>
            <a:r>
              <a:rPr dirty="0" sz="2000" spc="-6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rotunde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cuvinte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cheie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SQL.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1040637"/>
            <a:ext cx="8653145" cy="74295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 marR="5080">
              <a:lnSpc>
                <a:spcPct val="68200"/>
              </a:lnSpc>
              <a:spcBef>
                <a:spcPts val="1165"/>
              </a:spcBef>
              <a:tabLst>
                <a:tab pos="1841500" algn="l"/>
              </a:tabLst>
            </a:pPr>
            <a:r>
              <a:rPr dirty="0" sz="2800" spc="-10" i="1">
                <a:solidFill>
                  <a:srgbClr val="00007E"/>
                </a:solidFill>
                <a:latin typeface="Arial"/>
                <a:cs typeface="Arial"/>
              </a:rPr>
              <a:t>cascade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-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componentă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eliminată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împreună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cu </a:t>
            </a:r>
            <a:r>
              <a:rPr dirty="0" sz="2800">
                <a:latin typeface="Microsoft Sans Serif"/>
                <a:cs typeface="Microsoft Sans Serif"/>
              </a:rPr>
              <a:t>toate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componentele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dependente.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152014"/>
            <a:ext cx="8681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895" indent="-170180">
              <a:lnSpc>
                <a:spcPct val="100000"/>
              </a:lnSpc>
              <a:spcBef>
                <a:spcPts val="95"/>
              </a:spcBef>
              <a:buSzPct val="96428"/>
              <a:buFont typeface="Symbol"/>
              <a:buChar char=""/>
              <a:tabLst>
                <a:tab pos="175895" algn="l"/>
                <a:tab pos="2755900" algn="l"/>
                <a:tab pos="4377690" algn="l"/>
                <a:tab pos="5446395" algn="l"/>
                <a:tab pos="6216015" algn="l"/>
                <a:tab pos="7263130" algn="l"/>
                <a:tab pos="8291830" algn="l"/>
              </a:tabLst>
            </a:pPr>
            <a:r>
              <a:rPr dirty="0" sz="2800">
                <a:latin typeface="Microsoft Sans Serif"/>
                <a:cs typeface="Microsoft Sans Serif"/>
              </a:rPr>
              <a:t>eliminarea</a:t>
            </a:r>
            <a:r>
              <a:rPr dirty="0" sz="2800" spc="-20">
                <a:latin typeface="Microsoft Sans Serif"/>
                <a:cs typeface="Microsoft Sans Serif"/>
              </a:rPr>
              <a:t> unei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scheme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este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vidă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va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2418714"/>
            <a:ext cx="86798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0" algn="l"/>
                <a:tab pos="4883785" algn="l"/>
                <a:tab pos="6615430" algn="l"/>
                <a:tab pos="7491730" algn="l"/>
                <a:tab pos="8369934" algn="l"/>
              </a:tabLst>
            </a:pPr>
            <a:r>
              <a:rPr dirty="0" sz="2800">
                <a:latin typeface="Microsoft Sans Serif"/>
                <a:cs typeface="Microsoft Sans Serif"/>
              </a:rPr>
              <a:t>conduce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eliminarea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tuturor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obiectelor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intră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939" y="2685414"/>
            <a:ext cx="25527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componenţa</a:t>
            </a:r>
            <a:r>
              <a:rPr dirty="0" sz="2800" spc="-15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sa;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939" y="3397377"/>
            <a:ext cx="8681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895" indent="-170180">
              <a:lnSpc>
                <a:spcPct val="100000"/>
              </a:lnSpc>
              <a:spcBef>
                <a:spcPts val="95"/>
              </a:spcBef>
              <a:buSzPct val="96428"/>
              <a:buFont typeface="Symbol"/>
              <a:buChar char=""/>
              <a:tabLst>
                <a:tab pos="175895" algn="l"/>
                <a:tab pos="2060575" algn="l"/>
                <a:tab pos="3112770" algn="l"/>
                <a:tab pos="4264660" algn="l"/>
                <a:tab pos="5873115" algn="l"/>
                <a:tab pos="750125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ştergerea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unui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tabel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folosind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această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opţiune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6939" y="3664077"/>
            <a:ext cx="67335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0480" algn="l"/>
                <a:tab pos="2984500" algn="l"/>
                <a:tab pos="4193540" algn="l"/>
                <a:tab pos="528320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implică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ştergerea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tuturor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liniilor</a:t>
            </a:r>
            <a:r>
              <a:rPr dirty="0" sz="2800">
                <a:latin typeface="Microsoft Sans Serif"/>
                <a:cs typeface="Microsoft Sans Serif"/>
              </a:rPr>
              <a:t>	din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tabel;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6939" y="4373956"/>
            <a:ext cx="8679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260" indent="-170180">
              <a:lnSpc>
                <a:spcPct val="100000"/>
              </a:lnSpc>
              <a:spcBef>
                <a:spcPts val="95"/>
              </a:spcBef>
              <a:buSzPct val="96428"/>
              <a:buFont typeface="Symbol"/>
              <a:buChar char=""/>
              <a:tabLst>
                <a:tab pos="175260" algn="l"/>
                <a:tab pos="1750060" algn="l"/>
                <a:tab pos="3283585" algn="l"/>
                <a:tab pos="4580890" algn="l"/>
                <a:tab pos="5995035" algn="l"/>
                <a:tab pos="6577330" algn="l"/>
                <a:tab pos="759714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opţiunea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 i="1">
                <a:latin typeface="Arial"/>
                <a:cs typeface="Arial"/>
              </a:rPr>
              <a:t>cascade</a:t>
            </a:r>
            <a:r>
              <a:rPr dirty="0" sz="2800" i="1">
                <a:latin typeface="Arial"/>
                <a:cs typeface="Arial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trebuie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utilizată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cu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mare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atenţie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6939" y="4641341"/>
            <a:ext cx="8681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1475" algn="l"/>
                <a:tab pos="2080895" algn="l"/>
                <a:tab pos="3058160" algn="l"/>
                <a:tab pos="3496945" algn="l"/>
                <a:tab pos="4333240" algn="l"/>
                <a:tab pos="5408295" algn="l"/>
                <a:tab pos="7437120" algn="l"/>
                <a:tab pos="827214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deoarece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cazul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20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există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dependenţe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6939" y="4908041"/>
            <a:ext cx="86804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au</a:t>
            </a:r>
            <a:r>
              <a:rPr dirty="0" sz="2800" spc="2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fost</a:t>
            </a:r>
            <a:r>
              <a:rPr dirty="0" sz="2800" spc="2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luate</a:t>
            </a:r>
            <a:r>
              <a:rPr dirty="0" sz="2800" spc="28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2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calcul,</a:t>
            </a:r>
            <a:r>
              <a:rPr dirty="0" sz="2800" spc="2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rezultatul</a:t>
            </a:r>
            <a:r>
              <a:rPr dirty="0" sz="2800" spc="2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2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2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diferit</a:t>
            </a:r>
            <a:r>
              <a:rPr dirty="0" sz="2800" spc="2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8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cel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16939" y="5174741"/>
            <a:ext cx="12738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scontat;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6939" y="5873953"/>
            <a:ext cx="86779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260" indent="-170180">
              <a:lnSpc>
                <a:spcPct val="100000"/>
              </a:lnSpc>
              <a:spcBef>
                <a:spcPts val="95"/>
              </a:spcBef>
              <a:buSzPct val="96428"/>
              <a:buFont typeface="Symbol"/>
              <a:buChar char=""/>
              <a:tabLst>
                <a:tab pos="175260" algn="l"/>
                <a:tab pos="1289685" algn="l"/>
                <a:tab pos="2010410" algn="l"/>
                <a:tab pos="3759200" algn="l"/>
                <a:tab pos="5726430" algn="l"/>
                <a:tab pos="678497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multe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din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sistemele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comerciale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oferă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posibilitatea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6939" y="6141211"/>
            <a:ext cx="8679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testării</a:t>
            </a:r>
            <a:r>
              <a:rPr dirty="0" sz="2800" spc="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rezultatului</a:t>
            </a:r>
            <a:r>
              <a:rPr dirty="0" sz="2800" spc="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comenzii</a:t>
            </a:r>
            <a:r>
              <a:rPr dirty="0" sz="2800" spc="90">
                <a:latin typeface="Microsoft Sans Serif"/>
                <a:cs typeface="Microsoft Sans Serif"/>
              </a:rPr>
              <a:t> </a:t>
            </a:r>
            <a:r>
              <a:rPr dirty="0" sz="2800" i="1">
                <a:latin typeface="Arial"/>
                <a:cs typeface="Arial"/>
              </a:rPr>
              <a:t>drop</a:t>
            </a:r>
            <a:r>
              <a:rPr dirty="0" sz="2800" spc="40" i="1">
                <a:latin typeface="Arial"/>
                <a:cs typeface="Arial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opţiunea</a:t>
            </a:r>
            <a:r>
              <a:rPr dirty="0" sz="2800" spc="80">
                <a:latin typeface="Microsoft Sans Serif"/>
                <a:cs typeface="Microsoft Sans Serif"/>
              </a:rPr>
              <a:t> </a:t>
            </a:r>
            <a:r>
              <a:rPr dirty="0" sz="2800" spc="-10" i="1">
                <a:latin typeface="Arial"/>
                <a:cs typeface="Arial"/>
              </a:rPr>
              <a:t>cascade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16939" y="6407911"/>
            <a:ext cx="61937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înainte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execuţia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efectivă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comenzii.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314" y="3121532"/>
            <a:ext cx="29032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0000"/>
                </a:solidFill>
                <a:latin typeface="Calibri"/>
                <a:cs typeface="Calibri"/>
              </a:rPr>
              <a:t>INTREBARI</a:t>
            </a:r>
            <a:r>
              <a:rPr dirty="0" sz="44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400" spc="-50" b="1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298" y="128726"/>
            <a:ext cx="35096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6.1.1</a:t>
            </a:r>
            <a:r>
              <a:rPr dirty="0" sz="2400" spc="-80"/>
              <a:t> </a:t>
            </a:r>
            <a:r>
              <a:rPr dirty="0" sz="2400"/>
              <a:t>Domenii</a:t>
            </a:r>
            <a:r>
              <a:rPr dirty="0" sz="2400" spc="-50"/>
              <a:t> </a:t>
            </a:r>
            <a:r>
              <a:rPr dirty="0" sz="2400" spc="-10"/>
              <a:t>elementare</a:t>
            </a:r>
            <a:endParaRPr sz="2400"/>
          </a:p>
        </p:txBody>
      </p:sp>
      <p:sp>
        <p:nvSpPr>
          <p:cNvPr id="3" name="object 3" descr=""/>
          <p:cNvSpPr/>
          <p:nvPr/>
        </p:nvSpPr>
        <p:spPr>
          <a:xfrm>
            <a:off x="776477" y="5735573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7268" y="619759"/>
            <a:ext cx="9383395" cy="70580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7620" indent="457200">
              <a:lnSpc>
                <a:spcPts val="2400"/>
              </a:lnSpc>
              <a:spcBef>
                <a:spcPts val="580"/>
              </a:spcBef>
            </a:pPr>
            <a:r>
              <a:rPr dirty="0" sz="2000">
                <a:latin typeface="Microsoft Sans Serif"/>
                <a:cs typeface="Microsoft Sans Serif"/>
              </a:rPr>
              <a:t>SQL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pune</a:t>
            </a:r>
            <a:r>
              <a:rPr dirty="0" sz="2000" spc="2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dispoziţie</a:t>
            </a:r>
            <a:r>
              <a:rPr dirty="0" sz="2000" spc="390">
                <a:latin typeface="Microsoft Sans Serif"/>
                <a:cs typeface="Microsoft Sans Serif"/>
              </a:rPr>
              <a:t> </a:t>
            </a:r>
            <a:r>
              <a:rPr dirty="0" sz="2400" b="1">
                <a:solidFill>
                  <a:srgbClr val="00007E"/>
                </a:solidFill>
                <a:latin typeface="Arial"/>
                <a:cs typeface="Arial"/>
              </a:rPr>
              <a:t>şase</a:t>
            </a:r>
            <a:r>
              <a:rPr dirty="0" sz="2400" spc="250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familii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400" b="1">
                <a:solidFill>
                  <a:srgbClr val="00007E"/>
                </a:solidFill>
                <a:latin typeface="Arial"/>
                <a:cs typeface="Arial"/>
              </a:rPr>
              <a:t>domenii</a:t>
            </a:r>
            <a:r>
              <a:rPr dirty="0" sz="2400" spc="254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7E"/>
                </a:solidFill>
                <a:latin typeface="Arial"/>
                <a:cs typeface="Arial"/>
              </a:rPr>
              <a:t>elementare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fi </a:t>
            </a:r>
            <a:r>
              <a:rPr dirty="0" sz="2000">
                <a:latin typeface="Microsoft Sans Serif"/>
                <a:cs typeface="Microsoft Sans Serif"/>
              </a:rPr>
              <a:t>utilizate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definirea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domeniilor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asociate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atributelor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schemei.</a:t>
            </a:r>
            <a:endParaRPr sz="2000">
              <a:latin typeface="Microsoft Sans Serif"/>
              <a:cs typeface="Microsoft Sans Serif"/>
            </a:endParaRPr>
          </a:p>
          <a:p>
            <a:pPr marL="12700" marR="6985" indent="457200">
              <a:lnSpc>
                <a:spcPct val="100000"/>
              </a:lnSpc>
              <a:spcBef>
                <a:spcPts val="2075"/>
              </a:spcBef>
              <a:tabLst>
                <a:tab pos="914400" algn="l"/>
                <a:tab pos="2366010" algn="l"/>
                <a:tab pos="2663190" algn="l"/>
                <a:tab pos="3722370" algn="l"/>
                <a:tab pos="5513070" algn="l"/>
                <a:tab pos="7065009" algn="l"/>
                <a:tab pos="7687945" algn="l"/>
                <a:tab pos="8040370" algn="l"/>
                <a:tab pos="9087485" algn="l"/>
              </a:tabLst>
            </a:pPr>
            <a:r>
              <a:rPr dirty="0" sz="2000" spc="-25" i="1">
                <a:solidFill>
                  <a:srgbClr val="00007E"/>
                </a:solidFill>
                <a:latin typeface="Arial"/>
                <a:cs typeface="Arial"/>
              </a:rPr>
              <a:t>1)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spc="-10" b="1" i="1">
                <a:solidFill>
                  <a:srgbClr val="00007E"/>
                </a:solidFill>
                <a:latin typeface="Arial"/>
                <a:cs typeface="Arial"/>
              </a:rPr>
              <a:t>Caracter</a:t>
            </a:r>
            <a:r>
              <a:rPr dirty="0" sz="2400" b="1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-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permite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reprezentarea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caracterelor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sau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şirurilor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 </a:t>
            </a:r>
            <a:r>
              <a:rPr dirty="0" sz="2000" spc="-10">
                <a:latin typeface="Microsoft Sans Serif"/>
                <a:cs typeface="Microsoft Sans Serif"/>
              </a:rPr>
              <a:t>caractere.</a:t>
            </a:r>
            <a:endParaRPr sz="2000">
              <a:latin typeface="Microsoft Sans Serif"/>
              <a:cs typeface="Microsoft Sans Serif"/>
            </a:endParaRPr>
          </a:p>
          <a:p>
            <a:pPr marL="12700" marR="6985" indent="457200">
              <a:lnSpc>
                <a:spcPts val="2290"/>
              </a:lnSpc>
              <a:spcBef>
                <a:spcPts val="775"/>
              </a:spcBef>
              <a:tabLst>
                <a:tab pos="1829435" algn="l"/>
                <a:tab pos="5784850" algn="l"/>
                <a:tab pos="6188710" algn="l"/>
                <a:tab pos="6974840" algn="l"/>
                <a:tab pos="8002270" algn="l"/>
                <a:tab pos="847788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Lungimea</a:t>
            </a:r>
            <a:r>
              <a:rPr dirty="0" sz="2000">
                <a:latin typeface="Microsoft Sans Serif"/>
                <a:cs typeface="Microsoft Sans Serif"/>
              </a:rPr>
              <a:t>	şirurilor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poate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16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fixă</a:t>
            </a:r>
            <a:r>
              <a:rPr dirty="0" sz="2000" spc="-4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180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variabilă</a:t>
            </a:r>
            <a:r>
              <a:rPr dirty="0" sz="2000" spc="-10">
                <a:latin typeface="Microsoft Sans Serif"/>
                <a:cs typeface="Microsoft Sans Serif"/>
              </a:rPr>
              <a:t>;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în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cazul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şirurilor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lungime </a:t>
            </a:r>
            <a:r>
              <a:rPr dirty="0" sz="2000">
                <a:latin typeface="Microsoft Sans Serif"/>
                <a:cs typeface="Microsoft Sans Serif"/>
              </a:rPr>
              <a:t>variabilă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trebuie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specificată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lungimea</a:t>
            </a:r>
            <a:r>
              <a:rPr dirty="0" sz="2000" spc="-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maximă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69265">
              <a:lnSpc>
                <a:spcPts val="2350"/>
              </a:lnSpc>
              <a:spcBef>
                <a:spcPts val="445"/>
              </a:spcBef>
            </a:pP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schemă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set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caractere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implicit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(latin,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chirilic,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latin typeface="Microsoft Sans Serif"/>
                <a:cs typeface="Microsoft Sans Serif"/>
              </a:rPr>
              <a:t>grecesc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etc.).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457200">
              <a:lnSpc>
                <a:spcPts val="2300"/>
              </a:lnSpc>
              <a:spcBef>
                <a:spcPts val="65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cazul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necesară</a:t>
            </a:r>
            <a:r>
              <a:rPr dirty="0" sz="2000" spc="1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folosirea</a:t>
            </a:r>
            <a:r>
              <a:rPr dirty="0" sz="2000" spc="1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1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set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caractere</a:t>
            </a:r>
            <a:r>
              <a:rPr dirty="0" sz="2000" spc="16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se </a:t>
            </a:r>
            <a:r>
              <a:rPr dirty="0" sz="2000">
                <a:latin typeface="Microsoft Sans Serif"/>
                <a:cs typeface="Microsoft Sans Serif"/>
              </a:rPr>
              <a:t>specifică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lucru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domeniu.</a:t>
            </a:r>
            <a:endParaRPr sz="20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355"/>
              </a:spcBef>
            </a:pPr>
            <a:r>
              <a:rPr dirty="0" sz="2000" spc="-10">
                <a:latin typeface="Microsoft Sans Serif"/>
                <a:cs typeface="Microsoft Sans Serif"/>
              </a:rPr>
              <a:t>Sintaxa</a:t>
            </a:r>
            <a:r>
              <a:rPr dirty="0" sz="2000" spc="-10">
                <a:solidFill>
                  <a:srgbClr val="00007E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1075"/>
              </a:spcBef>
            </a:pPr>
            <a:r>
              <a:rPr dirty="0" sz="2800" spc="-254">
                <a:solidFill>
                  <a:srgbClr val="00007E"/>
                </a:solidFill>
                <a:latin typeface="Microsoft Sans Serif"/>
                <a:cs typeface="Microsoft Sans Serif"/>
              </a:rPr>
              <a:t>character</a:t>
            </a:r>
            <a:r>
              <a:rPr dirty="0" sz="28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35">
                <a:solidFill>
                  <a:srgbClr val="00007E"/>
                </a:solidFill>
                <a:latin typeface="Microsoft Sans Serif"/>
                <a:cs typeface="Microsoft Sans Serif"/>
              </a:rPr>
              <a:t>[varying]</a:t>
            </a:r>
            <a:r>
              <a:rPr dirty="0" sz="2800" spc="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00007E"/>
                </a:solidFill>
                <a:latin typeface="Microsoft Sans Serif"/>
                <a:cs typeface="Microsoft Sans Serif"/>
              </a:rPr>
              <a:t>[(</a:t>
            </a:r>
            <a:r>
              <a:rPr dirty="0" sz="2800" spc="-254" i="1">
                <a:solidFill>
                  <a:srgbClr val="00007E"/>
                </a:solidFill>
                <a:latin typeface="Arial"/>
                <a:cs typeface="Arial"/>
              </a:rPr>
              <a:t>Lungime</a:t>
            </a:r>
            <a:r>
              <a:rPr dirty="0" sz="2800" spc="-254">
                <a:solidFill>
                  <a:srgbClr val="00007E"/>
                </a:solidFill>
                <a:latin typeface="Microsoft Sans Serif"/>
                <a:cs typeface="Microsoft Sans Serif"/>
              </a:rPr>
              <a:t>)]</a:t>
            </a:r>
            <a:r>
              <a:rPr dirty="0" sz="2800" spc="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00007E"/>
                </a:solidFill>
                <a:latin typeface="Microsoft Sans Serif"/>
                <a:cs typeface="Microsoft Sans Serif"/>
              </a:rPr>
              <a:t>[character</a:t>
            </a:r>
            <a:r>
              <a:rPr dirty="0" sz="2800" spc="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00007E"/>
                </a:solidFill>
                <a:latin typeface="Microsoft Sans Serif"/>
                <a:cs typeface="Microsoft Sans Serif"/>
              </a:rPr>
              <a:t>set</a:t>
            </a:r>
            <a:r>
              <a:rPr dirty="0" sz="28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90" i="1">
                <a:solidFill>
                  <a:srgbClr val="00007E"/>
                </a:solidFill>
                <a:latin typeface="Arial"/>
                <a:cs typeface="Arial"/>
              </a:rPr>
              <a:t>NumeSetCaracter</a:t>
            </a:r>
            <a:r>
              <a:rPr dirty="0" sz="2800" spc="-290">
                <a:solidFill>
                  <a:srgbClr val="00007E"/>
                </a:solidFill>
                <a:latin typeface="Microsoft Sans Serif"/>
                <a:cs typeface="Microsoft Sans Serif"/>
              </a:rPr>
              <a:t>]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tabLst>
                <a:tab pos="1271270" algn="l"/>
                <a:tab pos="2580640" algn="l"/>
                <a:tab pos="3084830" algn="l"/>
                <a:tab pos="3784600" algn="l"/>
                <a:tab pos="5359400" algn="l"/>
                <a:tab pos="6680834" algn="l"/>
                <a:tab pos="8086090" algn="l"/>
                <a:tab pos="8590915" algn="l"/>
              </a:tabLst>
            </a:pPr>
            <a:r>
              <a:rPr dirty="0" sz="2000" spc="-20" b="1">
                <a:latin typeface="Arial"/>
                <a:cs typeface="Arial"/>
              </a:rPr>
              <a:t>Dacă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lungimea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5" b="1">
                <a:latin typeface="Arial"/>
                <a:cs typeface="Arial"/>
              </a:rPr>
              <a:t>nu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este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specificată,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domeniul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reprezintă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5" b="1">
                <a:latin typeface="Arial"/>
                <a:cs typeface="Arial"/>
              </a:rPr>
              <a:t>un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singur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spc="-10" b="1">
                <a:latin typeface="Arial"/>
                <a:cs typeface="Arial"/>
              </a:rPr>
              <a:t>caracter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 marR="7620" indent="457200">
              <a:lnSpc>
                <a:spcPts val="2100"/>
              </a:lnSpc>
              <a:tabLst>
                <a:tab pos="1506220" algn="l"/>
                <a:tab pos="1731645" algn="l"/>
                <a:tab pos="2123440" algn="l"/>
                <a:tab pos="2526030" algn="l"/>
                <a:tab pos="3627754" algn="l"/>
                <a:tab pos="4030345" algn="l"/>
                <a:tab pos="4978400" algn="l"/>
                <a:tab pos="6040755" algn="l"/>
                <a:tab pos="6430645" algn="l"/>
                <a:tab pos="7506970" algn="l"/>
                <a:tab pos="8456295" algn="l"/>
                <a:tab pos="8858885" algn="l"/>
              </a:tabLst>
            </a:pPr>
            <a:r>
              <a:rPr dirty="0" sz="18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r>
              <a:rPr dirty="0" sz="18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1800" spc="-50">
                <a:latin typeface="Microsoft Sans Serif"/>
                <a:cs typeface="Microsoft Sans Serif"/>
              </a:rPr>
              <a:t>-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şir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caractere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lungime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variabilă,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cu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lungimea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maximă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1000 </a:t>
            </a:r>
            <a:r>
              <a:rPr dirty="0" sz="1800">
                <a:latin typeface="Microsoft Sans Serif"/>
                <a:cs typeface="Microsoft Sans Serif"/>
              </a:rPr>
              <a:t>caractere,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setul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caractere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grecesc</a:t>
            </a:r>
            <a:endParaRPr sz="18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944"/>
              </a:spcBef>
            </a:pPr>
            <a:r>
              <a:rPr dirty="0" u="sng" sz="2200" spc="-204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character</a:t>
            </a:r>
            <a:r>
              <a:rPr dirty="0" u="sng" sz="2200" spc="-3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204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varying</a:t>
            </a:r>
            <a:r>
              <a:rPr dirty="0" u="sng" sz="2200" spc="-5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21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(1000)</a:t>
            </a:r>
            <a:r>
              <a:rPr dirty="0" u="sng" sz="2200" spc="-3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20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character</a:t>
            </a:r>
            <a:r>
              <a:rPr dirty="0" u="sng" sz="2200" spc="-5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20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set</a:t>
            </a:r>
            <a:r>
              <a:rPr dirty="0" u="sng" sz="2200" spc="-4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1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Greek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6477" y="4354829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47268" y="555925"/>
            <a:ext cx="9381490" cy="123317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24840" algn="l"/>
              </a:tabLst>
            </a:pPr>
            <a:r>
              <a:rPr dirty="0" sz="2000" spc="-25" i="1">
                <a:solidFill>
                  <a:srgbClr val="00007E"/>
                </a:solidFill>
                <a:latin typeface="Arial"/>
                <a:cs typeface="Arial"/>
              </a:rPr>
              <a:t>2)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b="1" i="1">
                <a:solidFill>
                  <a:srgbClr val="00007E"/>
                </a:solidFill>
                <a:latin typeface="Arial"/>
                <a:cs typeface="Arial"/>
              </a:rPr>
              <a:t>Bit</a:t>
            </a:r>
            <a:r>
              <a:rPr dirty="0" sz="2400" spc="-185" b="1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-</a:t>
            </a:r>
            <a:r>
              <a:rPr dirty="0" sz="2000" spc="-7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utilizat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avea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doar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valori: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0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1.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380"/>
              </a:lnSpc>
              <a:spcBef>
                <a:spcPts val="1220"/>
              </a:spcBef>
              <a:tabLst>
                <a:tab pos="484505" algn="l"/>
                <a:tab pos="1661795" algn="l"/>
                <a:tab pos="2539365" algn="l"/>
                <a:tab pos="4279900" algn="l"/>
                <a:tab pos="5569585" algn="l"/>
                <a:tab pos="6010275" algn="l"/>
                <a:tab pos="6440170" algn="l"/>
                <a:tab pos="7139305" algn="l"/>
                <a:tab pos="8374380" algn="l"/>
                <a:tab pos="908431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Se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foloseşte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reprezentarea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atributelor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tip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400" spc="-20" b="1" i="1">
                <a:solidFill>
                  <a:srgbClr val="00007E"/>
                </a:solidFill>
                <a:latin typeface="Arial"/>
                <a:cs typeface="Arial"/>
              </a:rPr>
              <a:t>flag</a:t>
            </a:r>
            <a:r>
              <a:rPr dirty="0" sz="2400" b="1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(specifică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dacă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un </a:t>
            </a:r>
            <a:r>
              <a:rPr dirty="0" sz="2000">
                <a:latin typeface="Microsoft Sans Serif"/>
                <a:cs typeface="Microsoft Sans Serif"/>
              </a:rPr>
              <a:t>obiect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anumită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proprietate).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68" y="1890522"/>
            <a:ext cx="4809490" cy="634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  <a:tabLst>
                <a:tab pos="718185" algn="l"/>
                <a:tab pos="1480185" algn="l"/>
                <a:tab pos="1873250" algn="l"/>
                <a:tab pos="3130550" algn="l"/>
                <a:tab pos="360934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SQL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pune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la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dispoziţie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asemenea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95"/>
              </a:lnSpc>
            </a:pPr>
            <a:r>
              <a:rPr dirty="0" sz="2000">
                <a:latin typeface="Microsoft Sans Serif"/>
                <a:cs typeface="Microsoft Sans Serif"/>
              </a:rPr>
              <a:t>şirului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specificată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parametru.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6760" y="1840229"/>
            <a:ext cx="3173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9520" algn="l"/>
                <a:tab pos="1945005" algn="l"/>
                <a:tab pos="254698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domeniul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„</a:t>
            </a:r>
            <a:r>
              <a:rPr dirty="0" sz="2400" spc="-20" b="1">
                <a:solidFill>
                  <a:srgbClr val="00007E"/>
                </a:solidFill>
                <a:latin typeface="Arial"/>
                <a:cs typeface="Arial"/>
              </a:rPr>
              <a:t>şir</a:t>
            </a:r>
            <a:r>
              <a:rPr dirty="0" sz="24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spc="-25" b="1">
                <a:solidFill>
                  <a:srgbClr val="00007E"/>
                </a:solidFill>
                <a:latin typeface="Arial"/>
                <a:cs typeface="Arial"/>
              </a:rPr>
              <a:t>de</a:t>
            </a:r>
            <a:r>
              <a:rPr dirty="0" sz="2400" b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spc="-10" b="1">
                <a:solidFill>
                  <a:srgbClr val="00007E"/>
                </a:solidFill>
                <a:latin typeface="Arial"/>
                <a:cs typeface="Arial"/>
              </a:rPr>
              <a:t>biţi</a:t>
            </a:r>
            <a:r>
              <a:rPr dirty="0" sz="2000" spc="-10">
                <a:latin typeface="Microsoft Sans Serif"/>
                <a:cs typeface="Microsoft Sans Serif"/>
              </a:rPr>
              <a:t>”,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69528" y="1890522"/>
            <a:ext cx="1057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Microsoft Sans Serif"/>
                <a:cs typeface="Microsoft Sans Serif"/>
              </a:rPr>
              <a:t>lungimea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7268" y="2626868"/>
            <a:ext cx="7781290" cy="9855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Şirurile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biţi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reprezentarea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unui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grup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proprietăţi.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Arial"/>
                <a:cs typeface="Arial"/>
              </a:rPr>
              <a:t>Sintaxa: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7268" y="3872229"/>
            <a:ext cx="8808085" cy="1595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70230">
              <a:lnSpc>
                <a:spcPct val="100000"/>
              </a:lnSpc>
              <a:spcBef>
                <a:spcPts val="95"/>
              </a:spcBef>
            </a:pPr>
            <a:r>
              <a:rPr dirty="0" sz="3400" spc="-235">
                <a:solidFill>
                  <a:srgbClr val="00007E"/>
                </a:solidFill>
                <a:latin typeface="Microsoft Sans Serif"/>
                <a:cs typeface="Microsoft Sans Serif"/>
              </a:rPr>
              <a:t>bit</a:t>
            </a:r>
            <a:r>
              <a:rPr dirty="0" sz="3400" spc="-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280">
                <a:solidFill>
                  <a:srgbClr val="00007E"/>
                </a:solidFill>
                <a:latin typeface="Microsoft Sans Serif"/>
                <a:cs typeface="Microsoft Sans Serif"/>
              </a:rPr>
              <a:t>[varying]</a:t>
            </a:r>
            <a:r>
              <a:rPr dirty="0" sz="3400" spc="-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-300">
                <a:solidFill>
                  <a:srgbClr val="00007E"/>
                </a:solidFill>
                <a:latin typeface="Microsoft Sans Serif"/>
                <a:cs typeface="Microsoft Sans Serif"/>
              </a:rPr>
              <a:t>[(</a:t>
            </a:r>
            <a:r>
              <a:rPr dirty="0" sz="3400" spc="-300" i="1">
                <a:solidFill>
                  <a:srgbClr val="00007E"/>
                </a:solidFill>
                <a:latin typeface="Arial"/>
                <a:cs typeface="Arial"/>
              </a:rPr>
              <a:t>Lungime</a:t>
            </a:r>
            <a:r>
              <a:rPr dirty="0" sz="3400" spc="-300">
                <a:solidFill>
                  <a:srgbClr val="00007E"/>
                </a:solidFill>
                <a:latin typeface="Microsoft Sans Serif"/>
                <a:cs typeface="Microsoft Sans Serif"/>
              </a:rPr>
              <a:t>)]</a:t>
            </a:r>
            <a:endParaRPr sz="3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525"/>
              </a:spcBef>
            </a:pPr>
            <a:r>
              <a:rPr dirty="0" sz="240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r>
              <a:rPr dirty="0" sz="2400" spc="-114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-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şir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biţi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lungime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variabilă,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lungimea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maximă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de </a:t>
            </a:r>
            <a:r>
              <a:rPr dirty="0" sz="2400">
                <a:latin typeface="Microsoft Sans Serif"/>
                <a:cs typeface="Microsoft Sans Serif"/>
              </a:rPr>
              <a:t>100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caractere: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31234" y="5946470"/>
            <a:ext cx="30105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4000" spc="-27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bit</a:t>
            </a:r>
            <a:r>
              <a:rPr dirty="0" u="sng" sz="4000" spc="-14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4000" spc="-35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varying</a:t>
            </a:r>
            <a:r>
              <a:rPr dirty="0" u="sng" sz="4000" spc="-16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4000" spc="-37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(100)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2" y="285750"/>
            <a:ext cx="3193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824989" algn="l"/>
              </a:tabLst>
            </a:pPr>
            <a:r>
              <a:rPr dirty="0" sz="2400" spc="-25" b="1" i="1">
                <a:latin typeface="Arial"/>
                <a:cs typeface="Arial"/>
              </a:rPr>
              <a:t>3)</a:t>
            </a:r>
            <a:r>
              <a:rPr dirty="0" sz="2400" b="1" i="1">
                <a:latin typeface="Arial"/>
                <a:cs typeface="Arial"/>
              </a:rPr>
              <a:t>	</a:t>
            </a:r>
            <a:r>
              <a:rPr dirty="0" sz="2400" spc="-10" b="1" i="1">
                <a:latin typeface="Arial"/>
                <a:cs typeface="Arial"/>
              </a:rPr>
              <a:t>Domenii</a:t>
            </a:r>
            <a:r>
              <a:rPr dirty="0" sz="2400" b="1" i="1">
                <a:latin typeface="Arial"/>
                <a:cs typeface="Arial"/>
              </a:rPr>
              <a:t>	</a:t>
            </a:r>
            <a:r>
              <a:rPr dirty="0" sz="2400" spc="-10" b="1" i="1">
                <a:latin typeface="Arial"/>
                <a:cs typeface="Arial"/>
              </a:rPr>
              <a:t>numerice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94784" y="336041"/>
            <a:ext cx="3739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154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-</a:t>
            </a:r>
            <a:r>
              <a:rPr dirty="0" sz="2000">
                <a:latin typeface="Microsoft Sans Serif"/>
                <a:cs typeface="Microsoft Sans Serif"/>
              </a:rPr>
              <a:t>	permit</a:t>
            </a:r>
            <a:r>
              <a:rPr dirty="0" sz="2000" spc="4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reprezentarea</a:t>
            </a:r>
            <a:r>
              <a:rPr dirty="0" sz="2000" spc="4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valorilor: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792" y="653034"/>
            <a:ext cx="91059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exacte,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exacte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0986" y="653034"/>
            <a:ext cx="233553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7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tip</a:t>
            </a:r>
            <a:r>
              <a:rPr dirty="0" sz="2000">
                <a:latin typeface="Microsoft Sans Serif"/>
                <a:cs typeface="Microsoft Sans Serif"/>
              </a:rPr>
              <a:t>	întreg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sau</a:t>
            </a:r>
            <a:endParaRPr sz="2000">
              <a:latin typeface="Microsoft Sans Serif"/>
              <a:cs typeface="Microsoft Sans Serif"/>
            </a:endParaRPr>
          </a:p>
          <a:p>
            <a:pPr marL="7493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parte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fracţionară.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8792" y="1479295"/>
            <a:ext cx="61518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SQL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pune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dispoziţie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patru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numerice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diferite: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42796" y="1802496"/>
            <a:ext cx="3684904" cy="88201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375285" algn="l"/>
              </a:tabLst>
            </a:pPr>
            <a:r>
              <a:rPr dirty="0" sz="2400" spc="-260" b="1">
                <a:solidFill>
                  <a:srgbClr val="00007E"/>
                </a:solidFill>
                <a:latin typeface="Arial"/>
                <a:cs typeface="Arial"/>
              </a:rPr>
              <a:t>numeric</a:t>
            </a:r>
            <a:r>
              <a:rPr dirty="0" sz="2400" spc="-5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00007E"/>
                </a:solidFill>
                <a:latin typeface="Arial"/>
                <a:cs typeface="Arial"/>
              </a:rPr>
              <a:t>[(</a:t>
            </a:r>
            <a:r>
              <a:rPr dirty="0" sz="2400" spc="-215" b="1" i="1">
                <a:solidFill>
                  <a:srgbClr val="00007E"/>
                </a:solidFill>
                <a:latin typeface="Arial"/>
                <a:cs typeface="Arial"/>
              </a:rPr>
              <a:t>Precizie</a:t>
            </a:r>
            <a:r>
              <a:rPr dirty="0" sz="2400" spc="-15" b="1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00007E"/>
                </a:solidFill>
                <a:latin typeface="Arial"/>
                <a:cs typeface="Arial"/>
              </a:rPr>
              <a:t>[,</a:t>
            </a:r>
            <a:r>
              <a:rPr dirty="0" sz="2400" spc="-155" b="1" i="1">
                <a:solidFill>
                  <a:srgbClr val="00007E"/>
                </a:solidFill>
                <a:latin typeface="Arial"/>
                <a:cs typeface="Arial"/>
              </a:rPr>
              <a:t>Scală</a:t>
            </a:r>
            <a:r>
              <a:rPr dirty="0" sz="2400" spc="-155" b="1">
                <a:solidFill>
                  <a:srgbClr val="00007E"/>
                </a:solidFill>
                <a:latin typeface="Arial"/>
                <a:cs typeface="Arial"/>
              </a:rPr>
              <a:t>])]</a:t>
            </a:r>
            <a:endParaRPr sz="24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75285" algn="l"/>
              </a:tabLst>
            </a:pPr>
            <a:r>
              <a:rPr dirty="0" sz="2400" spc="-240" b="1">
                <a:solidFill>
                  <a:srgbClr val="00007E"/>
                </a:solidFill>
                <a:latin typeface="Arial"/>
                <a:cs typeface="Arial"/>
              </a:rPr>
              <a:t>decimal</a:t>
            </a:r>
            <a:r>
              <a:rPr dirty="0" sz="2400" spc="10" b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00007E"/>
                </a:solidFill>
                <a:latin typeface="Arial"/>
                <a:cs typeface="Arial"/>
              </a:rPr>
              <a:t>[(</a:t>
            </a:r>
            <a:r>
              <a:rPr dirty="0" sz="2400" spc="-210" b="1" i="1">
                <a:solidFill>
                  <a:srgbClr val="00007E"/>
                </a:solidFill>
                <a:latin typeface="Arial"/>
                <a:cs typeface="Arial"/>
              </a:rPr>
              <a:t>Precizie</a:t>
            </a:r>
            <a:r>
              <a:rPr dirty="0" sz="2400" spc="5" b="1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00007E"/>
                </a:solidFill>
                <a:latin typeface="Arial"/>
                <a:cs typeface="Arial"/>
              </a:rPr>
              <a:t>[,</a:t>
            </a:r>
            <a:r>
              <a:rPr dirty="0" sz="2400" spc="-140" b="1" i="1">
                <a:solidFill>
                  <a:srgbClr val="00007E"/>
                </a:solidFill>
                <a:latin typeface="Arial"/>
                <a:cs typeface="Arial"/>
              </a:rPr>
              <a:t>Scală</a:t>
            </a:r>
            <a:r>
              <a:rPr dirty="0" sz="2400" spc="-140" b="1">
                <a:solidFill>
                  <a:srgbClr val="00007E"/>
                </a:solidFill>
                <a:latin typeface="Arial"/>
                <a:cs typeface="Arial"/>
              </a:rPr>
              <a:t>])]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62980" y="1778254"/>
            <a:ext cx="1363345" cy="8851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14655" indent="-401955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414655" algn="l"/>
              </a:tabLst>
            </a:pPr>
            <a:r>
              <a:rPr dirty="0" sz="2400" spc="-90" b="1">
                <a:solidFill>
                  <a:srgbClr val="00007E"/>
                </a:solidFill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414655" indent="-397510">
              <a:lnSpc>
                <a:spcPct val="100000"/>
              </a:lnSpc>
              <a:spcBef>
                <a:spcPts val="505"/>
              </a:spcBef>
              <a:buAutoNum type="arabicPeriod" startAt="3"/>
              <a:tabLst>
                <a:tab pos="414655" algn="l"/>
              </a:tabLst>
            </a:pPr>
            <a:r>
              <a:rPr dirty="0" sz="2400" spc="-215" b="1">
                <a:solidFill>
                  <a:srgbClr val="00007E"/>
                </a:solidFill>
                <a:latin typeface="Arial"/>
                <a:cs typeface="Arial"/>
              </a:rPr>
              <a:t>smallint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78001" y="3771138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56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19708" y="2721101"/>
            <a:ext cx="8903970" cy="4398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5"/>
              </a:spcBef>
              <a:tabLst>
                <a:tab pos="1271270" algn="l"/>
                <a:tab pos="361696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Domeniile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numeric</a:t>
            </a:r>
            <a:r>
              <a:rPr dirty="0" sz="2000" spc="40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decimal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reprezintă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numere</a:t>
            </a:r>
            <a:r>
              <a:rPr dirty="0" sz="2000" spc="4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4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46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10.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05"/>
              </a:lnSpc>
              <a:tabLst>
                <a:tab pos="2350770" algn="l"/>
                <a:tab pos="5527040" algn="l"/>
              </a:tabLst>
            </a:pPr>
            <a:r>
              <a:rPr dirty="0" sz="2000">
                <a:latin typeface="Microsoft Sans Serif"/>
                <a:cs typeface="Microsoft Sans Serif"/>
              </a:rPr>
              <a:t>Parametrul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Precizie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specifică</a:t>
            </a:r>
            <a:r>
              <a:rPr dirty="0" sz="2000" spc="4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4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total</a:t>
            </a:r>
            <a:r>
              <a:rPr dirty="0" sz="2000" spc="434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digiţi,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iar</a:t>
            </a:r>
            <a:endParaRPr sz="2000">
              <a:latin typeface="Microsoft Sans Serif"/>
              <a:cs typeface="Microsoft Sans Serif"/>
            </a:endParaRPr>
          </a:p>
          <a:p>
            <a:pPr marL="76200">
              <a:lnSpc>
                <a:spcPts val="2350"/>
              </a:lnSpc>
            </a:pPr>
            <a:r>
              <a:rPr dirty="0" sz="2000">
                <a:latin typeface="Microsoft Sans Serif"/>
                <a:cs typeface="Microsoft Sans Serif"/>
              </a:rPr>
              <a:t>parametrul</a:t>
            </a:r>
            <a:r>
              <a:rPr dirty="0" sz="2000" spc="40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Scală</a:t>
            </a:r>
            <a:r>
              <a:rPr dirty="0" sz="2000" spc="40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indică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40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digiţi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folosiţi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partea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fracţionară.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8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1800">
              <a:latin typeface="Arial"/>
              <a:cs typeface="Arial"/>
            </a:endParaRPr>
          </a:p>
          <a:p>
            <a:pPr marL="1169035">
              <a:lnSpc>
                <a:spcPct val="100000"/>
              </a:lnSpc>
              <a:spcBef>
                <a:spcPts val="780"/>
              </a:spcBef>
            </a:pPr>
            <a:r>
              <a:rPr dirty="0" sz="2200" spc="-220">
                <a:solidFill>
                  <a:srgbClr val="00007E"/>
                </a:solidFill>
                <a:latin typeface="Microsoft Sans Serif"/>
                <a:cs typeface="Microsoft Sans Serif"/>
              </a:rPr>
              <a:t>decimal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00007E"/>
                </a:solidFill>
                <a:latin typeface="Microsoft Sans Serif"/>
                <a:cs typeface="Microsoft Sans Serif"/>
              </a:rPr>
              <a:t>(4)</a:t>
            </a:r>
            <a:r>
              <a:rPr dirty="0" sz="22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0">
                <a:solidFill>
                  <a:srgbClr val="00007E"/>
                </a:solidFill>
                <a:latin typeface="Microsoft Sans Serif"/>
                <a:cs typeface="Microsoft Sans Serif"/>
              </a:rPr>
              <a:t>–</a:t>
            </a:r>
            <a:r>
              <a:rPr dirty="0" sz="2200" spc="-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85">
                <a:solidFill>
                  <a:srgbClr val="00007E"/>
                </a:solidFill>
                <a:latin typeface="Microsoft Sans Serif"/>
                <a:cs typeface="Microsoft Sans Serif"/>
              </a:rPr>
              <a:t>valori</a:t>
            </a:r>
            <a:r>
              <a:rPr dirty="0" sz="2200" spc="1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00007E"/>
                </a:solidFill>
                <a:latin typeface="Microsoft Sans Serif"/>
                <a:cs typeface="Microsoft Sans Serif"/>
              </a:rPr>
              <a:t>între</a:t>
            </a:r>
            <a:r>
              <a:rPr dirty="0" sz="2200" spc="-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00007E"/>
                </a:solidFill>
                <a:latin typeface="Microsoft Sans Serif"/>
                <a:cs typeface="Microsoft Sans Serif"/>
              </a:rPr>
              <a:t>-</a:t>
            </a:r>
            <a:r>
              <a:rPr dirty="0" sz="2200" spc="-250">
                <a:solidFill>
                  <a:srgbClr val="00007E"/>
                </a:solidFill>
                <a:latin typeface="Microsoft Sans Serif"/>
                <a:cs typeface="Microsoft Sans Serif"/>
              </a:rPr>
              <a:t>9999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60">
                <a:solidFill>
                  <a:srgbClr val="00007E"/>
                </a:solidFill>
                <a:latin typeface="Microsoft Sans Serif"/>
                <a:cs typeface="Microsoft Sans Serif"/>
              </a:rPr>
              <a:t>şi</a:t>
            </a:r>
            <a:r>
              <a:rPr dirty="0" sz="2200" spc="-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00007E"/>
                </a:solidFill>
                <a:latin typeface="Microsoft Sans Serif"/>
                <a:cs typeface="Microsoft Sans Serif"/>
              </a:rPr>
              <a:t>+9999</a:t>
            </a:r>
            <a:endParaRPr sz="2200">
              <a:latin typeface="Microsoft Sans Serif"/>
              <a:cs typeface="Microsoft Sans Serif"/>
            </a:endParaRPr>
          </a:p>
          <a:p>
            <a:pPr marL="1169035">
              <a:lnSpc>
                <a:spcPct val="100000"/>
              </a:lnSpc>
              <a:spcBef>
                <a:spcPts val="470"/>
              </a:spcBef>
            </a:pPr>
            <a:r>
              <a:rPr dirty="0" u="sng" sz="2200" spc="-22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numeric</a:t>
            </a:r>
            <a:r>
              <a:rPr dirty="0" u="sng" sz="2200" spc="-4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18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(6,3)</a:t>
            </a:r>
            <a:r>
              <a:rPr dirty="0" u="sng" sz="2200" spc="-4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35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–</a:t>
            </a:r>
            <a:r>
              <a:rPr dirty="0" u="sng" sz="2200" spc="-6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18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valori</a:t>
            </a:r>
            <a:r>
              <a:rPr dirty="0" u="sng" sz="2200" spc="-5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15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între</a:t>
            </a:r>
            <a:r>
              <a:rPr dirty="0" u="sng" sz="2200" spc="-5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15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-</a:t>
            </a:r>
            <a:r>
              <a:rPr dirty="0" u="sng" sz="2200" spc="-229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999,999</a:t>
            </a:r>
            <a:r>
              <a:rPr dirty="0" u="sng" sz="2200" spc="-5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16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şi</a:t>
            </a:r>
            <a:r>
              <a:rPr dirty="0" u="sng" sz="2200" spc="-55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2200" spc="-80">
                <a:solidFill>
                  <a:srgbClr val="00007E"/>
                </a:solidFill>
                <a:uFill>
                  <a:solidFill>
                    <a:srgbClr val="00007E"/>
                  </a:solidFill>
                </a:uFill>
                <a:latin typeface="Microsoft Sans Serif"/>
                <a:cs typeface="Microsoft Sans Serif"/>
              </a:rPr>
              <a:t>+999,999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 spc="-10">
                <a:latin typeface="Microsoft Sans Serif"/>
                <a:cs typeface="Microsoft Sans Serif"/>
              </a:rPr>
              <a:t>Domeniile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numeric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decimal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similare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funcţional.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Microsoft Sans Serif"/>
                <a:cs typeface="Microsoft Sans Serif"/>
              </a:rPr>
              <a:t>Diferenţe: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A046E"/>
                </a:solidFill>
                <a:latin typeface="Microsoft Sans Serif"/>
                <a:cs typeface="Microsoft Sans Serif"/>
              </a:rPr>
              <a:t>numeric</a:t>
            </a:r>
            <a:r>
              <a:rPr dirty="0" sz="2000" spc="-85">
                <a:solidFill>
                  <a:srgbClr val="0A046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(precizie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fixă),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A046E"/>
                </a:solidFill>
                <a:latin typeface="Microsoft Sans Serif"/>
                <a:cs typeface="Microsoft Sans Serif"/>
              </a:rPr>
              <a:t>decimal</a:t>
            </a:r>
            <a:r>
              <a:rPr dirty="0" sz="2000" spc="-65">
                <a:solidFill>
                  <a:srgbClr val="0A046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(precizia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cerinţă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minimă)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55"/>
              </a:lnSpc>
              <a:spcBef>
                <a:spcPts val="600"/>
              </a:spcBef>
            </a:pP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precizia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specificată,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sistemul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utilizează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implicită.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Dacă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55"/>
              </a:lnSpc>
            </a:pPr>
            <a:r>
              <a:rPr dirty="0" sz="2000">
                <a:latin typeface="Microsoft Sans Serif"/>
                <a:cs typeface="Microsoft Sans Serif"/>
              </a:rPr>
              <a:t>scala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specificată,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presupune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zero.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320"/>
              </a:lnSpc>
              <a:spcBef>
                <a:spcPts val="635"/>
              </a:spcBef>
              <a:tabLst>
                <a:tab pos="1356995" algn="l"/>
                <a:tab pos="2271395" algn="l"/>
                <a:tab pos="6741795" algn="l"/>
                <a:tab pos="7761605" algn="l"/>
                <a:tab pos="83134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Domeniile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integer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smallint</a:t>
            </a:r>
            <a:r>
              <a:rPr dirty="0" sz="2000" spc="-6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utilizate</a:t>
            </a:r>
            <a:r>
              <a:rPr dirty="0" sz="2000" spc="2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când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este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nevoie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parte fracţionară.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68" y="724661"/>
            <a:ext cx="25272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solidFill>
                  <a:srgbClr val="00007E"/>
                </a:solidFill>
                <a:latin typeface="Arial"/>
                <a:cs typeface="Arial"/>
              </a:rPr>
              <a:t>4)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1232" y="1002919"/>
            <a:ext cx="14681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aproximative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86454" y="1002919"/>
            <a:ext cx="6325870" cy="6235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3970" marR="5080" indent="-1905">
              <a:lnSpc>
                <a:spcPts val="2300"/>
              </a:lnSpc>
              <a:spcBef>
                <a:spcPts val="260"/>
              </a:spcBef>
              <a:tabLst>
                <a:tab pos="1602105" algn="l"/>
                <a:tab pos="1990725" algn="l"/>
                <a:tab pos="2914650" algn="l"/>
                <a:tab pos="3911600" algn="l"/>
                <a:tab pos="4652010" algn="l"/>
                <a:tab pos="559117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reprezentării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în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virgulă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mobilă,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unde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fiecare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număr </a:t>
            </a:r>
            <a:r>
              <a:rPr dirty="0" sz="2000">
                <a:latin typeface="Microsoft Sans Serif"/>
                <a:cs typeface="Microsoft Sans Serif"/>
              </a:rPr>
              <a:t>corespunde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perechi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mantisă</a:t>
            </a:r>
            <a:r>
              <a:rPr dirty="0" sz="2000" spc="-7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–</a:t>
            </a:r>
            <a:r>
              <a:rPr dirty="0" sz="2000" spc="-7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exponent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336" y="724356"/>
            <a:ext cx="8816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01725" algn="l"/>
                <a:tab pos="2287905" algn="l"/>
                <a:tab pos="2556510" algn="l"/>
                <a:tab pos="3443604" algn="l"/>
                <a:tab pos="4810760" algn="l"/>
                <a:tab pos="6138545" algn="l"/>
                <a:tab pos="6955790" algn="l"/>
                <a:tab pos="7562850" algn="l"/>
              </a:tabLst>
            </a:pP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Domenii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numerice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-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permit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descrierea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numerelor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reale,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prin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intermediul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1232" y="1662832"/>
            <a:ext cx="8609965" cy="10814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Mantisa</a:t>
            </a:r>
            <a:r>
              <a:rPr dirty="0" sz="2000" spc="-7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fracţionară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iar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exponentul</a:t>
            </a:r>
            <a:r>
              <a:rPr dirty="0" sz="2000" spc="-7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întreg.</a:t>
            </a:r>
            <a:endParaRPr sz="2000">
              <a:latin typeface="Microsoft Sans Serif"/>
              <a:cs typeface="Microsoft Sans Serif"/>
            </a:endParaRPr>
          </a:p>
          <a:p>
            <a:pPr marL="2579370" marR="5080" indent="-2567305">
              <a:lnSpc>
                <a:spcPts val="2300"/>
              </a:lnSpc>
              <a:spcBef>
                <a:spcPts val="765"/>
              </a:spcBef>
              <a:tabLst>
                <a:tab pos="2577465" algn="l"/>
                <a:tab pos="4167504" algn="l"/>
                <a:tab pos="4556125" algn="l"/>
                <a:tab pos="647636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Valoarea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aproximativă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	unui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real</a:t>
            </a:r>
            <a:r>
              <a:rPr dirty="0" sz="2000">
                <a:latin typeface="Microsoft Sans Serif"/>
                <a:cs typeface="Microsoft Sans Serif"/>
              </a:rPr>
              <a:t>	se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obţine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înmulţind </a:t>
            </a:r>
            <a:r>
              <a:rPr dirty="0" sz="2000">
                <a:latin typeface="Microsoft Sans Serif"/>
                <a:cs typeface="Microsoft Sans Serif"/>
              </a:rPr>
              <a:t>mantisa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puterea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10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prin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exponent.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76477" y="3004566"/>
            <a:ext cx="8465820" cy="0"/>
          </a:xfrm>
          <a:custGeom>
            <a:avLst/>
            <a:gdLst/>
            <a:ahLst/>
            <a:cxnLst/>
            <a:rect l="l" t="t" r="r" b="b"/>
            <a:pathLst>
              <a:path w="8465820" h="0">
                <a:moveTo>
                  <a:pt x="0" y="0"/>
                </a:moveTo>
                <a:lnTo>
                  <a:pt x="846582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42594" y="2869585"/>
            <a:ext cx="3427729" cy="132651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75"/>
              </a:spcBef>
            </a:pP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290"/>
              </a:spcBef>
            </a:pPr>
            <a:r>
              <a:rPr dirty="0" sz="2200" spc="-204">
                <a:solidFill>
                  <a:srgbClr val="00007E"/>
                </a:solidFill>
                <a:latin typeface="Microsoft Sans Serif"/>
                <a:cs typeface="Microsoft Sans Serif"/>
              </a:rPr>
              <a:t>0.17E16</a:t>
            </a:r>
            <a:r>
              <a:rPr dirty="0" sz="2200" spc="-204">
                <a:solidFill>
                  <a:srgbClr val="00007E"/>
                </a:solidFill>
                <a:latin typeface="Symbol"/>
                <a:cs typeface="Symbol"/>
              </a:rPr>
              <a:t></a:t>
            </a:r>
            <a:r>
              <a:rPr dirty="0" sz="2200" spc="-204">
                <a:solidFill>
                  <a:srgbClr val="00007E"/>
                </a:solidFill>
                <a:latin typeface="Microsoft Sans Serif"/>
                <a:cs typeface="Microsoft Sans Serif"/>
              </a:rPr>
              <a:t>0.17</a:t>
            </a:r>
            <a:r>
              <a:rPr dirty="0" sz="22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5">
                <a:solidFill>
                  <a:srgbClr val="00007E"/>
                </a:solidFill>
                <a:latin typeface="Microsoft Sans Serif"/>
                <a:cs typeface="Microsoft Sans Serif"/>
              </a:rPr>
              <a:t>•</a:t>
            </a:r>
            <a:r>
              <a:rPr dirty="0" sz="2200" spc="-2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00007E"/>
                </a:solidFill>
                <a:latin typeface="Microsoft Sans Serif"/>
                <a:cs typeface="Microsoft Sans Serif"/>
              </a:rPr>
              <a:t>10</a:t>
            </a:r>
            <a:r>
              <a:rPr dirty="0" baseline="17857" sz="2100" spc="-30">
                <a:solidFill>
                  <a:srgbClr val="00007E"/>
                </a:solidFill>
                <a:latin typeface="Microsoft Sans Serif"/>
                <a:cs typeface="Microsoft Sans Serif"/>
              </a:rPr>
              <a:t>16</a:t>
            </a:r>
            <a:endParaRPr baseline="17857" sz="21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67535" algn="l"/>
              </a:tabLst>
            </a:pPr>
            <a:r>
              <a:rPr dirty="0" sz="2200" spc="-215">
                <a:solidFill>
                  <a:srgbClr val="00007E"/>
                </a:solidFill>
                <a:latin typeface="Microsoft Sans Serif"/>
                <a:cs typeface="Microsoft Sans Serif"/>
              </a:rPr>
              <a:t>0.17</a:t>
            </a:r>
            <a:r>
              <a:rPr dirty="0" sz="2200" spc="-3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0">
                <a:solidFill>
                  <a:srgbClr val="00007E"/>
                </a:solidFill>
                <a:latin typeface="Microsoft Sans Serif"/>
                <a:cs typeface="Microsoft Sans Serif"/>
              </a:rPr>
              <a:t>–</a:t>
            </a:r>
            <a:r>
              <a:rPr dirty="0" sz="2200" spc="-1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00007E"/>
                </a:solidFill>
                <a:latin typeface="Microsoft Sans Serif"/>
                <a:cs typeface="Microsoft Sans Serif"/>
              </a:rPr>
              <a:t>mantisă;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	</a:t>
            </a:r>
            <a:r>
              <a:rPr dirty="0" sz="2200" spc="-245">
                <a:solidFill>
                  <a:srgbClr val="00007E"/>
                </a:solidFill>
                <a:latin typeface="Microsoft Sans Serif"/>
                <a:cs typeface="Microsoft Sans Serif"/>
              </a:rPr>
              <a:t>16</a:t>
            </a:r>
            <a:r>
              <a:rPr dirty="0" sz="2200" spc="-3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0">
                <a:solidFill>
                  <a:srgbClr val="00007E"/>
                </a:solidFill>
                <a:latin typeface="Microsoft Sans Serif"/>
                <a:cs typeface="Microsoft Sans Serif"/>
              </a:rPr>
              <a:t>–</a:t>
            </a:r>
            <a:r>
              <a:rPr dirty="0" sz="2200" spc="-2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75">
                <a:solidFill>
                  <a:srgbClr val="00007E"/>
                </a:solidFill>
                <a:latin typeface="Microsoft Sans Serif"/>
                <a:cs typeface="Microsoft Sans Serif"/>
              </a:rPr>
              <a:t>exponent;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70527" y="3815842"/>
            <a:ext cx="29597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210">
                <a:solidFill>
                  <a:srgbClr val="00007E"/>
                </a:solidFill>
                <a:latin typeface="Microsoft Sans Serif"/>
                <a:cs typeface="Microsoft Sans Serif"/>
              </a:rPr>
              <a:t>valoare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0">
                <a:solidFill>
                  <a:srgbClr val="00007E"/>
                </a:solidFill>
                <a:latin typeface="Microsoft Sans Serif"/>
                <a:cs typeface="Microsoft Sans Serif"/>
              </a:rPr>
              <a:t>=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25">
                <a:solidFill>
                  <a:srgbClr val="00007E"/>
                </a:solidFill>
                <a:latin typeface="Microsoft Sans Serif"/>
                <a:cs typeface="Microsoft Sans Serif"/>
              </a:rPr>
              <a:t>mantisă</a:t>
            </a:r>
            <a:r>
              <a:rPr dirty="0" sz="22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0007E"/>
                </a:solidFill>
                <a:latin typeface="Symbol"/>
                <a:cs typeface="Symbol"/>
              </a:rPr>
              <a:t></a:t>
            </a:r>
            <a:r>
              <a:rPr dirty="0" sz="2200" spc="20">
                <a:solidFill>
                  <a:srgbClr val="00007E"/>
                </a:solidFill>
                <a:latin typeface="Times New Roman"/>
                <a:cs typeface="Times New Roman"/>
              </a:rPr>
              <a:t> </a:t>
            </a:r>
            <a:r>
              <a:rPr dirty="0" sz="2200" spc="-114">
                <a:solidFill>
                  <a:srgbClr val="00007E"/>
                </a:solidFill>
                <a:latin typeface="Microsoft Sans Serif"/>
                <a:cs typeface="Microsoft Sans Serif"/>
              </a:rPr>
              <a:t>10</a:t>
            </a:r>
            <a:r>
              <a:rPr dirty="0" baseline="17857" sz="2100" spc="-172">
                <a:solidFill>
                  <a:srgbClr val="00007E"/>
                </a:solidFill>
                <a:latin typeface="Microsoft Sans Serif"/>
                <a:cs typeface="Microsoft Sans Serif"/>
              </a:rPr>
              <a:t>exponent</a:t>
            </a:r>
            <a:endParaRPr baseline="17857" sz="21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99337" y="4165853"/>
            <a:ext cx="8442960" cy="0"/>
          </a:xfrm>
          <a:custGeom>
            <a:avLst/>
            <a:gdLst/>
            <a:ahLst/>
            <a:cxnLst/>
            <a:rect l="l" t="t" r="r" b="b"/>
            <a:pathLst>
              <a:path w="8442960" h="0">
                <a:moveTo>
                  <a:pt x="0" y="0"/>
                </a:moveTo>
                <a:lnTo>
                  <a:pt x="844296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98068" y="4384806"/>
            <a:ext cx="8735060" cy="29883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000">
                <a:latin typeface="Microsoft Sans Serif"/>
                <a:cs typeface="Microsoft Sans Serif"/>
              </a:rPr>
              <a:t>SQL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pune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dispoziţie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următoarele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numerice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aproximative:</a:t>
            </a:r>
            <a:endParaRPr sz="2000">
              <a:latin typeface="Microsoft Sans Serif"/>
              <a:cs typeface="Microsoft Sans Serif"/>
            </a:endParaRPr>
          </a:p>
          <a:p>
            <a:pPr marL="129539" indent="-123825">
              <a:lnSpc>
                <a:spcPct val="100000"/>
              </a:lnSpc>
              <a:spcBef>
                <a:spcPts val="710"/>
              </a:spcBef>
              <a:buSzPct val="95000"/>
              <a:buFont typeface="Symbol"/>
              <a:buChar char=""/>
              <a:tabLst>
                <a:tab pos="129539" algn="l"/>
              </a:tabLst>
            </a:pPr>
            <a:r>
              <a:rPr dirty="0" sz="2000" spc="-150">
                <a:solidFill>
                  <a:srgbClr val="00007E"/>
                </a:solidFill>
                <a:latin typeface="Microsoft Sans Serif"/>
                <a:cs typeface="Microsoft Sans Serif"/>
              </a:rPr>
              <a:t>float</a:t>
            </a:r>
            <a:r>
              <a:rPr dirty="0" sz="2000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00007E"/>
                </a:solidFill>
                <a:latin typeface="Microsoft Sans Serif"/>
                <a:cs typeface="Microsoft Sans Serif"/>
              </a:rPr>
              <a:t>[(</a:t>
            </a:r>
            <a:r>
              <a:rPr dirty="0" sz="2000" spc="-75" i="1">
                <a:solidFill>
                  <a:srgbClr val="00007E"/>
                </a:solidFill>
                <a:latin typeface="Arial"/>
                <a:cs typeface="Arial"/>
              </a:rPr>
              <a:t>Precizie</a:t>
            </a:r>
            <a:r>
              <a:rPr dirty="0" sz="2000" spc="-75">
                <a:solidFill>
                  <a:srgbClr val="00007E"/>
                </a:solidFill>
                <a:latin typeface="Microsoft Sans Serif"/>
                <a:cs typeface="Microsoft Sans Serif"/>
              </a:rPr>
              <a:t>)]</a:t>
            </a:r>
            <a:endParaRPr sz="2000">
              <a:latin typeface="Microsoft Sans Serif"/>
              <a:cs typeface="Microsoft Sans Serif"/>
            </a:endParaRPr>
          </a:p>
          <a:p>
            <a:pPr marL="129539" indent="-123825">
              <a:lnSpc>
                <a:spcPct val="100000"/>
              </a:lnSpc>
              <a:spcBef>
                <a:spcPts val="615"/>
              </a:spcBef>
              <a:buSzPct val="95000"/>
              <a:buFont typeface="Symbol"/>
              <a:buChar char=""/>
              <a:tabLst>
                <a:tab pos="129539" algn="l"/>
              </a:tabLst>
            </a:pPr>
            <a:r>
              <a:rPr dirty="0" sz="2000" spc="-20">
                <a:solidFill>
                  <a:srgbClr val="00007E"/>
                </a:solidFill>
                <a:latin typeface="Microsoft Sans Serif"/>
                <a:cs typeface="Microsoft Sans Serif"/>
              </a:rPr>
              <a:t>real</a:t>
            </a:r>
            <a:endParaRPr sz="2000">
              <a:latin typeface="Microsoft Sans Serif"/>
              <a:cs typeface="Microsoft Sans Serif"/>
            </a:endParaRPr>
          </a:p>
          <a:p>
            <a:pPr marL="129539" indent="-123825">
              <a:lnSpc>
                <a:spcPct val="100000"/>
              </a:lnSpc>
              <a:spcBef>
                <a:spcPts val="585"/>
              </a:spcBef>
              <a:buSzPct val="95000"/>
              <a:buFont typeface="Symbol"/>
              <a:buChar char=""/>
              <a:tabLst>
                <a:tab pos="129539" algn="l"/>
              </a:tabLst>
            </a:pPr>
            <a:r>
              <a:rPr dirty="0" sz="2000" spc="-195">
                <a:solidFill>
                  <a:srgbClr val="00007E"/>
                </a:solidFill>
                <a:latin typeface="Microsoft Sans Serif"/>
                <a:cs typeface="Microsoft Sans Serif"/>
              </a:rPr>
              <a:t>double</a:t>
            </a:r>
            <a:r>
              <a:rPr dirty="0" sz="2000" spc="5">
                <a:solidFill>
                  <a:srgbClr val="00007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5">
                <a:solidFill>
                  <a:srgbClr val="00007E"/>
                </a:solidFill>
                <a:latin typeface="Microsoft Sans Serif"/>
                <a:cs typeface="Microsoft Sans Serif"/>
              </a:rPr>
              <a:t>precision</a:t>
            </a:r>
            <a:endParaRPr sz="2000">
              <a:latin typeface="Microsoft Sans Serif"/>
              <a:cs typeface="Microsoft Sans Serif"/>
            </a:endParaRPr>
          </a:p>
          <a:p>
            <a:pPr marL="12700" marR="7620">
              <a:lnSpc>
                <a:spcPts val="2290"/>
              </a:lnSpc>
              <a:spcBef>
                <a:spcPts val="1370"/>
              </a:spcBef>
              <a:tabLst>
                <a:tab pos="909955" algn="l"/>
                <a:tab pos="2089785" algn="l"/>
                <a:tab pos="2719070" algn="l"/>
                <a:tab pos="3136900" algn="l"/>
                <a:tab pos="3923665" algn="l"/>
                <a:tab pos="4903470" algn="l"/>
                <a:tab pos="5321300" algn="l"/>
                <a:tab pos="6696075" algn="l"/>
                <a:tab pos="7761605" algn="l"/>
                <a:tab pos="819467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domeniul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float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poate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furniza,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parametru,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numărul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digiţi </a:t>
            </a:r>
            <a:r>
              <a:rPr dirty="0" sz="2000">
                <a:latin typeface="Microsoft Sans Serif"/>
                <a:cs typeface="Microsoft Sans Serif"/>
              </a:rPr>
              <a:t>dedicaţi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reprezentarea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mantisei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(parametrul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Precizie</a:t>
            </a:r>
            <a:r>
              <a:rPr dirty="0" sz="2000" spc="-10">
                <a:latin typeface="Microsoft Sans Serif"/>
                <a:cs typeface="Microsoft Sans Serif"/>
              </a:rPr>
              <a:t>).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300"/>
              </a:lnSpc>
              <a:spcBef>
                <a:spcPts val="610"/>
              </a:spcBef>
              <a:tabLst>
                <a:tab pos="1236345" algn="l"/>
                <a:tab pos="2147570" algn="l"/>
                <a:tab pos="3314065" algn="l"/>
                <a:tab pos="4591050" algn="l"/>
                <a:tab pos="5600065" algn="l"/>
                <a:tab pos="6015990" algn="l"/>
                <a:tab pos="6307455" algn="l"/>
                <a:tab pos="7330440" algn="l"/>
                <a:tab pos="829945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Domeniul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double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precision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reprezintă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numere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precizie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ridicată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faţă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20" i="1">
                <a:solidFill>
                  <a:srgbClr val="0A046E"/>
                </a:solidFill>
                <a:latin typeface="Arial"/>
                <a:cs typeface="Arial"/>
              </a:rPr>
              <a:t>real</a:t>
            </a:r>
            <a:r>
              <a:rPr dirty="0" sz="2000" spc="-2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191" y="296231"/>
            <a:ext cx="9413875" cy="6995159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5)</a:t>
            </a:r>
            <a:r>
              <a:rPr dirty="0" sz="2000" spc="-3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Dată</a:t>
            </a:r>
            <a:r>
              <a:rPr dirty="0" sz="2000" spc="-3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Calendaristică</a:t>
            </a:r>
            <a:r>
              <a:rPr dirty="0" sz="2000" spc="-9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şi</a:t>
            </a:r>
            <a:r>
              <a:rPr dirty="0" sz="2000" spc="-7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timp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oferă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suport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gestiunea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informaţiilor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temporale</a:t>
            </a:r>
            <a:endParaRPr sz="2000">
              <a:latin typeface="Microsoft Sans Serif"/>
              <a:cs typeface="Microsoft Sans Serif"/>
            </a:endParaRPr>
          </a:p>
          <a:p>
            <a:pPr marL="466725" indent="-343535">
              <a:lnSpc>
                <a:spcPct val="100000"/>
              </a:lnSpc>
              <a:spcBef>
                <a:spcPts val="1530"/>
              </a:spcBef>
              <a:buFont typeface="Symbol"/>
              <a:buChar char=""/>
              <a:tabLst>
                <a:tab pos="466725" algn="l"/>
              </a:tabLst>
            </a:pPr>
            <a:r>
              <a:rPr dirty="0" sz="2800" spc="-20" i="1">
                <a:solidFill>
                  <a:srgbClr val="00007E"/>
                </a:solidFill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 marL="466725" indent="-3435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6725" algn="l"/>
              </a:tabLst>
            </a:pP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time</a:t>
            </a:r>
            <a:r>
              <a:rPr dirty="0" sz="2800" spc="-7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[(Precizie)]</a:t>
            </a:r>
            <a:r>
              <a:rPr dirty="0" sz="2800" spc="-5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[with</a:t>
            </a:r>
            <a:r>
              <a:rPr dirty="0" sz="2800" spc="-7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time</a:t>
            </a:r>
            <a:r>
              <a:rPr dirty="0" sz="2800" spc="-5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7E"/>
                </a:solidFill>
                <a:latin typeface="Arial"/>
                <a:cs typeface="Arial"/>
              </a:rPr>
              <a:t>zone]</a:t>
            </a:r>
            <a:endParaRPr sz="2800">
              <a:latin typeface="Arial"/>
              <a:cs typeface="Arial"/>
            </a:endParaRPr>
          </a:p>
          <a:p>
            <a:pPr marL="466725" indent="-343535">
              <a:lnSpc>
                <a:spcPct val="100000"/>
              </a:lnSpc>
              <a:spcBef>
                <a:spcPts val="245"/>
              </a:spcBef>
              <a:buFont typeface="Symbol"/>
              <a:buChar char=""/>
              <a:tabLst>
                <a:tab pos="466725" algn="l"/>
              </a:tabLst>
            </a:pP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timestamp</a:t>
            </a:r>
            <a:r>
              <a:rPr dirty="0" sz="2800" spc="-6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[(Precizie)]</a:t>
            </a:r>
            <a:r>
              <a:rPr dirty="0" sz="2800" spc="-8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[with</a:t>
            </a:r>
            <a:r>
              <a:rPr dirty="0" sz="2800" spc="-6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7E"/>
                </a:solidFill>
                <a:latin typeface="Arial"/>
                <a:cs typeface="Arial"/>
              </a:rPr>
              <a:t>time</a:t>
            </a:r>
            <a:r>
              <a:rPr dirty="0" sz="2800" spc="-7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007E"/>
                </a:solidFill>
                <a:latin typeface="Arial"/>
                <a:cs typeface="Arial"/>
              </a:rPr>
              <a:t>zone]</a:t>
            </a:r>
            <a:endParaRPr sz="28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2585"/>
              </a:spcBef>
            </a:pPr>
            <a:r>
              <a:rPr dirty="0" sz="1800">
                <a:latin typeface="Times New Roman"/>
                <a:cs typeface="Times New Roman"/>
              </a:rPr>
              <a:t>Fiecare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domeniu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poate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structurat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câmpuri:</a:t>
            </a:r>
            <a:endParaRPr sz="1800">
              <a:latin typeface="Times New Roman"/>
              <a:cs typeface="Times New Roman"/>
            </a:endParaRPr>
          </a:p>
          <a:p>
            <a:pPr marL="466725" indent="-343535">
              <a:lnSpc>
                <a:spcPct val="100000"/>
              </a:lnSpc>
              <a:spcBef>
                <a:spcPts val="135"/>
              </a:spcBef>
              <a:buChar char="-"/>
              <a:tabLst>
                <a:tab pos="466725" algn="l"/>
              </a:tabLst>
            </a:pPr>
            <a:r>
              <a:rPr dirty="0" sz="1800">
                <a:latin typeface="Times New Roman"/>
                <a:cs typeface="Times New Roman"/>
              </a:rPr>
              <a:t>domeniul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date</a:t>
            </a:r>
            <a:r>
              <a:rPr dirty="0" sz="2000" spc="-5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pune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dispoziţie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câmpurile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year,</a:t>
            </a:r>
            <a:r>
              <a:rPr dirty="0" sz="2000" spc="-6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month</a:t>
            </a:r>
            <a:r>
              <a:rPr dirty="0" sz="2000" spc="-5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şi</a:t>
            </a:r>
            <a:r>
              <a:rPr dirty="0" sz="2000" spc="-3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0007E"/>
                </a:solidFill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 marL="466725" indent="-343535">
              <a:lnSpc>
                <a:spcPct val="100000"/>
              </a:lnSpc>
              <a:spcBef>
                <a:spcPts val="165"/>
              </a:spcBef>
              <a:buChar char="-"/>
              <a:tabLst>
                <a:tab pos="466725" algn="l"/>
              </a:tabLst>
            </a:pPr>
            <a:r>
              <a:rPr dirty="0" sz="1800">
                <a:latin typeface="Times New Roman"/>
                <a:cs typeface="Times New Roman"/>
              </a:rPr>
              <a:t>domeniul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time</a:t>
            </a:r>
            <a:r>
              <a:rPr dirty="0" sz="2000" spc="-13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câmpurile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hour,</a:t>
            </a:r>
            <a:r>
              <a:rPr dirty="0" sz="2000" spc="-7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minute</a:t>
            </a:r>
            <a:r>
              <a:rPr dirty="0" sz="2000" spc="-5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şi</a:t>
            </a:r>
            <a:r>
              <a:rPr dirty="0" sz="2000" spc="-4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second</a:t>
            </a:r>
            <a:endParaRPr sz="2000">
              <a:latin typeface="Arial"/>
              <a:cs typeface="Arial"/>
            </a:endParaRPr>
          </a:p>
          <a:p>
            <a:pPr algn="just" marL="465455" marR="398145" indent="-342265">
              <a:lnSpc>
                <a:spcPts val="2380"/>
              </a:lnSpc>
              <a:spcBef>
                <a:spcPts val="270"/>
              </a:spcBef>
              <a:buChar char="-"/>
              <a:tabLst>
                <a:tab pos="466725" algn="l"/>
              </a:tabLst>
            </a:pPr>
            <a:r>
              <a:rPr dirty="0" sz="1800">
                <a:latin typeface="Times New Roman"/>
                <a:cs typeface="Times New Roman"/>
              </a:rPr>
              <a:t>domeniul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timestamp</a:t>
            </a:r>
            <a:r>
              <a:rPr dirty="0" sz="2000" spc="434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pune</a:t>
            </a:r>
            <a:r>
              <a:rPr dirty="0" sz="1800" spc="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dispoziţie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toate</a:t>
            </a:r>
            <a:r>
              <a:rPr dirty="0" sz="1800" spc="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câmpurile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celor</a:t>
            </a:r>
            <a:r>
              <a:rPr dirty="0" sz="1800" spc="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două</a:t>
            </a:r>
            <a:r>
              <a:rPr dirty="0" sz="1800" spc="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domenii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amintite 	anterior.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imes New Roman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tabLst>
                <a:tab pos="882650" algn="l"/>
                <a:tab pos="1957070" algn="l"/>
                <a:tab pos="2597150" algn="l"/>
                <a:tab pos="2909570" algn="l"/>
                <a:tab pos="4253865" algn="l"/>
                <a:tab pos="4604385" algn="l"/>
                <a:tab pos="5261610" algn="l"/>
                <a:tab pos="6233795" algn="l"/>
                <a:tab pos="7156450" algn="l"/>
                <a:tab pos="7531100" algn="l"/>
              </a:tabLst>
            </a:pPr>
            <a:r>
              <a:rPr dirty="0" sz="1800" spc="-10">
                <a:latin typeface="Times New Roman"/>
                <a:cs typeface="Times New Roman"/>
              </a:rPr>
              <a:t>Pentru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domeniile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2000" spc="-20" i="1">
                <a:solidFill>
                  <a:srgbClr val="00007E"/>
                </a:solidFill>
                <a:latin typeface="Arial"/>
                <a:cs typeface="Arial"/>
              </a:rPr>
              <a:t>time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şi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timestamp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se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poate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specifica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numărul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de</a:t>
            </a:r>
            <a:r>
              <a:rPr dirty="0" sz="1800">
                <a:latin typeface="Times New Roman"/>
                <a:cs typeface="Times New Roman"/>
              </a:rPr>
              <a:t>	poziţii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zecimale</a:t>
            </a:r>
            <a:endParaRPr sz="18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  <a:spcBef>
                <a:spcPts val="175"/>
              </a:spcBef>
            </a:pPr>
            <a:r>
              <a:rPr dirty="0" sz="1800">
                <a:latin typeface="Times New Roman"/>
                <a:cs typeface="Times New Roman"/>
              </a:rPr>
              <a:t>utilizate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în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reprezentarea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fracţiunilor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secundă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(parametrul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Precizie</a:t>
            </a:r>
            <a:r>
              <a:rPr dirty="0" sz="1800" spc="-1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165"/>
              </a:spcBef>
            </a:pPr>
            <a:r>
              <a:rPr dirty="0" sz="1800">
                <a:latin typeface="Times New Roman"/>
                <a:cs typeface="Times New Roman"/>
              </a:rPr>
              <a:t>Dacă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parametrul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Precizie</a:t>
            </a:r>
            <a:r>
              <a:rPr dirty="0" sz="2000" spc="-13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omis:</a:t>
            </a:r>
            <a:endParaRPr sz="1800">
              <a:latin typeface="Times New Roman"/>
              <a:cs typeface="Times New Roman"/>
            </a:endParaRPr>
          </a:p>
          <a:p>
            <a:pPr marL="466725" indent="-343535">
              <a:lnSpc>
                <a:spcPct val="100000"/>
              </a:lnSpc>
              <a:spcBef>
                <a:spcPts val="170"/>
              </a:spcBef>
              <a:buChar char="-"/>
              <a:tabLst>
                <a:tab pos="466725" algn="l"/>
              </a:tabLst>
            </a:pPr>
            <a:r>
              <a:rPr dirty="0" sz="1800">
                <a:latin typeface="Times New Roman"/>
                <a:cs typeface="Times New Roman"/>
              </a:rPr>
              <a:t>domeniul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time</a:t>
            </a:r>
            <a:r>
              <a:rPr dirty="0" sz="2000" spc="-12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folosi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precizie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(rezoluţie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nivel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-10">
                <a:latin typeface="Times New Roman"/>
                <a:cs typeface="Times New Roman"/>
              </a:rPr>
              <a:t> secundă)</a:t>
            </a:r>
            <a:endParaRPr sz="1800">
              <a:latin typeface="Times New Roman"/>
              <a:cs typeface="Times New Roman"/>
            </a:endParaRPr>
          </a:p>
          <a:p>
            <a:pPr marL="466725" indent="-343535">
              <a:lnSpc>
                <a:spcPct val="100000"/>
              </a:lnSpc>
              <a:spcBef>
                <a:spcPts val="165"/>
              </a:spcBef>
              <a:buChar char="-"/>
              <a:tabLst>
                <a:tab pos="466725" algn="l"/>
              </a:tabLst>
            </a:pPr>
            <a:r>
              <a:rPr dirty="0" sz="1800">
                <a:latin typeface="Times New Roman"/>
                <a:cs typeface="Times New Roman"/>
              </a:rPr>
              <a:t>domeniul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timestamp</a:t>
            </a:r>
            <a:r>
              <a:rPr dirty="0" sz="2000" spc="-12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folosi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precizie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(rezoluţie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nivel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 </a:t>
            </a:r>
            <a:r>
              <a:rPr dirty="0" sz="1800" spc="-10">
                <a:latin typeface="Times New Roman"/>
                <a:cs typeface="Times New Roman"/>
              </a:rPr>
              <a:t>microsecundă).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466725" marR="396875" indent="-343535">
              <a:lnSpc>
                <a:spcPct val="98900"/>
              </a:lnSpc>
            </a:pPr>
            <a:r>
              <a:rPr dirty="0" sz="1800">
                <a:latin typeface="Times New Roman"/>
                <a:cs typeface="Times New Roman"/>
              </a:rPr>
              <a:t>Dacă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este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specificată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opţiunea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with</a:t>
            </a:r>
            <a:r>
              <a:rPr dirty="0" sz="2000" spc="39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time</a:t>
            </a:r>
            <a:r>
              <a:rPr dirty="0" sz="2000" spc="400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zone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posibilă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accesarea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două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câmpuri </a:t>
            </a:r>
            <a:r>
              <a:rPr dirty="0" sz="1800">
                <a:latin typeface="Times New Roman"/>
                <a:cs typeface="Times New Roman"/>
              </a:rPr>
              <a:t>suplimentare:</a:t>
            </a:r>
            <a:r>
              <a:rPr dirty="0" sz="1800" spc="360">
                <a:latin typeface="Times New Roman"/>
                <a:cs typeface="Times New Roman"/>
              </a:rPr>
              <a:t> 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timezone_hour</a:t>
            </a:r>
            <a:r>
              <a:rPr dirty="0" sz="2000" spc="265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şi</a:t>
            </a:r>
            <a:r>
              <a:rPr dirty="0" sz="1800" spc="370">
                <a:latin typeface="Times New Roman"/>
                <a:cs typeface="Times New Roman"/>
              </a:rPr>
              <a:t>  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timezone_minute</a:t>
            </a:r>
            <a:r>
              <a:rPr dirty="0" sz="2000" spc="310" i="1">
                <a:solidFill>
                  <a:srgbClr val="00007E"/>
                </a:solidFill>
                <a:latin typeface="Arial"/>
                <a:cs typeface="Arial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(reprezintă</a:t>
            </a:r>
            <a:r>
              <a:rPr dirty="0" sz="1800" spc="3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diferenţa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dintre </a:t>
            </a:r>
            <a:r>
              <a:rPr dirty="0" sz="1800">
                <a:latin typeface="Times New Roman"/>
                <a:cs typeface="Times New Roman"/>
              </a:rPr>
              <a:t>timpul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şi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timpul</a:t>
            </a:r>
            <a:r>
              <a:rPr dirty="0" sz="1800" spc="-10">
                <a:latin typeface="Times New Roman"/>
                <a:cs typeface="Times New Roman"/>
              </a:rPr>
              <a:t> Greenwich).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836422"/>
            <a:ext cx="8531225" cy="608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50" indent="-343535">
              <a:lnSpc>
                <a:spcPct val="106700"/>
              </a:lnSpc>
              <a:spcBef>
                <a:spcPts val="100"/>
              </a:spcBef>
              <a:tabLst>
                <a:tab pos="795655" algn="l"/>
                <a:tab pos="1469390" algn="l"/>
                <a:tab pos="1504315" algn="l"/>
                <a:tab pos="2738120" algn="l"/>
                <a:tab pos="3007360" algn="l"/>
                <a:tab pos="3794125" algn="l"/>
                <a:tab pos="5434330" algn="l"/>
                <a:tab pos="7124700" algn="l"/>
              </a:tabLst>
            </a:pP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6)</a:t>
            </a:r>
            <a:r>
              <a:rPr dirty="0" sz="2000" spc="355" i="1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Intervale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E"/>
                </a:solidFill>
                <a:latin typeface="Arial"/>
                <a:cs typeface="Arial"/>
              </a:rPr>
              <a:t>temporale</a:t>
            </a:r>
            <a:r>
              <a:rPr dirty="0" sz="2000" i="1">
                <a:solidFill>
                  <a:srgbClr val="00007E"/>
                </a:solidFill>
                <a:latin typeface="Arial"/>
                <a:cs typeface="Arial"/>
              </a:rPr>
              <a:t>	</a:t>
            </a:r>
            <a:r>
              <a:rPr dirty="0" sz="2400" spc="-50" i="1">
                <a:latin typeface="Times New Roman"/>
                <a:cs typeface="Times New Roman"/>
              </a:rPr>
              <a:t>-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oferă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posibilitatea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reprezentării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intervalelor </a:t>
            </a:r>
            <a:r>
              <a:rPr dirty="0" sz="2400" spc="-25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timp</a:t>
            </a:r>
            <a:r>
              <a:rPr dirty="0" sz="2400">
                <a:latin typeface="Times New Roman"/>
                <a:cs typeface="Times New Roman"/>
              </a:rPr>
              <a:t>		(de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exemplu durata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unei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acţiuni).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400" spc="-10" i="1">
                <a:latin typeface="Times New Roman"/>
                <a:cs typeface="Times New Roman"/>
              </a:rPr>
              <a:t>Sintaxa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>
                <a:latin typeface="Times New Roman"/>
                <a:cs typeface="Times New Roman"/>
              </a:rPr>
              <a:t>Interval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PrimaUnitateDeTimp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UltimaUnitateDeTimp</a:t>
            </a:r>
            <a:r>
              <a:rPr dirty="0" sz="2400" spc="-1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2700" marR="6350">
              <a:lnSpc>
                <a:spcPct val="107100"/>
              </a:lnSpc>
              <a:spcBef>
                <a:spcPts val="805"/>
              </a:spcBef>
              <a:tabLst>
                <a:tab pos="452755" algn="l"/>
                <a:tab pos="1484630" algn="l"/>
                <a:tab pos="2884170" algn="l"/>
                <a:tab pos="3318510" algn="l"/>
                <a:tab pos="6273800" algn="l"/>
                <a:tab pos="7520940" algn="l"/>
              </a:tabLst>
            </a:pPr>
            <a:r>
              <a:rPr dirty="0" sz="2400" spc="-10" i="1">
                <a:latin typeface="Times New Roman"/>
                <a:cs typeface="Times New Roman"/>
              </a:rPr>
              <a:t>PrimaUnitateDeTimp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şi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i="1">
                <a:latin typeface="Times New Roman"/>
                <a:cs typeface="Times New Roman"/>
              </a:rPr>
              <a:t>UltimaUnitateDeTimp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definesc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unităţile </a:t>
            </a:r>
            <a:r>
              <a:rPr dirty="0" sz="2400" spc="-25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măsură</a:t>
            </a:r>
            <a:r>
              <a:rPr dirty="0" sz="2400">
                <a:latin typeface="Times New Roman"/>
                <a:cs typeface="Times New Roman"/>
              </a:rPr>
              <a:t>	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trebuie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folosite.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latin typeface="Times New Roman"/>
                <a:cs typeface="Times New Roman"/>
              </a:rPr>
              <a:t>Unităţile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măsură se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împart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în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două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grupuri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distincte:</a:t>
            </a:r>
            <a:endParaRPr sz="24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756285" algn="l"/>
              </a:tabLst>
            </a:pPr>
            <a:r>
              <a:rPr dirty="0" sz="2400" i="1">
                <a:latin typeface="Times New Roman"/>
                <a:cs typeface="Times New Roman"/>
              </a:rPr>
              <a:t>year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şi </a:t>
            </a:r>
            <a:r>
              <a:rPr dirty="0" sz="2400" spc="-10" i="1">
                <a:latin typeface="Times New Roman"/>
                <a:cs typeface="Times New Roman"/>
              </a:rPr>
              <a:t>month</a:t>
            </a:r>
            <a:r>
              <a:rPr dirty="0" sz="2400" spc="-1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day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second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3080"/>
              </a:lnSpc>
              <a:spcBef>
                <a:spcPts val="130"/>
              </a:spcBef>
            </a:pPr>
            <a:r>
              <a:rPr dirty="0" sz="2400">
                <a:latin typeface="Times New Roman"/>
                <a:cs typeface="Times New Roman"/>
              </a:rPr>
              <a:t>Această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separare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deoarece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este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imposibilă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compararea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exactă </a:t>
            </a:r>
            <a:r>
              <a:rPr dirty="0" sz="2400">
                <a:latin typeface="Times New Roman"/>
                <a:cs typeface="Times New Roman"/>
              </a:rPr>
              <a:t>a zilelor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şi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lunilor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(deoarece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 lună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poate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avea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între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28 şi 31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zile).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70">
                <a:latin typeface="Times New Roman"/>
                <a:cs typeface="Times New Roman"/>
              </a:rPr>
              <a:t>INTERVAL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YEAR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[(year_precision)]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MONTH</a:t>
            </a:r>
            <a:endParaRPr sz="2400">
              <a:latin typeface="Times New Roman"/>
              <a:cs typeface="Times New Roman"/>
            </a:endParaRPr>
          </a:p>
          <a:p>
            <a:pPr marL="12700" marR="2407920">
              <a:lnSpc>
                <a:spcPct val="100000"/>
              </a:lnSpc>
              <a:spcBef>
                <a:spcPts val="1010"/>
              </a:spcBef>
            </a:pPr>
            <a:r>
              <a:rPr dirty="0" sz="2400" spc="-70">
                <a:latin typeface="Times New Roman"/>
                <a:cs typeface="Times New Roman"/>
              </a:rPr>
              <a:t>INTERVAL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0">
                <a:latin typeface="Times New Roman"/>
                <a:cs typeface="Times New Roman"/>
              </a:rPr>
              <a:t>DAY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[(day_precision)]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SECOND [(fractional_seconds_precision)]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dc:title>PowerPoint-Präsentation</dc:title>
  <dcterms:created xsi:type="dcterms:W3CDTF">2025-03-28T22:34:45Z</dcterms:created>
  <dcterms:modified xsi:type="dcterms:W3CDTF">2025-03-28T22:34:45Z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