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s/slide7.xml" ContentType="application/vnd.openxmlformats-officedocument.presentationml.slide+xml"/>
  <Default Extension="jpg" ContentType="image/jp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9480" y="169290"/>
            <a:ext cx="7517130" cy="1096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19.04.2022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19.04.2022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19.04.2022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19.04.2022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19.04.2022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1000" y="-12065"/>
            <a:ext cx="7748701" cy="1671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10461" y="1930984"/>
            <a:ext cx="5304155" cy="3458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5635" y="6378442"/>
            <a:ext cx="913765" cy="265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78787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19.04.2022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363711" y="6378442"/>
            <a:ext cx="284479" cy="265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78787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florentina.enescu@upit.ro" TargetMode="Externa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image" Target="../media/image17.jp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jp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jp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jp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jpg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png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jpg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jpg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3.png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4.jpg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5.jpg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png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jpg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jpg"/></Relationships>
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jpg"/><Relationship Id="rId3" Type="http://schemas.openxmlformats.org/officeDocument/2006/relationships/image" Target="../media/image41.jpg"/></Relationships>
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2.jpg"/></Relationships>
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3.jpg"/></Relationships>

</file>

<file path=ppt/slides/_rels/slide6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0.png"/><Relationship Id="rId9" Type="http://schemas.openxmlformats.org/officeDocument/2006/relationships/image" Target="../media/image51.png"/><Relationship Id="rId10" Type="http://schemas.openxmlformats.org/officeDocument/2006/relationships/image" Target="../media/image52.png"/><Relationship Id="rId11" Type="http://schemas.openxmlformats.org/officeDocument/2006/relationships/image" Target="../media/image53.png"/><Relationship Id="rId12" Type="http://schemas.openxmlformats.org/officeDocument/2006/relationships/image" Target="../media/image54.png"/><Relationship Id="rId13" Type="http://schemas.openxmlformats.org/officeDocument/2006/relationships/image" Target="../media/image55.png"/><Relationship Id="rId14" Type="http://schemas.openxmlformats.org/officeDocument/2006/relationships/image" Target="../media/image56.png"/><Relationship Id="rId15" Type="http://schemas.openxmlformats.org/officeDocument/2006/relationships/image" Target="../media/image57.png"/><Relationship Id="rId16" Type="http://schemas.openxmlformats.org/officeDocument/2006/relationships/image" Target="../media/image58.png"/><Relationship Id="rId17" Type="http://schemas.openxmlformats.org/officeDocument/2006/relationships/image" Target="../media/image59.png"/><Relationship Id="rId18" Type="http://schemas.openxmlformats.org/officeDocument/2006/relationships/image" Target="../media/image60.png"/><Relationship Id="rId19" Type="http://schemas.openxmlformats.org/officeDocument/2006/relationships/image" Target="../media/image61.png"/><Relationship Id="rId20" Type="http://schemas.openxmlformats.org/officeDocument/2006/relationships/image" Target="../media/image62.png"/></Relationships>

</file>

<file path=ppt/slides/_rels/slide6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image" Target="../media/image69.png"/><Relationship Id="rId9" Type="http://schemas.openxmlformats.org/officeDocument/2006/relationships/image" Target="../media/image70.png"/><Relationship Id="rId10" Type="http://schemas.openxmlformats.org/officeDocument/2006/relationships/image" Target="../media/image71.png"/><Relationship Id="rId11" Type="http://schemas.openxmlformats.org/officeDocument/2006/relationships/image" Target="../media/image72.png"/><Relationship Id="rId12" Type="http://schemas.openxmlformats.org/officeDocument/2006/relationships/image" Target="../media/image73.png"/><Relationship Id="rId13" Type="http://schemas.openxmlformats.org/officeDocument/2006/relationships/image" Target="../media/image74.png"/><Relationship Id="rId14" Type="http://schemas.openxmlformats.org/officeDocument/2006/relationships/image" Target="../media/image75.png"/><Relationship Id="rId15" Type="http://schemas.openxmlformats.org/officeDocument/2006/relationships/image" Target="../media/image76.png"/><Relationship Id="rId16" Type="http://schemas.openxmlformats.org/officeDocument/2006/relationships/image" Target="../media/image77.png"/><Relationship Id="rId17" Type="http://schemas.openxmlformats.org/officeDocument/2006/relationships/image" Target="../media/image78.png"/><Relationship Id="rId18" Type="http://schemas.openxmlformats.org/officeDocument/2006/relationships/image" Target="../media/image79.png"/><Relationship Id="rId19" Type="http://schemas.openxmlformats.org/officeDocument/2006/relationships/image" Target="../media/image80.png"/><Relationship Id="rId20" Type="http://schemas.openxmlformats.org/officeDocument/2006/relationships/image" Target="../media/image81.png"/><Relationship Id="rId21" Type="http://schemas.openxmlformats.org/officeDocument/2006/relationships/image" Target="../media/image82.png"/><Relationship Id="rId22" Type="http://schemas.openxmlformats.org/officeDocument/2006/relationships/image" Target="../media/image83.png"/><Relationship Id="rId23" Type="http://schemas.openxmlformats.org/officeDocument/2006/relationships/image" Target="../media/image84.png"/><Relationship Id="rId24" Type="http://schemas.openxmlformats.org/officeDocument/2006/relationships/image" Target="../media/image85.png"/><Relationship Id="rId25" Type="http://schemas.openxmlformats.org/officeDocument/2006/relationships/image" Target="../media/image86.png"/><Relationship Id="rId26" Type="http://schemas.openxmlformats.org/officeDocument/2006/relationships/image" Target="../media/image87.png"/><Relationship Id="rId27" Type="http://schemas.openxmlformats.org/officeDocument/2006/relationships/image" Target="../media/image88.png"/><Relationship Id="rId28" Type="http://schemas.openxmlformats.org/officeDocument/2006/relationships/image" Target="../media/image89.png"/><Relationship Id="rId29" Type="http://schemas.openxmlformats.org/officeDocument/2006/relationships/image" Target="../media/image9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7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7465" y="1708530"/>
            <a:ext cx="268414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1">
                <a:latin typeface="Calibri"/>
                <a:cs typeface="Calibri"/>
              </a:rPr>
              <a:t>BAZE</a:t>
            </a:r>
            <a:r>
              <a:rPr dirty="0" spc="-50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DE</a:t>
            </a:r>
            <a:r>
              <a:rPr dirty="0" spc="-50" b="1">
                <a:latin typeface="Calibri"/>
                <a:cs typeface="Calibri"/>
              </a:rPr>
              <a:t> </a:t>
            </a:r>
            <a:r>
              <a:rPr dirty="0" spc="-70" b="1">
                <a:latin typeface="Calibri"/>
                <a:cs typeface="Calibri"/>
              </a:rPr>
              <a:t>DATE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841373" y="2673241"/>
            <a:ext cx="3507104" cy="1900555"/>
          </a:xfrm>
          <a:prstGeom prst="rect">
            <a:avLst/>
          </a:prstGeom>
        </p:spPr>
        <p:txBody>
          <a:bodyPr wrap="square" lIns="0" tIns="145415" rIns="0" bIns="0" rtlCol="0" vert="horz">
            <a:spAutoFit/>
          </a:bodyPr>
          <a:lstStyle/>
          <a:p>
            <a:pPr marL="42545">
              <a:lnSpc>
                <a:spcPct val="100000"/>
              </a:lnSpc>
              <a:spcBef>
                <a:spcPts val="1145"/>
              </a:spcBef>
            </a:pPr>
            <a:r>
              <a:rPr dirty="0" sz="3600" spc="-35" b="1">
                <a:latin typeface="Calibri"/>
                <a:cs typeface="Calibri"/>
              </a:rPr>
              <a:t>CALCULATOARE</a:t>
            </a:r>
            <a:r>
              <a:rPr dirty="0" sz="3600" spc="-140" b="1">
                <a:latin typeface="Calibri"/>
                <a:cs typeface="Calibri"/>
              </a:rPr>
              <a:t> </a:t>
            </a:r>
            <a:r>
              <a:rPr dirty="0" sz="3600" spc="-25" b="1">
                <a:latin typeface="Calibri"/>
                <a:cs typeface="Calibri"/>
              </a:rPr>
              <a:t>II</a:t>
            </a:r>
            <a:endParaRPr sz="3600">
              <a:latin typeface="Calibri"/>
              <a:cs typeface="Calibri"/>
            </a:endParaRPr>
          </a:p>
          <a:p>
            <a:pPr marL="2202815">
              <a:lnSpc>
                <a:spcPct val="100000"/>
              </a:lnSpc>
              <a:spcBef>
                <a:spcPts val="1160"/>
              </a:spcBef>
            </a:pPr>
            <a:r>
              <a:rPr dirty="0" sz="4000" b="1">
                <a:latin typeface="Calibri"/>
                <a:cs typeface="Calibri"/>
              </a:rPr>
              <a:t>Curs</a:t>
            </a:r>
            <a:r>
              <a:rPr dirty="0" sz="4000" spc="-130" b="1">
                <a:latin typeface="Calibri"/>
                <a:cs typeface="Calibri"/>
              </a:rPr>
              <a:t> </a:t>
            </a:r>
            <a:r>
              <a:rPr dirty="0" sz="4000" spc="-50" b="1">
                <a:latin typeface="Calibri"/>
                <a:cs typeface="Calibri"/>
              </a:rPr>
              <a:t>9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  <a:tabLst>
                <a:tab pos="1164590" algn="l"/>
              </a:tabLst>
            </a:pPr>
            <a:r>
              <a:rPr dirty="0" sz="2800">
                <a:latin typeface="Calibri"/>
                <a:cs typeface="Calibri"/>
              </a:rPr>
              <a:t>Sapt.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50">
                <a:latin typeface="Calibri"/>
                <a:cs typeface="Calibri"/>
              </a:rPr>
              <a:t>9</a:t>
            </a:r>
            <a:r>
              <a:rPr dirty="0" sz="2800">
                <a:latin typeface="Calibri"/>
                <a:cs typeface="Calibri"/>
              </a:rPr>
              <a:t>	19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aprilie</a:t>
            </a:r>
            <a:r>
              <a:rPr dirty="0" sz="2800" spc="-20">
                <a:latin typeface="Calibri"/>
                <a:cs typeface="Calibri"/>
              </a:rPr>
              <a:t> 2022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487415" y="2806065"/>
            <a:ext cx="20193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5" b="1">
                <a:latin typeface="Calibri"/>
                <a:cs typeface="Calibri"/>
              </a:rPr>
              <a:t>2021-</a:t>
            </a:r>
            <a:r>
              <a:rPr dirty="0" sz="3600" spc="-20" b="1">
                <a:latin typeface="Calibri"/>
                <a:cs typeface="Calibri"/>
              </a:rPr>
              <a:t>2022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547105" y="4121658"/>
            <a:ext cx="1990089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Calibri"/>
                <a:cs typeface="Calibri"/>
              </a:rPr>
              <a:t>08.00 –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10.00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775966" y="5047945"/>
            <a:ext cx="382714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28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florentina.enescu@upit.ro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499872"/>
            <a:ext cx="3657600" cy="394970"/>
          </a:xfrm>
          <a:prstGeom prst="rect"/>
          <a:solidFill>
            <a:srgbClr val="F8F8F9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075"/>
              </a:lnSpc>
            </a:pPr>
            <a:r>
              <a:rPr dirty="0" sz="2800" b="1">
                <a:solidFill>
                  <a:srgbClr val="1F2023"/>
                </a:solidFill>
                <a:latin typeface="Arial"/>
                <a:cs typeface="Arial"/>
              </a:rPr>
              <a:t>Servicii</a:t>
            </a:r>
            <a:r>
              <a:rPr dirty="0" sz="2800" spc="-80" b="1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1F2023"/>
                </a:solidFill>
                <a:latin typeface="Arial"/>
                <a:cs typeface="Arial"/>
              </a:rPr>
              <a:t>de</a:t>
            </a:r>
            <a:r>
              <a:rPr dirty="0" sz="2800" spc="-80" b="1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1F2023"/>
                </a:solidFill>
                <a:latin typeface="Arial"/>
                <a:cs typeface="Arial"/>
              </a:rPr>
              <a:t>curățenie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52400" y="1405127"/>
            <a:ext cx="4282440" cy="4994275"/>
          </a:xfrm>
          <a:custGeom>
            <a:avLst/>
            <a:gdLst/>
            <a:ahLst/>
            <a:cxnLst/>
            <a:rect l="l" t="t" r="r" b="b"/>
            <a:pathLst>
              <a:path w="4282440" h="4994275">
                <a:moveTo>
                  <a:pt x="4282440" y="0"/>
                </a:moveTo>
                <a:lnTo>
                  <a:pt x="0" y="0"/>
                </a:lnTo>
                <a:lnTo>
                  <a:pt x="0" y="4994148"/>
                </a:lnTo>
                <a:lnTo>
                  <a:pt x="4282440" y="4994148"/>
                </a:lnTo>
                <a:lnTo>
                  <a:pt x="4282440" y="0"/>
                </a:lnTo>
                <a:close/>
              </a:path>
            </a:pathLst>
          </a:custGeom>
          <a:solidFill>
            <a:srgbClr val="F8F8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39700" y="1408938"/>
            <a:ext cx="4192904" cy="4950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1F2023"/>
                </a:solidFill>
                <a:latin typeface="Microsoft Sans Serif"/>
                <a:cs typeface="Microsoft Sans Serif"/>
              </a:rPr>
              <a:t>Fiecare</a:t>
            </a:r>
            <a:r>
              <a:rPr dirty="0" sz="3600" spc="-114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3600" spc="-10">
                <a:solidFill>
                  <a:srgbClr val="1F2023"/>
                </a:solidFill>
                <a:latin typeface="Microsoft Sans Serif"/>
                <a:cs typeface="Microsoft Sans Serif"/>
              </a:rPr>
              <a:t>companie </a:t>
            </a:r>
            <a:r>
              <a:rPr dirty="0" sz="3600">
                <a:solidFill>
                  <a:srgbClr val="1F2023"/>
                </a:solidFill>
                <a:latin typeface="Microsoft Sans Serif"/>
                <a:cs typeface="Microsoft Sans Serif"/>
              </a:rPr>
              <a:t>poate</a:t>
            </a:r>
            <a:r>
              <a:rPr dirty="0" sz="3600" spc="-5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3600">
                <a:solidFill>
                  <a:srgbClr val="1F2023"/>
                </a:solidFill>
                <a:latin typeface="Microsoft Sans Serif"/>
                <a:cs typeface="Microsoft Sans Serif"/>
              </a:rPr>
              <a:t>furniza</a:t>
            </a:r>
            <a:r>
              <a:rPr dirty="0" sz="3600" spc="-4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3600" spc="-20">
                <a:solidFill>
                  <a:srgbClr val="1F2023"/>
                </a:solidFill>
                <a:latin typeface="Microsoft Sans Serif"/>
                <a:cs typeface="Microsoft Sans Serif"/>
              </a:rPr>
              <a:t>unul </a:t>
            </a:r>
            <a:r>
              <a:rPr dirty="0" sz="3600">
                <a:solidFill>
                  <a:srgbClr val="1F2023"/>
                </a:solidFill>
                <a:latin typeface="Microsoft Sans Serif"/>
                <a:cs typeface="Microsoft Sans Serif"/>
              </a:rPr>
              <a:t>sau mai </a:t>
            </a:r>
            <a:r>
              <a:rPr dirty="0" sz="3600" spc="-10">
                <a:solidFill>
                  <a:srgbClr val="1F2023"/>
                </a:solidFill>
                <a:latin typeface="Microsoft Sans Serif"/>
                <a:cs typeface="Microsoft Sans Serif"/>
              </a:rPr>
              <a:t>multe </a:t>
            </a:r>
            <a:r>
              <a:rPr dirty="0" sz="3600">
                <a:solidFill>
                  <a:srgbClr val="1F2023"/>
                </a:solidFill>
                <a:latin typeface="Microsoft Sans Serif"/>
                <a:cs typeface="Microsoft Sans Serif"/>
              </a:rPr>
              <a:t>servicii</a:t>
            </a:r>
            <a:r>
              <a:rPr dirty="0" sz="3600" spc="-5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3600">
                <a:solidFill>
                  <a:srgbClr val="1F2023"/>
                </a:solidFill>
                <a:latin typeface="Microsoft Sans Serif"/>
                <a:cs typeface="Microsoft Sans Serif"/>
              </a:rPr>
              <a:t>de</a:t>
            </a:r>
            <a:r>
              <a:rPr dirty="0" sz="3600" spc="-4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3600" spc="-10">
                <a:solidFill>
                  <a:srgbClr val="1F2023"/>
                </a:solidFill>
                <a:latin typeface="Microsoft Sans Serif"/>
                <a:cs typeface="Microsoft Sans Serif"/>
              </a:rPr>
              <a:t>curățenie.</a:t>
            </a:r>
            <a:endParaRPr sz="3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 sz="3600">
              <a:latin typeface="Microsoft Sans Serif"/>
              <a:cs typeface="Microsoft Sans Serif"/>
            </a:endParaRPr>
          </a:p>
          <a:p>
            <a:pPr marL="12700" marR="106680">
              <a:lnSpc>
                <a:spcPct val="99200"/>
              </a:lnSpc>
            </a:pPr>
            <a:r>
              <a:rPr dirty="0" sz="3600">
                <a:solidFill>
                  <a:srgbClr val="1F2023"/>
                </a:solidFill>
                <a:latin typeface="Microsoft Sans Serif"/>
                <a:cs typeface="Microsoft Sans Serif"/>
              </a:rPr>
              <a:t>Fiecare</a:t>
            </a:r>
            <a:r>
              <a:rPr dirty="0" sz="3600" spc="-114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3600">
                <a:solidFill>
                  <a:srgbClr val="1F2023"/>
                </a:solidFill>
                <a:latin typeface="Microsoft Sans Serif"/>
                <a:cs typeface="Microsoft Sans Serif"/>
              </a:rPr>
              <a:t>serviciu</a:t>
            </a:r>
            <a:r>
              <a:rPr dirty="0" sz="3600" spc="-114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3600" spc="-25">
                <a:solidFill>
                  <a:srgbClr val="1F2023"/>
                </a:solidFill>
                <a:latin typeface="Microsoft Sans Serif"/>
                <a:cs typeface="Microsoft Sans Serif"/>
              </a:rPr>
              <a:t>de </a:t>
            </a:r>
            <a:r>
              <a:rPr dirty="0" sz="3600">
                <a:solidFill>
                  <a:srgbClr val="1F2023"/>
                </a:solidFill>
                <a:latin typeface="Microsoft Sans Serif"/>
                <a:cs typeface="Microsoft Sans Serif"/>
              </a:rPr>
              <a:t>curățenie</a:t>
            </a:r>
            <a:r>
              <a:rPr dirty="0" sz="3600" spc="-7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3600">
                <a:solidFill>
                  <a:srgbClr val="1F2023"/>
                </a:solidFill>
                <a:latin typeface="Microsoft Sans Serif"/>
                <a:cs typeface="Microsoft Sans Serif"/>
              </a:rPr>
              <a:t>poate</a:t>
            </a:r>
            <a:r>
              <a:rPr dirty="0" sz="3600" spc="-8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3600" spc="-25">
                <a:solidFill>
                  <a:srgbClr val="1F2023"/>
                </a:solidFill>
                <a:latin typeface="Microsoft Sans Serif"/>
                <a:cs typeface="Microsoft Sans Serif"/>
              </a:rPr>
              <a:t>fi </a:t>
            </a:r>
            <a:r>
              <a:rPr dirty="0" sz="3600">
                <a:solidFill>
                  <a:srgbClr val="1F2023"/>
                </a:solidFill>
                <a:latin typeface="Microsoft Sans Serif"/>
                <a:cs typeface="Microsoft Sans Serif"/>
              </a:rPr>
              <a:t>furnizat de</a:t>
            </a:r>
            <a:r>
              <a:rPr dirty="0" sz="3600" spc="-2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3600">
                <a:solidFill>
                  <a:srgbClr val="1F2023"/>
                </a:solidFill>
                <a:latin typeface="Microsoft Sans Serif"/>
                <a:cs typeface="Microsoft Sans Serif"/>
              </a:rPr>
              <a:t>una</a:t>
            </a:r>
            <a:r>
              <a:rPr dirty="0" sz="3600" spc="-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3600" spc="-25">
                <a:solidFill>
                  <a:srgbClr val="1F2023"/>
                </a:solidFill>
                <a:latin typeface="Microsoft Sans Serif"/>
                <a:cs typeface="Microsoft Sans Serif"/>
              </a:rPr>
              <a:t>sau </a:t>
            </a:r>
            <a:r>
              <a:rPr dirty="0" sz="3600">
                <a:solidFill>
                  <a:srgbClr val="1F2023"/>
                </a:solidFill>
                <a:latin typeface="Microsoft Sans Serif"/>
                <a:cs typeface="Microsoft Sans Serif"/>
              </a:rPr>
              <a:t>mai</a:t>
            </a:r>
            <a:r>
              <a:rPr dirty="0" sz="3600" spc="-5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3600">
                <a:solidFill>
                  <a:srgbClr val="1F2023"/>
                </a:solidFill>
                <a:latin typeface="Microsoft Sans Serif"/>
                <a:cs typeface="Microsoft Sans Serif"/>
              </a:rPr>
              <a:t>multe</a:t>
            </a:r>
            <a:r>
              <a:rPr dirty="0" sz="3600" spc="-6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3600" spc="-10">
                <a:solidFill>
                  <a:srgbClr val="1F2023"/>
                </a:solidFill>
                <a:latin typeface="Microsoft Sans Serif"/>
                <a:cs typeface="Microsoft Sans Serif"/>
              </a:rPr>
              <a:t>companii.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639180" y="2285238"/>
            <a:ext cx="13423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0000FF"/>
                </a:solidFill>
                <a:latin typeface="Verdana"/>
                <a:cs typeface="Verdana"/>
              </a:rPr>
              <a:t>Exercitiu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410580" y="3901262"/>
            <a:ext cx="251650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00FF"/>
                </a:solidFill>
                <a:latin typeface="Verdana"/>
                <a:cs typeface="Verdana"/>
              </a:rPr>
              <a:t>Desenati</a:t>
            </a:r>
            <a:r>
              <a:rPr dirty="0" sz="2400" spc="-125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sz="2400" spc="-10">
                <a:solidFill>
                  <a:srgbClr val="0000FF"/>
                </a:solidFill>
                <a:latin typeface="Verdana"/>
                <a:cs typeface="Verdana"/>
              </a:rPr>
              <a:t>ERD-</a:t>
            </a:r>
            <a:r>
              <a:rPr dirty="0" sz="2400" spc="-25">
                <a:solidFill>
                  <a:srgbClr val="0000FF"/>
                </a:solidFill>
                <a:latin typeface="Verdana"/>
                <a:cs typeface="Verdana"/>
              </a:rPr>
              <a:t>ul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22554" rIns="0" bIns="0" rtlCol="0" vert="horz">
            <a:spAutoFit/>
          </a:bodyPr>
          <a:lstStyle/>
          <a:p>
            <a:pPr marL="3343275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Rezolvare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9737" y="1298118"/>
            <a:ext cx="5703487" cy="526228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04800" y="457200"/>
            <a:ext cx="3581400" cy="396240"/>
          </a:xfrm>
          <a:prstGeom prst="rect">
            <a:avLst/>
          </a:prstGeom>
          <a:solidFill>
            <a:srgbClr val="F8F8F9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080"/>
              </a:lnSpc>
            </a:pPr>
            <a:r>
              <a:rPr dirty="0" sz="2800" spc="-20">
                <a:solidFill>
                  <a:srgbClr val="1F2023"/>
                </a:solidFill>
                <a:latin typeface="Microsoft Sans Serif"/>
                <a:cs typeface="Microsoft Sans Serif"/>
              </a:rPr>
              <a:t>Încercați-</a:t>
            </a:r>
            <a:r>
              <a:rPr dirty="0" sz="2800">
                <a:solidFill>
                  <a:srgbClr val="1F2023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9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1F2023"/>
                </a:solidFill>
                <a:latin typeface="Microsoft Sans Serif"/>
                <a:cs typeface="Microsoft Sans Serif"/>
              </a:rPr>
              <a:t>/</a:t>
            </a:r>
            <a:r>
              <a:rPr dirty="0" sz="2800" spc="8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">
                <a:solidFill>
                  <a:srgbClr val="1F2023"/>
                </a:solidFill>
                <a:latin typeface="Microsoft Sans Serif"/>
                <a:cs typeface="Microsoft Sans Serif"/>
              </a:rPr>
              <a:t>Rezolvați-</a:t>
            </a:r>
            <a:r>
              <a:rPr dirty="0" sz="2800" spc="-50">
                <a:solidFill>
                  <a:srgbClr val="1F2023"/>
                </a:solidFill>
                <a:latin typeface="Microsoft Sans Serif"/>
                <a:cs typeface="Microsoft Sans Serif"/>
              </a:rPr>
              <a:t>l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04800" y="1080516"/>
            <a:ext cx="3886200" cy="4273550"/>
          </a:xfrm>
          <a:prstGeom prst="rect">
            <a:avLst/>
          </a:prstGeom>
          <a:solidFill>
            <a:srgbClr val="F8F8F9"/>
          </a:solidFill>
        </p:spPr>
        <p:txBody>
          <a:bodyPr wrap="square" lIns="0" tIns="7620" rIns="0" bIns="0" rtlCol="0" vert="horz">
            <a:spAutoFit/>
          </a:bodyPr>
          <a:lstStyle/>
          <a:p>
            <a:pPr marR="266700">
              <a:lnSpc>
                <a:spcPts val="3360"/>
              </a:lnSpc>
              <a:spcBef>
                <a:spcPts val="60"/>
              </a:spcBef>
            </a:pPr>
            <a:r>
              <a:rPr dirty="0" sz="2800">
                <a:solidFill>
                  <a:srgbClr val="1F2023"/>
                </a:solidFill>
                <a:latin typeface="Microsoft Sans Serif"/>
                <a:cs typeface="Microsoft Sans Serif"/>
              </a:rPr>
              <a:t>1.</a:t>
            </a:r>
            <a:r>
              <a:rPr dirty="0" sz="2800" spc="-2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1F2023"/>
                </a:solidFill>
                <a:latin typeface="Microsoft Sans Serif"/>
                <a:cs typeface="Microsoft Sans Serif"/>
              </a:rPr>
              <a:t>Rezolvați</a:t>
            </a:r>
            <a:r>
              <a:rPr dirty="0" sz="2800" spc="-1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1F2023"/>
                </a:solidFill>
                <a:latin typeface="Microsoft Sans Serif"/>
                <a:cs typeface="Microsoft Sans Serif"/>
              </a:rPr>
              <a:t>M:</a:t>
            </a:r>
            <a:r>
              <a:rPr dirty="0" sz="2800" spc="-2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1F2023"/>
                </a:solidFill>
                <a:latin typeface="Microsoft Sans Serif"/>
                <a:cs typeface="Microsoft Sans Serif"/>
              </a:rPr>
              <a:t>M </a:t>
            </a:r>
            <a:r>
              <a:rPr dirty="0" sz="2800" spc="-10">
                <a:solidFill>
                  <a:srgbClr val="1F2023"/>
                </a:solidFill>
                <a:latin typeface="Microsoft Sans Serif"/>
                <a:cs typeface="Microsoft Sans Serif"/>
              </a:rPr>
              <a:t>între </a:t>
            </a:r>
            <a:r>
              <a:rPr dirty="0" sz="2800">
                <a:solidFill>
                  <a:srgbClr val="1F2023"/>
                </a:solidFill>
                <a:latin typeface="Microsoft Sans Serif"/>
                <a:cs typeface="Microsoft Sans Serif"/>
              </a:rPr>
              <a:t>PROFESOR</a:t>
            </a:r>
            <a:r>
              <a:rPr dirty="0" sz="2800" spc="-4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1F2023"/>
                </a:solidFill>
                <a:latin typeface="Microsoft Sans Serif"/>
                <a:cs typeface="Microsoft Sans Serif"/>
              </a:rPr>
              <a:t>și</a:t>
            </a:r>
            <a:r>
              <a:rPr dirty="0" sz="2800" spc="-7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">
                <a:solidFill>
                  <a:srgbClr val="1F2023"/>
                </a:solidFill>
                <a:latin typeface="Microsoft Sans Serif"/>
                <a:cs typeface="Microsoft Sans Serif"/>
              </a:rPr>
              <a:t>CLASĂ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ts val="3250"/>
              </a:lnSpc>
            </a:pPr>
            <a:r>
              <a:rPr dirty="0" sz="2800">
                <a:solidFill>
                  <a:srgbClr val="1F2023"/>
                </a:solidFill>
                <a:latin typeface="Microsoft Sans Serif"/>
                <a:cs typeface="Microsoft Sans Serif"/>
              </a:rPr>
              <a:t>la</a:t>
            </a:r>
            <a:r>
              <a:rPr dirty="0" sz="2800" spc="-1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1F2023"/>
                </a:solidFill>
                <a:latin typeface="Microsoft Sans Serif"/>
                <a:cs typeface="Microsoft Sans Serif"/>
              </a:rPr>
              <a:t>fel</a:t>
            </a:r>
            <a:r>
              <a:rPr dirty="0" sz="2800" spc="-2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1F2023"/>
                </a:solidFill>
                <a:latin typeface="Microsoft Sans Serif"/>
                <a:cs typeface="Microsoft Sans Serif"/>
              </a:rPr>
              <a:t>de</a:t>
            </a:r>
            <a:r>
              <a:rPr dirty="0" sz="2800" spc="-1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1F2023"/>
                </a:solidFill>
                <a:latin typeface="Microsoft Sans Serif"/>
                <a:cs typeface="Microsoft Sans Serif"/>
              </a:rPr>
              <a:t>bine</a:t>
            </a:r>
            <a:r>
              <a:rPr dirty="0" sz="2800" spc="-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">
                <a:solidFill>
                  <a:srgbClr val="1F2023"/>
                </a:solidFill>
                <a:latin typeface="Microsoft Sans Serif"/>
                <a:cs typeface="Microsoft Sans Serif"/>
              </a:rPr>
              <a:t>ca</a:t>
            </a:r>
            <a:endParaRPr sz="2800">
              <a:latin typeface="Microsoft Sans Serif"/>
              <a:cs typeface="Microsoft Sans Serif"/>
            </a:endParaRPr>
          </a:p>
          <a:p>
            <a:pPr marR="1016635">
              <a:lnSpc>
                <a:spcPct val="100000"/>
              </a:lnSpc>
            </a:pPr>
            <a:r>
              <a:rPr dirty="0" sz="2800">
                <a:solidFill>
                  <a:srgbClr val="1F2023"/>
                </a:solidFill>
                <a:latin typeface="Microsoft Sans Serif"/>
                <a:cs typeface="Microsoft Sans Serif"/>
              </a:rPr>
              <a:t>INTERPRETER</a:t>
            </a:r>
            <a:r>
              <a:rPr dirty="0" sz="2800" spc="-18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">
                <a:solidFill>
                  <a:srgbClr val="1F2023"/>
                </a:solidFill>
                <a:latin typeface="Microsoft Sans Serif"/>
                <a:cs typeface="Microsoft Sans Serif"/>
              </a:rPr>
              <a:t>și </a:t>
            </a:r>
            <a:r>
              <a:rPr dirty="0" sz="2800" spc="-10">
                <a:solidFill>
                  <a:srgbClr val="1F2023"/>
                </a:solidFill>
                <a:latin typeface="Microsoft Sans Serif"/>
                <a:cs typeface="Microsoft Sans Serif"/>
              </a:rPr>
              <a:t>LIMBĂ.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sz="2800">
              <a:latin typeface="Microsoft Sans Serif"/>
              <a:cs typeface="Microsoft Sans Serif"/>
            </a:endParaRPr>
          </a:p>
          <a:p>
            <a:pPr marR="15875">
              <a:lnSpc>
                <a:spcPct val="99200"/>
              </a:lnSpc>
            </a:pPr>
            <a:r>
              <a:rPr dirty="0" sz="2800">
                <a:solidFill>
                  <a:srgbClr val="1F2023"/>
                </a:solidFill>
                <a:latin typeface="Microsoft Sans Serif"/>
                <a:cs typeface="Microsoft Sans Serif"/>
              </a:rPr>
              <a:t>Pentru</a:t>
            </a:r>
            <a:r>
              <a:rPr dirty="0" sz="2800" spc="-5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1F2023"/>
                </a:solidFill>
                <a:latin typeface="Microsoft Sans Serif"/>
                <a:cs typeface="Microsoft Sans Serif"/>
              </a:rPr>
              <a:t>fiecare</a:t>
            </a:r>
            <a:r>
              <a:rPr dirty="0" sz="2800" spc="-5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">
                <a:solidFill>
                  <a:srgbClr val="1F2023"/>
                </a:solidFill>
                <a:latin typeface="Microsoft Sans Serif"/>
                <a:cs typeface="Microsoft Sans Serif"/>
              </a:rPr>
              <a:t>entitate </a:t>
            </a:r>
            <a:r>
              <a:rPr dirty="0" sz="2800">
                <a:solidFill>
                  <a:srgbClr val="1F2023"/>
                </a:solidFill>
                <a:latin typeface="Microsoft Sans Serif"/>
                <a:cs typeface="Microsoft Sans Serif"/>
              </a:rPr>
              <a:t>de</a:t>
            </a:r>
            <a:r>
              <a:rPr dirty="0" sz="2800" spc="-1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1F2023"/>
                </a:solidFill>
                <a:latin typeface="Microsoft Sans Serif"/>
                <a:cs typeface="Microsoft Sans Serif"/>
              </a:rPr>
              <a:t>intersecție,</a:t>
            </a:r>
            <a:r>
              <a:rPr dirty="0" sz="2800" spc="-20">
                <a:solidFill>
                  <a:srgbClr val="1F2023"/>
                </a:solidFill>
                <a:latin typeface="Microsoft Sans Serif"/>
                <a:cs typeface="Microsoft Sans Serif"/>
              </a:rPr>
              <a:t> gândiți-</a:t>
            </a:r>
            <a:r>
              <a:rPr dirty="0" sz="2800" spc="-25">
                <a:solidFill>
                  <a:srgbClr val="1F2023"/>
                </a:solidFill>
                <a:latin typeface="Microsoft Sans Serif"/>
                <a:cs typeface="Microsoft Sans Serif"/>
              </a:rPr>
              <a:t>vă </a:t>
            </a:r>
            <a:r>
              <a:rPr dirty="0" sz="2800">
                <a:solidFill>
                  <a:srgbClr val="1F2023"/>
                </a:solidFill>
                <a:latin typeface="Microsoft Sans Serif"/>
                <a:cs typeface="Microsoft Sans Serif"/>
              </a:rPr>
              <a:t>la</a:t>
            </a:r>
            <a:r>
              <a:rPr dirty="0" sz="2800" spc="-4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1F2023"/>
                </a:solidFill>
                <a:latin typeface="Microsoft Sans Serif"/>
                <a:cs typeface="Microsoft Sans Serif"/>
              </a:rPr>
              <a:t>atribute</a:t>
            </a:r>
            <a:r>
              <a:rPr dirty="0" sz="2800" spc="-3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">
                <a:solidFill>
                  <a:srgbClr val="1F2023"/>
                </a:solidFill>
                <a:latin typeface="Microsoft Sans Serif"/>
                <a:cs typeface="Microsoft Sans Serif"/>
              </a:rPr>
              <a:t>suplimentare, </a:t>
            </a:r>
            <a:r>
              <a:rPr dirty="0" sz="2800">
                <a:solidFill>
                  <a:srgbClr val="1F2023"/>
                </a:solidFill>
                <a:latin typeface="Microsoft Sans Serif"/>
                <a:cs typeface="Microsoft Sans Serif"/>
              </a:rPr>
              <a:t>cum</a:t>
            </a:r>
            <a:r>
              <a:rPr dirty="0" sz="2800" spc="-1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1F2023"/>
                </a:solidFill>
                <a:latin typeface="Microsoft Sans Serif"/>
                <a:cs typeface="Microsoft Sans Serif"/>
              </a:rPr>
              <a:t>ar</a:t>
            </a:r>
            <a:r>
              <a:rPr dirty="0" sz="2800" spc="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1F2023"/>
                </a:solidFill>
                <a:latin typeface="Microsoft Sans Serif"/>
                <a:cs typeface="Microsoft Sans Serif"/>
              </a:rPr>
              <a:t>fi</a:t>
            </a:r>
            <a:r>
              <a:rPr dirty="0" sz="2800" spc="-1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1F2023"/>
                </a:solidFill>
                <a:latin typeface="Microsoft Sans Serif"/>
                <a:cs typeface="Microsoft Sans Serif"/>
              </a:rPr>
              <a:t>un</a:t>
            </a:r>
            <a:r>
              <a:rPr dirty="0" sz="2800" spc="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">
                <a:solidFill>
                  <a:srgbClr val="1F2023"/>
                </a:solidFill>
                <a:latin typeface="Microsoft Sans Serif"/>
                <a:cs typeface="Microsoft Sans Serif"/>
              </a:rPr>
              <a:t>UID.</a:t>
            </a:r>
            <a:endParaRPr sz="2800">
              <a:latin typeface="Microsoft Sans Serif"/>
              <a:cs typeface="Microsoft Sans Serif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5519" y="1981200"/>
            <a:ext cx="3724328" cy="185318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52400" y="381000"/>
            <a:ext cx="3810000" cy="5996940"/>
          </a:xfrm>
          <a:custGeom>
            <a:avLst/>
            <a:gdLst/>
            <a:ahLst/>
            <a:cxnLst/>
            <a:rect l="l" t="t" r="r" b="b"/>
            <a:pathLst>
              <a:path w="3810000" h="5996940">
                <a:moveTo>
                  <a:pt x="3810000" y="0"/>
                </a:moveTo>
                <a:lnTo>
                  <a:pt x="0" y="0"/>
                </a:lnTo>
                <a:lnTo>
                  <a:pt x="0" y="5996940"/>
                </a:lnTo>
                <a:lnTo>
                  <a:pt x="3810000" y="5996940"/>
                </a:lnTo>
                <a:lnTo>
                  <a:pt x="3810000" y="0"/>
                </a:lnTo>
                <a:close/>
              </a:path>
            </a:pathLst>
          </a:custGeom>
          <a:solidFill>
            <a:srgbClr val="F8F8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9700" y="370408"/>
            <a:ext cx="3663950" cy="173291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1F2023"/>
                </a:solidFill>
              </a:rPr>
              <a:t>Unele</a:t>
            </a:r>
            <a:r>
              <a:rPr dirty="0" sz="2800" spc="-45">
                <a:solidFill>
                  <a:srgbClr val="1F2023"/>
                </a:solidFill>
              </a:rPr>
              <a:t> </a:t>
            </a:r>
            <a:r>
              <a:rPr dirty="0" sz="2800">
                <a:solidFill>
                  <a:srgbClr val="1F2023"/>
                </a:solidFill>
              </a:rPr>
              <a:t>entități</a:t>
            </a:r>
            <a:r>
              <a:rPr dirty="0" sz="2800" spc="-60">
                <a:solidFill>
                  <a:srgbClr val="1F2023"/>
                </a:solidFill>
              </a:rPr>
              <a:t> </a:t>
            </a:r>
            <a:r>
              <a:rPr dirty="0" sz="2800" spc="-25">
                <a:solidFill>
                  <a:srgbClr val="1F2023"/>
                </a:solidFill>
              </a:rPr>
              <a:t>de </a:t>
            </a:r>
            <a:r>
              <a:rPr dirty="0" sz="2800">
                <a:solidFill>
                  <a:srgbClr val="1F2023"/>
                </a:solidFill>
              </a:rPr>
              <a:t>intersecție</a:t>
            </a:r>
            <a:r>
              <a:rPr dirty="0" sz="2800" spc="-50">
                <a:solidFill>
                  <a:srgbClr val="1F2023"/>
                </a:solidFill>
              </a:rPr>
              <a:t> </a:t>
            </a:r>
            <a:r>
              <a:rPr dirty="0" sz="2800">
                <a:solidFill>
                  <a:srgbClr val="1F2023"/>
                </a:solidFill>
              </a:rPr>
              <a:t>se</a:t>
            </a:r>
            <a:r>
              <a:rPr dirty="0" sz="2800" spc="-35">
                <a:solidFill>
                  <a:srgbClr val="1F2023"/>
                </a:solidFill>
              </a:rPr>
              <a:t> </a:t>
            </a:r>
            <a:r>
              <a:rPr dirty="0" sz="2800">
                <a:solidFill>
                  <a:srgbClr val="1F2023"/>
                </a:solidFill>
              </a:rPr>
              <a:t>vor</a:t>
            </a:r>
            <a:r>
              <a:rPr dirty="0" sz="2800" spc="-50">
                <a:solidFill>
                  <a:srgbClr val="1F2023"/>
                </a:solidFill>
              </a:rPr>
              <a:t> </a:t>
            </a:r>
            <a:r>
              <a:rPr dirty="0" sz="2800" spc="-10">
                <a:solidFill>
                  <a:srgbClr val="1F2023"/>
                </a:solidFill>
              </a:rPr>
              <a:t>bloca</a:t>
            </a:r>
            <a:endParaRPr sz="2800"/>
          </a:p>
          <a:p>
            <a:pPr marL="12700" marR="360045">
              <a:lnSpc>
                <a:spcPct val="100000"/>
              </a:lnSpc>
              <a:spcBef>
                <a:spcPts val="5"/>
              </a:spcBef>
            </a:pPr>
            <a:r>
              <a:rPr dirty="0" sz="2800" spc="-10">
                <a:solidFill>
                  <a:srgbClr val="1F2023"/>
                </a:solidFill>
              </a:rPr>
              <a:t>„goale”</a:t>
            </a:r>
            <a:r>
              <a:rPr dirty="0" sz="2800" spc="-45">
                <a:solidFill>
                  <a:srgbClr val="1F2023"/>
                </a:solidFill>
              </a:rPr>
              <a:t> </a:t>
            </a:r>
            <a:r>
              <a:rPr dirty="0" sz="2800">
                <a:solidFill>
                  <a:srgbClr val="1F2023"/>
                </a:solidFill>
              </a:rPr>
              <a:t>și</a:t>
            </a:r>
            <a:r>
              <a:rPr dirty="0" sz="2800" spc="-60">
                <a:solidFill>
                  <a:srgbClr val="1F2023"/>
                </a:solidFill>
              </a:rPr>
              <a:t> </a:t>
            </a:r>
            <a:r>
              <a:rPr dirty="0" sz="2800">
                <a:solidFill>
                  <a:srgbClr val="1F2023"/>
                </a:solidFill>
              </a:rPr>
              <a:t>acest</a:t>
            </a:r>
            <a:r>
              <a:rPr dirty="0" sz="2800" spc="-65">
                <a:solidFill>
                  <a:srgbClr val="1F2023"/>
                </a:solidFill>
              </a:rPr>
              <a:t> </a:t>
            </a:r>
            <a:r>
              <a:rPr dirty="0" sz="2800" spc="-20">
                <a:solidFill>
                  <a:srgbClr val="1F2023"/>
                </a:solidFill>
              </a:rPr>
              <a:t>lucru </a:t>
            </a:r>
            <a:r>
              <a:rPr dirty="0" sz="2800">
                <a:solidFill>
                  <a:srgbClr val="1F2023"/>
                </a:solidFill>
              </a:rPr>
              <a:t>poate</a:t>
            </a:r>
            <a:r>
              <a:rPr dirty="0" sz="2800" spc="-40">
                <a:solidFill>
                  <a:srgbClr val="1F2023"/>
                </a:solidFill>
              </a:rPr>
              <a:t> </a:t>
            </a:r>
            <a:r>
              <a:rPr dirty="0" sz="2800">
                <a:solidFill>
                  <a:srgbClr val="1F2023"/>
                </a:solidFill>
              </a:rPr>
              <a:t>deruta</a:t>
            </a:r>
            <a:r>
              <a:rPr dirty="0" sz="2800" spc="-40">
                <a:solidFill>
                  <a:srgbClr val="1F2023"/>
                </a:solidFill>
              </a:rPr>
              <a:t> </a:t>
            </a:r>
            <a:r>
              <a:rPr dirty="0" sz="2800" spc="-10">
                <a:solidFill>
                  <a:srgbClr val="1F2023"/>
                </a:solidFill>
              </a:rPr>
              <a:t>elevii.</a:t>
            </a:r>
            <a:endParaRPr sz="2800"/>
          </a:p>
        </p:txBody>
      </p:sp>
      <p:sp>
        <p:nvSpPr>
          <p:cNvPr id="4" name="object 4" descr=""/>
          <p:cNvSpPr txBox="1"/>
          <p:nvPr/>
        </p:nvSpPr>
        <p:spPr>
          <a:xfrm>
            <a:off x="139700" y="2078227"/>
            <a:ext cx="3780154" cy="4282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1F2023"/>
                </a:solidFill>
                <a:latin typeface="Microsoft Sans Serif"/>
                <a:cs typeface="Microsoft Sans Serif"/>
              </a:rPr>
              <a:t>Subliniați</a:t>
            </a:r>
            <a:r>
              <a:rPr dirty="0" sz="2800" spc="-5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1F2023"/>
                </a:solidFill>
                <a:latin typeface="Microsoft Sans Serif"/>
                <a:cs typeface="Microsoft Sans Serif"/>
              </a:rPr>
              <a:t>că</a:t>
            </a:r>
            <a:r>
              <a:rPr dirty="0" sz="2800" spc="-6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1F2023"/>
                </a:solidFill>
                <a:latin typeface="Microsoft Sans Serif"/>
                <a:cs typeface="Microsoft Sans Serif"/>
              </a:rPr>
              <a:t>acest</a:t>
            </a:r>
            <a:r>
              <a:rPr dirty="0" sz="2800" spc="-6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">
                <a:solidFill>
                  <a:srgbClr val="1F2023"/>
                </a:solidFill>
                <a:latin typeface="Microsoft Sans Serif"/>
                <a:cs typeface="Microsoft Sans Serif"/>
              </a:rPr>
              <a:t>lucru </a:t>
            </a:r>
            <a:r>
              <a:rPr dirty="0" sz="2800">
                <a:solidFill>
                  <a:srgbClr val="1F2023"/>
                </a:solidFill>
                <a:latin typeface="Microsoft Sans Serif"/>
                <a:cs typeface="Microsoft Sans Serif"/>
              </a:rPr>
              <a:t>nu</a:t>
            </a:r>
            <a:r>
              <a:rPr dirty="0" sz="2800" spc="2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1F2023"/>
                </a:solidFill>
                <a:latin typeface="Microsoft Sans Serif"/>
                <a:cs typeface="Microsoft Sans Serif"/>
              </a:rPr>
              <a:t>înseamnă</a:t>
            </a:r>
            <a:r>
              <a:rPr dirty="0" sz="2800" spc="2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1F2023"/>
                </a:solidFill>
                <a:latin typeface="Microsoft Sans Serif"/>
                <a:cs typeface="Microsoft Sans Serif"/>
              </a:rPr>
              <a:t>că</a:t>
            </a:r>
            <a:r>
              <a:rPr dirty="0" sz="2800" spc="1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">
                <a:solidFill>
                  <a:srgbClr val="1F2023"/>
                </a:solidFill>
                <a:latin typeface="Microsoft Sans Serif"/>
                <a:cs typeface="Microsoft Sans Serif"/>
              </a:rPr>
              <a:t>nu </a:t>
            </a:r>
            <a:r>
              <a:rPr dirty="0" sz="2800">
                <a:solidFill>
                  <a:srgbClr val="1F2023"/>
                </a:solidFill>
                <a:latin typeface="Microsoft Sans Serif"/>
                <a:cs typeface="Microsoft Sans Serif"/>
              </a:rPr>
              <a:t>există</a:t>
            </a:r>
            <a:r>
              <a:rPr dirty="0" sz="2800" spc="-5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1F2023"/>
                </a:solidFill>
                <a:latin typeface="Microsoft Sans Serif"/>
                <a:cs typeface="Microsoft Sans Serif"/>
              </a:rPr>
              <a:t>atribute.</a:t>
            </a:r>
            <a:r>
              <a:rPr dirty="0" sz="2800" spc="-5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1F2023"/>
                </a:solidFill>
                <a:latin typeface="Microsoft Sans Serif"/>
                <a:cs typeface="Microsoft Sans Serif"/>
              </a:rPr>
              <a:t>Există</a:t>
            </a:r>
            <a:r>
              <a:rPr dirty="0" sz="2800" spc="-5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">
                <a:solidFill>
                  <a:srgbClr val="1F2023"/>
                </a:solidFill>
                <a:latin typeface="Microsoft Sans Serif"/>
                <a:cs typeface="Microsoft Sans Serif"/>
              </a:rPr>
              <a:t>la </a:t>
            </a:r>
            <a:r>
              <a:rPr dirty="0" sz="2800">
                <a:solidFill>
                  <a:srgbClr val="1F2023"/>
                </a:solidFill>
                <a:latin typeface="Microsoft Sans Serif"/>
                <a:cs typeface="Microsoft Sans Serif"/>
              </a:rPr>
              <a:t>test</a:t>
            </a:r>
            <a:r>
              <a:rPr dirty="0" sz="2800" spc="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1F2023"/>
                </a:solidFill>
                <a:latin typeface="Microsoft Sans Serif"/>
                <a:cs typeface="Microsoft Sans Serif"/>
              </a:rPr>
              <a:t>un</a:t>
            </a:r>
            <a:r>
              <a:rPr dirty="0" sz="2800" spc="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">
                <a:solidFill>
                  <a:srgbClr val="1F2023"/>
                </a:solidFill>
                <a:latin typeface="Microsoft Sans Serif"/>
                <a:cs typeface="Microsoft Sans Serif"/>
              </a:rPr>
              <a:t>UID-</a:t>
            </a:r>
            <a:r>
              <a:rPr dirty="0" sz="2800">
                <a:solidFill>
                  <a:srgbClr val="1F2023"/>
                </a:solidFill>
                <a:latin typeface="Microsoft Sans Serif"/>
                <a:cs typeface="Microsoft Sans Serif"/>
              </a:rPr>
              <a:t>uri</a:t>
            </a:r>
            <a:r>
              <a:rPr dirty="0" sz="2800" spc="1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">
                <a:solidFill>
                  <a:srgbClr val="1F2023"/>
                </a:solidFill>
                <a:latin typeface="Microsoft Sans Serif"/>
                <a:cs typeface="Microsoft Sans Serif"/>
              </a:rPr>
              <a:t>ale</a:t>
            </a:r>
            <a:endParaRPr sz="2800">
              <a:latin typeface="Microsoft Sans Serif"/>
              <a:cs typeface="Microsoft Sans Serif"/>
            </a:endParaRPr>
          </a:p>
          <a:p>
            <a:pPr marL="12700" marR="20955">
              <a:lnSpc>
                <a:spcPct val="100000"/>
              </a:lnSpc>
            </a:pPr>
            <a:r>
              <a:rPr dirty="0" sz="2800">
                <a:solidFill>
                  <a:srgbClr val="1F2023"/>
                </a:solidFill>
                <a:latin typeface="Microsoft Sans Serif"/>
                <a:cs typeface="Microsoft Sans Serif"/>
              </a:rPr>
              <a:t>entităților</a:t>
            </a:r>
            <a:r>
              <a:rPr dirty="0" sz="2800" spc="-9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1F2023"/>
                </a:solidFill>
                <a:latin typeface="Microsoft Sans Serif"/>
                <a:cs typeface="Microsoft Sans Serif"/>
              </a:rPr>
              <a:t>originare.</a:t>
            </a:r>
            <a:r>
              <a:rPr dirty="0" sz="2800" spc="-8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">
                <a:solidFill>
                  <a:srgbClr val="1F2023"/>
                </a:solidFill>
                <a:latin typeface="Microsoft Sans Serif"/>
                <a:cs typeface="Microsoft Sans Serif"/>
              </a:rPr>
              <a:t>În </a:t>
            </a:r>
            <a:r>
              <a:rPr dirty="0" sz="2800">
                <a:solidFill>
                  <a:srgbClr val="1F2023"/>
                </a:solidFill>
                <a:latin typeface="Microsoft Sans Serif"/>
                <a:cs typeface="Microsoft Sans Serif"/>
              </a:rPr>
              <a:t>ERD,</a:t>
            </a:r>
            <a:r>
              <a:rPr dirty="0" sz="2800" spc="-2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1F2023"/>
                </a:solidFill>
                <a:latin typeface="Microsoft Sans Serif"/>
                <a:cs typeface="Microsoft Sans Serif"/>
              </a:rPr>
              <a:t>nu</a:t>
            </a:r>
            <a:r>
              <a:rPr dirty="0" sz="2800" spc="-2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1F2023"/>
                </a:solidFill>
                <a:latin typeface="Microsoft Sans Serif"/>
                <a:cs typeface="Microsoft Sans Serif"/>
              </a:rPr>
              <a:t>punem</a:t>
            </a:r>
            <a:r>
              <a:rPr dirty="0" sz="2800" spc="-3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">
                <a:solidFill>
                  <a:srgbClr val="1F2023"/>
                </a:solidFill>
                <a:latin typeface="Microsoft Sans Serif"/>
                <a:cs typeface="Microsoft Sans Serif"/>
              </a:rPr>
              <a:t>același </a:t>
            </a:r>
            <a:r>
              <a:rPr dirty="0" sz="2800">
                <a:solidFill>
                  <a:srgbClr val="1F2023"/>
                </a:solidFill>
                <a:latin typeface="Microsoft Sans Serif"/>
                <a:cs typeface="Microsoft Sans Serif"/>
              </a:rPr>
              <a:t>atribut</a:t>
            </a:r>
            <a:r>
              <a:rPr dirty="0" sz="2800" spc="-1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0">
                <a:solidFill>
                  <a:srgbClr val="1F2023"/>
                </a:solidFill>
                <a:latin typeface="Microsoft Sans Serif"/>
                <a:cs typeface="Microsoft Sans Serif"/>
              </a:rPr>
              <a:t>în</a:t>
            </a:r>
            <a:r>
              <a:rPr dirty="0" sz="2800" spc="-2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1F2023"/>
                </a:solidFill>
                <a:latin typeface="Microsoft Sans Serif"/>
                <a:cs typeface="Microsoft Sans Serif"/>
              </a:rPr>
              <a:t>două</a:t>
            </a:r>
            <a:r>
              <a:rPr dirty="0" sz="2800" spc="-10">
                <a:solidFill>
                  <a:srgbClr val="1F2023"/>
                </a:solidFill>
                <a:latin typeface="Microsoft Sans Serif"/>
                <a:cs typeface="Microsoft Sans Serif"/>
              </a:rPr>
              <a:t> locuri</a:t>
            </a:r>
            <a:endParaRPr sz="2800">
              <a:latin typeface="Microsoft Sans Serif"/>
              <a:cs typeface="Microsoft Sans Serif"/>
            </a:endParaRPr>
          </a:p>
          <a:p>
            <a:pPr marL="12700" marR="809625">
              <a:lnSpc>
                <a:spcPct val="98800"/>
              </a:lnSpc>
              <a:spcBef>
                <a:spcPts val="45"/>
              </a:spcBef>
            </a:pPr>
            <a:r>
              <a:rPr dirty="0" sz="2800">
                <a:solidFill>
                  <a:srgbClr val="1F2023"/>
                </a:solidFill>
                <a:latin typeface="Microsoft Sans Serif"/>
                <a:cs typeface="Microsoft Sans Serif"/>
              </a:rPr>
              <a:t>diferite,</a:t>
            </a:r>
            <a:r>
              <a:rPr dirty="0" sz="2800" spc="-4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1F2023"/>
                </a:solidFill>
                <a:latin typeface="Microsoft Sans Serif"/>
                <a:cs typeface="Microsoft Sans Serif"/>
              </a:rPr>
              <a:t>așa</a:t>
            </a:r>
            <a:r>
              <a:rPr dirty="0" sz="2800" spc="-3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">
                <a:solidFill>
                  <a:srgbClr val="1F2023"/>
                </a:solidFill>
                <a:latin typeface="Microsoft Sans Serif"/>
                <a:cs typeface="Microsoft Sans Serif"/>
              </a:rPr>
              <a:t>că </a:t>
            </a:r>
            <a:r>
              <a:rPr dirty="0" sz="2800">
                <a:solidFill>
                  <a:srgbClr val="1F2023"/>
                </a:solidFill>
                <a:latin typeface="Microsoft Sans Serif"/>
                <a:cs typeface="Microsoft Sans Serif"/>
              </a:rPr>
              <a:t>reprezentăm</a:t>
            </a:r>
            <a:r>
              <a:rPr dirty="0" sz="2800" spc="-10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">
                <a:solidFill>
                  <a:srgbClr val="1F2023"/>
                </a:solidFill>
                <a:latin typeface="Microsoft Sans Serif"/>
                <a:cs typeface="Microsoft Sans Serif"/>
              </a:rPr>
              <a:t>acest </a:t>
            </a:r>
            <a:r>
              <a:rPr dirty="0" sz="2800">
                <a:solidFill>
                  <a:srgbClr val="1F2023"/>
                </a:solidFill>
                <a:latin typeface="Microsoft Sans Serif"/>
                <a:cs typeface="Microsoft Sans Serif"/>
              </a:rPr>
              <a:t>lucru</a:t>
            </a:r>
            <a:r>
              <a:rPr dirty="0" sz="2800" spc="-2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1F2023"/>
                </a:solidFill>
                <a:latin typeface="Microsoft Sans Serif"/>
                <a:cs typeface="Microsoft Sans Serif"/>
              </a:rPr>
              <a:t>cu</a:t>
            </a:r>
            <a:r>
              <a:rPr dirty="0" sz="2800" spc="-2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">
                <a:solidFill>
                  <a:srgbClr val="1F2023"/>
                </a:solidFill>
                <a:latin typeface="Microsoft Sans Serif"/>
                <a:cs typeface="Microsoft Sans Serif"/>
              </a:rPr>
              <a:t>bara.</a:t>
            </a:r>
            <a:endParaRPr sz="2800">
              <a:latin typeface="Microsoft Sans Serif"/>
              <a:cs typeface="Microsoft Sans Serif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15244" y="1091183"/>
            <a:ext cx="4823956" cy="4326636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4800600" y="5638800"/>
            <a:ext cx="3566160" cy="288290"/>
          </a:xfrm>
          <a:prstGeom prst="rect">
            <a:avLst/>
          </a:prstGeom>
          <a:solidFill>
            <a:srgbClr val="F8F8F9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2270"/>
              </a:lnSpc>
            </a:pP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M:</a:t>
            </a:r>
            <a:r>
              <a:rPr dirty="0" sz="2100" spc="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M</a:t>
            </a:r>
            <a:r>
              <a:rPr dirty="0" sz="2100" spc="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Evaluarea</a:t>
            </a:r>
            <a:r>
              <a:rPr dirty="0" sz="2100" spc="-1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rezoluției</a:t>
            </a:r>
            <a:endParaRPr sz="21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85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19.04.2022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98780" rIns="0" bIns="0" rtlCol="0" vert="horz">
            <a:spAutoFit/>
          </a:bodyPr>
          <a:lstStyle/>
          <a:p>
            <a:pPr marL="2075180" marR="5080" indent="-187960">
              <a:lnSpc>
                <a:spcPct val="100000"/>
              </a:lnSpc>
              <a:spcBef>
                <a:spcPts val="95"/>
              </a:spcBef>
            </a:pPr>
            <a:r>
              <a:rPr dirty="0" sz="2800" b="1" i="1">
                <a:latin typeface="Arial"/>
                <a:cs typeface="Arial"/>
              </a:rPr>
              <a:t>Model</a:t>
            </a:r>
            <a:r>
              <a:rPr dirty="0" sz="2800" spc="-55" b="1" i="1">
                <a:latin typeface="Arial"/>
                <a:cs typeface="Arial"/>
              </a:rPr>
              <a:t> </a:t>
            </a:r>
            <a:r>
              <a:rPr dirty="0" sz="2800" b="1" i="1">
                <a:latin typeface="Arial"/>
                <a:cs typeface="Arial"/>
              </a:rPr>
              <a:t>fizic</a:t>
            </a:r>
            <a:r>
              <a:rPr dirty="0" sz="2800" spc="-100" b="1" i="1">
                <a:latin typeface="Arial"/>
                <a:cs typeface="Arial"/>
              </a:rPr>
              <a:t> </a:t>
            </a:r>
            <a:r>
              <a:rPr dirty="0" sz="2800" b="1" i="1">
                <a:latin typeface="Arial"/>
                <a:cs typeface="Arial"/>
              </a:rPr>
              <a:t>şi</a:t>
            </a:r>
            <a:r>
              <a:rPr dirty="0" sz="2800" spc="-60" b="1" i="1">
                <a:latin typeface="Arial"/>
                <a:cs typeface="Arial"/>
              </a:rPr>
              <a:t> </a:t>
            </a:r>
            <a:r>
              <a:rPr dirty="0" sz="2800" b="1" i="1">
                <a:latin typeface="Arial"/>
                <a:cs typeface="Arial"/>
              </a:rPr>
              <a:t>model</a:t>
            </a:r>
            <a:r>
              <a:rPr dirty="0" sz="2800" spc="-95" b="1" i="1">
                <a:latin typeface="Arial"/>
                <a:cs typeface="Arial"/>
              </a:rPr>
              <a:t> </a:t>
            </a:r>
            <a:r>
              <a:rPr dirty="0" sz="2800" spc="-10" b="1" i="1">
                <a:latin typeface="Arial"/>
                <a:cs typeface="Arial"/>
              </a:rPr>
              <a:t>conceptual Entităţi</a:t>
            </a:r>
            <a:r>
              <a:rPr dirty="0" sz="2800" spc="-135" b="1" i="1">
                <a:latin typeface="Arial"/>
                <a:cs typeface="Arial"/>
              </a:rPr>
              <a:t> </a:t>
            </a:r>
            <a:r>
              <a:rPr dirty="0" sz="2800" b="1" i="1">
                <a:latin typeface="Arial"/>
                <a:cs typeface="Arial"/>
              </a:rPr>
              <a:t>si</a:t>
            </a:r>
            <a:r>
              <a:rPr dirty="0" sz="2800" spc="-105" b="1" i="1">
                <a:latin typeface="Arial"/>
                <a:cs typeface="Arial"/>
              </a:rPr>
              <a:t> </a:t>
            </a:r>
            <a:r>
              <a:rPr dirty="0" sz="2800" b="1" i="1">
                <a:latin typeface="Arial"/>
                <a:cs typeface="Arial"/>
              </a:rPr>
              <a:t>instanţe</a:t>
            </a:r>
            <a:r>
              <a:rPr dirty="0" sz="2800" spc="-85" b="1" i="1">
                <a:latin typeface="Arial"/>
                <a:cs typeface="Arial"/>
              </a:rPr>
              <a:t> </a:t>
            </a:r>
            <a:r>
              <a:rPr dirty="0" sz="2800" b="1" i="1">
                <a:latin typeface="Arial"/>
                <a:cs typeface="Arial"/>
              </a:rPr>
              <a:t>(partea</a:t>
            </a:r>
            <a:r>
              <a:rPr dirty="0" sz="2800" spc="-80" b="1" i="1">
                <a:latin typeface="Arial"/>
                <a:cs typeface="Arial"/>
              </a:rPr>
              <a:t> </a:t>
            </a:r>
            <a:r>
              <a:rPr dirty="0" sz="2800" spc="-25" b="1" i="1">
                <a:latin typeface="Arial"/>
                <a:cs typeface="Arial"/>
              </a:rPr>
              <a:t>II)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527685" marR="5080" indent="-51562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527685" algn="l"/>
              </a:tabLst>
            </a:pPr>
            <a:r>
              <a:rPr dirty="0" spc="-30"/>
              <a:t>Rezolvarea</a:t>
            </a:r>
            <a:r>
              <a:rPr dirty="0" spc="-155"/>
              <a:t> </a:t>
            </a:r>
            <a:r>
              <a:rPr dirty="0" spc="-10"/>
              <a:t>relaţiilor</a:t>
            </a:r>
            <a:r>
              <a:rPr dirty="0" spc="-105"/>
              <a:t> </a:t>
            </a:r>
            <a:r>
              <a:rPr dirty="0"/>
              <a:t>Many</a:t>
            </a:r>
            <a:r>
              <a:rPr dirty="0" spc="-105"/>
              <a:t> </a:t>
            </a:r>
            <a:r>
              <a:rPr dirty="0" spc="-25"/>
              <a:t>to </a:t>
            </a:r>
            <a:r>
              <a:rPr dirty="0" spc="-20"/>
              <a:t>Many</a:t>
            </a:r>
          </a:p>
          <a:p>
            <a:pPr marL="527685" indent="-514984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527685" algn="l"/>
              </a:tabLst>
            </a:pPr>
            <a:r>
              <a:rPr dirty="0">
                <a:solidFill>
                  <a:srgbClr val="FF0000"/>
                </a:solidFill>
              </a:rPr>
              <a:t>Analiza</a:t>
            </a:r>
            <a:r>
              <a:rPr dirty="0" spc="-145">
                <a:solidFill>
                  <a:srgbClr val="FF0000"/>
                </a:solidFill>
              </a:rPr>
              <a:t> </a:t>
            </a:r>
            <a:r>
              <a:rPr dirty="0" spc="-20">
                <a:solidFill>
                  <a:srgbClr val="FF0000"/>
                </a:solidFill>
              </a:rPr>
              <a:t>CRUD</a:t>
            </a:r>
          </a:p>
          <a:p>
            <a:pPr marL="527685" indent="-514984">
              <a:lnSpc>
                <a:spcPct val="100000"/>
              </a:lnSpc>
              <a:spcBef>
                <a:spcPts val="710"/>
              </a:spcBef>
              <a:buAutoNum type="arabicPeriod"/>
              <a:tabLst>
                <a:tab pos="527685" algn="l"/>
              </a:tabLst>
            </a:pPr>
            <a:r>
              <a:rPr dirty="0" spc="-25"/>
              <a:t>UID</a:t>
            </a:r>
          </a:p>
          <a:p>
            <a:pPr marL="527685" indent="-514984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527685" algn="l"/>
              </a:tabLst>
            </a:pPr>
            <a:r>
              <a:rPr dirty="0" spc="-10"/>
              <a:t>Normalizare</a:t>
            </a:r>
          </a:p>
          <a:p>
            <a:pPr marL="527685" indent="-514984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527685" algn="l"/>
              </a:tabLst>
            </a:pPr>
            <a:r>
              <a:rPr dirty="0" spc="-20"/>
              <a:t>Arce</a:t>
            </a:r>
          </a:p>
          <a:p>
            <a:pPr marL="527685" indent="-514984">
              <a:lnSpc>
                <a:spcPct val="100000"/>
              </a:lnSpc>
              <a:spcBef>
                <a:spcPts val="710"/>
              </a:spcBef>
              <a:buAutoNum type="arabicPeriod"/>
              <a:tabLst>
                <a:tab pos="527685" algn="l"/>
              </a:tabLst>
            </a:pPr>
            <a:r>
              <a:rPr dirty="0" spc="-10"/>
              <a:t>Ierarhii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85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19.04.2022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85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16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79298" rIns="0" bIns="0" rtlCol="0" vert="horz">
            <a:spAutoFit/>
          </a:bodyPr>
          <a:lstStyle/>
          <a:p>
            <a:pPr algn="ctr" marL="391795">
              <a:lnSpc>
                <a:spcPct val="100000"/>
              </a:lnSpc>
              <a:spcBef>
                <a:spcPts val="100"/>
              </a:spcBef>
            </a:pPr>
            <a:r>
              <a:rPr dirty="0"/>
              <a:t>ANALIZA</a:t>
            </a:r>
            <a:r>
              <a:rPr dirty="0" spc="-10"/>
              <a:t> C.R.U.D.</a:t>
            </a:r>
          </a:p>
          <a:p>
            <a:pPr algn="ctr" marL="390525">
              <a:lnSpc>
                <a:spcPct val="100000"/>
              </a:lnSpc>
            </a:pPr>
            <a:r>
              <a:rPr dirty="0"/>
              <a:t>(</a:t>
            </a:r>
            <a:r>
              <a:rPr dirty="0">
                <a:solidFill>
                  <a:srgbClr val="FF0000"/>
                </a:solidFill>
              </a:rPr>
              <a:t>C</a:t>
            </a:r>
            <a:r>
              <a:rPr dirty="0"/>
              <a:t>reate,</a:t>
            </a:r>
            <a:r>
              <a:rPr dirty="0" spc="-150"/>
              <a:t> </a:t>
            </a:r>
            <a:r>
              <a:rPr dirty="0" spc="-10">
                <a:solidFill>
                  <a:srgbClr val="FF0000"/>
                </a:solidFill>
              </a:rPr>
              <a:t>R</a:t>
            </a:r>
            <a:r>
              <a:rPr dirty="0" spc="-10"/>
              <a:t>etrieve,</a:t>
            </a:r>
            <a:r>
              <a:rPr dirty="0" spc="-155"/>
              <a:t> </a:t>
            </a:r>
            <a:r>
              <a:rPr dirty="0">
                <a:solidFill>
                  <a:srgbClr val="FF0000"/>
                </a:solidFill>
              </a:rPr>
              <a:t>U</a:t>
            </a:r>
            <a:r>
              <a:rPr dirty="0"/>
              <a:t>pdate,</a:t>
            </a:r>
            <a:r>
              <a:rPr dirty="0" spc="-200"/>
              <a:t> </a:t>
            </a:r>
            <a:r>
              <a:rPr dirty="0" spc="-10">
                <a:solidFill>
                  <a:srgbClr val="FF0000"/>
                </a:solidFill>
              </a:rPr>
              <a:t>D</a:t>
            </a:r>
            <a:r>
              <a:rPr dirty="0" spc="-10"/>
              <a:t>elete)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635" y="1841119"/>
            <a:ext cx="7710170" cy="34334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45085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Microsoft Sans Serif"/>
                <a:cs typeface="Microsoft Sans Serif"/>
              </a:rPr>
              <a:t>Prin</a:t>
            </a:r>
            <a:r>
              <a:rPr dirty="0" sz="3200" spc="-70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analiza</a:t>
            </a:r>
            <a:r>
              <a:rPr dirty="0" sz="3200" spc="-80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CRUD</a:t>
            </a:r>
            <a:r>
              <a:rPr dirty="0" sz="3200" spc="-90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identificăm</a:t>
            </a:r>
            <a:r>
              <a:rPr dirty="0" sz="3200" spc="-60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cerinţele</a:t>
            </a:r>
            <a:r>
              <a:rPr dirty="0" sz="3200" spc="-75">
                <a:latin typeface="Microsoft Sans Serif"/>
                <a:cs typeface="Microsoft Sans Serif"/>
              </a:rPr>
              <a:t> </a:t>
            </a:r>
            <a:r>
              <a:rPr dirty="0" sz="3200" spc="-25">
                <a:latin typeface="Microsoft Sans Serif"/>
                <a:cs typeface="Microsoft Sans Serif"/>
              </a:rPr>
              <a:t>de </a:t>
            </a:r>
            <a:r>
              <a:rPr dirty="0" sz="3200">
                <a:latin typeface="Microsoft Sans Serif"/>
                <a:cs typeface="Microsoft Sans Serif"/>
              </a:rPr>
              <a:t>creare,</a:t>
            </a:r>
            <a:r>
              <a:rPr dirty="0" sz="3200" spc="-120">
                <a:latin typeface="Microsoft Sans Serif"/>
                <a:cs typeface="Microsoft Sans Serif"/>
              </a:rPr>
              <a:t> </a:t>
            </a:r>
            <a:r>
              <a:rPr dirty="0" sz="3200" spc="-10">
                <a:latin typeface="Microsoft Sans Serif"/>
                <a:cs typeface="Microsoft Sans Serif"/>
              </a:rPr>
              <a:t>regăsire,</a:t>
            </a:r>
            <a:r>
              <a:rPr dirty="0" sz="3200" spc="-120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actualizare</a:t>
            </a:r>
            <a:r>
              <a:rPr dirty="0" sz="3200" spc="-100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şi</a:t>
            </a:r>
            <a:r>
              <a:rPr dirty="0" sz="3200" spc="-105">
                <a:latin typeface="Microsoft Sans Serif"/>
                <a:cs typeface="Microsoft Sans Serif"/>
              </a:rPr>
              <a:t> </a:t>
            </a:r>
            <a:r>
              <a:rPr dirty="0" sz="3200" spc="-10">
                <a:latin typeface="Microsoft Sans Serif"/>
                <a:cs typeface="Microsoft Sans Serif"/>
              </a:rPr>
              <a:t>ştergere</a:t>
            </a:r>
            <a:r>
              <a:rPr dirty="0" sz="3200" spc="-165">
                <a:latin typeface="Microsoft Sans Serif"/>
                <a:cs typeface="Microsoft Sans Serif"/>
              </a:rPr>
              <a:t> </a:t>
            </a:r>
            <a:r>
              <a:rPr dirty="0" sz="3200" spc="-50">
                <a:latin typeface="Microsoft Sans Serif"/>
                <a:cs typeface="Microsoft Sans Serif"/>
              </a:rPr>
              <a:t>a </a:t>
            </a:r>
            <a:r>
              <a:rPr dirty="0" sz="3200" spc="-10">
                <a:latin typeface="Microsoft Sans Serif"/>
                <a:cs typeface="Microsoft Sans Serif"/>
              </a:rPr>
              <a:t>datelor.</a:t>
            </a:r>
            <a:endParaRPr sz="3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3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3200">
                <a:latin typeface="Microsoft Sans Serif"/>
                <a:cs typeface="Microsoft Sans Serif"/>
              </a:rPr>
              <a:t>Analiza</a:t>
            </a:r>
            <a:r>
              <a:rPr dirty="0" sz="3200" spc="-50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CRUD</a:t>
            </a:r>
            <a:r>
              <a:rPr dirty="0" sz="3200" spc="-50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ne</a:t>
            </a:r>
            <a:r>
              <a:rPr dirty="0" sz="3200" spc="-50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ajută</a:t>
            </a:r>
            <a:r>
              <a:rPr dirty="0" sz="3200" spc="-45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să</a:t>
            </a:r>
            <a:r>
              <a:rPr dirty="0" sz="3200" spc="-50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observăm</a:t>
            </a:r>
            <a:r>
              <a:rPr dirty="0" sz="3200" spc="-10">
                <a:latin typeface="Microsoft Sans Serif"/>
                <a:cs typeface="Microsoft Sans Serif"/>
              </a:rPr>
              <a:t> dacă:</a:t>
            </a:r>
            <a:endParaRPr sz="32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"/>
              <a:tabLst>
                <a:tab pos="354965" algn="l"/>
              </a:tabLst>
            </a:pPr>
            <a:r>
              <a:rPr dirty="0" sz="3200">
                <a:latin typeface="Microsoft Sans Serif"/>
                <a:cs typeface="Microsoft Sans Serif"/>
              </a:rPr>
              <a:t>am</a:t>
            </a:r>
            <a:r>
              <a:rPr dirty="0" sz="3200" spc="5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omis</a:t>
            </a:r>
            <a:r>
              <a:rPr dirty="0" sz="3200" spc="-15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ceva</a:t>
            </a:r>
            <a:r>
              <a:rPr dirty="0" sz="3200" spc="-60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din</a:t>
            </a:r>
            <a:r>
              <a:rPr dirty="0" sz="3200" spc="15">
                <a:latin typeface="Microsoft Sans Serif"/>
                <a:cs typeface="Microsoft Sans Serif"/>
              </a:rPr>
              <a:t> </a:t>
            </a:r>
            <a:r>
              <a:rPr dirty="0" sz="3200" spc="-10">
                <a:latin typeface="Microsoft Sans Serif"/>
                <a:cs typeface="Microsoft Sans Serif"/>
              </a:rPr>
              <a:t>model</a:t>
            </a:r>
            <a:endParaRPr sz="32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"/>
              <a:tabLst>
                <a:tab pos="354965" algn="l"/>
              </a:tabLst>
            </a:pPr>
            <a:r>
              <a:rPr dirty="0" sz="3200">
                <a:latin typeface="Microsoft Sans Serif"/>
                <a:cs typeface="Microsoft Sans Serif"/>
              </a:rPr>
              <a:t>am</a:t>
            </a:r>
            <a:r>
              <a:rPr dirty="0" sz="3200" spc="5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inclus</a:t>
            </a:r>
            <a:r>
              <a:rPr dirty="0" sz="3200" spc="-40">
                <a:latin typeface="Microsoft Sans Serif"/>
                <a:cs typeface="Microsoft Sans Serif"/>
              </a:rPr>
              <a:t> </a:t>
            </a:r>
            <a:r>
              <a:rPr dirty="0" sz="3200" spc="70">
                <a:latin typeface="Microsoft Sans Serif"/>
                <a:cs typeface="Microsoft Sans Serif"/>
              </a:rPr>
              <a:t>în</a:t>
            </a:r>
            <a:r>
              <a:rPr dirty="0" sz="3200" spc="10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model ceva</a:t>
            </a:r>
            <a:r>
              <a:rPr dirty="0" sz="3200" spc="-60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ce</a:t>
            </a:r>
            <a:r>
              <a:rPr dirty="0" sz="3200" spc="-5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nu</a:t>
            </a:r>
            <a:r>
              <a:rPr dirty="0" sz="3200" spc="5">
                <a:latin typeface="Microsoft Sans Serif"/>
                <a:cs typeface="Microsoft Sans Serif"/>
              </a:rPr>
              <a:t> </a:t>
            </a:r>
            <a:r>
              <a:rPr dirty="0" sz="3200" spc="-10">
                <a:latin typeface="Microsoft Sans Serif"/>
                <a:cs typeface="Microsoft Sans Serif"/>
              </a:rPr>
              <a:t>trebuie</a:t>
            </a:r>
            <a:endParaRPr sz="3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85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19.04.2022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85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16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7536" y="584657"/>
            <a:ext cx="716216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Cum</a:t>
            </a:r>
            <a:r>
              <a:rPr dirty="0" spc="-50"/>
              <a:t> </a:t>
            </a:r>
            <a:r>
              <a:rPr dirty="0"/>
              <a:t>se</a:t>
            </a:r>
            <a:r>
              <a:rPr dirty="0" spc="-40"/>
              <a:t> </a:t>
            </a:r>
            <a:r>
              <a:rPr dirty="0" spc="-10"/>
              <a:t>realizează</a:t>
            </a:r>
            <a:r>
              <a:rPr dirty="0" spc="-70"/>
              <a:t> </a:t>
            </a:r>
            <a:r>
              <a:rPr dirty="0"/>
              <a:t>analiza</a:t>
            </a:r>
            <a:r>
              <a:rPr dirty="0" spc="-50"/>
              <a:t> </a:t>
            </a:r>
            <a:r>
              <a:rPr dirty="0"/>
              <a:t>CRUD</a:t>
            </a:r>
            <a:r>
              <a:rPr dirty="0" spc="-120"/>
              <a:t> </a:t>
            </a:r>
            <a:r>
              <a:rPr dirty="0" spc="-50"/>
              <a:t>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93293" y="1214754"/>
            <a:ext cx="7828280" cy="40525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55600" marR="90805" indent="-3429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2800">
                <a:latin typeface="Microsoft Sans Serif"/>
                <a:cs typeface="Microsoft Sans Serif"/>
              </a:rPr>
              <a:t>Urmărim</a:t>
            </a:r>
            <a:r>
              <a:rPr dirty="0" sz="2800" spc="365">
                <a:latin typeface="Microsoft Sans Serif"/>
                <a:cs typeface="Microsoft Sans Serif"/>
              </a:rPr>
              <a:t>  </a:t>
            </a:r>
            <a:r>
              <a:rPr dirty="0" sz="2800" spc="55">
                <a:latin typeface="Microsoft Sans Serif"/>
                <a:cs typeface="Microsoft Sans Serif"/>
              </a:rPr>
              <a:t>în</a:t>
            </a:r>
            <a:r>
              <a:rPr dirty="0" sz="2800" spc="360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interviurile</a:t>
            </a:r>
            <a:r>
              <a:rPr dirty="0" sz="2800" spc="360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cu</a:t>
            </a:r>
            <a:r>
              <a:rPr dirty="0" sz="2800" spc="365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clientul</a:t>
            </a:r>
            <a:r>
              <a:rPr dirty="0" sz="2800" spc="365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sau</a:t>
            </a:r>
            <a:r>
              <a:rPr dirty="0" sz="2800" spc="360">
                <a:latin typeface="Microsoft Sans Serif"/>
                <a:cs typeface="Microsoft Sans Serif"/>
              </a:rPr>
              <a:t>  </a:t>
            </a:r>
            <a:r>
              <a:rPr dirty="0" sz="2800" spc="-25">
                <a:latin typeface="Microsoft Sans Serif"/>
                <a:cs typeface="Microsoft Sans Serif"/>
              </a:rPr>
              <a:t>în </a:t>
            </a:r>
            <a:r>
              <a:rPr dirty="0" sz="2800">
                <a:latin typeface="Microsoft Sans Serif"/>
                <a:cs typeface="Microsoft Sans Serif"/>
              </a:rPr>
              <a:t>descrierile</a:t>
            </a:r>
            <a:r>
              <a:rPr dirty="0" sz="2800" spc="160">
                <a:latin typeface="Microsoft Sans Serif"/>
                <a:cs typeface="Microsoft Sans Serif"/>
              </a:rPr>
              <a:t>  </a:t>
            </a:r>
            <a:r>
              <a:rPr dirty="0" sz="2800" spc="-10">
                <a:latin typeface="Microsoft Sans Serif"/>
                <a:cs typeface="Microsoft Sans Serif"/>
              </a:rPr>
              <a:t>activităţilor,</a:t>
            </a:r>
            <a:r>
              <a:rPr dirty="0" sz="2800" spc="14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cuvintele</a:t>
            </a:r>
            <a:r>
              <a:rPr dirty="0" sz="2800" spc="14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care</a:t>
            </a:r>
            <a:r>
              <a:rPr dirty="0" sz="2800" spc="14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exprimă </a:t>
            </a:r>
            <a:r>
              <a:rPr dirty="0" sz="2800">
                <a:latin typeface="Microsoft Sans Serif"/>
                <a:cs typeface="Microsoft Sans Serif"/>
              </a:rPr>
              <a:t>cele</a:t>
            </a:r>
            <a:r>
              <a:rPr dirty="0" sz="2800" spc="-2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4</a:t>
            </a:r>
            <a:r>
              <a:rPr dirty="0" sz="2800" spc="6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operaţii:</a:t>
            </a:r>
            <a:endParaRPr sz="2800">
              <a:latin typeface="Microsoft Sans Serif"/>
              <a:cs typeface="Microsoft Sans Serif"/>
            </a:endParaRPr>
          </a:p>
          <a:p>
            <a:pPr lvl="1" marL="927100" indent="-513715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927100" algn="l"/>
              </a:tabLst>
            </a:pPr>
            <a:r>
              <a:rPr dirty="0" sz="2400" spc="-10">
                <a:latin typeface="Microsoft Sans Serif"/>
                <a:cs typeface="Microsoft Sans Serif"/>
              </a:rPr>
              <a:t>creare</a:t>
            </a:r>
            <a:endParaRPr sz="2400">
              <a:latin typeface="Microsoft Sans Serif"/>
              <a:cs typeface="Microsoft Sans Serif"/>
            </a:endParaRPr>
          </a:p>
          <a:p>
            <a:pPr lvl="1" marL="927100" indent="-513715">
              <a:lnSpc>
                <a:spcPct val="100000"/>
              </a:lnSpc>
              <a:buAutoNum type="arabicPeriod"/>
              <a:tabLst>
                <a:tab pos="927100" algn="l"/>
              </a:tabLst>
            </a:pPr>
            <a:r>
              <a:rPr dirty="0" sz="2400" spc="-10">
                <a:latin typeface="Microsoft Sans Serif"/>
                <a:cs typeface="Microsoft Sans Serif"/>
              </a:rPr>
              <a:t>regăsire</a:t>
            </a:r>
            <a:endParaRPr sz="2400">
              <a:latin typeface="Microsoft Sans Serif"/>
              <a:cs typeface="Microsoft Sans Serif"/>
            </a:endParaRPr>
          </a:p>
          <a:p>
            <a:pPr lvl="1" marL="927100" indent="-513715">
              <a:lnSpc>
                <a:spcPts val="2795"/>
              </a:lnSpc>
              <a:buAutoNum type="arabicPeriod"/>
              <a:tabLst>
                <a:tab pos="927100" algn="l"/>
              </a:tabLst>
            </a:pPr>
            <a:r>
              <a:rPr dirty="0" sz="2400" spc="-10">
                <a:latin typeface="Microsoft Sans Serif"/>
                <a:cs typeface="Microsoft Sans Serif"/>
              </a:rPr>
              <a:t>actualizare</a:t>
            </a:r>
            <a:endParaRPr sz="2400">
              <a:latin typeface="Microsoft Sans Serif"/>
              <a:cs typeface="Microsoft Sans Serif"/>
            </a:endParaRPr>
          </a:p>
          <a:p>
            <a:pPr lvl="1" marL="927100" indent="-513715">
              <a:lnSpc>
                <a:spcPts val="2795"/>
              </a:lnSpc>
              <a:buAutoNum type="arabicPeriod"/>
              <a:tabLst>
                <a:tab pos="927100" algn="l"/>
              </a:tabLst>
            </a:pPr>
            <a:r>
              <a:rPr dirty="0" sz="2400" spc="-10">
                <a:latin typeface="Microsoft Sans Serif"/>
                <a:cs typeface="Microsoft Sans Serif"/>
              </a:rPr>
              <a:t>ştergere</a:t>
            </a:r>
            <a:endParaRPr sz="2400">
              <a:latin typeface="Microsoft Sans Serif"/>
              <a:cs typeface="Microsoft Sans Serif"/>
            </a:endParaRPr>
          </a:p>
          <a:p>
            <a:pPr marL="355600" marR="190500" indent="-342900">
              <a:lnSpc>
                <a:spcPct val="101099"/>
              </a:lnSpc>
              <a:spcBef>
                <a:spcPts val="65"/>
              </a:spcBef>
              <a:buFont typeface="Wingdings"/>
              <a:buChar char=""/>
              <a:tabLst>
                <a:tab pos="355600" algn="l"/>
                <a:tab pos="1166495" algn="l"/>
              </a:tabLst>
            </a:pPr>
            <a:r>
              <a:rPr dirty="0" sz="2800">
                <a:latin typeface="Microsoft Sans Serif"/>
                <a:cs typeface="Microsoft Sans Serif"/>
              </a:rPr>
              <a:t>Dacă</a:t>
            </a:r>
            <a:r>
              <a:rPr dirty="0" sz="2800" spc="-7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există</a:t>
            </a:r>
            <a:r>
              <a:rPr dirty="0" sz="2800" spc="-10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cerinţe</a:t>
            </a:r>
            <a:r>
              <a:rPr dirty="0" sz="2800" spc="-6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pentru</a:t>
            </a:r>
            <a:r>
              <a:rPr dirty="0" sz="2800" spc="-7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care</a:t>
            </a:r>
            <a:r>
              <a:rPr dirty="0" sz="2800" spc="-8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nu</a:t>
            </a:r>
            <a:r>
              <a:rPr dirty="0" sz="2800" spc="-6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există</a:t>
            </a:r>
            <a:r>
              <a:rPr dirty="0" sz="2800" spc="-9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date, </a:t>
            </a:r>
            <a:r>
              <a:rPr dirty="0" sz="2800" spc="-20">
                <a:latin typeface="Microsoft Sans Serif"/>
                <a:cs typeface="Microsoft Sans Serif"/>
              </a:rPr>
              <a:t>s-</a:t>
            </a:r>
            <a:r>
              <a:rPr dirty="0" sz="2800" spc="-25">
                <a:latin typeface="Microsoft Sans Serif"/>
                <a:cs typeface="Microsoft Sans Serif"/>
              </a:rPr>
              <a:t>ar</a:t>
            </a:r>
            <a:r>
              <a:rPr dirty="0" sz="2800">
                <a:latin typeface="Microsoft Sans Serif"/>
                <a:cs typeface="Microsoft Sans Serif"/>
              </a:rPr>
              <a:t>	putea</a:t>
            </a:r>
            <a:r>
              <a:rPr dirty="0" sz="2800" spc="-7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ca</a:t>
            </a:r>
            <a:r>
              <a:rPr dirty="0" sz="2800" spc="-6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modelul</a:t>
            </a:r>
            <a:r>
              <a:rPr dirty="0" sz="2800" spc="-4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să</a:t>
            </a:r>
            <a:r>
              <a:rPr dirty="0" sz="2800" spc="-5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fie</a:t>
            </a:r>
            <a:r>
              <a:rPr dirty="0" sz="2800" spc="-2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incomplet.</a:t>
            </a:r>
            <a:endParaRPr sz="28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spcBef>
                <a:spcPts val="40"/>
              </a:spcBef>
              <a:buFont typeface="Wingdings"/>
              <a:buChar char=""/>
              <a:tabLst>
                <a:tab pos="354965" algn="l"/>
                <a:tab pos="1548765" algn="l"/>
                <a:tab pos="2826385" algn="l"/>
                <a:tab pos="3874770" algn="l"/>
                <a:tab pos="5318125" algn="l"/>
                <a:tab pos="6676390" algn="l"/>
                <a:tab pos="7438390" algn="l"/>
              </a:tabLst>
            </a:pPr>
            <a:r>
              <a:rPr dirty="0" sz="2800" spc="-20">
                <a:latin typeface="Microsoft Sans Serif"/>
                <a:cs typeface="Microsoft Sans Serif"/>
              </a:rPr>
              <a:t>Dacă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10">
                <a:latin typeface="Microsoft Sans Serif"/>
                <a:cs typeface="Microsoft Sans Serif"/>
              </a:rPr>
              <a:t>există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20">
                <a:latin typeface="Microsoft Sans Serif"/>
                <a:cs typeface="Microsoft Sans Serif"/>
              </a:rPr>
              <a:t>date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10">
                <a:latin typeface="Microsoft Sans Serif"/>
                <a:cs typeface="Microsoft Sans Serif"/>
              </a:rPr>
              <a:t>asupra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10">
                <a:latin typeface="Microsoft Sans Serif"/>
                <a:cs typeface="Microsoft Sans Serif"/>
              </a:rPr>
              <a:t>cărora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25">
                <a:latin typeface="Microsoft Sans Serif"/>
                <a:cs typeface="Microsoft Sans Serif"/>
              </a:rPr>
              <a:t>nu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25">
                <a:latin typeface="Microsoft Sans Serif"/>
                <a:cs typeface="Microsoft Sans Serif"/>
              </a:rPr>
              <a:t>se</a:t>
            </a:r>
            <a:endParaRPr sz="2800">
              <a:latin typeface="Microsoft Sans Serif"/>
              <a:cs typeface="Microsoft Sans Serif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717143" y="5294484"/>
          <a:ext cx="7597775" cy="1258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2245"/>
                <a:gridCol w="843915"/>
                <a:gridCol w="1047750"/>
                <a:gridCol w="1661794"/>
                <a:gridCol w="1245870"/>
              </a:tblGrid>
              <a:tr h="413384">
                <a:tc>
                  <a:txBody>
                    <a:bodyPr/>
                    <a:lstStyle/>
                    <a:p>
                      <a:pPr marL="31750">
                        <a:lnSpc>
                          <a:spcPts val="3090"/>
                        </a:lnSpc>
                        <a:tabLst>
                          <a:tab pos="1948814" algn="l"/>
                        </a:tabLst>
                      </a:pPr>
                      <a:r>
                        <a:rPr dirty="0" sz="2800" spc="-10">
                          <a:latin typeface="Microsoft Sans Serif"/>
                          <a:cs typeface="Microsoft Sans Serif"/>
                        </a:rPr>
                        <a:t>efectuează</a:t>
                      </a:r>
                      <a:r>
                        <a:rPr dirty="0" sz="2800">
                          <a:latin typeface="Microsoft Sans Serif"/>
                          <a:cs typeface="Microsoft Sans Serif"/>
                        </a:rPr>
                        <a:t>	</a:t>
                      </a:r>
                      <a:r>
                        <a:rPr dirty="0" sz="2800" spc="-20">
                          <a:latin typeface="Microsoft Sans Serif"/>
                          <a:cs typeface="Microsoft Sans Serif"/>
                        </a:rPr>
                        <a:t>nici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ts val="3090"/>
                        </a:lnSpc>
                      </a:pPr>
                      <a:r>
                        <a:rPr dirty="0" sz="2800" spc="-25">
                          <a:latin typeface="Microsoft Sans Serif"/>
                          <a:cs typeface="Microsoft Sans Serif"/>
                        </a:rPr>
                        <a:t>una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3090"/>
                        </a:lnSpc>
                      </a:pPr>
                      <a:r>
                        <a:rPr dirty="0" sz="2800" spc="-10">
                          <a:latin typeface="Microsoft Sans Serif"/>
                          <a:cs typeface="Microsoft Sans Serif"/>
                        </a:rPr>
                        <a:t>dintre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ts val="3090"/>
                        </a:lnSpc>
                      </a:pPr>
                      <a:r>
                        <a:rPr dirty="0" sz="2800" spc="-10">
                          <a:latin typeface="Microsoft Sans Serif"/>
                          <a:cs typeface="Microsoft Sans Serif"/>
                        </a:rPr>
                        <a:t>operaţiile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3090"/>
                        </a:lnSpc>
                      </a:pPr>
                      <a:r>
                        <a:rPr dirty="0" sz="2800" spc="-10">
                          <a:latin typeface="Microsoft Sans Serif"/>
                          <a:cs typeface="Microsoft Sans Serif"/>
                        </a:rPr>
                        <a:t>CRUD,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/>
                </a:tc>
              </a:tr>
              <a:tr h="431165">
                <a:tc>
                  <a:txBody>
                    <a:bodyPr/>
                    <a:lstStyle/>
                    <a:p>
                      <a:pPr marL="31750">
                        <a:lnSpc>
                          <a:spcPts val="3229"/>
                        </a:lnSpc>
                        <a:tabLst>
                          <a:tab pos="1325245" algn="l"/>
                        </a:tabLst>
                      </a:pPr>
                      <a:r>
                        <a:rPr dirty="0" sz="2800" spc="-10">
                          <a:latin typeface="Microsoft Sans Serif"/>
                          <a:cs typeface="Microsoft Sans Serif"/>
                        </a:rPr>
                        <a:t>atunci</a:t>
                      </a:r>
                      <a:r>
                        <a:rPr dirty="0" sz="2800">
                          <a:latin typeface="Microsoft Sans Serif"/>
                          <a:cs typeface="Microsoft Sans Serif"/>
                        </a:rPr>
                        <a:t>	</a:t>
                      </a:r>
                      <a:r>
                        <a:rPr dirty="0" sz="2800" spc="-10">
                          <a:latin typeface="Microsoft Sans Serif"/>
                          <a:cs typeface="Microsoft Sans Serif"/>
                        </a:rPr>
                        <a:t>acestea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ts val="3229"/>
                        </a:lnSpc>
                      </a:pPr>
                      <a:r>
                        <a:rPr dirty="0" sz="2800" spc="-25">
                          <a:latin typeface="Microsoft Sans Serif"/>
                          <a:cs typeface="Microsoft Sans Serif"/>
                        </a:rPr>
                        <a:t>nu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3229"/>
                        </a:lnSpc>
                      </a:pPr>
                      <a:r>
                        <a:rPr dirty="0" sz="2800" spc="-20">
                          <a:latin typeface="Microsoft Sans Serif"/>
                          <a:cs typeface="Microsoft Sans Serif"/>
                        </a:rPr>
                        <a:t>sunt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3229"/>
                        </a:lnSpc>
                      </a:pPr>
                      <a:r>
                        <a:rPr dirty="0" sz="2800" spc="-10">
                          <a:latin typeface="Microsoft Sans Serif"/>
                          <a:cs typeface="Microsoft Sans Serif"/>
                        </a:rPr>
                        <a:t>necesare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3229"/>
                        </a:lnSpc>
                      </a:pPr>
                      <a:r>
                        <a:rPr dirty="0" sz="2800" spc="-10">
                          <a:latin typeface="Microsoft Sans Serif"/>
                          <a:cs typeface="Microsoft Sans Serif"/>
                        </a:rPr>
                        <a:t>pentru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/>
                </a:tc>
              </a:tr>
              <a:tr h="414020">
                <a:tc>
                  <a:txBody>
                    <a:bodyPr/>
                    <a:lstStyle/>
                    <a:p>
                      <a:pPr marL="31750">
                        <a:lnSpc>
                          <a:spcPts val="3160"/>
                        </a:lnSpc>
                      </a:pPr>
                      <a:r>
                        <a:rPr dirty="0" sz="2800" spc="-10">
                          <a:latin typeface="Microsoft Sans Serif"/>
                          <a:cs typeface="Microsoft Sans Serif"/>
                        </a:rPr>
                        <a:t>afacere.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85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19.04.2022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98780" rIns="0" bIns="0" rtlCol="0" vert="horz">
            <a:spAutoFit/>
          </a:bodyPr>
          <a:lstStyle/>
          <a:p>
            <a:pPr marL="2075180" marR="5080" indent="-187960">
              <a:lnSpc>
                <a:spcPct val="100000"/>
              </a:lnSpc>
              <a:spcBef>
                <a:spcPts val="95"/>
              </a:spcBef>
            </a:pPr>
            <a:r>
              <a:rPr dirty="0" sz="2800" b="1" i="1">
                <a:latin typeface="Arial"/>
                <a:cs typeface="Arial"/>
              </a:rPr>
              <a:t>Model</a:t>
            </a:r>
            <a:r>
              <a:rPr dirty="0" sz="2800" spc="-55" b="1" i="1">
                <a:latin typeface="Arial"/>
                <a:cs typeface="Arial"/>
              </a:rPr>
              <a:t> </a:t>
            </a:r>
            <a:r>
              <a:rPr dirty="0" sz="2800" b="1" i="1">
                <a:latin typeface="Arial"/>
                <a:cs typeface="Arial"/>
              </a:rPr>
              <a:t>fizic</a:t>
            </a:r>
            <a:r>
              <a:rPr dirty="0" sz="2800" spc="-100" b="1" i="1">
                <a:latin typeface="Arial"/>
                <a:cs typeface="Arial"/>
              </a:rPr>
              <a:t> </a:t>
            </a:r>
            <a:r>
              <a:rPr dirty="0" sz="2800" b="1" i="1">
                <a:latin typeface="Arial"/>
                <a:cs typeface="Arial"/>
              </a:rPr>
              <a:t>şi</a:t>
            </a:r>
            <a:r>
              <a:rPr dirty="0" sz="2800" spc="-60" b="1" i="1">
                <a:latin typeface="Arial"/>
                <a:cs typeface="Arial"/>
              </a:rPr>
              <a:t> </a:t>
            </a:r>
            <a:r>
              <a:rPr dirty="0" sz="2800" b="1" i="1">
                <a:latin typeface="Arial"/>
                <a:cs typeface="Arial"/>
              </a:rPr>
              <a:t>model</a:t>
            </a:r>
            <a:r>
              <a:rPr dirty="0" sz="2800" spc="-95" b="1" i="1">
                <a:latin typeface="Arial"/>
                <a:cs typeface="Arial"/>
              </a:rPr>
              <a:t> </a:t>
            </a:r>
            <a:r>
              <a:rPr dirty="0" sz="2800" spc="-10" b="1" i="1">
                <a:latin typeface="Arial"/>
                <a:cs typeface="Arial"/>
              </a:rPr>
              <a:t>conceptual Entităţi</a:t>
            </a:r>
            <a:r>
              <a:rPr dirty="0" sz="2800" spc="-135" b="1" i="1">
                <a:latin typeface="Arial"/>
                <a:cs typeface="Arial"/>
              </a:rPr>
              <a:t> </a:t>
            </a:r>
            <a:r>
              <a:rPr dirty="0" sz="2800" b="1" i="1">
                <a:latin typeface="Arial"/>
                <a:cs typeface="Arial"/>
              </a:rPr>
              <a:t>si</a:t>
            </a:r>
            <a:r>
              <a:rPr dirty="0" sz="2800" spc="-105" b="1" i="1">
                <a:latin typeface="Arial"/>
                <a:cs typeface="Arial"/>
              </a:rPr>
              <a:t> </a:t>
            </a:r>
            <a:r>
              <a:rPr dirty="0" sz="2800" b="1" i="1">
                <a:latin typeface="Arial"/>
                <a:cs typeface="Arial"/>
              </a:rPr>
              <a:t>instanţe</a:t>
            </a:r>
            <a:r>
              <a:rPr dirty="0" sz="2800" spc="-85" b="1" i="1">
                <a:latin typeface="Arial"/>
                <a:cs typeface="Arial"/>
              </a:rPr>
              <a:t> </a:t>
            </a:r>
            <a:r>
              <a:rPr dirty="0" sz="2800" b="1" i="1">
                <a:latin typeface="Arial"/>
                <a:cs typeface="Arial"/>
              </a:rPr>
              <a:t>(partea</a:t>
            </a:r>
            <a:r>
              <a:rPr dirty="0" sz="2800" spc="-80" b="1" i="1">
                <a:latin typeface="Arial"/>
                <a:cs typeface="Arial"/>
              </a:rPr>
              <a:t> </a:t>
            </a:r>
            <a:r>
              <a:rPr dirty="0" sz="2800" spc="-25" b="1" i="1">
                <a:latin typeface="Arial"/>
                <a:cs typeface="Arial"/>
              </a:rPr>
              <a:t>II)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527685" marR="5080" indent="-51562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527685" algn="l"/>
              </a:tabLst>
            </a:pPr>
            <a:r>
              <a:rPr dirty="0" spc="-30"/>
              <a:t>Rezolvarea</a:t>
            </a:r>
            <a:r>
              <a:rPr dirty="0" spc="-155"/>
              <a:t> </a:t>
            </a:r>
            <a:r>
              <a:rPr dirty="0" spc="-10"/>
              <a:t>relaţiilor</a:t>
            </a:r>
            <a:r>
              <a:rPr dirty="0" spc="-105"/>
              <a:t> </a:t>
            </a:r>
            <a:r>
              <a:rPr dirty="0"/>
              <a:t>Many</a:t>
            </a:r>
            <a:r>
              <a:rPr dirty="0" spc="-105"/>
              <a:t> </a:t>
            </a:r>
            <a:r>
              <a:rPr dirty="0" spc="-25"/>
              <a:t>to </a:t>
            </a:r>
            <a:r>
              <a:rPr dirty="0" spc="-20"/>
              <a:t>Many</a:t>
            </a:r>
          </a:p>
          <a:p>
            <a:pPr marL="527685" indent="-514984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527685" algn="l"/>
              </a:tabLst>
            </a:pPr>
            <a:r>
              <a:rPr dirty="0"/>
              <a:t>Analiza</a:t>
            </a:r>
            <a:r>
              <a:rPr dirty="0" spc="-145"/>
              <a:t> </a:t>
            </a:r>
            <a:r>
              <a:rPr dirty="0" spc="-20"/>
              <a:t>CRUD</a:t>
            </a:r>
          </a:p>
          <a:p>
            <a:pPr marL="527685" indent="-514984">
              <a:lnSpc>
                <a:spcPct val="100000"/>
              </a:lnSpc>
              <a:spcBef>
                <a:spcPts val="710"/>
              </a:spcBef>
              <a:buAutoNum type="arabicPeriod"/>
              <a:tabLst>
                <a:tab pos="527685" algn="l"/>
              </a:tabLst>
            </a:pPr>
            <a:r>
              <a:rPr dirty="0" spc="-25">
                <a:solidFill>
                  <a:srgbClr val="FF0000"/>
                </a:solidFill>
              </a:rPr>
              <a:t>UID</a:t>
            </a:r>
          </a:p>
          <a:p>
            <a:pPr marL="527685" indent="-514984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527685" algn="l"/>
              </a:tabLst>
            </a:pPr>
            <a:r>
              <a:rPr dirty="0" spc="-10"/>
              <a:t>Normalizare</a:t>
            </a:r>
          </a:p>
          <a:p>
            <a:pPr marL="527685" indent="-514984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527685" algn="l"/>
              </a:tabLst>
            </a:pPr>
            <a:r>
              <a:rPr dirty="0" spc="-20"/>
              <a:t>Arce</a:t>
            </a:r>
          </a:p>
          <a:p>
            <a:pPr marL="527685" indent="-514984">
              <a:lnSpc>
                <a:spcPct val="100000"/>
              </a:lnSpc>
              <a:spcBef>
                <a:spcPts val="710"/>
              </a:spcBef>
              <a:buAutoNum type="arabicPeriod"/>
              <a:tabLst>
                <a:tab pos="527685" algn="l"/>
              </a:tabLst>
            </a:pPr>
            <a:r>
              <a:rPr dirty="0" spc="-10"/>
              <a:t>Ierarhii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85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19.04.2022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8389111" y="6433611"/>
            <a:ext cx="220979" cy="2108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25">
                <a:solidFill>
                  <a:srgbClr val="878787"/>
                </a:solidFill>
                <a:latin typeface="Verdana"/>
                <a:cs typeface="Verdana"/>
              </a:rPr>
              <a:t>18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5745" y="650570"/>
            <a:ext cx="471741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IDENTIFICATOR</a:t>
            </a:r>
            <a:r>
              <a:rPr dirty="0" spc="-140"/>
              <a:t> </a:t>
            </a:r>
            <a:r>
              <a:rPr dirty="0" spc="-20"/>
              <a:t>UNIC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61517" y="1515567"/>
            <a:ext cx="7252970" cy="43859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20">
                <a:latin typeface="Microsoft Sans Serif"/>
                <a:cs typeface="Microsoft Sans Serif"/>
              </a:rPr>
              <a:t>Identificatorul</a:t>
            </a:r>
            <a:r>
              <a:rPr dirty="0" sz="2600" spc="-30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unic</a:t>
            </a:r>
            <a:r>
              <a:rPr dirty="0" sz="2600" spc="-70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(UID)</a:t>
            </a:r>
            <a:r>
              <a:rPr dirty="0" sz="2600" spc="-70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poate</a:t>
            </a:r>
            <a:r>
              <a:rPr dirty="0" sz="2600" spc="-75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fi</a:t>
            </a:r>
            <a:r>
              <a:rPr dirty="0" sz="2600" spc="-45">
                <a:latin typeface="Microsoft Sans Serif"/>
                <a:cs typeface="Microsoft Sans Serif"/>
              </a:rPr>
              <a:t> </a:t>
            </a:r>
            <a:r>
              <a:rPr dirty="0" sz="2600" spc="-10">
                <a:latin typeface="Microsoft Sans Serif"/>
                <a:cs typeface="Microsoft Sans Serif"/>
              </a:rPr>
              <a:t>format</a:t>
            </a:r>
            <a:r>
              <a:rPr dirty="0" sz="2600" spc="-85">
                <a:latin typeface="Microsoft Sans Serif"/>
                <a:cs typeface="Microsoft Sans Serif"/>
              </a:rPr>
              <a:t> </a:t>
            </a:r>
            <a:r>
              <a:rPr dirty="0" sz="2600" spc="-20">
                <a:latin typeface="Microsoft Sans Serif"/>
                <a:cs typeface="Microsoft Sans Serif"/>
              </a:rPr>
              <a:t>din:</a:t>
            </a:r>
            <a:endParaRPr sz="2600">
              <a:latin typeface="Microsoft Sans Serif"/>
              <a:cs typeface="Microsoft Sans Serif"/>
            </a:endParaRPr>
          </a:p>
          <a:p>
            <a:pPr marL="527685" indent="-514984">
              <a:lnSpc>
                <a:spcPct val="100000"/>
              </a:lnSpc>
              <a:buAutoNum type="arabicPeriod"/>
              <a:tabLst>
                <a:tab pos="527685" algn="l"/>
              </a:tabLst>
            </a:pPr>
            <a:r>
              <a:rPr dirty="0" sz="2600">
                <a:latin typeface="Microsoft Sans Serif"/>
                <a:cs typeface="Microsoft Sans Serif"/>
              </a:rPr>
              <a:t>o</a:t>
            </a:r>
            <a:r>
              <a:rPr dirty="0" sz="2600" spc="-55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valoare,</a:t>
            </a:r>
            <a:r>
              <a:rPr dirty="0" sz="2600" spc="-70">
                <a:latin typeface="Microsoft Sans Serif"/>
                <a:cs typeface="Microsoft Sans Serif"/>
              </a:rPr>
              <a:t> </a:t>
            </a:r>
            <a:r>
              <a:rPr dirty="0" sz="2600" spc="-25">
                <a:latin typeface="Microsoft Sans Serif"/>
                <a:cs typeface="Microsoft Sans Serif"/>
              </a:rPr>
              <a:t>sau</a:t>
            </a:r>
            <a:endParaRPr sz="2600">
              <a:latin typeface="Microsoft Sans Serif"/>
              <a:cs typeface="Microsoft Sans Serif"/>
            </a:endParaRPr>
          </a:p>
          <a:p>
            <a:pPr marL="527685" indent="-514984">
              <a:lnSpc>
                <a:spcPct val="100000"/>
              </a:lnSpc>
              <a:buAutoNum type="arabicPeriod"/>
              <a:tabLst>
                <a:tab pos="527685" algn="l"/>
              </a:tabLst>
            </a:pPr>
            <a:r>
              <a:rPr dirty="0" sz="2600">
                <a:latin typeface="Microsoft Sans Serif"/>
                <a:cs typeface="Microsoft Sans Serif"/>
              </a:rPr>
              <a:t>o</a:t>
            </a:r>
            <a:r>
              <a:rPr dirty="0" sz="2600" spc="-40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combinaţie</a:t>
            </a:r>
            <a:r>
              <a:rPr dirty="0" sz="2600" spc="-80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de</a:t>
            </a:r>
            <a:r>
              <a:rPr dirty="0" sz="2600" spc="-75">
                <a:latin typeface="Microsoft Sans Serif"/>
                <a:cs typeface="Microsoft Sans Serif"/>
              </a:rPr>
              <a:t> </a:t>
            </a:r>
            <a:r>
              <a:rPr dirty="0" sz="2600" spc="-10">
                <a:latin typeface="Microsoft Sans Serif"/>
                <a:cs typeface="Microsoft Sans Serif"/>
              </a:rPr>
              <a:t>valori</a:t>
            </a:r>
            <a:endParaRPr sz="2600">
              <a:latin typeface="Microsoft Sans Serif"/>
              <a:cs typeface="Microsoft Sans Serif"/>
            </a:endParaRPr>
          </a:p>
          <a:p>
            <a:pPr marL="354965" marR="89535" indent="-342900">
              <a:lnSpc>
                <a:spcPct val="100000"/>
              </a:lnSpc>
              <a:tabLst>
                <a:tab pos="1704339" algn="l"/>
              </a:tabLst>
            </a:pPr>
            <a:r>
              <a:rPr dirty="0" sz="2600">
                <a:latin typeface="Microsoft Sans Serif"/>
                <a:cs typeface="Microsoft Sans Serif"/>
              </a:rPr>
              <a:t>şi</a:t>
            </a:r>
            <a:r>
              <a:rPr dirty="0" sz="2600" spc="-65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permite</a:t>
            </a:r>
            <a:r>
              <a:rPr dirty="0" sz="2600" spc="-45">
                <a:latin typeface="Microsoft Sans Serif"/>
                <a:cs typeface="Microsoft Sans Serif"/>
              </a:rPr>
              <a:t> </a:t>
            </a:r>
            <a:r>
              <a:rPr dirty="0" sz="2600" spc="-10">
                <a:latin typeface="Microsoft Sans Serif"/>
                <a:cs typeface="Microsoft Sans Serif"/>
              </a:rPr>
              <a:t>utilizatorului</a:t>
            </a:r>
            <a:r>
              <a:rPr dirty="0" sz="2600" spc="-45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să</a:t>
            </a:r>
            <a:r>
              <a:rPr dirty="0" sz="2600" spc="-55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identifice</a:t>
            </a:r>
            <a:r>
              <a:rPr dirty="0" sz="2600" spc="-75">
                <a:latin typeface="Microsoft Sans Serif"/>
                <a:cs typeface="Microsoft Sans Serif"/>
              </a:rPr>
              <a:t> </a:t>
            </a:r>
            <a:r>
              <a:rPr dirty="0" sz="2600" spc="55">
                <a:latin typeface="Microsoft Sans Serif"/>
                <a:cs typeface="Microsoft Sans Serif"/>
              </a:rPr>
              <a:t>în</a:t>
            </a:r>
            <a:r>
              <a:rPr dirty="0" sz="2600" spc="-35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mod</a:t>
            </a:r>
            <a:r>
              <a:rPr dirty="0" sz="2600" spc="-40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unic</a:t>
            </a:r>
            <a:r>
              <a:rPr dirty="0" sz="2600" spc="-70">
                <a:latin typeface="Microsoft Sans Serif"/>
                <a:cs typeface="Microsoft Sans Serif"/>
              </a:rPr>
              <a:t> </a:t>
            </a:r>
            <a:r>
              <a:rPr dirty="0" sz="2600" spc="-50">
                <a:latin typeface="Microsoft Sans Serif"/>
                <a:cs typeface="Microsoft Sans Serif"/>
              </a:rPr>
              <a:t>o </a:t>
            </a:r>
            <a:r>
              <a:rPr dirty="0" sz="2600" spc="-10">
                <a:latin typeface="Microsoft Sans Serif"/>
                <a:cs typeface="Microsoft Sans Serif"/>
              </a:rPr>
              <a:t>anumită</a:t>
            </a:r>
            <a:r>
              <a:rPr dirty="0" sz="2600">
                <a:latin typeface="Microsoft Sans Serif"/>
                <a:cs typeface="Microsoft Sans Serif"/>
              </a:rPr>
              <a:t>	</a:t>
            </a:r>
            <a:r>
              <a:rPr dirty="0" sz="2600" spc="-10">
                <a:latin typeface="Microsoft Sans Serif"/>
                <a:cs typeface="Microsoft Sans Serif"/>
              </a:rPr>
              <a:t>instanţă.</a:t>
            </a:r>
            <a:endParaRPr sz="2600">
              <a:latin typeface="Microsoft Sans Serif"/>
              <a:cs typeface="Microsoft Sans Serif"/>
            </a:endParaRPr>
          </a:p>
          <a:p>
            <a:pPr lvl="1" marL="354965" marR="5080" indent="-3429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4965" algn="l"/>
                <a:tab pos="1544320" algn="l"/>
              </a:tabLst>
            </a:pPr>
            <a:r>
              <a:rPr dirty="0" sz="2600">
                <a:latin typeface="Microsoft Sans Serif"/>
                <a:cs typeface="Microsoft Sans Serif"/>
              </a:rPr>
              <a:t>Atunci</a:t>
            </a:r>
            <a:r>
              <a:rPr dirty="0" sz="2600" spc="-55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când</a:t>
            </a:r>
            <a:r>
              <a:rPr dirty="0" sz="2600" spc="-60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un</a:t>
            </a:r>
            <a:r>
              <a:rPr dirty="0" sz="2600" spc="-25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UID</a:t>
            </a:r>
            <a:r>
              <a:rPr dirty="0" sz="2600" spc="-35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este</a:t>
            </a:r>
            <a:r>
              <a:rPr dirty="0" sz="2600" spc="-45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alcătuit</a:t>
            </a:r>
            <a:r>
              <a:rPr dirty="0" sz="2600" spc="-70">
                <a:latin typeface="Microsoft Sans Serif"/>
                <a:cs typeface="Microsoft Sans Serif"/>
              </a:rPr>
              <a:t> </a:t>
            </a:r>
            <a:r>
              <a:rPr dirty="0" sz="2600" spc="-10">
                <a:latin typeface="Microsoft Sans Serif"/>
                <a:cs typeface="Microsoft Sans Serif"/>
              </a:rPr>
              <a:t>dintr-</a:t>
            </a:r>
            <a:r>
              <a:rPr dirty="0" sz="2600">
                <a:latin typeface="Microsoft Sans Serif"/>
                <a:cs typeface="Microsoft Sans Serif"/>
              </a:rPr>
              <a:t>un</a:t>
            </a:r>
            <a:r>
              <a:rPr dirty="0" sz="2600" spc="-70">
                <a:latin typeface="Microsoft Sans Serif"/>
                <a:cs typeface="Microsoft Sans Serif"/>
              </a:rPr>
              <a:t> </a:t>
            </a:r>
            <a:r>
              <a:rPr dirty="0" sz="2600" spc="-10">
                <a:latin typeface="Microsoft Sans Serif"/>
                <a:cs typeface="Microsoft Sans Serif"/>
              </a:rPr>
              <a:t>singur atribut,</a:t>
            </a:r>
            <a:r>
              <a:rPr dirty="0" sz="2600">
                <a:latin typeface="Microsoft Sans Serif"/>
                <a:cs typeface="Microsoft Sans Serif"/>
              </a:rPr>
              <a:t>	se</a:t>
            </a:r>
            <a:r>
              <a:rPr dirty="0" sz="2600" spc="-20">
                <a:latin typeface="Microsoft Sans Serif"/>
                <a:cs typeface="Microsoft Sans Serif"/>
              </a:rPr>
              <a:t> </a:t>
            </a:r>
            <a:r>
              <a:rPr dirty="0" sz="2600" spc="-10">
                <a:latin typeface="Microsoft Sans Serif"/>
                <a:cs typeface="Microsoft Sans Serif"/>
              </a:rPr>
              <a:t>numeşte</a:t>
            </a:r>
            <a:r>
              <a:rPr dirty="0" sz="2600" spc="-95">
                <a:latin typeface="Microsoft Sans Serif"/>
                <a:cs typeface="Microsoft Sans Serif"/>
              </a:rPr>
              <a:t> </a:t>
            </a:r>
            <a:r>
              <a:rPr dirty="0" sz="2600" spc="-10">
                <a:solidFill>
                  <a:srgbClr val="FF0000"/>
                </a:solidFill>
                <a:latin typeface="Microsoft Sans Serif"/>
                <a:cs typeface="Microsoft Sans Serif"/>
              </a:rPr>
              <a:t>simplu</a:t>
            </a:r>
            <a:r>
              <a:rPr dirty="0" sz="2600" spc="-10">
                <a:latin typeface="Microsoft Sans Serif"/>
                <a:cs typeface="Microsoft Sans Serif"/>
              </a:rPr>
              <a:t>.</a:t>
            </a:r>
            <a:endParaRPr sz="2600">
              <a:latin typeface="Microsoft Sans Serif"/>
              <a:cs typeface="Microsoft Sans Serif"/>
            </a:endParaRPr>
          </a:p>
          <a:p>
            <a:pPr lvl="1" marL="354965" marR="455930" indent="-342900">
              <a:lnSpc>
                <a:spcPct val="100000"/>
              </a:lnSpc>
              <a:buFont typeface="Wingdings"/>
              <a:buChar char=""/>
              <a:tabLst>
                <a:tab pos="354965" algn="l"/>
                <a:tab pos="905510" algn="l"/>
              </a:tabLst>
            </a:pPr>
            <a:r>
              <a:rPr dirty="0" sz="2600">
                <a:latin typeface="Microsoft Sans Serif"/>
                <a:cs typeface="Microsoft Sans Serif"/>
              </a:rPr>
              <a:t>Dacă</a:t>
            </a:r>
            <a:r>
              <a:rPr dirty="0" sz="2600" spc="-25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un</a:t>
            </a:r>
            <a:r>
              <a:rPr dirty="0" sz="2600" spc="-5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UID</a:t>
            </a:r>
            <a:r>
              <a:rPr dirty="0" sz="2600" spc="5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este</a:t>
            </a:r>
            <a:r>
              <a:rPr dirty="0" sz="2600" spc="-45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alcătuit</a:t>
            </a:r>
            <a:r>
              <a:rPr dirty="0" sz="2600" spc="-40">
                <a:latin typeface="Microsoft Sans Serif"/>
                <a:cs typeface="Microsoft Sans Serif"/>
              </a:rPr>
              <a:t> </a:t>
            </a:r>
            <a:r>
              <a:rPr dirty="0" sz="2600" spc="-20">
                <a:latin typeface="Microsoft Sans Serif"/>
                <a:cs typeface="Microsoft Sans Serif"/>
              </a:rPr>
              <a:t>dintr-</a:t>
            </a:r>
            <a:r>
              <a:rPr dirty="0" sz="2600">
                <a:latin typeface="Microsoft Sans Serif"/>
                <a:cs typeface="Microsoft Sans Serif"/>
              </a:rPr>
              <a:t>o</a:t>
            </a:r>
            <a:r>
              <a:rPr dirty="0" sz="2600" spc="-40">
                <a:latin typeface="Microsoft Sans Serif"/>
                <a:cs typeface="Microsoft Sans Serif"/>
              </a:rPr>
              <a:t> </a:t>
            </a:r>
            <a:r>
              <a:rPr dirty="0" sz="2600" spc="-10">
                <a:latin typeface="Microsoft Sans Serif"/>
                <a:cs typeface="Microsoft Sans Serif"/>
              </a:rPr>
              <a:t>combinaţie </a:t>
            </a:r>
            <a:r>
              <a:rPr dirty="0" sz="2600" spc="-25">
                <a:latin typeface="Microsoft Sans Serif"/>
                <a:cs typeface="Microsoft Sans Serif"/>
              </a:rPr>
              <a:t>de</a:t>
            </a:r>
            <a:r>
              <a:rPr dirty="0" sz="2600">
                <a:latin typeface="Microsoft Sans Serif"/>
                <a:cs typeface="Microsoft Sans Serif"/>
              </a:rPr>
              <a:t>	atribute,</a:t>
            </a:r>
            <a:r>
              <a:rPr dirty="0" sz="2600" spc="-75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se</a:t>
            </a:r>
            <a:r>
              <a:rPr dirty="0" sz="2600" spc="-35">
                <a:latin typeface="Microsoft Sans Serif"/>
                <a:cs typeface="Microsoft Sans Serif"/>
              </a:rPr>
              <a:t> </a:t>
            </a:r>
            <a:r>
              <a:rPr dirty="0" sz="2600" spc="-10">
                <a:latin typeface="Microsoft Sans Serif"/>
                <a:cs typeface="Microsoft Sans Serif"/>
              </a:rPr>
              <a:t>numeşte</a:t>
            </a:r>
            <a:r>
              <a:rPr dirty="0" sz="2600" spc="-140">
                <a:latin typeface="Microsoft Sans Serif"/>
                <a:cs typeface="Microsoft Sans Serif"/>
              </a:rPr>
              <a:t> </a:t>
            </a:r>
            <a:r>
              <a:rPr dirty="0" sz="2600" spc="-10">
                <a:solidFill>
                  <a:srgbClr val="FF0000"/>
                </a:solidFill>
                <a:latin typeface="Microsoft Sans Serif"/>
                <a:cs typeface="Microsoft Sans Serif"/>
              </a:rPr>
              <a:t>compus</a:t>
            </a:r>
            <a:r>
              <a:rPr dirty="0" sz="2600" spc="-10">
                <a:latin typeface="Microsoft Sans Serif"/>
                <a:cs typeface="Microsoft Sans Serif"/>
              </a:rPr>
              <a:t>.</a:t>
            </a:r>
            <a:endParaRPr sz="2600">
              <a:latin typeface="Microsoft Sans Serif"/>
              <a:cs typeface="Microsoft Sans Serif"/>
            </a:endParaRPr>
          </a:p>
          <a:p>
            <a:pPr lvl="1" marL="354965" marR="401320" indent="-342900">
              <a:lnSpc>
                <a:spcPct val="100000"/>
              </a:lnSpc>
              <a:buFont typeface="Wingdings"/>
              <a:buChar char=""/>
              <a:tabLst>
                <a:tab pos="354965" algn="l"/>
                <a:tab pos="1519555" algn="l"/>
              </a:tabLst>
            </a:pPr>
            <a:r>
              <a:rPr dirty="0" sz="2600">
                <a:latin typeface="Microsoft Sans Serif"/>
                <a:cs typeface="Microsoft Sans Serif"/>
              </a:rPr>
              <a:t>Un</a:t>
            </a:r>
            <a:r>
              <a:rPr dirty="0" sz="2600" spc="-30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UID</a:t>
            </a:r>
            <a:r>
              <a:rPr dirty="0" sz="2600" spc="-15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creat</a:t>
            </a:r>
            <a:r>
              <a:rPr dirty="0" sz="2600" spc="-70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special</a:t>
            </a:r>
            <a:r>
              <a:rPr dirty="0" sz="2600" spc="-65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pentru</a:t>
            </a:r>
            <a:r>
              <a:rPr dirty="0" sz="2600" spc="-40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a</a:t>
            </a:r>
            <a:r>
              <a:rPr dirty="0" sz="2600" spc="-5">
                <a:latin typeface="Microsoft Sans Serif"/>
                <a:cs typeface="Microsoft Sans Serif"/>
              </a:rPr>
              <a:t> </a:t>
            </a:r>
            <a:r>
              <a:rPr dirty="0" sz="2600" spc="-10">
                <a:latin typeface="Microsoft Sans Serif"/>
                <a:cs typeface="Microsoft Sans Serif"/>
              </a:rPr>
              <a:t>numerota</a:t>
            </a:r>
            <a:r>
              <a:rPr dirty="0" sz="2600" spc="-80">
                <a:latin typeface="Microsoft Sans Serif"/>
                <a:cs typeface="Microsoft Sans Serif"/>
              </a:rPr>
              <a:t> </a:t>
            </a:r>
            <a:r>
              <a:rPr dirty="0" sz="2600" spc="-20">
                <a:latin typeface="Microsoft Sans Serif"/>
                <a:cs typeface="Microsoft Sans Serif"/>
              </a:rPr>
              <a:t>unic </a:t>
            </a:r>
            <a:r>
              <a:rPr dirty="0" sz="2600" spc="-10">
                <a:latin typeface="Microsoft Sans Serif"/>
                <a:cs typeface="Microsoft Sans Serif"/>
              </a:rPr>
              <a:t>fiecare</a:t>
            </a:r>
            <a:r>
              <a:rPr dirty="0" sz="2600">
                <a:latin typeface="Microsoft Sans Serif"/>
                <a:cs typeface="Microsoft Sans Serif"/>
              </a:rPr>
              <a:t>	instanţă</a:t>
            </a:r>
            <a:r>
              <a:rPr dirty="0" sz="2600" spc="-70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se</a:t>
            </a:r>
            <a:r>
              <a:rPr dirty="0" sz="2600" spc="-75">
                <a:latin typeface="Microsoft Sans Serif"/>
                <a:cs typeface="Microsoft Sans Serif"/>
              </a:rPr>
              <a:t> </a:t>
            </a:r>
            <a:r>
              <a:rPr dirty="0" sz="2600" spc="-10">
                <a:latin typeface="Microsoft Sans Serif"/>
                <a:cs typeface="Microsoft Sans Serif"/>
              </a:rPr>
              <a:t>numeşte</a:t>
            </a:r>
            <a:r>
              <a:rPr dirty="0" sz="2600" spc="-120">
                <a:latin typeface="Microsoft Sans Serif"/>
                <a:cs typeface="Microsoft Sans Serif"/>
              </a:rPr>
              <a:t> </a:t>
            </a:r>
            <a:r>
              <a:rPr dirty="0" sz="2600" spc="-10">
                <a:solidFill>
                  <a:srgbClr val="FF0000"/>
                </a:solidFill>
                <a:latin typeface="Microsoft Sans Serif"/>
                <a:cs typeface="Microsoft Sans Serif"/>
              </a:rPr>
              <a:t>artificial</a:t>
            </a:r>
            <a:r>
              <a:rPr dirty="0" sz="2600" spc="-10">
                <a:solidFill>
                  <a:srgbClr val="C0504D"/>
                </a:solidFill>
                <a:latin typeface="Microsoft Sans Serif"/>
                <a:cs typeface="Microsoft Sans Serif"/>
              </a:rPr>
              <a:t>.</a:t>
            </a:r>
            <a:endParaRPr sz="2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2600" y="1581814"/>
            <a:ext cx="5280766" cy="49196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69595" rIns="0" bIns="0" rtlCol="0" vert="horz">
            <a:spAutoFit/>
          </a:bodyPr>
          <a:lstStyle/>
          <a:p>
            <a:pPr marL="1536065">
              <a:lnSpc>
                <a:spcPct val="100000"/>
              </a:lnSpc>
              <a:spcBef>
                <a:spcPts val="100"/>
              </a:spcBef>
            </a:pPr>
            <a:r>
              <a:rPr dirty="0" b="1">
                <a:latin typeface="Arial"/>
                <a:cs typeface="Arial"/>
              </a:rPr>
              <a:t>Exemple</a:t>
            </a:r>
            <a:r>
              <a:rPr dirty="0" spc="-125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de</a:t>
            </a:r>
            <a:r>
              <a:rPr dirty="0" spc="-150" b="1">
                <a:latin typeface="Arial"/>
                <a:cs typeface="Arial"/>
              </a:rPr>
              <a:t> </a:t>
            </a:r>
            <a:r>
              <a:rPr dirty="0" spc="-25" b="1">
                <a:latin typeface="Arial"/>
                <a:cs typeface="Arial"/>
              </a:rPr>
              <a:t>UID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85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19.04.2022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6761" y="2049360"/>
            <a:ext cx="5093970" cy="2056764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9715" marR="5080" indent="-247650">
              <a:lnSpc>
                <a:spcPct val="120000"/>
              </a:lnSpc>
              <a:spcBef>
                <a:spcPts val="105"/>
              </a:spcBef>
              <a:tabLst>
                <a:tab pos="2982595" algn="l"/>
              </a:tabLst>
            </a:pPr>
            <a:r>
              <a:rPr dirty="0" sz="3700" b="1" i="1">
                <a:latin typeface="Arial"/>
                <a:cs typeface="Arial"/>
              </a:rPr>
              <a:t>Model</a:t>
            </a:r>
            <a:r>
              <a:rPr dirty="0" sz="3700" spc="-95" b="1" i="1">
                <a:latin typeface="Arial"/>
                <a:cs typeface="Arial"/>
              </a:rPr>
              <a:t> </a:t>
            </a:r>
            <a:r>
              <a:rPr dirty="0" sz="3700" b="1" i="1">
                <a:latin typeface="Arial"/>
                <a:cs typeface="Arial"/>
              </a:rPr>
              <a:t>fizic</a:t>
            </a:r>
            <a:r>
              <a:rPr dirty="0" sz="3700" spc="-114" b="1" i="1">
                <a:latin typeface="Arial"/>
                <a:cs typeface="Arial"/>
              </a:rPr>
              <a:t> </a:t>
            </a:r>
            <a:r>
              <a:rPr dirty="0" sz="3700" b="1" i="1">
                <a:latin typeface="Arial"/>
                <a:cs typeface="Arial"/>
              </a:rPr>
              <a:t>şi</a:t>
            </a:r>
            <a:r>
              <a:rPr dirty="0" sz="3700" spc="-110" b="1" i="1">
                <a:latin typeface="Arial"/>
                <a:cs typeface="Arial"/>
              </a:rPr>
              <a:t> </a:t>
            </a:r>
            <a:r>
              <a:rPr dirty="0" sz="3700" spc="-10" b="1" i="1">
                <a:latin typeface="Arial"/>
                <a:cs typeface="Arial"/>
              </a:rPr>
              <a:t>model conceptual</a:t>
            </a:r>
            <a:r>
              <a:rPr dirty="0" sz="3700" b="1" i="1">
                <a:latin typeface="Arial"/>
                <a:cs typeface="Arial"/>
              </a:rPr>
              <a:t>	Entităţi</a:t>
            </a:r>
            <a:r>
              <a:rPr dirty="0" sz="3700" spc="-240" b="1" i="1">
                <a:latin typeface="Arial"/>
                <a:cs typeface="Arial"/>
              </a:rPr>
              <a:t> </a:t>
            </a:r>
            <a:r>
              <a:rPr dirty="0" sz="3700" spc="-25" b="1" i="1">
                <a:latin typeface="Arial"/>
                <a:cs typeface="Arial"/>
              </a:rPr>
              <a:t>si </a:t>
            </a:r>
            <a:r>
              <a:rPr dirty="0" sz="3700" spc="-10" b="1" i="1">
                <a:latin typeface="Arial"/>
                <a:cs typeface="Arial"/>
              </a:rPr>
              <a:t>instanţe</a:t>
            </a:r>
            <a:r>
              <a:rPr dirty="0" sz="3700" spc="-200" b="1" i="1">
                <a:latin typeface="Arial"/>
                <a:cs typeface="Arial"/>
              </a:rPr>
              <a:t> </a:t>
            </a:r>
            <a:r>
              <a:rPr dirty="0" sz="3700" b="1" i="1">
                <a:latin typeface="Arial"/>
                <a:cs typeface="Arial"/>
              </a:rPr>
              <a:t>(partea</a:t>
            </a:r>
            <a:r>
              <a:rPr dirty="0" sz="3700" spc="-120" b="1" i="1">
                <a:latin typeface="Arial"/>
                <a:cs typeface="Arial"/>
              </a:rPr>
              <a:t> </a:t>
            </a:r>
            <a:r>
              <a:rPr dirty="0" sz="3700" spc="-25" b="1" i="1">
                <a:latin typeface="Arial"/>
                <a:cs typeface="Arial"/>
              </a:rPr>
              <a:t>II)</a:t>
            </a:r>
            <a:endParaRPr sz="3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81000" y="0"/>
            <a:ext cx="3505200" cy="6835140"/>
          </a:xfrm>
          <a:custGeom>
            <a:avLst/>
            <a:gdLst/>
            <a:ahLst/>
            <a:cxnLst/>
            <a:rect l="l" t="t" r="r" b="b"/>
            <a:pathLst>
              <a:path w="3505200" h="6835140">
                <a:moveTo>
                  <a:pt x="3505200" y="0"/>
                </a:moveTo>
                <a:lnTo>
                  <a:pt x="0" y="0"/>
                </a:lnTo>
                <a:lnTo>
                  <a:pt x="0" y="6835140"/>
                </a:lnTo>
                <a:lnTo>
                  <a:pt x="3505200" y="6835140"/>
                </a:lnTo>
                <a:lnTo>
                  <a:pt x="3505200" y="0"/>
                </a:lnTo>
                <a:close/>
              </a:path>
            </a:pathLst>
          </a:custGeom>
          <a:solidFill>
            <a:srgbClr val="F8F8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8300" y="-32511"/>
            <a:ext cx="28003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5" b="1">
                <a:solidFill>
                  <a:srgbClr val="1F2023"/>
                </a:solidFill>
                <a:latin typeface="Times New Roman"/>
                <a:cs typeface="Times New Roman"/>
              </a:rPr>
              <a:t>UID-</a:t>
            </a:r>
            <a:r>
              <a:rPr dirty="0" sz="2800" b="1">
                <a:solidFill>
                  <a:srgbClr val="1F2023"/>
                </a:solidFill>
                <a:latin typeface="Times New Roman"/>
                <a:cs typeface="Times New Roman"/>
              </a:rPr>
              <a:t>uri </a:t>
            </a:r>
            <a:r>
              <a:rPr dirty="0" sz="2800" spc="-10" b="1">
                <a:solidFill>
                  <a:srgbClr val="1F2023"/>
                </a:solidFill>
                <a:latin typeface="Times New Roman"/>
                <a:cs typeface="Times New Roman"/>
              </a:rPr>
              <a:t>artificiale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68300" y="820623"/>
            <a:ext cx="3533140" cy="42938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635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1F2023"/>
                </a:solidFill>
                <a:latin typeface="Times New Roman"/>
                <a:cs typeface="Times New Roman"/>
              </a:rPr>
              <a:t>Cum</a:t>
            </a:r>
            <a:r>
              <a:rPr dirty="0" sz="2800" spc="8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1F2023"/>
                </a:solidFill>
                <a:latin typeface="Times New Roman"/>
                <a:cs typeface="Times New Roman"/>
              </a:rPr>
              <a:t>putem</a:t>
            </a:r>
            <a:r>
              <a:rPr dirty="0" sz="2800" spc="8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1F2023"/>
                </a:solidFill>
                <a:latin typeface="Times New Roman"/>
                <a:cs typeface="Times New Roman"/>
              </a:rPr>
              <a:t>identifica</a:t>
            </a:r>
            <a:r>
              <a:rPr dirty="0" sz="2800" spc="10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1F2023"/>
                </a:solidFill>
                <a:latin typeface="Times New Roman"/>
                <a:cs typeface="Times New Roman"/>
              </a:rPr>
              <a:t>în </a:t>
            </a:r>
            <a:r>
              <a:rPr dirty="0" sz="2800">
                <a:solidFill>
                  <a:srgbClr val="1F2023"/>
                </a:solidFill>
                <a:latin typeface="Times New Roman"/>
                <a:cs typeface="Times New Roman"/>
              </a:rPr>
              <a:t>mod</a:t>
            </a:r>
            <a:r>
              <a:rPr dirty="0" sz="2800" spc="-2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1F2023"/>
                </a:solidFill>
                <a:latin typeface="Times New Roman"/>
                <a:cs typeface="Times New Roman"/>
              </a:rPr>
              <a:t>unic</a:t>
            </a:r>
            <a:r>
              <a:rPr dirty="0" sz="2800" spc="-5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1F2023"/>
                </a:solidFill>
                <a:latin typeface="Times New Roman"/>
                <a:cs typeface="Times New Roman"/>
              </a:rPr>
              <a:t>un</a:t>
            </a:r>
            <a:r>
              <a:rPr dirty="0" sz="2800" spc="-4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1F2023"/>
                </a:solidFill>
                <a:latin typeface="Times New Roman"/>
                <a:cs typeface="Times New Roman"/>
              </a:rPr>
              <a:t>student?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28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2800">
                <a:solidFill>
                  <a:srgbClr val="1F2023"/>
                </a:solidFill>
                <a:latin typeface="Times New Roman"/>
                <a:cs typeface="Times New Roman"/>
              </a:rPr>
              <a:t>Am</a:t>
            </a:r>
            <a:r>
              <a:rPr dirty="0" sz="2800" spc="345">
                <a:solidFill>
                  <a:srgbClr val="1F2023"/>
                </a:solidFill>
                <a:latin typeface="Times New Roman"/>
                <a:cs typeface="Times New Roman"/>
              </a:rPr>
              <a:t>   </a:t>
            </a:r>
            <a:r>
              <a:rPr dirty="0" sz="2800">
                <a:solidFill>
                  <a:srgbClr val="1F2023"/>
                </a:solidFill>
                <a:latin typeface="Times New Roman"/>
                <a:cs typeface="Times New Roman"/>
              </a:rPr>
              <a:t>putea</a:t>
            </a:r>
            <a:r>
              <a:rPr dirty="0" sz="2800" spc="355">
                <a:solidFill>
                  <a:srgbClr val="1F2023"/>
                </a:solidFill>
                <a:latin typeface="Times New Roman"/>
                <a:cs typeface="Times New Roman"/>
              </a:rPr>
              <a:t>   </a:t>
            </a:r>
            <a:r>
              <a:rPr dirty="0" sz="2800">
                <a:solidFill>
                  <a:srgbClr val="1F2023"/>
                </a:solidFill>
                <a:latin typeface="Times New Roman"/>
                <a:cs typeface="Times New Roman"/>
              </a:rPr>
              <a:t>folosi</a:t>
            </a:r>
            <a:r>
              <a:rPr dirty="0" sz="2800" spc="350">
                <a:solidFill>
                  <a:srgbClr val="1F2023"/>
                </a:solidFill>
                <a:latin typeface="Times New Roman"/>
                <a:cs typeface="Times New Roman"/>
              </a:rPr>
              <a:t>   </a:t>
            </a:r>
            <a:r>
              <a:rPr dirty="0" sz="2800" spc="-50">
                <a:solidFill>
                  <a:srgbClr val="1F2023"/>
                </a:solidFill>
                <a:latin typeface="Times New Roman"/>
                <a:cs typeface="Times New Roman"/>
              </a:rPr>
              <a:t>o </a:t>
            </a:r>
            <a:r>
              <a:rPr dirty="0" sz="2800">
                <a:solidFill>
                  <a:srgbClr val="1F2023"/>
                </a:solidFill>
                <a:latin typeface="Times New Roman"/>
                <a:cs typeface="Times New Roman"/>
              </a:rPr>
              <a:t>combinație</a:t>
            </a:r>
            <a:r>
              <a:rPr dirty="0" sz="2800" spc="30">
                <a:solidFill>
                  <a:srgbClr val="1F2023"/>
                </a:solidFill>
                <a:latin typeface="Times New Roman"/>
                <a:cs typeface="Times New Roman"/>
              </a:rPr>
              <a:t>  </a:t>
            </a:r>
            <a:r>
              <a:rPr dirty="0" sz="2800">
                <a:solidFill>
                  <a:srgbClr val="1F2023"/>
                </a:solidFill>
                <a:latin typeface="Times New Roman"/>
                <a:cs typeface="Times New Roman"/>
              </a:rPr>
              <a:t>de</a:t>
            </a:r>
            <a:r>
              <a:rPr dirty="0" sz="2800" spc="35">
                <a:solidFill>
                  <a:srgbClr val="1F2023"/>
                </a:solidFill>
                <a:latin typeface="Times New Roman"/>
                <a:cs typeface="Times New Roman"/>
              </a:rPr>
              <a:t>  </a:t>
            </a:r>
            <a:r>
              <a:rPr dirty="0" sz="2800">
                <a:solidFill>
                  <a:srgbClr val="1F2023"/>
                </a:solidFill>
                <a:latin typeface="Times New Roman"/>
                <a:cs typeface="Times New Roman"/>
              </a:rPr>
              <a:t>nume</a:t>
            </a:r>
            <a:r>
              <a:rPr dirty="0" sz="2800" spc="30">
                <a:solidFill>
                  <a:srgbClr val="1F2023"/>
                </a:solidFill>
                <a:latin typeface="Times New Roman"/>
                <a:cs typeface="Times New Roman"/>
              </a:rPr>
              <a:t>  </a:t>
            </a:r>
            <a:r>
              <a:rPr dirty="0" sz="2800" spc="-25">
                <a:solidFill>
                  <a:srgbClr val="1F2023"/>
                </a:solidFill>
                <a:latin typeface="Times New Roman"/>
                <a:cs typeface="Times New Roman"/>
              </a:rPr>
              <a:t>și </a:t>
            </a:r>
            <a:r>
              <a:rPr dirty="0" sz="2800">
                <a:solidFill>
                  <a:srgbClr val="1F2023"/>
                </a:solidFill>
                <a:latin typeface="Times New Roman"/>
                <a:cs typeface="Times New Roman"/>
              </a:rPr>
              <a:t>prenume?</a:t>
            </a:r>
            <a:r>
              <a:rPr dirty="0" sz="2800" spc="250">
                <a:solidFill>
                  <a:srgbClr val="1F2023"/>
                </a:solidFill>
                <a:latin typeface="Times New Roman"/>
                <a:cs typeface="Times New Roman"/>
              </a:rPr>
              <a:t>   </a:t>
            </a:r>
            <a:r>
              <a:rPr dirty="0" sz="2800">
                <a:solidFill>
                  <a:srgbClr val="1F2023"/>
                </a:solidFill>
                <a:latin typeface="Times New Roman"/>
                <a:cs typeface="Times New Roman"/>
              </a:rPr>
              <a:t>Doar</a:t>
            </a:r>
            <a:r>
              <a:rPr dirty="0" sz="2800" spc="260">
                <a:solidFill>
                  <a:srgbClr val="1F2023"/>
                </a:solidFill>
                <a:latin typeface="Times New Roman"/>
                <a:cs typeface="Times New Roman"/>
              </a:rPr>
              <a:t>   </a:t>
            </a:r>
            <a:r>
              <a:rPr dirty="0" sz="2800" spc="-20">
                <a:solidFill>
                  <a:srgbClr val="1F2023"/>
                </a:solidFill>
                <a:latin typeface="Times New Roman"/>
                <a:cs typeface="Times New Roman"/>
              </a:rPr>
              <a:t>dacă </a:t>
            </a:r>
            <a:r>
              <a:rPr dirty="0" sz="2800">
                <a:solidFill>
                  <a:srgbClr val="1F2023"/>
                </a:solidFill>
                <a:latin typeface="Times New Roman"/>
                <a:cs typeface="Times New Roman"/>
              </a:rPr>
              <a:t>suntem</a:t>
            </a:r>
            <a:r>
              <a:rPr dirty="0" sz="2800" spc="225">
                <a:solidFill>
                  <a:srgbClr val="1F2023"/>
                </a:solidFill>
                <a:latin typeface="Times New Roman"/>
                <a:cs typeface="Times New Roman"/>
              </a:rPr>
              <a:t>  </a:t>
            </a:r>
            <a:r>
              <a:rPr dirty="0" sz="2800">
                <a:solidFill>
                  <a:srgbClr val="1F2023"/>
                </a:solidFill>
                <a:latin typeface="Times New Roman"/>
                <a:cs typeface="Times New Roman"/>
              </a:rPr>
              <a:t>siguri</a:t>
            </a:r>
            <a:r>
              <a:rPr dirty="0" sz="2800" spc="245">
                <a:solidFill>
                  <a:srgbClr val="1F2023"/>
                </a:solidFill>
                <a:latin typeface="Times New Roman"/>
                <a:cs typeface="Times New Roman"/>
              </a:rPr>
              <a:t>  </a:t>
            </a:r>
            <a:r>
              <a:rPr dirty="0" sz="2800">
                <a:solidFill>
                  <a:srgbClr val="1F2023"/>
                </a:solidFill>
                <a:latin typeface="Times New Roman"/>
                <a:cs typeface="Times New Roman"/>
              </a:rPr>
              <a:t>că</a:t>
            </a:r>
            <a:r>
              <a:rPr dirty="0" sz="2800" spc="229">
                <a:solidFill>
                  <a:srgbClr val="1F2023"/>
                </a:solidFill>
                <a:latin typeface="Times New Roman"/>
                <a:cs typeface="Times New Roman"/>
              </a:rPr>
              <a:t>  </a:t>
            </a:r>
            <a:r>
              <a:rPr dirty="0" sz="2800" spc="-20">
                <a:solidFill>
                  <a:srgbClr val="1F2023"/>
                </a:solidFill>
                <a:latin typeface="Times New Roman"/>
                <a:cs typeface="Times New Roman"/>
              </a:rPr>
              <a:t>acea </a:t>
            </a:r>
            <a:r>
              <a:rPr dirty="0" sz="2800">
                <a:solidFill>
                  <a:srgbClr val="1F2023"/>
                </a:solidFill>
                <a:latin typeface="Times New Roman"/>
                <a:cs typeface="Times New Roman"/>
              </a:rPr>
              <a:t>combinație</a:t>
            </a:r>
            <a:r>
              <a:rPr dirty="0" sz="2800" spc="-2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1F2023"/>
                </a:solidFill>
                <a:latin typeface="Times New Roman"/>
                <a:cs typeface="Times New Roman"/>
              </a:rPr>
              <a:t>este</a:t>
            </a:r>
            <a:r>
              <a:rPr dirty="0" sz="2800" spc="-2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1F2023"/>
                </a:solidFill>
                <a:latin typeface="Times New Roman"/>
                <a:cs typeface="Times New Roman"/>
              </a:rPr>
              <a:t>unică.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28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2800">
                <a:solidFill>
                  <a:srgbClr val="1F2023"/>
                </a:solidFill>
                <a:latin typeface="Times New Roman"/>
                <a:cs typeface="Times New Roman"/>
              </a:rPr>
              <a:t>În</a:t>
            </a:r>
            <a:r>
              <a:rPr dirty="0" sz="2800" spc="80">
                <a:solidFill>
                  <a:srgbClr val="1F2023"/>
                </a:solidFill>
                <a:latin typeface="Times New Roman"/>
                <a:cs typeface="Times New Roman"/>
              </a:rPr>
              <a:t>  </a:t>
            </a:r>
            <a:r>
              <a:rPr dirty="0" sz="2800">
                <a:solidFill>
                  <a:srgbClr val="1F2023"/>
                </a:solidFill>
                <a:latin typeface="Times New Roman"/>
                <a:cs typeface="Times New Roman"/>
              </a:rPr>
              <a:t>al</a:t>
            </a:r>
            <a:r>
              <a:rPr dirty="0" sz="2800" spc="85">
                <a:solidFill>
                  <a:srgbClr val="1F2023"/>
                </a:solidFill>
                <a:latin typeface="Times New Roman"/>
                <a:cs typeface="Times New Roman"/>
              </a:rPr>
              <a:t>  </a:t>
            </a:r>
            <a:r>
              <a:rPr dirty="0" sz="2800">
                <a:solidFill>
                  <a:srgbClr val="1F2023"/>
                </a:solidFill>
                <a:latin typeface="Times New Roman"/>
                <a:cs typeface="Times New Roman"/>
              </a:rPr>
              <a:t>doilea</a:t>
            </a:r>
            <a:r>
              <a:rPr dirty="0" sz="2800" spc="80">
                <a:solidFill>
                  <a:srgbClr val="1F2023"/>
                </a:solidFill>
                <a:latin typeface="Times New Roman"/>
                <a:cs typeface="Times New Roman"/>
              </a:rPr>
              <a:t>  </a:t>
            </a:r>
            <a:r>
              <a:rPr dirty="0" sz="2800">
                <a:solidFill>
                  <a:srgbClr val="1F2023"/>
                </a:solidFill>
                <a:latin typeface="Times New Roman"/>
                <a:cs typeface="Times New Roman"/>
              </a:rPr>
              <a:t>rând,</a:t>
            </a:r>
            <a:r>
              <a:rPr dirty="0" sz="2800" spc="85">
                <a:solidFill>
                  <a:srgbClr val="1F2023"/>
                </a:solidFill>
                <a:latin typeface="Times New Roman"/>
                <a:cs typeface="Times New Roman"/>
              </a:rPr>
              <a:t>  </a:t>
            </a:r>
            <a:r>
              <a:rPr dirty="0" sz="2800" spc="-20">
                <a:solidFill>
                  <a:srgbClr val="1F2023"/>
                </a:solidFill>
                <a:latin typeface="Times New Roman"/>
                <a:cs typeface="Times New Roman"/>
              </a:rPr>
              <a:t>este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68300" y="5089397"/>
            <a:ext cx="3533140" cy="8782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016635" algn="l"/>
                <a:tab pos="1902460" algn="l"/>
                <a:tab pos="3222625" algn="l"/>
              </a:tabLst>
            </a:pPr>
            <a:r>
              <a:rPr dirty="0" sz="2800" spc="-20">
                <a:solidFill>
                  <a:srgbClr val="1F2023"/>
                </a:solidFill>
                <a:latin typeface="Times New Roman"/>
                <a:cs typeface="Times New Roman"/>
              </a:rPr>
              <a:t>mult</a:t>
            </a:r>
            <a:r>
              <a:rPr dirty="0" sz="2800">
                <a:solidFill>
                  <a:srgbClr val="1F2023"/>
                </a:solidFill>
                <a:latin typeface="Times New Roman"/>
                <a:cs typeface="Times New Roman"/>
              </a:rPr>
              <a:t>	</a:t>
            </a:r>
            <a:r>
              <a:rPr dirty="0" sz="2800" spc="-25">
                <a:solidFill>
                  <a:srgbClr val="1F2023"/>
                </a:solidFill>
                <a:latin typeface="Times New Roman"/>
                <a:cs typeface="Times New Roman"/>
              </a:rPr>
              <a:t>mai</a:t>
            </a:r>
            <a:r>
              <a:rPr dirty="0" sz="2800">
                <a:solidFill>
                  <a:srgbClr val="1F2023"/>
                </a:solidFill>
                <a:latin typeface="Times New Roman"/>
                <a:cs typeface="Times New Roman"/>
              </a:rPr>
              <a:t>	</a:t>
            </a:r>
            <a:r>
              <a:rPr dirty="0" sz="2800" spc="-10">
                <a:solidFill>
                  <a:srgbClr val="1F2023"/>
                </a:solidFill>
                <a:latin typeface="Times New Roman"/>
                <a:cs typeface="Times New Roman"/>
              </a:rPr>
              <a:t>simplu</a:t>
            </a:r>
            <a:r>
              <a:rPr dirty="0" sz="2800">
                <a:solidFill>
                  <a:srgbClr val="1F2023"/>
                </a:solidFill>
                <a:latin typeface="Times New Roman"/>
                <a:cs typeface="Times New Roman"/>
              </a:rPr>
              <a:t>	</a:t>
            </a:r>
            <a:r>
              <a:rPr dirty="0" sz="2800" spc="-25">
                <a:solidFill>
                  <a:srgbClr val="1F2023"/>
                </a:solidFill>
                <a:latin typeface="Times New Roman"/>
                <a:cs typeface="Times New Roman"/>
              </a:rPr>
              <a:t>să </a:t>
            </a:r>
            <a:r>
              <a:rPr dirty="0" sz="2800" spc="-10">
                <a:solidFill>
                  <a:srgbClr val="1F2023"/>
                </a:solidFill>
                <a:latin typeface="Times New Roman"/>
                <a:cs typeface="Times New Roman"/>
              </a:rPr>
              <a:t>creezi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68300" y="5942482"/>
            <a:ext cx="12293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1F2023"/>
                </a:solidFill>
                <a:latin typeface="Times New Roman"/>
                <a:cs typeface="Times New Roman"/>
              </a:rPr>
              <a:t>artificial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831594" y="5516067"/>
            <a:ext cx="2068830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71120">
              <a:lnSpc>
                <a:spcPct val="100000"/>
              </a:lnSpc>
              <a:spcBef>
                <a:spcPts val="95"/>
              </a:spcBef>
              <a:tabLst>
                <a:tab pos="510540" algn="l"/>
                <a:tab pos="1067435" algn="l"/>
                <a:tab pos="1128395" algn="l"/>
                <a:tab pos="1522730" algn="l"/>
              </a:tabLst>
            </a:pPr>
            <a:r>
              <a:rPr dirty="0" sz="2800" spc="-25">
                <a:solidFill>
                  <a:srgbClr val="1F2023"/>
                </a:solidFill>
                <a:latin typeface="Times New Roman"/>
                <a:cs typeface="Times New Roman"/>
              </a:rPr>
              <a:t>un</a:t>
            </a:r>
            <a:r>
              <a:rPr dirty="0" sz="2800">
                <a:solidFill>
                  <a:srgbClr val="1F2023"/>
                </a:solidFill>
                <a:latin typeface="Times New Roman"/>
                <a:cs typeface="Times New Roman"/>
              </a:rPr>
              <a:t>			</a:t>
            </a:r>
            <a:r>
              <a:rPr dirty="0" sz="2800" spc="-10">
                <a:solidFill>
                  <a:srgbClr val="1F2023"/>
                </a:solidFill>
                <a:latin typeface="Times New Roman"/>
                <a:cs typeface="Times New Roman"/>
              </a:rPr>
              <a:t>atribut </a:t>
            </a:r>
            <a:r>
              <a:rPr dirty="0" sz="2800" spc="-25">
                <a:solidFill>
                  <a:srgbClr val="1F2023"/>
                </a:solidFill>
                <a:latin typeface="Times New Roman"/>
                <a:cs typeface="Times New Roman"/>
              </a:rPr>
              <a:t>și</a:t>
            </a:r>
            <a:r>
              <a:rPr dirty="0" sz="2800">
                <a:solidFill>
                  <a:srgbClr val="1F2023"/>
                </a:solidFill>
                <a:latin typeface="Times New Roman"/>
                <a:cs typeface="Times New Roman"/>
              </a:rPr>
              <a:t>	</a:t>
            </a:r>
            <a:r>
              <a:rPr dirty="0" sz="2800" spc="-25">
                <a:solidFill>
                  <a:srgbClr val="1F2023"/>
                </a:solidFill>
                <a:latin typeface="Times New Roman"/>
                <a:cs typeface="Times New Roman"/>
              </a:rPr>
              <a:t>să</a:t>
            </a:r>
            <a:r>
              <a:rPr dirty="0" sz="2800">
                <a:solidFill>
                  <a:srgbClr val="1F2023"/>
                </a:solidFill>
                <a:latin typeface="Times New Roman"/>
                <a:cs typeface="Times New Roman"/>
              </a:rPr>
              <a:t>	</a:t>
            </a:r>
            <a:r>
              <a:rPr dirty="0" sz="2800" spc="-25">
                <a:solidFill>
                  <a:srgbClr val="1F2023"/>
                </a:solidFill>
                <a:latin typeface="Times New Roman"/>
                <a:cs typeface="Times New Roman"/>
              </a:rPr>
              <a:t>îl</a:t>
            </a:r>
            <a:r>
              <a:rPr dirty="0" sz="2800">
                <a:solidFill>
                  <a:srgbClr val="1F2023"/>
                </a:solidFill>
                <a:latin typeface="Times New Roman"/>
                <a:cs typeface="Times New Roman"/>
              </a:rPr>
              <a:t>	</a:t>
            </a:r>
            <a:r>
              <a:rPr dirty="0" sz="2800" spc="-20">
                <a:solidFill>
                  <a:srgbClr val="1F2023"/>
                </a:solidFill>
                <a:latin typeface="Times New Roman"/>
                <a:cs typeface="Times New Roman"/>
              </a:rPr>
              <a:t>faci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68300" y="6369811"/>
            <a:ext cx="25520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1F2023"/>
                </a:solidFill>
                <a:latin typeface="Times New Roman"/>
                <a:cs typeface="Times New Roman"/>
              </a:rPr>
              <a:t>identificator</a:t>
            </a:r>
            <a:r>
              <a:rPr dirty="0" sz="2800" spc="-8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1F2023"/>
                </a:solidFill>
                <a:latin typeface="Times New Roman"/>
                <a:cs typeface="Times New Roman"/>
              </a:rPr>
              <a:t>unic.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2400" y="2286000"/>
            <a:ext cx="4931873" cy="166551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2835" y="140030"/>
            <a:ext cx="703516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1">
                <a:latin typeface="Arial"/>
                <a:cs typeface="Arial"/>
              </a:rPr>
              <a:t>UID</a:t>
            </a:r>
            <a:r>
              <a:rPr dirty="0" spc="-70" b="1">
                <a:latin typeface="Arial"/>
                <a:cs typeface="Arial"/>
              </a:rPr>
              <a:t> </a:t>
            </a:r>
            <a:r>
              <a:rPr dirty="0" spc="-10" b="1">
                <a:latin typeface="Arial"/>
                <a:cs typeface="Arial"/>
              </a:rPr>
              <a:t>rezultat</a:t>
            </a:r>
            <a:r>
              <a:rPr dirty="0" spc="-130" b="1">
                <a:latin typeface="Arial"/>
                <a:cs typeface="Arial"/>
              </a:rPr>
              <a:t> </a:t>
            </a:r>
            <a:r>
              <a:rPr dirty="0" spc="-25" b="1">
                <a:latin typeface="Arial"/>
                <a:cs typeface="Arial"/>
              </a:rPr>
              <a:t>dintr-</a:t>
            </a:r>
            <a:r>
              <a:rPr dirty="0" b="1">
                <a:latin typeface="Arial"/>
                <a:cs typeface="Arial"/>
              </a:rPr>
              <a:t>o</a:t>
            </a:r>
            <a:r>
              <a:rPr dirty="0" spc="-60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relaţie</a:t>
            </a:r>
            <a:r>
              <a:rPr dirty="0" spc="-114" b="1">
                <a:latin typeface="Arial"/>
                <a:cs typeface="Arial"/>
              </a:rPr>
              <a:t> </a:t>
            </a:r>
            <a:r>
              <a:rPr dirty="0" spc="-10" b="1">
                <a:latin typeface="Arial"/>
                <a:cs typeface="Arial"/>
              </a:rPr>
              <a:t>barată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635" y="717296"/>
            <a:ext cx="8108315" cy="1305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Microsoft Sans Serif"/>
                <a:cs typeface="Microsoft Sans Serif"/>
              </a:rPr>
              <a:t>Uneori</a:t>
            </a:r>
            <a:r>
              <a:rPr dirty="0" sz="2800" spc="16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UID</a:t>
            </a:r>
            <a:r>
              <a:rPr dirty="0" sz="2800" spc="16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este</a:t>
            </a:r>
            <a:r>
              <a:rPr dirty="0" sz="2800" spc="13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o</a:t>
            </a:r>
            <a:r>
              <a:rPr dirty="0" sz="2800" spc="17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combinaţie</a:t>
            </a:r>
            <a:r>
              <a:rPr dirty="0" sz="2800" spc="14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dintre</a:t>
            </a:r>
            <a:r>
              <a:rPr dirty="0" sz="2800" spc="13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un</a:t>
            </a:r>
            <a:r>
              <a:rPr dirty="0" sz="2800" spc="17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atribut</a:t>
            </a:r>
            <a:r>
              <a:rPr dirty="0" sz="2800" spc="15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şi</a:t>
            </a:r>
            <a:r>
              <a:rPr dirty="0" sz="2800" spc="145">
                <a:latin typeface="Microsoft Sans Serif"/>
                <a:cs typeface="Microsoft Sans Serif"/>
              </a:rPr>
              <a:t> </a:t>
            </a:r>
            <a:r>
              <a:rPr dirty="0" sz="2800" spc="-50">
                <a:latin typeface="Microsoft Sans Serif"/>
                <a:cs typeface="Microsoft Sans Serif"/>
              </a:rPr>
              <a:t>o </a:t>
            </a:r>
            <a:r>
              <a:rPr dirty="0" sz="2800" spc="-10">
                <a:latin typeface="Microsoft Sans Serif"/>
                <a:cs typeface="Microsoft Sans Serif"/>
              </a:rPr>
              <a:t>relaţie.</a:t>
            </a:r>
            <a:endParaRPr sz="2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2800">
                <a:latin typeface="Microsoft Sans Serif"/>
                <a:cs typeface="Microsoft Sans Serif"/>
              </a:rPr>
              <a:t>Care</a:t>
            </a:r>
            <a:r>
              <a:rPr dirty="0" sz="2800" spc="-8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este</a:t>
            </a:r>
            <a:r>
              <a:rPr dirty="0" sz="2800" spc="-120">
                <a:latin typeface="Microsoft Sans Serif"/>
                <a:cs typeface="Microsoft Sans Serif"/>
              </a:rPr>
              <a:t> </a:t>
            </a:r>
            <a:r>
              <a:rPr dirty="0" sz="2800" spc="-25">
                <a:latin typeface="Microsoft Sans Serif"/>
                <a:cs typeface="Microsoft Sans Serif"/>
              </a:rPr>
              <a:t>UID-</a:t>
            </a:r>
            <a:r>
              <a:rPr dirty="0" sz="2800">
                <a:latin typeface="Microsoft Sans Serif"/>
                <a:cs typeface="Microsoft Sans Serif"/>
              </a:rPr>
              <a:t>ul</a:t>
            </a:r>
            <a:r>
              <a:rPr dirty="0" sz="2800" spc="-7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entităţii</a:t>
            </a:r>
            <a:r>
              <a:rPr dirty="0" sz="2800" spc="-3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CONT?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80491" y="3986529"/>
            <a:ext cx="8409305" cy="25863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55600" marR="447675" indent="-342900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800">
                <a:latin typeface="Microsoft Sans Serif"/>
                <a:cs typeface="Microsoft Sans Serif"/>
              </a:rPr>
              <a:t>În</a:t>
            </a:r>
            <a:r>
              <a:rPr dirty="0" sz="2800" spc="18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transferurile</a:t>
            </a:r>
            <a:r>
              <a:rPr dirty="0" sz="2800" spc="17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bancare</a:t>
            </a:r>
            <a:r>
              <a:rPr dirty="0" sz="2800" spc="17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se</a:t>
            </a:r>
            <a:r>
              <a:rPr dirty="0" sz="2800" spc="19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transmit</a:t>
            </a:r>
            <a:r>
              <a:rPr dirty="0" sz="2800" spc="16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întotdeauna </a:t>
            </a:r>
            <a:r>
              <a:rPr dirty="0" sz="2800">
                <a:latin typeface="Microsoft Sans Serif"/>
                <a:cs typeface="Microsoft Sans Serif"/>
              </a:rPr>
              <a:t>atât</a:t>
            </a:r>
            <a:r>
              <a:rPr dirty="0" sz="2800" spc="59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contul</a:t>
            </a:r>
            <a:r>
              <a:rPr dirty="0" sz="2800" spc="-9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clientului</a:t>
            </a:r>
            <a:r>
              <a:rPr dirty="0" sz="2800" spc="-6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cât</a:t>
            </a:r>
            <a:r>
              <a:rPr dirty="0" sz="2800" spc="-7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şi</a:t>
            </a:r>
            <a:r>
              <a:rPr dirty="0" sz="2800" spc="-5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cel</a:t>
            </a:r>
            <a:r>
              <a:rPr dirty="0" sz="2800" spc="-5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al</a:t>
            </a:r>
            <a:r>
              <a:rPr dirty="0" sz="2800" spc="1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băncii.</a:t>
            </a:r>
            <a:endParaRPr sz="2800">
              <a:latin typeface="Microsoft Sans Serif"/>
              <a:cs typeface="Microsoft Sans Serif"/>
            </a:endParaRPr>
          </a:p>
          <a:p>
            <a:pPr algn="just" marL="355600" marR="5080" indent="-342900">
              <a:lnSpc>
                <a:spcPct val="100000"/>
              </a:lnSpc>
              <a:buFont typeface="Wingdings"/>
              <a:buChar char=""/>
              <a:tabLst>
                <a:tab pos="355600" algn="l"/>
              </a:tabLst>
            </a:pPr>
            <a:r>
              <a:rPr dirty="0" sz="2800">
                <a:latin typeface="Microsoft Sans Serif"/>
                <a:cs typeface="Microsoft Sans Serif"/>
              </a:rPr>
              <a:t>Atunci</a:t>
            </a:r>
            <a:r>
              <a:rPr dirty="0" sz="2800" spc="-5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când</a:t>
            </a:r>
            <a:r>
              <a:rPr dirty="0" sz="2800" spc="5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un</a:t>
            </a:r>
            <a:r>
              <a:rPr dirty="0" sz="2800" spc="20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UID</a:t>
            </a:r>
            <a:r>
              <a:rPr dirty="0" sz="2800" spc="15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este  o</a:t>
            </a:r>
            <a:r>
              <a:rPr dirty="0" sz="2800" spc="20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combinaţie</a:t>
            </a:r>
            <a:r>
              <a:rPr dirty="0" sz="2800" spc="10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între</a:t>
            </a:r>
            <a:r>
              <a:rPr dirty="0" sz="2800" spc="5">
                <a:latin typeface="Microsoft Sans Serif"/>
                <a:cs typeface="Microsoft Sans Serif"/>
              </a:rPr>
              <a:t>  </a:t>
            </a:r>
            <a:r>
              <a:rPr dirty="0" sz="2800" spc="-25">
                <a:latin typeface="Microsoft Sans Serif"/>
                <a:cs typeface="Microsoft Sans Serif"/>
              </a:rPr>
              <a:t>un </a:t>
            </a:r>
            <a:r>
              <a:rPr dirty="0" sz="2800">
                <a:latin typeface="Microsoft Sans Serif"/>
                <a:cs typeface="Microsoft Sans Serif"/>
              </a:rPr>
              <a:t>atribut</a:t>
            </a:r>
            <a:r>
              <a:rPr dirty="0" sz="2800" spc="3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şi</a:t>
            </a:r>
            <a:r>
              <a:rPr dirty="0" sz="2800" spc="65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o</a:t>
            </a:r>
            <a:r>
              <a:rPr dirty="0" sz="2800" spc="7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relaţie</a:t>
            </a:r>
            <a:r>
              <a:rPr dirty="0" sz="2800" spc="5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barată</a:t>
            </a:r>
            <a:r>
              <a:rPr dirty="0" sz="2800" spc="5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putem</a:t>
            </a:r>
            <a:r>
              <a:rPr dirty="0" sz="2800" spc="4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considera</a:t>
            </a:r>
            <a:r>
              <a:rPr dirty="0" sz="2800" spc="4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că</a:t>
            </a:r>
            <a:r>
              <a:rPr dirty="0" sz="2800" spc="60">
                <a:latin typeface="Microsoft Sans Serif"/>
                <a:cs typeface="Microsoft Sans Serif"/>
              </a:rPr>
              <a:t> </a:t>
            </a:r>
            <a:r>
              <a:rPr dirty="0" sz="2800" spc="-20">
                <a:latin typeface="Microsoft Sans Serif"/>
                <a:cs typeface="Microsoft Sans Serif"/>
              </a:rPr>
              <a:t>UID- </a:t>
            </a:r>
            <a:r>
              <a:rPr dirty="0" sz="2800">
                <a:latin typeface="Microsoft Sans Serif"/>
                <a:cs typeface="Microsoft Sans Serif"/>
              </a:rPr>
              <a:t>ul</a:t>
            </a:r>
            <a:r>
              <a:rPr dirty="0" sz="2800" spc="36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este</a:t>
            </a:r>
            <a:r>
              <a:rPr dirty="0" sz="2800" spc="33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alcătuit</a:t>
            </a:r>
            <a:r>
              <a:rPr dirty="0" sz="2800" spc="355">
                <a:latin typeface="Microsoft Sans Serif"/>
                <a:cs typeface="Microsoft Sans Serif"/>
              </a:rPr>
              <a:t>  </a:t>
            </a:r>
            <a:r>
              <a:rPr dirty="0" sz="2800" spc="-30">
                <a:latin typeface="Microsoft Sans Serif"/>
                <a:cs typeface="Microsoft Sans Serif"/>
              </a:rPr>
              <a:t>dintr-</a:t>
            </a:r>
            <a:r>
              <a:rPr dirty="0" sz="2800">
                <a:latin typeface="Microsoft Sans Serif"/>
                <a:cs typeface="Microsoft Sans Serif"/>
              </a:rPr>
              <a:t>un</a:t>
            </a:r>
            <a:r>
              <a:rPr dirty="0" sz="2800" spc="35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atribut</a:t>
            </a:r>
            <a:r>
              <a:rPr dirty="0" sz="2800" spc="34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şi</a:t>
            </a:r>
            <a:r>
              <a:rPr dirty="0" sz="2800" spc="355">
                <a:latin typeface="Microsoft Sans Serif"/>
                <a:cs typeface="Microsoft Sans Serif"/>
              </a:rPr>
              <a:t> </a:t>
            </a:r>
            <a:r>
              <a:rPr dirty="0" sz="2800" spc="-30">
                <a:latin typeface="Microsoft Sans Serif"/>
                <a:cs typeface="Microsoft Sans Serif"/>
              </a:rPr>
              <a:t>UID-</a:t>
            </a:r>
            <a:r>
              <a:rPr dirty="0" sz="2800">
                <a:latin typeface="Microsoft Sans Serif"/>
                <a:cs typeface="Microsoft Sans Serif"/>
              </a:rPr>
              <a:t>ul</a:t>
            </a:r>
            <a:r>
              <a:rPr dirty="0" sz="2800" spc="36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celeilalte entităţi</a:t>
            </a:r>
            <a:r>
              <a:rPr dirty="0" sz="2800" spc="-11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din</a:t>
            </a:r>
            <a:r>
              <a:rPr dirty="0" sz="2800" spc="9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relaţie.</a:t>
            </a:r>
            <a:endParaRPr sz="2800">
              <a:latin typeface="Microsoft Sans Serif"/>
              <a:cs typeface="Microsoft Sans Serif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106167"/>
            <a:ext cx="7239000" cy="1964435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85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19.04.2022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85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21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28091" y="1113790"/>
            <a:ext cx="4225925" cy="359346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355600" marR="5080" indent="-342900">
              <a:lnSpc>
                <a:spcPct val="95200"/>
              </a:lnSpc>
              <a:spcBef>
                <a:spcPts val="254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800">
                <a:latin typeface="Microsoft Sans Serif"/>
                <a:cs typeface="Microsoft Sans Serif"/>
              </a:rPr>
              <a:t>În</a:t>
            </a:r>
            <a:r>
              <a:rPr dirty="0" sz="2800" spc="-8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cazul</a:t>
            </a:r>
            <a:r>
              <a:rPr dirty="0" sz="2800" spc="-8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unei</a:t>
            </a:r>
            <a:r>
              <a:rPr dirty="0" sz="2800" spc="-7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entităţi</a:t>
            </a:r>
            <a:r>
              <a:rPr dirty="0" sz="2800" spc="-85">
                <a:latin typeface="Microsoft Sans Serif"/>
                <a:cs typeface="Microsoft Sans Serif"/>
              </a:rPr>
              <a:t> </a:t>
            </a:r>
            <a:r>
              <a:rPr dirty="0" sz="2800" spc="-25">
                <a:latin typeface="Microsoft Sans Serif"/>
                <a:cs typeface="Microsoft Sans Serif"/>
              </a:rPr>
              <a:t>de </a:t>
            </a:r>
            <a:r>
              <a:rPr dirty="0" sz="2800" spc="-10">
                <a:latin typeface="Microsoft Sans Serif"/>
                <a:cs typeface="Microsoft Sans Serif"/>
              </a:rPr>
              <a:t>intersecţie</a:t>
            </a:r>
            <a:r>
              <a:rPr dirty="0" sz="2800" spc="-114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UID</a:t>
            </a:r>
            <a:r>
              <a:rPr dirty="0" sz="2800" spc="-6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poate</a:t>
            </a:r>
            <a:r>
              <a:rPr dirty="0" sz="2800" spc="-8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fi</a:t>
            </a:r>
            <a:r>
              <a:rPr dirty="0" sz="2800" spc="-85">
                <a:latin typeface="Microsoft Sans Serif"/>
                <a:cs typeface="Microsoft Sans Serif"/>
              </a:rPr>
              <a:t> </a:t>
            </a:r>
            <a:r>
              <a:rPr dirty="0" sz="2800" spc="-50">
                <a:latin typeface="Microsoft Sans Serif"/>
                <a:cs typeface="Microsoft Sans Serif"/>
              </a:rPr>
              <a:t>o </a:t>
            </a:r>
            <a:r>
              <a:rPr dirty="0" sz="2800" spc="-10">
                <a:latin typeface="Microsoft Sans Serif"/>
                <a:cs typeface="Microsoft Sans Serif"/>
              </a:rPr>
              <a:t>combinaţie</a:t>
            </a:r>
            <a:r>
              <a:rPr dirty="0" sz="2800" spc="-3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a</a:t>
            </a:r>
            <a:r>
              <a:rPr dirty="0" sz="2800" spc="-4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UID</a:t>
            </a:r>
            <a:r>
              <a:rPr dirty="0" sz="2800" spc="-40">
                <a:latin typeface="Microsoft Sans Serif"/>
                <a:cs typeface="Microsoft Sans Serif"/>
              </a:rPr>
              <a:t> </a:t>
            </a:r>
            <a:r>
              <a:rPr dirty="0" sz="2800" spc="-25">
                <a:latin typeface="Microsoft Sans Serif"/>
                <a:cs typeface="Microsoft Sans Serif"/>
              </a:rPr>
              <a:t>ale </a:t>
            </a:r>
            <a:r>
              <a:rPr dirty="0" sz="2800" spc="-10">
                <a:latin typeface="Microsoft Sans Serif"/>
                <a:cs typeface="Microsoft Sans Serif"/>
              </a:rPr>
              <a:t>entităţilor</a:t>
            </a:r>
            <a:r>
              <a:rPr dirty="0" sz="2800" spc="-6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care</a:t>
            </a:r>
            <a:r>
              <a:rPr dirty="0" sz="2800" spc="-8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se</a:t>
            </a:r>
            <a:r>
              <a:rPr dirty="0" sz="2800" spc="-7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aflau </a:t>
            </a:r>
            <a:r>
              <a:rPr dirty="0" sz="2800">
                <a:latin typeface="Microsoft Sans Serif"/>
                <a:cs typeface="Microsoft Sans Serif"/>
              </a:rPr>
              <a:t>iniţial</a:t>
            </a:r>
            <a:r>
              <a:rPr dirty="0" sz="2800" spc="-95">
                <a:latin typeface="Microsoft Sans Serif"/>
                <a:cs typeface="Microsoft Sans Serif"/>
              </a:rPr>
              <a:t> </a:t>
            </a:r>
            <a:r>
              <a:rPr dirty="0" sz="2800" spc="50">
                <a:latin typeface="Microsoft Sans Serif"/>
                <a:cs typeface="Microsoft Sans Serif"/>
              </a:rPr>
              <a:t>în</a:t>
            </a:r>
            <a:r>
              <a:rPr dirty="0" sz="2800" spc="-7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relaţia</a:t>
            </a:r>
            <a:r>
              <a:rPr dirty="0" sz="2800" spc="-70">
                <a:latin typeface="Microsoft Sans Serif"/>
                <a:cs typeface="Microsoft Sans Serif"/>
              </a:rPr>
              <a:t> </a:t>
            </a:r>
            <a:r>
              <a:rPr dirty="0" sz="2800" spc="-20">
                <a:latin typeface="Microsoft Sans Serif"/>
                <a:cs typeface="Microsoft Sans Serif"/>
              </a:rPr>
              <a:t>M:M.</a:t>
            </a:r>
            <a:endParaRPr sz="2800">
              <a:latin typeface="Microsoft Sans Serif"/>
              <a:cs typeface="Microsoft Sans Serif"/>
            </a:endParaRPr>
          </a:p>
          <a:p>
            <a:pPr marL="355600" marR="461645" indent="-342900">
              <a:lnSpc>
                <a:spcPts val="3000"/>
              </a:lnSpc>
              <a:spcBef>
                <a:spcPts val="2985"/>
              </a:spcBef>
              <a:buFont typeface="Wingdings"/>
              <a:buChar char=""/>
              <a:tabLst>
                <a:tab pos="355600" algn="l"/>
                <a:tab pos="847725" algn="l"/>
                <a:tab pos="1758950" algn="l"/>
              </a:tabLst>
            </a:pPr>
            <a:r>
              <a:rPr dirty="0" sz="2800">
                <a:latin typeface="Microsoft Sans Serif"/>
                <a:cs typeface="Microsoft Sans Serif"/>
              </a:rPr>
              <a:t>Aceasta</a:t>
            </a:r>
            <a:r>
              <a:rPr dirty="0" sz="2800" spc="-10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se</a:t>
            </a:r>
            <a:r>
              <a:rPr dirty="0" sz="2800" spc="-60">
                <a:latin typeface="Microsoft Sans Serif"/>
                <a:cs typeface="Microsoft Sans Serif"/>
              </a:rPr>
              <a:t> </a:t>
            </a:r>
            <a:r>
              <a:rPr dirty="0" sz="2800" spc="-25">
                <a:latin typeface="Microsoft Sans Serif"/>
                <a:cs typeface="Microsoft Sans Serif"/>
              </a:rPr>
              <a:t>reprezintă </a:t>
            </a:r>
            <a:r>
              <a:rPr dirty="0" sz="2800" spc="25">
                <a:latin typeface="Microsoft Sans Serif"/>
                <a:cs typeface="Microsoft Sans Serif"/>
              </a:rPr>
              <a:t>în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10">
                <a:latin typeface="Microsoft Sans Serif"/>
                <a:cs typeface="Microsoft Sans Serif"/>
              </a:rPr>
              <a:t>diagramă</a:t>
            </a:r>
            <a:r>
              <a:rPr dirty="0" sz="2800" spc="-130">
                <a:latin typeface="Microsoft Sans Serif"/>
                <a:cs typeface="Microsoft Sans Serif"/>
              </a:rPr>
              <a:t> </a:t>
            </a:r>
            <a:r>
              <a:rPr dirty="0" sz="2800" spc="-20">
                <a:latin typeface="Microsoft Sans Serif"/>
                <a:cs typeface="Microsoft Sans Serif"/>
              </a:rPr>
              <a:t>prin </a:t>
            </a:r>
            <a:r>
              <a:rPr dirty="0" sz="2800" spc="-10">
                <a:latin typeface="Microsoft Sans Serif"/>
                <a:cs typeface="Microsoft Sans Serif"/>
              </a:rPr>
              <a:t>bararea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10">
                <a:latin typeface="Microsoft Sans Serif"/>
                <a:cs typeface="Microsoft Sans Serif"/>
              </a:rPr>
              <a:t>relaţiilor.</a:t>
            </a:r>
            <a:endParaRPr sz="2800">
              <a:latin typeface="Microsoft Sans Serif"/>
              <a:cs typeface="Microsoft Sans Serif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54796" y="925121"/>
            <a:ext cx="4234194" cy="4793098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85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19.04.2022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85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21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35635" y="218948"/>
            <a:ext cx="4561840" cy="59931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Microsoft Sans Serif"/>
                <a:cs typeface="Microsoft Sans Serif"/>
              </a:rPr>
              <a:t>Pot</a:t>
            </a:r>
            <a:r>
              <a:rPr dirty="0" sz="2800" spc="-100">
                <a:latin typeface="Microsoft Sans Serif"/>
                <a:cs typeface="Microsoft Sans Serif"/>
              </a:rPr>
              <a:t> </a:t>
            </a:r>
            <a:r>
              <a:rPr dirty="0" sz="2800" spc="-20">
                <a:latin typeface="Microsoft Sans Serif"/>
                <a:cs typeface="Microsoft Sans Serif"/>
              </a:rPr>
              <a:t>exista</a:t>
            </a:r>
            <a:r>
              <a:rPr dirty="0" sz="2800" spc="-114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mai</a:t>
            </a:r>
            <a:r>
              <a:rPr dirty="0" sz="2800" spc="-3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mulţi</a:t>
            </a:r>
            <a:r>
              <a:rPr dirty="0" sz="2800" spc="35">
                <a:latin typeface="Microsoft Sans Serif"/>
                <a:cs typeface="Microsoft Sans Serif"/>
              </a:rPr>
              <a:t> </a:t>
            </a:r>
            <a:r>
              <a:rPr dirty="0" sz="2800" spc="-20">
                <a:latin typeface="Microsoft Sans Serif"/>
                <a:cs typeface="Microsoft Sans Serif"/>
              </a:rPr>
              <a:t>UID.</a:t>
            </a:r>
            <a:endParaRPr sz="2800">
              <a:latin typeface="Microsoft Sans Serif"/>
              <a:cs typeface="Microsoft Sans Serif"/>
            </a:endParaRPr>
          </a:p>
          <a:p>
            <a:pPr marL="355600" marR="487045" indent="-342900">
              <a:lnSpc>
                <a:spcPct val="100000"/>
              </a:lnSpc>
              <a:buFont typeface="Wingdings"/>
              <a:buChar char=""/>
              <a:tabLst>
                <a:tab pos="355600" algn="l"/>
                <a:tab pos="1553210" algn="l"/>
              </a:tabLst>
            </a:pPr>
            <a:r>
              <a:rPr dirty="0" sz="2800">
                <a:latin typeface="Microsoft Sans Serif"/>
                <a:cs typeface="Microsoft Sans Serif"/>
              </a:rPr>
              <a:t>unul</a:t>
            </a:r>
            <a:r>
              <a:rPr dirty="0" sz="2800" spc="-5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este</a:t>
            </a:r>
            <a:r>
              <a:rPr dirty="0" sz="2800" spc="-6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ales</a:t>
            </a:r>
            <a:r>
              <a:rPr dirty="0" sz="2800" spc="-6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ca</a:t>
            </a:r>
            <a:r>
              <a:rPr dirty="0" sz="2800" spc="-55">
                <a:latin typeface="Microsoft Sans Serif"/>
                <a:cs typeface="Microsoft Sans Serif"/>
              </a:rPr>
              <a:t> </a:t>
            </a:r>
            <a:r>
              <a:rPr dirty="0" sz="2800" spc="-25">
                <a:solidFill>
                  <a:srgbClr val="FF0000"/>
                </a:solidFill>
                <a:latin typeface="Microsoft Sans Serif"/>
                <a:cs typeface="Microsoft Sans Serif"/>
              </a:rPr>
              <a:t>UID </a:t>
            </a:r>
            <a:r>
              <a:rPr dirty="0" sz="2800" spc="-10">
                <a:solidFill>
                  <a:srgbClr val="FF0000"/>
                </a:solidFill>
                <a:latin typeface="Microsoft Sans Serif"/>
                <a:cs typeface="Microsoft Sans Serif"/>
              </a:rPr>
              <a:t>primar</a:t>
            </a:r>
            <a:r>
              <a:rPr dirty="0" sz="2800">
                <a:solidFill>
                  <a:srgbClr val="FF0000"/>
                </a:solidFill>
                <a:latin typeface="Microsoft Sans Serif"/>
                <a:cs typeface="Microsoft Sans Serif"/>
              </a:rPr>
              <a:t>	</a:t>
            </a:r>
            <a:r>
              <a:rPr dirty="0" sz="2800">
                <a:latin typeface="Microsoft Sans Serif"/>
                <a:cs typeface="Microsoft Sans Serif"/>
              </a:rPr>
              <a:t>(ex.</a:t>
            </a:r>
            <a:r>
              <a:rPr dirty="0" sz="2800" spc="-10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student</a:t>
            </a:r>
            <a:r>
              <a:rPr dirty="0" sz="2800" spc="-65">
                <a:latin typeface="Microsoft Sans Serif"/>
                <a:cs typeface="Microsoft Sans Serif"/>
              </a:rPr>
              <a:t> </a:t>
            </a:r>
            <a:r>
              <a:rPr dirty="0" sz="2800" spc="-20">
                <a:latin typeface="Microsoft Sans Serif"/>
                <a:cs typeface="Microsoft Sans Serif"/>
              </a:rPr>
              <a:t>ID);</a:t>
            </a:r>
            <a:endParaRPr sz="2800">
              <a:latin typeface="Microsoft Sans Serif"/>
              <a:cs typeface="Microsoft Sans Serif"/>
            </a:endParaRPr>
          </a:p>
          <a:p>
            <a:pPr marL="355600" marR="1430020" indent="-342900">
              <a:lnSpc>
                <a:spcPct val="100000"/>
              </a:lnSpc>
              <a:buFont typeface="Wingdings"/>
              <a:buChar char=""/>
              <a:tabLst>
                <a:tab pos="355600" algn="l"/>
                <a:tab pos="1492250" algn="l"/>
              </a:tabLst>
            </a:pPr>
            <a:r>
              <a:rPr dirty="0" sz="2800">
                <a:latin typeface="Microsoft Sans Serif"/>
                <a:cs typeface="Microsoft Sans Serif"/>
              </a:rPr>
              <a:t>ceilalţi</a:t>
            </a:r>
            <a:r>
              <a:rPr dirty="0" sz="2800" spc="-9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UID</a:t>
            </a:r>
            <a:r>
              <a:rPr dirty="0" sz="2800" spc="-55">
                <a:latin typeface="Microsoft Sans Serif"/>
                <a:cs typeface="Microsoft Sans Serif"/>
              </a:rPr>
              <a:t> </a:t>
            </a:r>
            <a:r>
              <a:rPr dirty="0" sz="2800" spc="-20">
                <a:latin typeface="Microsoft Sans Serif"/>
                <a:cs typeface="Microsoft Sans Serif"/>
              </a:rPr>
              <a:t>sunt </a:t>
            </a:r>
            <a:r>
              <a:rPr dirty="0" sz="2800" spc="-10">
                <a:latin typeface="Microsoft Sans Serif"/>
                <a:cs typeface="Microsoft Sans Serif"/>
              </a:rPr>
              <a:t>numiţi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25">
                <a:solidFill>
                  <a:srgbClr val="FF0000"/>
                </a:solidFill>
                <a:latin typeface="Microsoft Sans Serif"/>
                <a:cs typeface="Microsoft Sans Serif"/>
              </a:rPr>
              <a:t>secundari</a:t>
            </a:r>
            <a:r>
              <a:rPr dirty="0" sz="2800" spc="-25">
                <a:latin typeface="Microsoft Sans Serif"/>
                <a:cs typeface="Microsoft Sans Serif"/>
              </a:rPr>
              <a:t>.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2800">
              <a:latin typeface="Microsoft Sans Serif"/>
              <a:cs typeface="Microsoft Sans Serif"/>
            </a:endParaRPr>
          </a:p>
          <a:p>
            <a:pPr marL="355600" marR="5080" indent="-342900">
              <a:lnSpc>
                <a:spcPct val="100000"/>
              </a:lnSpc>
              <a:tabLst>
                <a:tab pos="2806065" algn="l"/>
                <a:tab pos="3092450" algn="l"/>
                <a:tab pos="3659504" algn="l"/>
              </a:tabLst>
            </a:pPr>
            <a:r>
              <a:rPr dirty="0" sz="2800">
                <a:latin typeface="Microsoft Sans Serif"/>
                <a:cs typeface="Microsoft Sans Serif"/>
              </a:rPr>
              <a:t>În</a:t>
            </a:r>
            <a:r>
              <a:rPr dirty="0" sz="2800" spc="-11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exemplul</a:t>
            </a:r>
            <a:r>
              <a:rPr dirty="0" sz="2800" spc="-10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alăturat</a:t>
            </a:r>
            <a:r>
              <a:rPr dirty="0" sz="2800" spc="-9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prima entitate</a:t>
            </a:r>
            <a:r>
              <a:rPr dirty="0" sz="2800" spc="-7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are</a:t>
            </a:r>
            <a:r>
              <a:rPr dirty="0" sz="2800" spc="-8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un</a:t>
            </a:r>
            <a:r>
              <a:rPr dirty="0" sz="2800" spc="-65">
                <a:latin typeface="Microsoft Sans Serif"/>
                <a:cs typeface="Microsoft Sans Serif"/>
              </a:rPr>
              <a:t> </a:t>
            </a:r>
            <a:r>
              <a:rPr dirty="0" sz="2800" spc="-25">
                <a:latin typeface="Microsoft Sans Serif"/>
                <a:cs typeface="Microsoft Sans Serif"/>
              </a:rPr>
              <a:t>UID </a:t>
            </a:r>
            <a:r>
              <a:rPr dirty="0" sz="2800" spc="-40">
                <a:latin typeface="Microsoft Sans Serif"/>
                <a:cs typeface="Microsoft Sans Serif"/>
              </a:rPr>
              <a:t>secundar,</a:t>
            </a:r>
            <a:r>
              <a:rPr dirty="0" sz="2800" spc="-7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a</a:t>
            </a:r>
            <a:r>
              <a:rPr dirty="0" sz="2800" spc="-6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doua</a:t>
            </a:r>
            <a:r>
              <a:rPr dirty="0" sz="2800" spc="-6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entitate </a:t>
            </a:r>
            <a:r>
              <a:rPr dirty="0" sz="2800">
                <a:latin typeface="Microsoft Sans Serif"/>
                <a:cs typeface="Microsoft Sans Serif"/>
              </a:rPr>
              <a:t>are</a:t>
            </a:r>
            <a:r>
              <a:rPr dirty="0" sz="2800" spc="-6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doi:</a:t>
            </a:r>
            <a:r>
              <a:rPr dirty="0" sz="2800" spc="-50">
                <a:latin typeface="Microsoft Sans Serif"/>
                <a:cs typeface="Microsoft Sans Serif"/>
              </a:rPr>
              <a:t> </a:t>
            </a:r>
            <a:r>
              <a:rPr dirty="0" sz="2800" spc="-20">
                <a:solidFill>
                  <a:srgbClr val="0000FF"/>
                </a:solidFill>
                <a:latin typeface="Microsoft Sans Serif"/>
                <a:cs typeface="Microsoft Sans Serif"/>
              </a:rPr>
              <a:t>badge</a:t>
            </a:r>
            <a:r>
              <a:rPr dirty="0" sz="2800">
                <a:solidFill>
                  <a:srgbClr val="0000FF"/>
                </a:solidFill>
                <a:latin typeface="Microsoft Sans Serif"/>
                <a:cs typeface="Microsoft Sans Serif"/>
              </a:rPr>
              <a:t>	</a:t>
            </a:r>
            <a:r>
              <a:rPr dirty="0" sz="2800" spc="-10">
                <a:solidFill>
                  <a:srgbClr val="0000FF"/>
                </a:solidFill>
                <a:latin typeface="Microsoft Sans Serif"/>
                <a:cs typeface="Microsoft Sans Serif"/>
              </a:rPr>
              <a:t>number</a:t>
            </a:r>
            <a:r>
              <a:rPr dirty="0" sz="2800" spc="-10">
                <a:latin typeface="Microsoft Sans Serif"/>
                <a:cs typeface="Microsoft Sans Serif"/>
              </a:rPr>
              <a:t>, </a:t>
            </a:r>
            <a:r>
              <a:rPr dirty="0" sz="2800" spc="-20">
                <a:latin typeface="Microsoft Sans Serif"/>
                <a:cs typeface="Microsoft Sans Serif"/>
              </a:rPr>
              <a:t>identificator</a:t>
            </a:r>
            <a:r>
              <a:rPr dirty="0" sz="2800" spc="-60">
                <a:latin typeface="Microsoft Sans Serif"/>
                <a:cs typeface="Microsoft Sans Serif"/>
              </a:rPr>
              <a:t> </a:t>
            </a:r>
            <a:r>
              <a:rPr dirty="0" sz="2800" spc="-20">
                <a:latin typeface="Microsoft Sans Serif"/>
                <a:cs typeface="Microsoft Sans Serif"/>
              </a:rPr>
              <a:t>unic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25">
                <a:latin typeface="Microsoft Sans Serif"/>
                <a:cs typeface="Microsoft Sans Serif"/>
              </a:rPr>
              <a:t>secundar </a:t>
            </a:r>
            <a:r>
              <a:rPr dirty="0" sz="2800">
                <a:latin typeface="Microsoft Sans Serif"/>
                <a:cs typeface="Microsoft Sans Serif"/>
              </a:rPr>
              <a:t>simplu</a:t>
            </a:r>
            <a:r>
              <a:rPr dirty="0" sz="2800" spc="-7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si</a:t>
            </a:r>
            <a:r>
              <a:rPr dirty="0" sz="2800" spc="-95"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0000FF"/>
                </a:solidFill>
                <a:latin typeface="Microsoft Sans Serif"/>
                <a:cs typeface="Microsoft Sans Serif"/>
              </a:rPr>
              <a:t>first</a:t>
            </a:r>
            <a:r>
              <a:rPr dirty="0" sz="2800" spc="-13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">
                <a:solidFill>
                  <a:srgbClr val="0000FF"/>
                </a:solidFill>
                <a:latin typeface="Microsoft Sans Serif"/>
                <a:cs typeface="Microsoft Sans Serif"/>
              </a:rPr>
              <a:t>name,</a:t>
            </a:r>
            <a:r>
              <a:rPr dirty="0" sz="2800">
                <a:solidFill>
                  <a:srgbClr val="0000FF"/>
                </a:solidFill>
                <a:latin typeface="Microsoft Sans Serif"/>
                <a:cs typeface="Microsoft Sans Serif"/>
              </a:rPr>
              <a:t>	</a:t>
            </a:r>
            <a:r>
              <a:rPr dirty="0" sz="2800" spc="-20">
                <a:solidFill>
                  <a:srgbClr val="0000FF"/>
                </a:solidFill>
                <a:latin typeface="Microsoft Sans Serif"/>
                <a:cs typeface="Microsoft Sans Serif"/>
              </a:rPr>
              <a:t>last </a:t>
            </a:r>
            <a:r>
              <a:rPr dirty="0" sz="2800">
                <a:solidFill>
                  <a:srgbClr val="0000FF"/>
                </a:solidFill>
                <a:latin typeface="Microsoft Sans Serif"/>
                <a:cs typeface="Microsoft Sans Serif"/>
              </a:rPr>
              <a:t>name</a:t>
            </a:r>
            <a:r>
              <a:rPr dirty="0" sz="2800">
                <a:latin typeface="Microsoft Sans Serif"/>
                <a:cs typeface="Microsoft Sans Serif"/>
              </a:rPr>
              <a:t>,</a:t>
            </a:r>
            <a:r>
              <a:rPr dirty="0" sz="2800" spc="-35">
                <a:latin typeface="Microsoft Sans Serif"/>
                <a:cs typeface="Microsoft Sans Serif"/>
              </a:rPr>
              <a:t> </a:t>
            </a:r>
            <a:r>
              <a:rPr dirty="0" sz="2800" spc="-20">
                <a:latin typeface="Microsoft Sans Serif"/>
                <a:cs typeface="Microsoft Sans Serif"/>
              </a:rPr>
              <a:t>identificator</a:t>
            </a:r>
            <a:r>
              <a:rPr dirty="0" sz="2800" spc="-95">
                <a:latin typeface="Microsoft Sans Serif"/>
                <a:cs typeface="Microsoft Sans Serif"/>
              </a:rPr>
              <a:t> </a:t>
            </a:r>
            <a:r>
              <a:rPr dirty="0" sz="2800" spc="-20">
                <a:latin typeface="Microsoft Sans Serif"/>
                <a:cs typeface="Microsoft Sans Serif"/>
              </a:rPr>
              <a:t>unic </a:t>
            </a:r>
            <a:r>
              <a:rPr dirty="0" sz="2800">
                <a:latin typeface="Microsoft Sans Serif"/>
                <a:cs typeface="Microsoft Sans Serif"/>
              </a:rPr>
              <a:t>secundar</a:t>
            </a:r>
            <a:r>
              <a:rPr dirty="0" sz="2800" spc="-13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compus.</a:t>
            </a:r>
            <a:endParaRPr sz="2800">
              <a:latin typeface="Microsoft Sans Serif"/>
              <a:cs typeface="Microsoft Sans Serif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80532" y="531876"/>
            <a:ext cx="2694432" cy="5954268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85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19.04.2022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85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21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85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19.04.2022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98780" rIns="0" bIns="0" rtlCol="0" vert="horz">
            <a:spAutoFit/>
          </a:bodyPr>
          <a:lstStyle/>
          <a:p>
            <a:pPr marL="2075180" marR="5080" indent="-187960">
              <a:lnSpc>
                <a:spcPct val="100000"/>
              </a:lnSpc>
              <a:spcBef>
                <a:spcPts val="95"/>
              </a:spcBef>
            </a:pPr>
            <a:r>
              <a:rPr dirty="0" sz="2800" b="1" i="1">
                <a:latin typeface="Arial"/>
                <a:cs typeface="Arial"/>
              </a:rPr>
              <a:t>Model</a:t>
            </a:r>
            <a:r>
              <a:rPr dirty="0" sz="2800" spc="-55" b="1" i="1">
                <a:latin typeface="Arial"/>
                <a:cs typeface="Arial"/>
              </a:rPr>
              <a:t> </a:t>
            </a:r>
            <a:r>
              <a:rPr dirty="0" sz="2800" b="1" i="1">
                <a:latin typeface="Arial"/>
                <a:cs typeface="Arial"/>
              </a:rPr>
              <a:t>fizic</a:t>
            </a:r>
            <a:r>
              <a:rPr dirty="0" sz="2800" spc="-100" b="1" i="1">
                <a:latin typeface="Arial"/>
                <a:cs typeface="Arial"/>
              </a:rPr>
              <a:t> </a:t>
            </a:r>
            <a:r>
              <a:rPr dirty="0" sz="2800" b="1" i="1">
                <a:latin typeface="Arial"/>
                <a:cs typeface="Arial"/>
              </a:rPr>
              <a:t>şi</a:t>
            </a:r>
            <a:r>
              <a:rPr dirty="0" sz="2800" spc="-60" b="1" i="1">
                <a:latin typeface="Arial"/>
                <a:cs typeface="Arial"/>
              </a:rPr>
              <a:t> </a:t>
            </a:r>
            <a:r>
              <a:rPr dirty="0" sz="2800" b="1" i="1">
                <a:latin typeface="Arial"/>
                <a:cs typeface="Arial"/>
              </a:rPr>
              <a:t>model</a:t>
            </a:r>
            <a:r>
              <a:rPr dirty="0" sz="2800" spc="-95" b="1" i="1">
                <a:latin typeface="Arial"/>
                <a:cs typeface="Arial"/>
              </a:rPr>
              <a:t> </a:t>
            </a:r>
            <a:r>
              <a:rPr dirty="0" sz="2800" spc="-10" b="1" i="1">
                <a:latin typeface="Arial"/>
                <a:cs typeface="Arial"/>
              </a:rPr>
              <a:t>conceptual Entităţi</a:t>
            </a:r>
            <a:r>
              <a:rPr dirty="0" sz="2800" spc="-135" b="1" i="1">
                <a:latin typeface="Arial"/>
                <a:cs typeface="Arial"/>
              </a:rPr>
              <a:t> </a:t>
            </a:r>
            <a:r>
              <a:rPr dirty="0" sz="2800" b="1" i="1">
                <a:latin typeface="Arial"/>
                <a:cs typeface="Arial"/>
              </a:rPr>
              <a:t>si</a:t>
            </a:r>
            <a:r>
              <a:rPr dirty="0" sz="2800" spc="-105" b="1" i="1">
                <a:latin typeface="Arial"/>
                <a:cs typeface="Arial"/>
              </a:rPr>
              <a:t> </a:t>
            </a:r>
            <a:r>
              <a:rPr dirty="0" sz="2800" b="1" i="1">
                <a:latin typeface="Arial"/>
                <a:cs typeface="Arial"/>
              </a:rPr>
              <a:t>instanţe</a:t>
            </a:r>
            <a:r>
              <a:rPr dirty="0" sz="2800" spc="-85" b="1" i="1">
                <a:latin typeface="Arial"/>
                <a:cs typeface="Arial"/>
              </a:rPr>
              <a:t> </a:t>
            </a:r>
            <a:r>
              <a:rPr dirty="0" sz="2800" b="1" i="1">
                <a:latin typeface="Arial"/>
                <a:cs typeface="Arial"/>
              </a:rPr>
              <a:t>(partea</a:t>
            </a:r>
            <a:r>
              <a:rPr dirty="0" sz="2800" spc="-80" b="1" i="1">
                <a:latin typeface="Arial"/>
                <a:cs typeface="Arial"/>
              </a:rPr>
              <a:t> </a:t>
            </a:r>
            <a:r>
              <a:rPr dirty="0" sz="2800" spc="-25" b="1" i="1">
                <a:latin typeface="Arial"/>
                <a:cs typeface="Arial"/>
              </a:rPr>
              <a:t>II)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527685" marR="5080" indent="-51562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527685" algn="l"/>
              </a:tabLst>
            </a:pPr>
            <a:r>
              <a:rPr dirty="0" spc="-30"/>
              <a:t>Rezolvarea</a:t>
            </a:r>
            <a:r>
              <a:rPr dirty="0" spc="-155"/>
              <a:t> </a:t>
            </a:r>
            <a:r>
              <a:rPr dirty="0" spc="-10"/>
              <a:t>relaţiilor</a:t>
            </a:r>
            <a:r>
              <a:rPr dirty="0" spc="-105"/>
              <a:t> </a:t>
            </a:r>
            <a:r>
              <a:rPr dirty="0"/>
              <a:t>Many</a:t>
            </a:r>
            <a:r>
              <a:rPr dirty="0" spc="-105"/>
              <a:t> </a:t>
            </a:r>
            <a:r>
              <a:rPr dirty="0" spc="-25"/>
              <a:t>to </a:t>
            </a:r>
            <a:r>
              <a:rPr dirty="0" spc="-20"/>
              <a:t>Many</a:t>
            </a:r>
          </a:p>
          <a:p>
            <a:pPr marL="527685" indent="-514984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527685" algn="l"/>
              </a:tabLst>
            </a:pPr>
            <a:r>
              <a:rPr dirty="0"/>
              <a:t>Analiza</a:t>
            </a:r>
            <a:r>
              <a:rPr dirty="0" spc="-145"/>
              <a:t> </a:t>
            </a:r>
            <a:r>
              <a:rPr dirty="0" spc="-20"/>
              <a:t>CRUD</a:t>
            </a:r>
          </a:p>
          <a:p>
            <a:pPr marL="527685" indent="-514984">
              <a:lnSpc>
                <a:spcPct val="100000"/>
              </a:lnSpc>
              <a:spcBef>
                <a:spcPts val="710"/>
              </a:spcBef>
              <a:buAutoNum type="arabicPeriod"/>
              <a:tabLst>
                <a:tab pos="527685" algn="l"/>
              </a:tabLst>
            </a:pPr>
            <a:r>
              <a:rPr dirty="0" spc="-25"/>
              <a:t>UID</a:t>
            </a:r>
          </a:p>
          <a:p>
            <a:pPr marL="527685" indent="-514984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527685" algn="l"/>
              </a:tabLst>
            </a:pPr>
            <a:r>
              <a:rPr dirty="0" spc="-10">
                <a:solidFill>
                  <a:srgbClr val="FF0000"/>
                </a:solidFill>
              </a:rPr>
              <a:t>Normalizare</a:t>
            </a:r>
          </a:p>
          <a:p>
            <a:pPr marL="527685" indent="-514984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527685" algn="l"/>
              </a:tabLst>
            </a:pPr>
            <a:r>
              <a:rPr dirty="0" spc="-20"/>
              <a:t>Arce</a:t>
            </a:r>
          </a:p>
          <a:p>
            <a:pPr marL="527685" indent="-514984">
              <a:lnSpc>
                <a:spcPct val="100000"/>
              </a:lnSpc>
              <a:spcBef>
                <a:spcPts val="710"/>
              </a:spcBef>
              <a:buAutoNum type="arabicPeriod"/>
              <a:tabLst>
                <a:tab pos="527685" algn="l"/>
              </a:tabLst>
            </a:pPr>
            <a:r>
              <a:rPr dirty="0" spc="-10"/>
              <a:t>Ierarhii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85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19.04.2022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85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25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726" y="597789"/>
            <a:ext cx="34029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 b="1">
                <a:latin typeface="Arial"/>
                <a:cs typeface="Arial"/>
              </a:rPr>
              <a:t>NORMALIZARE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11479" y="1596897"/>
            <a:ext cx="7559040" cy="34404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81280" marR="5080" indent="-6858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FF0000"/>
                </a:solidFill>
                <a:latin typeface="Microsoft Sans Serif"/>
                <a:cs typeface="Microsoft Sans Serif"/>
              </a:rPr>
              <a:t>Normalizarea</a:t>
            </a:r>
            <a:r>
              <a:rPr dirty="0" sz="3200" spc="165">
                <a:solidFill>
                  <a:srgbClr val="FF0000"/>
                </a:solidFill>
                <a:latin typeface="Microsoft Sans Serif"/>
                <a:cs typeface="Microsoft Sans Serif"/>
              </a:rPr>
              <a:t>  </a:t>
            </a:r>
            <a:r>
              <a:rPr dirty="0" sz="3200">
                <a:latin typeface="Microsoft Sans Serif"/>
                <a:cs typeface="Microsoft Sans Serif"/>
              </a:rPr>
              <a:t>se</a:t>
            </a:r>
            <a:r>
              <a:rPr dirty="0" sz="3200" spc="170">
                <a:latin typeface="Microsoft Sans Serif"/>
                <a:cs typeface="Microsoft Sans Serif"/>
              </a:rPr>
              <a:t>  </a:t>
            </a:r>
            <a:r>
              <a:rPr dirty="0" sz="3200">
                <a:latin typeface="Microsoft Sans Serif"/>
                <a:cs typeface="Microsoft Sans Serif"/>
              </a:rPr>
              <a:t>referă</a:t>
            </a:r>
            <a:r>
              <a:rPr dirty="0" sz="3200" spc="160">
                <a:latin typeface="Microsoft Sans Serif"/>
                <a:cs typeface="Microsoft Sans Serif"/>
              </a:rPr>
              <a:t>  </a:t>
            </a:r>
            <a:r>
              <a:rPr dirty="0" sz="3200">
                <a:latin typeface="Microsoft Sans Serif"/>
                <a:cs typeface="Microsoft Sans Serif"/>
              </a:rPr>
              <a:t>la</a:t>
            </a:r>
            <a:r>
              <a:rPr dirty="0" sz="3200" spc="175">
                <a:latin typeface="Microsoft Sans Serif"/>
                <a:cs typeface="Microsoft Sans Serif"/>
              </a:rPr>
              <a:t>  </a:t>
            </a:r>
            <a:r>
              <a:rPr dirty="0" sz="3200" i="1">
                <a:solidFill>
                  <a:srgbClr val="0000FF"/>
                </a:solidFill>
                <a:latin typeface="Arial"/>
                <a:cs typeface="Arial"/>
              </a:rPr>
              <a:t>procesul</a:t>
            </a:r>
            <a:r>
              <a:rPr dirty="0" sz="3200" spc="130" i="1">
                <a:solidFill>
                  <a:srgbClr val="0000FF"/>
                </a:solidFill>
                <a:latin typeface="Arial"/>
                <a:cs typeface="Arial"/>
              </a:rPr>
              <a:t>  </a:t>
            </a:r>
            <a:r>
              <a:rPr dirty="0" sz="3200" spc="-25" i="1">
                <a:solidFill>
                  <a:srgbClr val="0000FF"/>
                </a:solidFill>
                <a:latin typeface="Arial"/>
                <a:cs typeface="Arial"/>
              </a:rPr>
              <a:t>de </a:t>
            </a:r>
            <a:r>
              <a:rPr dirty="0" sz="3200" i="1">
                <a:solidFill>
                  <a:srgbClr val="0000FF"/>
                </a:solidFill>
                <a:latin typeface="Arial"/>
                <a:cs typeface="Arial"/>
              </a:rPr>
              <a:t>creare</a:t>
            </a:r>
            <a:r>
              <a:rPr dirty="0" sz="3200" spc="660" i="1">
                <a:solidFill>
                  <a:srgbClr val="0000FF"/>
                </a:solidFill>
                <a:latin typeface="Arial"/>
                <a:cs typeface="Arial"/>
              </a:rPr>
              <a:t>  </a:t>
            </a:r>
            <a:r>
              <a:rPr dirty="0" sz="3200" i="1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dirty="0" sz="3200" spc="685" i="1">
                <a:solidFill>
                  <a:srgbClr val="0000FF"/>
                </a:solidFill>
                <a:latin typeface="Arial"/>
                <a:cs typeface="Arial"/>
              </a:rPr>
              <a:t>    </a:t>
            </a:r>
            <a:r>
              <a:rPr dirty="0" sz="3200" i="1">
                <a:solidFill>
                  <a:srgbClr val="0000FF"/>
                </a:solidFill>
                <a:latin typeface="Arial"/>
                <a:cs typeface="Arial"/>
              </a:rPr>
              <a:t>unei</a:t>
            </a:r>
            <a:r>
              <a:rPr dirty="0" sz="3200" spc="675" i="1">
                <a:solidFill>
                  <a:srgbClr val="0000FF"/>
                </a:solidFill>
                <a:latin typeface="Arial"/>
                <a:cs typeface="Arial"/>
              </a:rPr>
              <a:t>  </a:t>
            </a:r>
            <a:r>
              <a:rPr dirty="0" sz="3200" i="1">
                <a:solidFill>
                  <a:srgbClr val="0000FF"/>
                </a:solidFill>
                <a:latin typeface="Arial"/>
                <a:cs typeface="Arial"/>
              </a:rPr>
              <a:t>structuri</a:t>
            </a:r>
            <a:r>
              <a:rPr dirty="0" sz="3200" spc="685" i="1">
                <a:solidFill>
                  <a:srgbClr val="0000FF"/>
                </a:solidFill>
                <a:latin typeface="Arial"/>
                <a:cs typeface="Arial"/>
              </a:rPr>
              <a:t>  </a:t>
            </a:r>
            <a:r>
              <a:rPr dirty="0" sz="3200" spc="-10" i="1">
                <a:solidFill>
                  <a:srgbClr val="0000FF"/>
                </a:solidFill>
                <a:latin typeface="Arial"/>
                <a:cs typeface="Arial"/>
              </a:rPr>
              <a:t>relaţionale </a:t>
            </a:r>
            <a:r>
              <a:rPr dirty="0" sz="3200" i="1">
                <a:solidFill>
                  <a:srgbClr val="0000FF"/>
                </a:solidFill>
                <a:latin typeface="Arial"/>
                <a:cs typeface="Arial"/>
              </a:rPr>
              <a:t>eficiente,</a:t>
            </a:r>
            <a:r>
              <a:rPr dirty="0" sz="3200" spc="10" i="1">
                <a:solidFill>
                  <a:srgbClr val="0000FF"/>
                </a:solidFill>
                <a:latin typeface="Arial"/>
                <a:cs typeface="Arial"/>
              </a:rPr>
              <a:t>  </a:t>
            </a:r>
            <a:r>
              <a:rPr dirty="0" sz="3200" i="1">
                <a:solidFill>
                  <a:srgbClr val="0000FF"/>
                </a:solidFill>
                <a:latin typeface="Arial"/>
                <a:cs typeface="Arial"/>
              </a:rPr>
              <a:t>flexibile</a:t>
            </a:r>
            <a:r>
              <a:rPr dirty="0" sz="3200" spc="325" i="1">
                <a:solidFill>
                  <a:srgbClr val="0000FF"/>
                </a:solidFill>
                <a:latin typeface="Arial"/>
                <a:cs typeface="Arial"/>
              </a:rPr>
              <a:t>   </a:t>
            </a:r>
            <a:r>
              <a:rPr dirty="0" sz="3200" i="1">
                <a:solidFill>
                  <a:srgbClr val="0000FF"/>
                </a:solidFill>
                <a:latin typeface="Arial"/>
                <a:cs typeface="Arial"/>
              </a:rPr>
              <a:t>care</a:t>
            </a:r>
            <a:r>
              <a:rPr dirty="0" sz="3200" spc="5" i="1">
                <a:solidFill>
                  <a:srgbClr val="0000FF"/>
                </a:solidFill>
                <a:latin typeface="Arial"/>
                <a:cs typeface="Arial"/>
              </a:rPr>
              <a:t>  </a:t>
            </a:r>
            <a:r>
              <a:rPr dirty="0" sz="3200" i="1">
                <a:solidFill>
                  <a:srgbClr val="0000FF"/>
                </a:solidFill>
                <a:latin typeface="Arial"/>
                <a:cs typeface="Arial"/>
              </a:rPr>
              <a:t>aşează</a:t>
            </a:r>
            <a:r>
              <a:rPr dirty="0" sz="3200" spc="10" i="1">
                <a:solidFill>
                  <a:srgbClr val="0000FF"/>
                </a:solidFill>
                <a:latin typeface="Arial"/>
                <a:cs typeface="Arial"/>
              </a:rPr>
              <a:t>  </a:t>
            </a:r>
            <a:r>
              <a:rPr dirty="0" sz="3200" spc="-10" i="1">
                <a:solidFill>
                  <a:srgbClr val="0000FF"/>
                </a:solidFill>
                <a:latin typeface="Arial"/>
                <a:cs typeface="Arial"/>
              </a:rPr>
              <a:t>fiecare </a:t>
            </a:r>
            <a:r>
              <a:rPr dirty="0" sz="3200" i="1">
                <a:solidFill>
                  <a:srgbClr val="0000FF"/>
                </a:solidFill>
                <a:latin typeface="Arial"/>
                <a:cs typeface="Arial"/>
              </a:rPr>
              <a:t>dată</a:t>
            </a:r>
            <a:r>
              <a:rPr dirty="0" sz="3200" spc="459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200" spc="-25" i="1">
                <a:solidFill>
                  <a:srgbClr val="0000FF"/>
                </a:solidFill>
                <a:latin typeface="Arial"/>
                <a:cs typeface="Arial"/>
              </a:rPr>
              <a:t>într-</a:t>
            </a:r>
            <a:r>
              <a:rPr dirty="0" sz="3200" i="1">
                <a:solidFill>
                  <a:srgbClr val="0000FF"/>
                </a:solidFill>
                <a:latin typeface="Arial"/>
                <a:cs typeface="Arial"/>
              </a:rPr>
              <a:t>un</a:t>
            </a:r>
            <a:r>
              <a:rPr dirty="0" sz="3200" spc="470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200" i="1">
                <a:solidFill>
                  <a:srgbClr val="0000FF"/>
                </a:solidFill>
                <a:latin typeface="Arial"/>
                <a:cs typeface="Arial"/>
              </a:rPr>
              <a:t>singur</a:t>
            </a:r>
            <a:r>
              <a:rPr dirty="0" sz="3200" spc="484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200" i="1">
                <a:solidFill>
                  <a:srgbClr val="0000FF"/>
                </a:solidFill>
                <a:latin typeface="Arial"/>
                <a:cs typeface="Arial"/>
              </a:rPr>
              <a:t>loc,</a:t>
            </a:r>
            <a:r>
              <a:rPr dirty="0" sz="3200" spc="495" i="1">
                <a:solidFill>
                  <a:srgbClr val="0000FF"/>
                </a:solidFill>
                <a:latin typeface="Arial"/>
                <a:cs typeface="Arial"/>
              </a:rPr>
              <a:t>  </a:t>
            </a:r>
            <a:r>
              <a:rPr dirty="0" sz="3200" i="1">
                <a:solidFill>
                  <a:srgbClr val="0000FF"/>
                </a:solidFill>
                <a:latin typeface="Arial"/>
                <a:cs typeface="Arial"/>
              </a:rPr>
              <a:t>care</a:t>
            </a:r>
            <a:r>
              <a:rPr dirty="0" sz="3200" spc="470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200" i="1">
                <a:solidFill>
                  <a:srgbClr val="0000FF"/>
                </a:solidFill>
                <a:latin typeface="Arial"/>
                <a:cs typeface="Arial"/>
              </a:rPr>
              <a:t>este</a:t>
            </a:r>
            <a:r>
              <a:rPr dirty="0" sz="3200" spc="459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200" i="1">
                <a:solidFill>
                  <a:srgbClr val="0000FF"/>
                </a:solidFill>
                <a:latin typeface="Arial"/>
                <a:cs typeface="Arial"/>
              </a:rPr>
              <a:t>şi</a:t>
            </a:r>
            <a:r>
              <a:rPr dirty="0" sz="3200" spc="484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200" spc="-25" i="1">
                <a:solidFill>
                  <a:srgbClr val="0000FF"/>
                </a:solidFill>
                <a:latin typeface="Arial"/>
                <a:cs typeface="Arial"/>
              </a:rPr>
              <a:t>cel </a:t>
            </a:r>
            <a:r>
              <a:rPr dirty="0" sz="3200" i="1">
                <a:solidFill>
                  <a:srgbClr val="0000FF"/>
                </a:solidFill>
                <a:latin typeface="Arial"/>
                <a:cs typeface="Arial"/>
              </a:rPr>
              <a:t>mai</a:t>
            </a:r>
            <a:r>
              <a:rPr dirty="0" sz="3200" spc="229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200" i="1">
                <a:solidFill>
                  <a:srgbClr val="0000FF"/>
                </a:solidFill>
                <a:latin typeface="Arial"/>
                <a:cs typeface="Arial"/>
              </a:rPr>
              <a:t>potrivit</a:t>
            </a:r>
            <a:r>
              <a:rPr dirty="0" sz="3200" spc="245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200" i="1">
                <a:solidFill>
                  <a:srgbClr val="0000FF"/>
                </a:solidFill>
                <a:latin typeface="Arial"/>
                <a:cs typeface="Arial"/>
              </a:rPr>
              <a:t>loc,</a:t>
            </a:r>
            <a:r>
              <a:rPr dirty="0" sz="3200" spc="240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200" i="1">
                <a:solidFill>
                  <a:srgbClr val="0000FF"/>
                </a:solidFill>
                <a:latin typeface="Arial"/>
                <a:cs typeface="Arial"/>
              </a:rPr>
              <a:t>astfel</a:t>
            </a:r>
            <a:r>
              <a:rPr dirty="0" sz="3200" spc="240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200" i="1">
                <a:solidFill>
                  <a:srgbClr val="0000FF"/>
                </a:solidFill>
                <a:latin typeface="Arial"/>
                <a:cs typeface="Arial"/>
              </a:rPr>
              <a:t>încât</a:t>
            </a:r>
            <a:r>
              <a:rPr dirty="0" sz="3200" spc="245" i="1">
                <a:solidFill>
                  <a:srgbClr val="0000FF"/>
                </a:solidFill>
                <a:latin typeface="Arial"/>
                <a:cs typeface="Arial"/>
              </a:rPr>
              <a:t>  </a:t>
            </a:r>
            <a:r>
              <a:rPr dirty="0" sz="3200" i="1">
                <a:solidFill>
                  <a:srgbClr val="0000FF"/>
                </a:solidFill>
                <a:latin typeface="Arial"/>
                <a:cs typeface="Arial"/>
              </a:rPr>
              <a:t>operaţiile</a:t>
            </a:r>
            <a:r>
              <a:rPr dirty="0" sz="3200" spc="240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200" spc="-25" i="1">
                <a:solidFill>
                  <a:srgbClr val="0000FF"/>
                </a:solidFill>
                <a:latin typeface="Arial"/>
                <a:cs typeface="Arial"/>
              </a:rPr>
              <a:t>de </a:t>
            </a:r>
            <a:r>
              <a:rPr dirty="0" sz="3200" i="1">
                <a:solidFill>
                  <a:srgbClr val="0000FF"/>
                </a:solidFill>
                <a:latin typeface="Arial"/>
                <a:cs typeface="Arial"/>
              </a:rPr>
              <a:t>adăugare,</a:t>
            </a:r>
            <a:r>
              <a:rPr dirty="0" sz="3200" spc="120" i="1">
                <a:solidFill>
                  <a:srgbClr val="0000FF"/>
                </a:solidFill>
                <a:latin typeface="Arial"/>
                <a:cs typeface="Arial"/>
              </a:rPr>
              <a:t>  </a:t>
            </a:r>
            <a:r>
              <a:rPr dirty="0" sz="3200" i="1">
                <a:solidFill>
                  <a:srgbClr val="0000FF"/>
                </a:solidFill>
                <a:latin typeface="Arial"/>
                <a:cs typeface="Arial"/>
              </a:rPr>
              <a:t>modificare,</a:t>
            </a:r>
            <a:r>
              <a:rPr dirty="0" sz="3200" spc="114" i="1">
                <a:solidFill>
                  <a:srgbClr val="0000FF"/>
                </a:solidFill>
                <a:latin typeface="Arial"/>
                <a:cs typeface="Arial"/>
              </a:rPr>
              <a:t>  </a:t>
            </a:r>
            <a:r>
              <a:rPr dirty="0" sz="3200" i="1">
                <a:solidFill>
                  <a:srgbClr val="0000FF"/>
                </a:solidFill>
                <a:latin typeface="Arial"/>
                <a:cs typeface="Arial"/>
              </a:rPr>
              <a:t>ştergere</a:t>
            </a:r>
            <a:r>
              <a:rPr dirty="0" sz="3200" spc="445" i="1">
                <a:solidFill>
                  <a:srgbClr val="0000FF"/>
                </a:solidFill>
                <a:latin typeface="Arial"/>
                <a:cs typeface="Arial"/>
              </a:rPr>
              <a:t>   </a:t>
            </a:r>
            <a:r>
              <a:rPr dirty="0" sz="3200" i="1">
                <a:solidFill>
                  <a:srgbClr val="0000FF"/>
                </a:solidFill>
                <a:latin typeface="Arial"/>
                <a:cs typeface="Arial"/>
              </a:rPr>
              <a:t>să</a:t>
            </a:r>
            <a:r>
              <a:rPr dirty="0" sz="3200" spc="114" i="1">
                <a:solidFill>
                  <a:srgbClr val="0000FF"/>
                </a:solidFill>
                <a:latin typeface="Arial"/>
                <a:cs typeface="Arial"/>
              </a:rPr>
              <a:t>  </a:t>
            </a:r>
            <a:r>
              <a:rPr dirty="0" sz="3200" spc="-25" i="1">
                <a:solidFill>
                  <a:srgbClr val="0000FF"/>
                </a:solidFill>
                <a:latin typeface="Arial"/>
                <a:cs typeface="Arial"/>
              </a:rPr>
              <a:t>se </a:t>
            </a:r>
            <a:r>
              <a:rPr dirty="0" sz="3200" i="1">
                <a:solidFill>
                  <a:srgbClr val="0000FF"/>
                </a:solidFill>
                <a:latin typeface="Arial"/>
                <a:cs typeface="Arial"/>
              </a:rPr>
              <a:t>facă</a:t>
            </a:r>
            <a:r>
              <a:rPr dirty="0" sz="3200" spc="-85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200" spc="-20" i="1">
                <a:solidFill>
                  <a:srgbClr val="0000FF"/>
                </a:solidFill>
                <a:latin typeface="Arial"/>
                <a:cs typeface="Arial"/>
              </a:rPr>
              <a:t>într-</a:t>
            </a:r>
            <a:r>
              <a:rPr dirty="0" sz="3200" i="1">
                <a:solidFill>
                  <a:srgbClr val="0000FF"/>
                </a:solidFill>
                <a:latin typeface="Arial"/>
                <a:cs typeface="Arial"/>
              </a:rPr>
              <a:t>un</a:t>
            </a:r>
            <a:r>
              <a:rPr dirty="0" sz="3200" spc="-90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200" i="1">
                <a:solidFill>
                  <a:srgbClr val="0000FF"/>
                </a:solidFill>
                <a:latin typeface="Arial"/>
                <a:cs typeface="Arial"/>
              </a:rPr>
              <a:t>singur</a:t>
            </a:r>
            <a:r>
              <a:rPr dirty="0" sz="3200" spc="-5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200" spc="-10" i="1">
                <a:solidFill>
                  <a:srgbClr val="0000FF"/>
                </a:solidFill>
                <a:latin typeface="Arial"/>
                <a:cs typeface="Arial"/>
              </a:rPr>
              <a:t>tabel.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85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19.04.2022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85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25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6" y="647191"/>
            <a:ext cx="640461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</a:t>
            </a:r>
            <a:r>
              <a:rPr dirty="0" spc="-25"/>
              <a:t> </a:t>
            </a:r>
            <a:r>
              <a:rPr dirty="0"/>
              <a:t>astfel</a:t>
            </a:r>
            <a:r>
              <a:rPr dirty="0" spc="-75"/>
              <a:t> </a:t>
            </a:r>
            <a:r>
              <a:rPr dirty="0"/>
              <a:t>de</a:t>
            </a:r>
            <a:r>
              <a:rPr dirty="0" spc="-40"/>
              <a:t> </a:t>
            </a:r>
            <a:r>
              <a:rPr dirty="0"/>
              <a:t>model</a:t>
            </a:r>
            <a:r>
              <a:rPr dirty="0" spc="-30"/>
              <a:t> </a:t>
            </a:r>
            <a:r>
              <a:rPr dirty="0"/>
              <a:t>va</a:t>
            </a:r>
            <a:r>
              <a:rPr dirty="0" spc="-114"/>
              <a:t> </a:t>
            </a:r>
            <a:r>
              <a:rPr dirty="0" spc="-10"/>
              <a:t>respecta: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635" y="1601850"/>
            <a:ext cx="7945120" cy="38665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80">
                <a:solidFill>
                  <a:srgbClr val="FF0000"/>
                </a:solidFill>
                <a:latin typeface="Microsoft Sans Serif"/>
                <a:cs typeface="Microsoft Sans Serif"/>
              </a:rPr>
              <a:t>FLEXIBILITATEA</a:t>
            </a:r>
            <a:r>
              <a:rPr dirty="0" sz="2800" spc="-12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Microsoft Sans Serif"/>
                <a:cs typeface="Microsoft Sans Serif"/>
              </a:rPr>
              <a:t>DATELOR</a:t>
            </a:r>
            <a:endParaRPr sz="2800">
              <a:latin typeface="Microsoft Sans Serif"/>
              <a:cs typeface="Microsoft Sans Serif"/>
            </a:endParaRPr>
          </a:p>
          <a:p>
            <a:pPr marL="355600" marR="5080" indent="-100965">
              <a:lnSpc>
                <a:spcPct val="100000"/>
              </a:lnSpc>
              <a:tabLst>
                <a:tab pos="1435735" algn="l"/>
              </a:tabLst>
            </a:pPr>
            <a:r>
              <a:rPr dirty="0" sz="2800">
                <a:latin typeface="Microsoft Sans Serif"/>
                <a:cs typeface="Microsoft Sans Serif"/>
              </a:rPr>
              <a:t>Datele</a:t>
            </a:r>
            <a:r>
              <a:rPr dirty="0" sz="2800" spc="21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vor</a:t>
            </a:r>
            <a:r>
              <a:rPr dirty="0" sz="2800" spc="22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fi</a:t>
            </a:r>
            <a:r>
              <a:rPr dirty="0" sz="2800" spc="229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pastrate</a:t>
            </a:r>
            <a:r>
              <a:rPr dirty="0" sz="2800" spc="204">
                <a:latin typeface="Microsoft Sans Serif"/>
                <a:cs typeface="Microsoft Sans Serif"/>
              </a:rPr>
              <a:t> </a:t>
            </a:r>
            <a:r>
              <a:rPr dirty="0" sz="2800" spc="55">
                <a:latin typeface="Microsoft Sans Serif"/>
                <a:cs typeface="Microsoft Sans Serif"/>
              </a:rPr>
              <a:t>în</a:t>
            </a:r>
            <a:r>
              <a:rPr dirty="0" sz="2800" spc="24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locul</a:t>
            </a:r>
            <a:r>
              <a:rPr dirty="0" sz="2800" spc="23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cel</a:t>
            </a:r>
            <a:r>
              <a:rPr dirty="0" sz="2800" spc="229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mai</a:t>
            </a:r>
            <a:r>
              <a:rPr dirty="0" sz="2800" spc="229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bun</a:t>
            </a:r>
            <a:r>
              <a:rPr dirty="0" sz="2800" spc="23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şi</a:t>
            </a:r>
            <a:r>
              <a:rPr dirty="0" sz="2800" spc="225">
                <a:latin typeface="Microsoft Sans Serif"/>
                <a:cs typeface="Microsoft Sans Serif"/>
              </a:rPr>
              <a:t> </a:t>
            </a:r>
            <a:r>
              <a:rPr dirty="0" sz="2800" spc="-25">
                <a:latin typeface="Microsoft Sans Serif"/>
                <a:cs typeface="Microsoft Sans Serif"/>
              </a:rPr>
              <a:t>vor </a:t>
            </a:r>
            <a:r>
              <a:rPr dirty="0" sz="2800" spc="-10">
                <a:latin typeface="Microsoft Sans Serif"/>
                <a:cs typeface="Microsoft Sans Serif"/>
              </a:rPr>
              <a:t>putea</a:t>
            </a:r>
            <a:r>
              <a:rPr dirty="0" sz="2800">
                <a:latin typeface="Microsoft Sans Serif"/>
                <a:cs typeface="Microsoft Sans Serif"/>
              </a:rPr>
              <a:t>	fi</a:t>
            </a:r>
            <a:r>
              <a:rPr dirty="0" sz="2800" spc="-8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vizualizate</a:t>
            </a:r>
            <a:r>
              <a:rPr dirty="0" sz="2800" spc="-125">
                <a:latin typeface="Microsoft Sans Serif"/>
                <a:cs typeface="Microsoft Sans Serif"/>
              </a:rPr>
              <a:t> </a:t>
            </a:r>
            <a:r>
              <a:rPr dirty="0" sz="2800" spc="65">
                <a:latin typeface="Microsoft Sans Serif"/>
                <a:cs typeface="Microsoft Sans Serif"/>
              </a:rPr>
              <a:t>în</a:t>
            </a:r>
            <a:r>
              <a:rPr dirty="0" sz="2800" spc="-8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diverse</a:t>
            </a:r>
            <a:r>
              <a:rPr dirty="0" sz="2800" spc="-4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feluri.</a:t>
            </a:r>
            <a:endParaRPr sz="2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2800" spc="-95">
                <a:solidFill>
                  <a:srgbClr val="FF0000"/>
                </a:solidFill>
                <a:latin typeface="Microsoft Sans Serif"/>
                <a:cs typeface="Microsoft Sans Serif"/>
              </a:rPr>
              <a:t>INTEGRITATEA</a:t>
            </a:r>
            <a:r>
              <a:rPr dirty="0" sz="2800" spc="-7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Microsoft Sans Serif"/>
                <a:cs typeface="Microsoft Sans Serif"/>
              </a:rPr>
              <a:t>DATELOR</a:t>
            </a:r>
            <a:endParaRPr sz="2800">
              <a:latin typeface="Microsoft Sans Serif"/>
              <a:cs typeface="Microsoft Sans Serif"/>
            </a:endParaRPr>
          </a:p>
          <a:p>
            <a:pPr marL="355600" marR="202565" indent="-100965">
              <a:lnSpc>
                <a:spcPct val="100000"/>
              </a:lnSpc>
              <a:tabLst>
                <a:tab pos="1704339" algn="l"/>
                <a:tab pos="2633980" algn="l"/>
                <a:tab pos="4068445" algn="l"/>
                <a:tab pos="6083300" algn="l"/>
                <a:tab pos="7439659" algn="l"/>
              </a:tabLst>
            </a:pPr>
            <a:r>
              <a:rPr dirty="0" sz="2800" spc="-10">
                <a:latin typeface="Microsoft Sans Serif"/>
                <a:cs typeface="Microsoft Sans Serif"/>
              </a:rPr>
              <a:t>Normalizarea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10">
                <a:latin typeface="Microsoft Sans Serif"/>
                <a:cs typeface="Microsoft Sans Serif"/>
              </a:rPr>
              <a:t>asigură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10">
                <a:latin typeface="Microsoft Sans Serif"/>
                <a:cs typeface="Microsoft Sans Serif"/>
              </a:rPr>
              <a:t>integritatea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10">
                <a:latin typeface="Microsoft Sans Serif"/>
                <a:cs typeface="Microsoft Sans Serif"/>
              </a:rPr>
              <a:t>datelor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25">
                <a:latin typeface="Microsoft Sans Serif"/>
                <a:cs typeface="Microsoft Sans Serif"/>
              </a:rPr>
              <a:t>în </a:t>
            </a:r>
            <a:r>
              <a:rPr dirty="0" sz="2800" spc="-10">
                <a:latin typeface="Microsoft Sans Serif"/>
                <a:cs typeface="Microsoft Sans Serif"/>
              </a:rPr>
              <a:t>operaţii</a:t>
            </a:r>
            <a:r>
              <a:rPr dirty="0" sz="2800">
                <a:latin typeface="Microsoft Sans Serif"/>
                <a:cs typeface="Microsoft Sans Serif"/>
              </a:rPr>
              <a:t>	de</a:t>
            </a:r>
            <a:r>
              <a:rPr dirty="0" sz="2800" spc="-65">
                <a:latin typeface="Microsoft Sans Serif"/>
                <a:cs typeface="Microsoft Sans Serif"/>
              </a:rPr>
              <a:t> </a:t>
            </a:r>
            <a:r>
              <a:rPr dirty="0" sz="2800" spc="-20">
                <a:latin typeface="Microsoft Sans Serif"/>
                <a:cs typeface="Microsoft Sans Serif"/>
              </a:rPr>
              <a:t>ştergere,</a:t>
            </a:r>
            <a:r>
              <a:rPr dirty="0" sz="2800" spc="-10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adăugare,</a:t>
            </a:r>
            <a:r>
              <a:rPr dirty="0" sz="2800" spc="-6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actualizare.</a:t>
            </a:r>
            <a:endParaRPr sz="2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800" spc="-10">
                <a:solidFill>
                  <a:srgbClr val="FF0000"/>
                </a:solidFill>
                <a:latin typeface="Microsoft Sans Serif"/>
                <a:cs typeface="Microsoft Sans Serif"/>
              </a:rPr>
              <a:t>EFICIENŢA</a:t>
            </a:r>
            <a:endParaRPr sz="2800">
              <a:latin typeface="Microsoft Sans Serif"/>
              <a:cs typeface="Microsoft Sans Serif"/>
            </a:endParaRPr>
          </a:p>
          <a:p>
            <a:pPr marL="355600" marR="180975" indent="-100965">
              <a:lnSpc>
                <a:spcPct val="100000"/>
              </a:lnSpc>
              <a:tabLst>
                <a:tab pos="939165" algn="l"/>
                <a:tab pos="1656714" algn="l"/>
                <a:tab pos="2085339" algn="l"/>
                <a:tab pos="2798445" algn="l"/>
                <a:tab pos="3708400" algn="l"/>
                <a:tab pos="5825490" algn="l"/>
                <a:tab pos="6490335" algn="l"/>
                <a:tab pos="7089140" algn="l"/>
              </a:tabLst>
            </a:pPr>
            <a:r>
              <a:rPr dirty="0" sz="2800" spc="-25">
                <a:latin typeface="Microsoft Sans Serif"/>
                <a:cs typeface="Microsoft Sans Serif"/>
              </a:rPr>
              <a:t>Nu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25">
                <a:latin typeface="Microsoft Sans Serif"/>
                <a:cs typeface="Microsoft Sans Serif"/>
              </a:rPr>
              <a:t>vor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10">
                <a:latin typeface="Microsoft Sans Serif"/>
                <a:cs typeface="Microsoft Sans Serif"/>
              </a:rPr>
              <a:t>exista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20">
                <a:latin typeface="Microsoft Sans Serif"/>
                <a:cs typeface="Microsoft Sans Serif"/>
              </a:rPr>
              <a:t>date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10">
                <a:latin typeface="Microsoft Sans Serif"/>
                <a:cs typeface="Microsoft Sans Serif"/>
              </a:rPr>
              <a:t>redundante.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25">
                <a:latin typeface="Microsoft Sans Serif"/>
                <a:cs typeface="Microsoft Sans Serif"/>
              </a:rPr>
              <a:t>Se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25">
                <a:latin typeface="Microsoft Sans Serif"/>
                <a:cs typeface="Microsoft Sans Serif"/>
              </a:rPr>
              <a:t>va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30">
                <a:latin typeface="Microsoft Sans Serif"/>
                <a:cs typeface="Microsoft Sans Serif"/>
              </a:rPr>
              <a:t>face </a:t>
            </a:r>
            <a:r>
              <a:rPr dirty="0" sz="2800" spc="-10">
                <a:latin typeface="Microsoft Sans Serif"/>
                <a:cs typeface="Microsoft Sans Serif"/>
              </a:rPr>
              <a:t>economie</a:t>
            </a:r>
            <a:r>
              <a:rPr dirty="0" sz="2800">
                <a:latin typeface="Microsoft Sans Serif"/>
                <a:cs typeface="Microsoft Sans Serif"/>
              </a:rPr>
              <a:t>	de</a:t>
            </a:r>
            <a:r>
              <a:rPr dirty="0" sz="2800" spc="-10">
                <a:latin typeface="Microsoft Sans Serif"/>
                <a:cs typeface="Microsoft Sans Serif"/>
              </a:rPr>
              <a:t> spaţiu.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3644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1">
                <a:latin typeface="Arial"/>
                <a:cs typeface="Arial"/>
              </a:rPr>
              <a:t>PRIMA</a:t>
            </a:r>
            <a:r>
              <a:rPr dirty="0" spc="-165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FORMA</a:t>
            </a:r>
            <a:r>
              <a:rPr dirty="0" spc="-165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DE</a:t>
            </a:r>
            <a:r>
              <a:rPr dirty="0" spc="-114" b="1">
                <a:latin typeface="Arial"/>
                <a:cs typeface="Arial"/>
              </a:rPr>
              <a:t> </a:t>
            </a:r>
            <a:r>
              <a:rPr dirty="0" spc="-10" b="1">
                <a:latin typeface="Arial"/>
                <a:cs typeface="Arial"/>
              </a:rPr>
              <a:t>NORMALIZARE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793241" y="2495550"/>
            <a:ext cx="7562215" cy="1511935"/>
          </a:xfrm>
          <a:custGeom>
            <a:avLst/>
            <a:gdLst/>
            <a:ahLst/>
            <a:cxnLst/>
            <a:rect l="l" t="t" r="r" b="b"/>
            <a:pathLst>
              <a:path w="7562215" h="1511935">
                <a:moveTo>
                  <a:pt x="0" y="251967"/>
                </a:moveTo>
                <a:lnTo>
                  <a:pt x="4064" y="206628"/>
                </a:lnTo>
                <a:lnTo>
                  <a:pt x="15760" y="163957"/>
                </a:lnTo>
                <a:lnTo>
                  <a:pt x="34404" y="124713"/>
                </a:lnTo>
                <a:lnTo>
                  <a:pt x="59258" y="89662"/>
                </a:lnTo>
                <a:lnTo>
                  <a:pt x="89623" y="59182"/>
                </a:lnTo>
                <a:lnTo>
                  <a:pt x="124790" y="34416"/>
                </a:lnTo>
                <a:lnTo>
                  <a:pt x="164045" y="15748"/>
                </a:lnTo>
                <a:lnTo>
                  <a:pt x="206679" y="4063"/>
                </a:lnTo>
                <a:lnTo>
                  <a:pt x="251967" y="0"/>
                </a:lnTo>
                <a:lnTo>
                  <a:pt x="7309992" y="0"/>
                </a:lnTo>
                <a:lnTo>
                  <a:pt x="7355332" y="4063"/>
                </a:lnTo>
                <a:lnTo>
                  <a:pt x="7397877" y="15748"/>
                </a:lnTo>
                <a:lnTo>
                  <a:pt x="7437119" y="34416"/>
                </a:lnTo>
                <a:lnTo>
                  <a:pt x="7472299" y="59182"/>
                </a:lnTo>
                <a:lnTo>
                  <a:pt x="7502652" y="89662"/>
                </a:lnTo>
                <a:lnTo>
                  <a:pt x="7527543" y="124713"/>
                </a:lnTo>
                <a:lnTo>
                  <a:pt x="7546212" y="163957"/>
                </a:lnTo>
                <a:lnTo>
                  <a:pt x="7557897" y="206628"/>
                </a:lnTo>
                <a:lnTo>
                  <a:pt x="7561960" y="251967"/>
                </a:lnTo>
                <a:lnTo>
                  <a:pt x="7561960" y="1259713"/>
                </a:lnTo>
                <a:lnTo>
                  <a:pt x="7557897" y="1305052"/>
                </a:lnTo>
                <a:lnTo>
                  <a:pt x="7546212" y="1347597"/>
                </a:lnTo>
                <a:lnTo>
                  <a:pt x="7527543" y="1386967"/>
                </a:lnTo>
                <a:lnTo>
                  <a:pt x="7502652" y="1422019"/>
                </a:lnTo>
                <a:lnTo>
                  <a:pt x="7472299" y="1452499"/>
                </a:lnTo>
                <a:lnTo>
                  <a:pt x="7437119" y="1477264"/>
                </a:lnTo>
                <a:lnTo>
                  <a:pt x="7397877" y="1495933"/>
                </a:lnTo>
                <a:lnTo>
                  <a:pt x="7355332" y="1507617"/>
                </a:lnTo>
                <a:lnTo>
                  <a:pt x="7309992" y="1511681"/>
                </a:lnTo>
                <a:lnTo>
                  <a:pt x="251967" y="1511681"/>
                </a:lnTo>
                <a:lnTo>
                  <a:pt x="206679" y="1507617"/>
                </a:lnTo>
                <a:lnTo>
                  <a:pt x="164045" y="1495933"/>
                </a:lnTo>
                <a:lnTo>
                  <a:pt x="124790" y="1477264"/>
                </a:lnTo>
                <a:lnTo>
                  <a:pt x="89623" y="1452499"/>
                </a:lnTo>
                <a:lnTo>
                  <a:pt x="59258" y="1422019"/>
                </a:lnTo>
                <a:lnTo>
                  <a:pt x="34404" y="1386967"/>
                </a:lnTo>
                <a:lnTo>
                  <a:pt x="15760" y="1347597"/>
                </a:lnTo>
                <a:lnTo>
                  <a:pt x="4064" y="1305052"/>
                </a:lnTo>
                <a:lnTo>
                  <a:pt x="0" y="1259713"/>
                </a:lnTo>
                <a:lnTo>
                  <a:pt x="0" y="251967"/>
                </a:lnTo>
                <a:close/>
              </a:path>
            </a:pathLst>
          </a:custGeom>
          <a:ln w="38100">
            <a:solidFill>
              <a:srgbClr val="C0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775208" y="2736342"/>
            <a:ext cx="7544434" cy="10020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11020" marR="5080" indent="-1798955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latin typeface="Arial"/>
                <a:cs typeface="Arial"/>
              </a:rPr>
              <a:t>UN</a:t>
            </a:r>
            <a:r>
              <a:rPr dirty="0" sz="3200" spc="80" b="1">
                <a:latin typeface="Arial"/>
                <a:cs typeface="Arial"/>
              </a:rPr>
              <a:t> </a:t>
            </a:r>
            <a:r>
              <a:rPr dirty="0" sz="3200" spc="-20" b="1">
                <a:latin typeface="Arial"/>
                <a:cs typeface="Arial"/>
              </a:rPr>
              <a:t>ATRIBUT</a:t>
            </a:r>
            <a:r>
              <a:rPr dirty="0" sz="3200" spc="4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NU</a:t>
            </a:r>
            <a:r>
              <a:rPr dirty="0" sz="3200" spc="80" b="1">
                <a:latin typeface="Arial"/>
                <a:cs typeface="Arial"/>
              </a:rPr>
              <a:t> </a:t>
            </a:r>
            <a:r>
              <a:rPr dirty="0" sz="3200" spc="-35" b="1">
                <a:latin typeface="Arial"/>
                <a:cs typeface="Arial"/>
              </a:rPr>
              <a:t>POATE</a:t>
            </a:r>
            <a:r>
              <a:rPr dirty="0" sz="3200" spc="30" b="1">
                <a:latin typeface="Arial"/>
                <a:cs typeface="Arial"/>
              </a:rPr>
              <a:t> </a:t>
            </a:r>
            <a:r>
              <a:rPr dirty="0" sz="3200" spc="-35" b="1">
                <a:latin typeface="Arial"/>
                <a:cs typeface="Arial"/>
              </a:rPr>
              <a:t>AVEA</a:t>
            </a:r>
            <a:r>
              <a:rPr dirty="0" sz="3200" spc="-55" b="1">
                <a:latin typeface="Arial"/>
                <a:cs typeface="Arial"/>
              </a:rPr>
              <a:t> VALORI </a:t>
            </a:r>
            <a:r>
              <a:rPr dirty="0" sz="3200" b="1">
                <a:latin typeface="Arial"/>
                <a:cs typeface="Arial"/>
              </a:rPr>
              <a:t>CARE</a:t>
            </a:r>
            <a:r>
              <a:rPr dirty="0" sz="3200" spc="-5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SE</a:t>
            </a:r>
            <a:r>
              <a:rPr dirty="0" sz="3200" spc="-20" b="1">
                <a:latin typeface="Arial"/>
                <a:cs typeface="Arial"/>
              </a:rPr>
              <a:t> </a:t>
            </a:r>
            <a:r>
              <a:rPr dirty="0" sz="3200" spc="-10" b="1">
                <a:latin typeface="Arial"/>
                <a:cs typeface="Arial"/>
              </a:rPr>
              <a:t>REPETĂ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85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19.04.2022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85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25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6261" y="996350"/>
            <a:ext cx="6979763" cy="4206815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4291076" y="281432"/>
            <a:ext cx="4130040" cy="31972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6985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Atributul</a:t>
            </a:r>
            <a:r>
              <a:rPr dirty="0" sz="2000" spc="-5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clasei</a:t>
            </a:r>
            <a:r>
              <a:rPr dirty="0" sz="2000" spc="-1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va</a:t>
            </a:r>
            <a:r>
              <a:rPr dirty="0" sz="2000" spc="-1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avea</a:t>
            </a:r>
            <a:r>
              <a:rPr dirty="0" sz="2000" spc="-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valori</a:t>
            </a:r>
            <a:r>
              <a:rPr dirty="0" sz="2000" spc="-3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1F2023"/>
                </a:solidFill>
                <a:latin typeface="Times New Roman"/>
                <a:cs typeface="Times New Roman"/>
              </a:rPr>
              <a:t>multiple.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Această</a:t>
            </a:r>
            <a:r>
              <a:rPr dirty="0" sz="2000" spc="47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entitate</a:t>
            </a:r>
            <a:r>
              <a:rPr dirty="0" sz="2000" spc="47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nu</a:t>
            </a:r>
            <a:r>
              <a:rPr dirty="0" sz="2000" spc="48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este</a:t>
            </a:r>
            <a:r>
              <a:rPr dirty="0" sz="2000" spc="46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Prima</a:t>
            </a:r>
            <a:r>
              <a:rPr dirty="0" sz="2000" spc="48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1F2023"/>
                </a:solidFill>
                <a:latin typeface="Times New Roman"/>
                <a:cs typeface="Times New Roman"/>
              </a:rPr>
              <a:t>Formă Normală.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65"/>
              </a:spcBef>
            </a:pPr>
            <a:endParaRPr sz="20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SALĂ</a:t>
            </a:r>
            <a:r>
              <a:rPr dirty="0" sz="2000" spc="45">
                <a:solidFill>
                  <a:srgbClr val="1F2023"/>
                </a:solidFill>
                <a:latin typeface="Times New Roman"/>
                <a:cs typeface="Times New Roman"/>
              </a:rPr>
              <a:t> 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CLASĂ</a:t>
            </a:r>
            <a:r>
              <a:rPr dirty="0" sz="2000" spc="50">
                <a:solidFill>
                  <a:srgbClr val="1F2023"/>
                </a:solidFill>
                <a:latin typeface="Times New Roman"/>
                <a:cs typeface="Times New Roman"/>
              </a:rPr>
              <a:t> 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este</a:t>
            </a:r>
            <a:r>
              <a:rPr dirty="0" sz="2000" spc="40">
                <a:solidFill>
                  <a:srgbClr val="1F2023"/>
                </a:solidFill>
                <a:latin typeface="Times New Roman"/>
                <a:cs typeface="Times New Roman"/>
              </a:rPr>
              <a:t> 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acum</a:t>
            </a:r>
            <a:r>
              <a:rPr dirty="0" sz="2000" spc="40">
                <a:solidFill>
                  <a:srgbClr val="1F2023"/>
                </a:solidFill>
                <a:latin typeface="Times New Roman"/>
                <a:cs typeface="Times New Roman"/>
              </a:rPr>
              <a:t> 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propria</a:t>
            </a:r>
            <a:r>
              <a:rPr dirty="0" sz="2000" spc="35">
                <a:solidFill>
                  <a:srgbClr val="1F2023"/>
                </a:solidFill>
                <a:latin typeface="Times New Roman"/>
                <a:cs typeface="Times New Roman"/>
              </a:rPr>
              <a:t>  </a:t>
            </a:r>
            <a:r>
              <a:rPr dirty="0" sz="2000" spc="-25">
                <a:solidFill>
                  <a:srgbClr val="1F2023"/>
                </a:solidFill>
                <a:latin typeface="Times New Roman"/>
                <a:cs typeface="Times New Roman"/>
              </a:rPr>
              <a:t>sa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10">
                <a:solidFill>
                  <a:srgbClr val="1F2023"/>
                </a:solidFill>
                <a:latin typeface="Times New Roman"/>
                <a:cs typeface="Times New Roman"/>
              </a:rPr>
              <a:t>entitate.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Toate</a:t>
            </a:r>
            <a:r>
              <a:rPr dirty="0" sz="2000" spc="10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atributele</a:t>
            </a:r>
            <a:r>
              <a:rPr dirty="0" sz="2000" spc="10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au</a:t>
            </a:r>
            <a:r>
              <a:rPr dirty="0" sz="2000" spc="9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o</a:t>
            </a:r>
            <a:r>
              <a:rPr dirty="0" sz="2000" spc="10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singură</a:t>
            </a:r>
            <a:r>
              <a:rPr dirty="0" sz="2000" spc="7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valoare</a:t>
            </a:r>
            <a:r>
              <a:rPr dirty="0" sz="2000" spc="7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 spc="-25">
                <a:solidFill>
                  <a:srgbClr val="1F2023"/>
                </a:solidFill>
                <a:latin typeface="Times New Roman"/>
                <a:cs typeface="Times New Roman"/>
              </a:rPr>
              <a:t>pe </a:t>
            </a:r>
            <a:r>
              <a:rPr dirty="0" sz="2000" spc="-10">
                <a:solidFill>
                  <a:srgbClr val="1F2023"/>
                </a:solidFill>
                <a:latin typeface="Times New Roman"/>
                <a:cs typeface="Times New Roman"/>
              </a:rPr>
              <a:t>instanță.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Ambele</a:t>
            </a:r>
            <a:r>
              <a:rPr dirty="0" sz="2000" spc="19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entități</a:t>
            </a:r>
            <a:r>
              <a:rPr dirty="0" sz="2000" spc="19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se</a:t>
            </a:r>
            <a:r>
              <a:rPr dirty="0" sz="2000" spc="18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află</a:t>
            </a:r>
            <a:r>
              <a:rPr dirty="0" sz="2000" spc="18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în</a:t>
            </a:r>
            <a:r>
              <a:rPr dirty="0" sz="2000" spc="19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Prima</a:t>
            </a:r>
            <a:r>
              <a:rPr dirty="0" sz="2000" spc="20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1F2023"/>
                </a:solidFill>
                <a:latin typeface="Times New Roman"/>
                <a:cs typeface="Times New Roman"/>
              </a:rPr>
              <a:t>Formă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10">
                <a:solidFill>
                  <a:srgbClr val="1F2023"/>
                </a:solidFill>
                <a:latin typeface="Times New Roman"/>
                <a:cs typeface="Times New Roman"/>
              </a:rPr>
              <a:t>Normală</a:t>
            </a:r>
            <a:r>
              <a:rPr dirty="0" sz="1400" spc="-10">
                <a:solidFill>
                  <a:srgbClr val="1F2023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85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19.04.2022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85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25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364439" rIns="0" bIns="0" rtlCol="0" vert="horz">
            <a:spAutoFit/>
          </a:bodyPr>
          <a:lstStyle/>
          <a:p>
            <a:pPr marL="3259454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Exerciţiu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635" y="1595374"/>
            <a:ext cx="7386320" cy="10020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Times New Roman"/>
                <a:cs typeface="Times New Roman"/>
              </a:rPr>
              <a:t>Analizaţi</a:t>
            </a:r>
            <a:r>
              <a:rPr dirty="0" sz="3200" spc="-9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entităţile</a:t>
            </a:r>
            <a:r>
              <a:rPr dirty="0" sz="3200" spc="-4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de</a:t>
            </a:r>
            <a:r>
              <a:rPr dirty="0" sz="3200" spc="-6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mai</a:t>
            </a:r>
            <a:r>
              <a:rPr dirty="0" sz="3200" spc="-6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jos</a:t>
            </a:r>
            <a:r>
              <a:rPr dirty="0" sz="3200" spc="-4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şi</a:t>
            </a:r>
            <a:r>
              <a:rPr dirty="0" sz="3200" spc="-7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decideţi</a:t>
            </a:r>
            <a:r>
              <a:rPr dirty="0" sz="3200" spc="-105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dacă </a:t>
            </a:r>
            <a:r>
              <a:rPr dirty="0" sz="3200">
                <a:latin typeface="Times New Roman"/>
                <a:cs typeface="Times New Roman"/>
              </a:rPr>
              <a:t>respectă</a:t>
            </a:r>
            <a:r>
              <a:rPr dirty="0" sz="3200" spc="-90">
                <a:latin typeface="Times New Roman"/>
                <a:cs typeface="Times New Roman"/>
              </a:rPr>
              <a:t> </a:t>
            </a:r>
            <a:r>
              <a:rPr dirty="0" sz="3200" i="1">
                <a:latin typeface="Times New Roman"/>
                <a:cs typeface="Times New Roman"/>
              </a:rPr>
              <a:t>prima</a:t>
            </a:r>
            <a:r>
              <a:rPr dirty="0" sz="3200" spc="-95" i="1">
                <a:latin typeface="Times New Roman"/>
                <a:cs typeface="Times New Roman"/>
              </a:rPr>
              <a:t> </a:t>
            </a:r>
            <a:r>
              <a:rPr dirty="0" sz="3200" i="1">
                <a:latin typeface="Times New Roman"/>
                <a:cs typeface="Times New Roman"/>
              </a:rPr>
              <a:t>formă</a:t>
            </a:r>
            <a:r>
              <a:rPr dirty="0" sz="3200" spc="-100" i="1">
                <a:latin typeface="Times New Roman"/>
                <a:cs typeface="Times New Roman"/>
              </a:rPr>
              <a:t> </a:t>
            </a:r>
            <a:r>
              <a:rPr dirty="0" sz="3200" i="1">
                <a:latin typeface="Times New Roman"/>
                <a:cs typeface="Times New Roman"/>
              </a:rPr>
              <a:t>de</a:t>
            </a:r>
            <a:r>
              <a:rPr dirty="0" sz="3200" spc="-80" i="1">
                <a:latin typeface="Times New Roman"/>
                <a:cs typeface="Times New Roman"/>
              </a:rPr>
              <a:t> </a:t>
            </a:r>
            <a:r>
              <a:rPr dirty="0" sz="3200" spc="-10" i="1">
                <a:latin typeface="Times New Roman"/>
                <a:cs typeface="Times New Roman"/>
              </a:rPr>
              <a:t>normalizare</a:t>
            </a:r>
            <a:r>
              <a:rPr dirty="0" sz="3200" spc="-1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7061" y="2952750"/>
            <a:ext cx="7467973" cy="241935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85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19.04.2022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85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25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85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19.04.2022</a:t>
            </a:r>
          </a:p>
        </p:txBody>
      </p:sp>
      <p:sp>
        <p:nvSpPr>
          <p:cNvPr id="2" name="object 2" descr=""/>
          <p:cNvSpPr txBox="1"/>
          <p:nvPr/>
        </p:nvSpPr>
        <p:spPr>
          <a:xfrm>
            <a:off x="1410461" y="492328"/>
            <a:ext cx="5792470" cy="4897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80085" marR="5080" indent="-187960">
              <a:lnSpc>
                <a:spcPct val="100000"/>
              </a:lnSpc>
              <a:spcBef>
                <a:spcPts val="95"/>
              </a:spcBef>
              <a:tabLst>
                <a:tab pos="2744470" algn="l"/>
              </a:tabLst>
            </a:pPr>
            <a:r>
              <a:rPr dirty="0" sz="2800" b="1" i="1">
                <a:latin typeface="Arial"/>
                <a:cs typeface="Arial"/>
              </a:rPr>
              <a:t>Cap.</a:t>
            </a:r>
            <a:r>
              <a:rPr dirty="0" sz="2800" spc="-70" b="1" i="1">
                <a:latin typeface="Arial"/>
                <a:cs typeface="Arial"/>
              </a:rPr>
              <a:t> </a:t>
            </a:r>
            <a:r>
              <a:rPr dirty="0" sz="2800" b="1" i="1">
                <a:latin typeface="Arial"/>
                <a:cs typeface="Arial"/>
              </a:rPr>
              <a:t>VII</a:t>
            </a:r>
            <a:r>
              <a:rPr dirty="0" sz="2800" spc="-85" b="1" i="1">
                <a:latin typeface="Arial"/>
                <a:cs typeface="Arial"/>
              </a:rPr>
              <a:t> </a:t>
            </a:r>
            <a:r>
              <a:rPr dirty="0" sz="2800" b="1" i="1">
                <a:latin typeface="Arial"/>
                <a:cs typeface="Arial"/>
              </a:rPr>
              <a:t>Model</a:t>
            </a:r>
            <a:r>
              <a:rPr dirty="0" sz="2800" spc="-35" b="1" i="1">
                <a:latin typeface="Arial"/>
                <a:cs typeface="Arial"/>
              </a:rPr>
              <a:t> </a:t>
            </a:r>
            <a:r>
              <a:rPr dirty="0" sz="2800" b="1" i="1">
                <a:latin typeface="Arial"/>
                <a:cs typeface="Arial"/>
              </a:rPr>
              <a:t>fizic</a:t>
            </a:r>
            <a:r>
              <a:rPr dirty="0" sz="2800" spc="-90" b="1" i="1">
                <a:latin typeface="Arial"/>
                <a:cs typeface="Arial"/>
              </a:rPr>
              <a:t> </a:t>
            </a:r>
            <a:r>
              <a:rPr dirty="0" sz="2800" b="1" i="1">
                <a:latin typeface="Arial"/>
                <a:cs typeface="Arial"/>
              </a:rPr>
              <a:t>şi</a:t>
            </a:r>
            <a:r>
              <a:rPr dirty="0" sz="2800" spc="-45" b="1" i="1">
                <a:latin typeface="Arial"/>
                <a:cs typeface="Arial"/>
              </a:rPr>
              <a:t> </a:t>
            </a:r>
            <a:r>
              <a:rPr dirty="0" sz="2800" spc="-10" b="1" i="1">
                <a:latin typeface="Arial"/>
                <a:cs typeface="Arial"/>
              </a:rPr>
              <a:t>model conceptual</a:t>
            </a:r>
            <a:r>
              <a:rPr dirty="0" sz="2800" b="1" i="1">
                <a:latin typeface="Arial"/>
                <a:cs typeface="Arial"/>
              </a:rPr>
              <a:t>	</a:t>
            </a:r>
            <a:r>
              <a:rPr dirty="0" sz="2800" spc="-10" b="1" i="1">
                <a:latin typeface="Arial"/>
                <a:cs typeface="Arial"/>
              </a:rPr>
              <a:t>Entităţi</a:t>
            </a:r>
            <a:r>
              <a:rPr dirty="0" sz="2800" spc="-100" b="1" i="1">
                <a:latin typeface="Arial"/>
                <a:cs typeface="Arial"/>
              </a:rPr>
              <a:t> </a:t>
            </a:r>
            <a:r>
              <a:rPr dirty="0" sz="2800" b="1" i="1">
                <a:latin typeface="Arial"/>
                <a:cs typeface="Arial"/>
              </a:rPr>
              <a:t>si</a:t>
            </a:r>
            <a:r>
              <a:rPr dirty="0" sz="2800" spc="-65" b="1" i="1">
                <a:latin typeface="Arial"/>
                <a:cs typeface="Arial"/>
              </a:rPr>
              <a:t> </a:t>
            </a:r>
            <a:r>
              <a:rPr dirty="0" sz="2800" spc="-10" b="1" i="1">
                <a:latin typeface="Arial"/>
                <a:cs typeface="Arial"/>
              </a:rPr>
              <a:t>instanţe </a:t>
            </a:r>
            <a:r>
              <a:rPr dirty="0" sz="2800" b="1" i="1">
                <a:latin typeface="Arial"/>
                <a:cs typeface="Arial"/>
              </a:rPr>
              <a:t>(partea</a:t>
            </a:r>
            <a:r>
              <a:rPr dirty="0" sz="2800" spc="-75" b="1" i="1">
                <a:latin typeface="Arial"/>
                <a:cs typeface="Arial"/>
              </a:rPr>
              <a:t> </a:t>
            </a:r>
            <a:r>
              <a:rPr dirty="0" sz="2800" spc="-25" b="1" i="1">
                <a:latin typeface="Arial"/>
                <a:cs typeface="Arial"/>
              </a:rPr>
              <a:t>II)</a:t>
            </a:r>
            <a:endParaRPr sz="2800">
              <a:latin typeface="Arial"/>
              <a:cs typeface="Arial"/>
            </a:endParaRPr>
          </a:p>
          <a:p>
            <a:pPr marL="527685" marR="493395" indent="-515620">
              <a:lnSpc>
                <a:spcPct val="100000"/>
              </a:lnSpc>
              <a:spcBef>
                <a:spcPts val="1250"/>
              </a:spcBef>
              <a:buAutoNum type="arabicPeriod"/>
              <a:tabLst>
                <a:tab pos="527685" algn="l"/>
              </a:tabLst>
            </a:pPr>
            <a:r>
              <a:rPr dirty="0" sz="2800" spc="-30" b="1">
                <a:solidFill>
                  <a:srgbClr val="FF0000"/>
                </a:solidFill>
                <a:latin typeface="Arial"/>
                <a:cs typeface="Arial"/>
              </a:rPr>
              <a:t>Rezolvarea</a:t>
            </a:r>
            <a:r>
              <a:rPr dirty="0" sz="2800" spc="-15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FF0000"/>
                </a:solidFill>
                <a:latin typeface="Arial"/>
                <a:cs typeface="Arial"/>
              </a:rPr>
              <a:t>relaţiilor</a:t>
            </a:r>
            <a:r>
              <a:rPr dirty="0" sz="2800" spc="-10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0000"/>
                </a:solidFill>
                <a:latin typeface="Arial"/>
                <a:cs typeface="Arial"/>
              </a:rPr>
              <a:t>Many</a:t>
            </a:r>
            <a:r>
              <a:rPr dirty="0" sz="2800" spc="-10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25" b="1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dirty="0" sz="2800" spc="-20" b="1">
                <a:solidFill>
                  <a:srgbClr val="FF0000"/>
                </a:solidFill>
                <a:latin typeface="Arial"/>
                <a:cs typeface="Arial"/>
              </a:rPr>
              <a:t>Many</a:t>
            </a:r>
            <a:endParaRPr sz="28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527685" algn="l"/>
              </a:tabLst>
            </a:pPr>
            <a:r>
              <a:rPr dirty="0" sz="2800" b="1">
                <a:latin typeface="Arial"/>
                <a:cs typeface="Arial"/>
              </a:rPr>
              <a:t>Analiza</a:t>
            </a:r>
            <a:r>
              <a:rPr dirty="0" sz="2800" spc="-145" b="1">
                <a:latin typeface="Arial"/>
                <a:cs typeface="Arial"/>
              </a:rPr>
              <a:t> </a:t>
            </a:r>
            <a:r>
              <a:rPr dirty="0" sz="2800" spc="-20" b="1">
                <a:latin typeface="Arial"/>
                <a:cs typeface="Arial"/>
              </a:rPr>
              <a:t>CRUD</a:t>
            </a:r>
            <a:endParaRPr sz="28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705"/>
              </a:spcBef>
              <a:buAutoNum type="arabicPeriod"/>
              <a:tabLst>
                <a:tab pos="527685" algn="l"/>
              </a:tabLst>
            </a:pPr>
            <a:r>
              <a:rPr dirty="0" sz="2800" spc="-25" b="1">
                <a:latin typeface="Arial"/>
                <a:cs typeface="Arial"/>
              </a:rPr>
              <a:t>UID</a:t>
            </a:r>
            <a:endParaRPr sz="28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527685" algn="l"/>
              </a:tabLst>
            </a:pPr>
            <a:r>
              <a:rPr dirty="0" sz="2800" spc="-10" b="1">
                <a:latin typeface="Arial"/>
                <a:cs typeface="Arial"/>
              </a:rPr>
              <a:t>Normalizare</a:t>
            </a:r>
            <a:endParaRPr sz="28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527685" algn="l"/>
              </a:tabLst>
            </a:pPr>
            <a:r>
              <a:rPr dirty="0" sz="2800" spc="-20" b="1">
                <a:latin typeface="Arial"/>
                <a:cs typeface="Arial"/>
              </a:rPr>
              <a:t>Arce</a:t>
            </a:r>
            <a:endParaRPr sz="28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710"/>
              </a:spcBef>
              <a:buAutoNum type="arabicPeriod"/>
              <a:tabLst>
                <a:tab pos="527685" algn="l"/>
              </a:tabLst>
            </a:pPr>
            <a:r>
              <a:rPr dirty="0" sz="2800" spc="-10" b="1">
                <a:latin typeface="Arial"/>
                <a:cs typeface="Arial"/>
              </a:rPr>
              <a:t>Ierarhii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6759" y="242773"/>
            <a:ext cx="175768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Exercitiu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635" y="919970"/>
            <a:ext cx="6432550" cy="95504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395"/>
              </a:spcBef>
              <a:buFont typeface="Wingdings"/>
              <a:buChar char=""/>
              <a:tabLst>
                <a:tab pos="354965" algn="l"/>
              </a:tabLst>
            </a:pPr>
            <a:r>
              <a:rPr dirty="0" sz="2800" spc="-10">
                <a:latin typeface="Microsoft Sans Serif"/>
                <a:cs typeface="Microsoft Sans Serif"/>
              </a:rPr>
              <a:t>Examinati</a:t>
            </a:r>
            <a:r>
              <a:rPr dirty="0" sz="2800" spc="-15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urmatoarele</a:t>
            </a:r>
            <a:r>
              <a:rPr dirty="0" sz="2800" spc="-12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entitati.</a:t>
            </a:r>
            <a:endParaRPr sz="28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spcBef>
                <a:spcPts val="300"/>
              </a:spcBef>
              <a:buFont typeface="Wingdings"/>
              <a:buChar char=""/>
              <a:tabLst>
                <a:tab pos="354965" algn="l"/>
                <a:tab pos="5106035" algn="l"/>
              </a:tabLst>
            </a:pPr>
            <a:r>
              <a:rPr dirty="0" sz="2800" spc="-10">
                <a:latin typeface="Microsoft Sans Serif"/>
                <a:cs typeface="Microsoft Sans Serif"/>
              </a:rPr>
              <a:t>Identificati</a:t>
            </a:r>
            <a:r>
              <a:rPr dirty="0" sz="2800" spc="-9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atributele</a:t>
            </a:r>
            <a:r>
              <a:rPr dirty="0" sz="2800" spc="-6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cu</a:t>
            </a:r>
            <a:r>
              <a:rPr dirty="0" sz="2800" spc="-8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valori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20">
                <a:latin typeface="Microsoft Sans Serif"/>
                <a:cs typeface="Microsoft Sans Serif"/>
              </a:rPr>
              <a:t>multiple.</a:t>
            </a:r>
            <a:endParaRPr sz="2800">
              <a:latin typeface="Microsoft Sans Serif"/>
              <a:cs typeface="Microsoft Sans Serif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7032" y="2215376"/>
            <a:ext cx="6146019" cy="298687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85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19.04.2022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85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25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20776" rIns="0" bIns="0" rtlCol="0" vert="horz">
            <a:spAutoFit/>
          </a:bodyPr>
          <a:lstStyle/>
          <a:p>
            <a:pPr marL="581660">
              <a:lnSpc>
                <a:spcPct val="100000"/>
              </a:lnSpc>
              <a:spcBef>
                <a:spcPts val="100"/>
              </a:spcBef>
            </a:pPr>
            <a:r>
              <a:rPr dirty="0"/>
              <a:t>FORMA</a:t>
            </a:r>
            <a:r>
              <a:rPr dirty="0" spc="20"/>
              <a:t> </a:t>
            </a:r>
            <a:r>
              <a:rPr dirty="0"/>
              <a:t>A</a:t>
            </a:r>
            <a:r>
              <a:rPr dirty="0" spc="30"/>
              <a:t> </a:t>
            </a:r>
            <a:r>
              <a:rPr dirty="0" spc="-20"/>
              <a:t>II-</a:t>
            </a:r>
            <a:r>
              <a:rPr dirty="0"/>
              <a:t>a</a:t>
            </a:r>
            <a:r>
              <a:rPr dirty="0" spc="65"/>
              <a:t> </a:t>
            </a:r>
            <a:r>
              <a:rPr dirty="0"/>
              <a:t>DE</a:t>
            </a:r>
            <a:r>
              <a:rPr dirty="0" spc="-50"/>
              <a:t> </a:t>
            </a:r>
            <a:r>
              <a:rPr dirty="0" spc="-10"/>
              <a:t>NORMALIZARE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793241" y="1802129"/>
            <a:ext cx="7562215" cy="1513205"/>
          </a:xfrm>
          <a:custGeom>
            <a:avLst/>
            <a:gdLst/>
            <a:ahLst/>
            <a:cxnLst/>
            <a:rect l="l" t="t" r="r" b="b"/>
            <a:pathLst>
              <a:path w="7562215" h="1513204">
                <a:moveTo>
                  <a:pt x="0" y="252222"/>
                </a:moveTo>
                <a:lnTo>
                  <a:pt x="4064" y="206883"/>
                </a:lnTo>
                <a:lnTo>
                  <a:pt x="15760" y="164211"/>
                </a:lnTo>
                <a:lnTo>
                  <a:pt x="34404" y="124841"/>
                </a:lnTo>
                <a:lnTo>
                  <a:pt x="59258" y="89662"/>
                </a:lnTo>
                <a:lnTo>
                  <a:pt x="89623" y="59309"/>
                </a:lnTo>
                <a:lnTo>
                  <a:pt x="124790" y="34417"/>
                </a:lnTo>
                <a:lnTo>
                  <a:pt x="164045" y="15748"/>
                </a:lnTo>
                <a:lnTo>
                  <a:pt x="206679" y="4064"/>
                </a:lnTo>
                <a:lnTo>
                  <a:pt x="251967" y="0"/>
                </a:lnTo>
                <a:lnTo>
                  <a:pt x="7309992" y="0"/>
                </a:lnTo>
                <a:lnTo>
                  <a:pt x="7355332" y="4064"/>
                </a:lnTo>
                <a:lnTo>
                  <a:pt x="7397877" y="15748"/>
                </a:lnTo>
                <a:lnTo>
                  <a:pt x="7437119" y="34417"/>
                </a:lnTo>
                <a:lnTo>
                  <a:pt x="7472299" y="59309"/>
                </a:lnTo>
                <a:lnTo>
                  <a:pt x="7502652" y="89662"/>
                </a:lnTo>
                <a:lnTo>
                  <a:pt x="7527543" y="124841"/>
                </a:lnTo>
                <a:lnTo>
                  <a:pt x="7546212" y="164211"/>
                </a:lnTo>
                <a:lnTo>
                  <a:pt x="7557897" y="206883"/>
                </a:lnTo>
                <a:lnTo>
                  <a:pt x="7561960" y="252222"/>
                </a:lnTo>
                <a:lnTo>
                  <a:pt x="7561960" y="1260983"/>
                </a:lnTo>
                <a:lnTo>
                  <a:pt x="7557897" y="1306322"/>
                </a:lnTo>
                <a:lnTo>
                  <a:pt x="7546212" y="1348994"/>
                </a:lnTo>
                <a:lnTo>
                  <a:pt x="7527543" y="1388364"/>
                </a:lnTo>
                <a:lnTo>
                  <a:pt x="7502652" y="1423543"/>
                </a:lnTo>
                <a:lnTo>
                  <a:pt x="7472299" y="1453896"/>
                </a:lnTo>
                <a:lnTo>
                  <a:pt x="7437119" y="1478788"/>
                </a:lnTo>
                <a:lnTo>
                  <a:pt x="7397877" y="1497457"/>
                </a:lnTo>
                <a:lnTo>
                  <a:pt x="7355332" y="1509141"/>
                </a:lnTo>
                <a:lnTo>
                  <a:pt x="7309992" y="1513205"/>
                </a:lnTo>
                <a:lnTo>
                  <a:pt x="251967" y="1513205"/>
                </a:lnTo>
                <a:lnTo>
                  <a:pt x="206679" y="1509141"/>
                </a:lnTo>
                <a:lnTo>
                  <a:pt x="164045" y="1497457"/>
                </a:lnTo>
                <a:lnTo>
                  <a:pt x="124790" y="1478788"/>
                </a:lnTo>
                <a:lnTo>
                  <a:pt x="89623" y="1453896"/>
                </a:lnTo>
                <a:lnTo>
                  <a:pt x="59258" y="1423543"/>
                </a:lnTo>
                <a:lnTo>
                  <a:pt x="34404" y="1388364"/>
                </a:lnTo>
                <a:lnTo>
                  <a:pt x="15760" y="1348994"/>
                </a:lnTo>
                <a:lnTo>
                  <a:pt x="4064" y="1306322"/>
                </a:lnTo>
                <a:lnTo>
                  <a:pt x="0" y="1260983"/>
                </a:lnTo>
                <a:lnTo>
                  <a:pt x="0" y="252222"/>
                </a:lnTo>
                <a:close/>
              </a:path>
            </a:pathLst>
          </a:custGeom>
          <a:ln w="38100">
            <a:solidFill>
              <a:srgbClr val="C0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06120" y="1894077"/>
            <a:ext cx="7997825" cy="36449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2473960" marR="369570" indent="-195453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latin typeface="Arial"/>
                <a:cs typeface="Arial"/>
              </a:rPr>
              <a:t>ORICE</a:t>
            </a:r>
            <a:r>
              <a:rPr dirty="0" sz="3200" spc="-25" b="1">
                <a:latin typeface="Arial"/>
                <a:cs typeface="Arial"/>
              </a:rPr>
              <a:t>  </a:t>
            </a:r>
            <a:r>
              <a:rPr dirty="0" sz="3200" b="1">
                <a:latin typeface="Arial"/>
                <a:cs typeface="Arial"/>
              </a:rPr>
              <a:t>ATRIBUT</a:t>
            </a:r>
            <a:r>
              <a:rPr dirty="0" sz="3200" spc="-40" b="1">
                <a:latin typeface="Arial"/>
                <a:cs typeface="Arial"/>
              </a:rPr>
              <a:t>  </a:t>
            </a:r>
            <a:r>
              <a:rPr dirty="0" sz="3200" b="1">
                <a:latin typeface="Arial"/>
                <a:cs typeface="Arial"/>
              </a:rPr>
              <a:t>CE</a:t>
            </a:r>
            <a:r>
              <a:rPr dirty="0" sz="3200" spc="-25" b="1">
                <a:latin typeface="Arial"/>
                <a:cs typeface="Arial"/>
              </a:rPr>
              <a:t>  </a:t>
            </a:r>
            <a:r>
              <a:rPr dirty="0" sz="3200" b="1">
                <a:latin typeface="Arial"/>
                <a:cs typeface="Arial"/>
              </a:rPr>
              <a:t>NU</a:t>
            </a:r>
            <a:r>
              <a:rPr dirty="0" sz="3200" spc="-20" b="1">
                <a:latin typeface="Arial"/>
                <a:cs typeface="Arial"/>
              </a:rPr>
              <a:t>  </a:t>
            </a:r>
            <a:r>
              <a:rPr dirty="0" sz="3200" b="1">
                <a:latin typeface="Arial"/>
                <a:cs typeface="Arial"/>
              </a:rPr>
              <a:t>E</a:t>
            </a:r>
            <a:r>
              <a:rPr dirty="0" sz="3200" spc="-20" b="1">
                <a:latin typeface="Arial"/>
                <a:cs typeface="Arial"/>
              </a:rPr>
              <a:t>  </a:t>
            </a:r>
            <a:r>
              <a:rPr dirty="0" sz="3200" b="1">
                <a:latin typeface="Arial"/>
                <a:cs typeface="Arial"/>
              </a:rPr>
              <a:t>UID</a:t>
            </a:r>
            <a:r>
              <a:rPr dirty="0" sz="3200" spc="-15" b="1">
                <a:latin typeface="Arial"/>
                <a:cs typeface="Arial"/>
              </a:rPr>
              <a:t>  </a:t>
            </a:r>
            <a:r>
              <a:rPr dirty="0" sz="3200" spc="-35" b="1">
                <a:latin typeface="Arial"/>
                <a:cs typeface="Arial"/>
              </a:rPr>
              <a:t>SĂ </a:t>
            </a:r>
            <a:r>
              <a:rPr dirty="0" sz="3200" b="1">
                <a:latin typeface="Arial"/>
                <a:cs typeface="Arial"/>
              </a:rPr>
              <a:t>DEPINDĂ</a:t>
            </a:r>
            <a:r>
              <a:rPr dirty="0" sz="3200" spc="285" b="1">
                <a:latin typeface="Arial"/>
                <a:cs typeface="Arial"/>
              </a:rPr>
              <a:t>   </a:t>
            </a:r>
            <a:r>
              <a:rPr dirty="0" sz="3200" b="1">
                <a:latin typeface="Arial"/>
                <a:cs typeface="Arial"/>
              </a:rPr>
              <a:t>DE  </a:t>
            </a:r>
            <a:r>
              <a:rPr dirty="0" sz="3200" spc="-10" b="1">
                <a:latin typeface="Arial"/>
                <a:cs typeface="Arial"/>
              </a:rPr>
              <a:t>ÎNTREGUL </a:t>
            </a:r>
            <a:r>
              <a:rPr dirty="0" sz="3200" spc="-25" b="1">
                <a:latin typeface="Arial"/>
                <a:cs typeface="Arial"/>
              </a:rPr>
              <a:t>UID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70"/>
              </a:spcBef>
            </a:pP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tabLst>
                <a:tab pos="1030605" algn="l"/>
              </a:tabLst>
            </a:pPr>
            <a:r>
              <a:rPr dirty="0" sz="3200">
                <a:solidFill>
                  <a:srgbClr val="0000FF"/>
                </a:solidFill>
                <a:latin typeface="Microsoft Sans Serif"/>
                <a:cs typeface="Microsoft Sans Serif"/>
              </a:rPr>
              <a:t>Se</a:t>
            </a:r>
            <a:r>
              <a:rPr dirty="0" sz="3200" spc="-5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3200">
                <a:solidFill>
                  <a:srgbClr val="0000FF"/>
                </a:solidFill>
                <a:latin typeface="Microsoft Sans Serif"/>
                <a:cs typeface="Microsoft Sans Serif"/>
              </a:rPr>
              <a:t>aplică</a:t>
            </a:r>
            <a:r>
              <a:rPr dirty="0" sz="3200" spc="-6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70">
                <a:solidFill>
                  <a:srgbClr val="0000FF"/>
                </a:solidFill>
                <a:latin typeface="Microsoft Sans Serif"/>
                <a:cs typeface="Microsoft Sans Serif"/>
              </a:rPr>
              <a:t>în</a:t>
            </a:r>
            <a:r>
              <a:rPr dirty="0" sz="3200" spc="-5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3200">
                <a:solidFill>
                  <a:srgbClr val="0000FF"/>
                </a:solidFill>
                <a:latin typeface="Microsoft Sans Serif"/>
                <a:cs typeface="Microsoft Sans Serif"/>
              </a:rPr>
              <a:t>mod</a:t>
            </a:r>
            <a:r>
              <a:rPr dirty="0" sz="3200" spc="-4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3200">
                <a:solidFill>
                  <a:srgbClr val="0000FF"/>
                </a:solidFill>
                <a:latin typeface="Microsoft Sans Serif"/>
                <a:cs typeface="Microsoft Sans Serif"/>
              </a:rPr>
              <a:t>special</a:t>
            </a:r>
            <a:r>
              <a:rPr dirty="0" sz="3200" spc="-7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3200">
                <a:solidFill>
                  <a:srgbClr val="0000FF"/>
                </a:solidFill>
                <a:latin typeface="Microsoft Sans Serif"/>
                <a:cs typeface="Microsoft Sans Serif"/>
              </a:rPr>
              <a:t>entităţilor</a:t>
            </a:r>
            <a:r>
              <a:rPr dirty="0" sz="3200" spc="-2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3200">
                <a:solidFill>
                  <a:srgbClr val="0000FF"/>
                </a:solidFill>
                <a:latin typeface="Microsoft Sans Serif"/>
                <a:cs typeface="Microsoft Sans Serif"/>
              </a:rPr>
              <a:t>care</a:t>
            </a:r>
            <a:r>
              <a:rPr dirty="0" sz="3200" spc="-8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25">
                <a:solidFill>
                  <a:srgbClr val="0000FF"/>
                </a:solidFill>
                <a:latin typeface="Microsoft Sans Serif"/>
                <a:cs typeface="Microsoft Sans Serif"/>
              </a:rPr>
              <a:t>au un</a:t>
            </a:r>
            <a:r>
              <a:rPr dirty="0" sz="3200">
                <a:solidFill>
                  <a:srgbClr val="0000FF"/>
                </a:solidFill>
                <a:latin typeface="Microsoft Sans Serif"/>
                <a:cs typeface="Microsoft Sans Serif"/>
              </a:rPr>
              <a:t>	UID</a:t>
            </a:r>
            <a:r>
              <a:rPr dirty="0" sz="3200" spc="-6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3200">
                <a:solidFill>
                  <a:srgbClr val="0000FF"/>
                </a:solidFill>
                <a:latin typeface="Microsoft Sans Serif"/>
                <a:cs typeface="Microsoft Sans Serif"/>
              </a:rPr>
              <a:t>compus</a:t>
            </a:r>
            <a:r>
              <a:rPr dirty="0" sz="3200" spc="-5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3200">
                <a:solidFill>
                  <a:srgbClr val="0000FF"/>
                </a:solidFill>
                <a:latin typeface="Microsoft Sans Serif"/>
                <a:cs typeface="Microsoft Sans Serif"/>
              </a:rPr>
              <a:t>din</a:t>
            </a:r>
            <a:r>
              <a:rPr dirty="0" sz="3200" spc="-5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3200">
                <a:solidFill>
                  <a:srgbClr val="0000FF"/>
                </a:solidFill>
                <a:latin typeface="Microsoft Sans Serif"/>
                <a:cs typeface="Microsoft Sans Serif"/>
              </a:rPr>
              <a:t>mai</a:t>
            </a:r>
            <a:r>
              <a:rPr dirty="0" sz="3200" spc="-3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3200">
                <a:solidFill>
                  <a:srgbClr val="0000FF"/>
                </a:solidFill>
                <a:latin typeface="Microsoft Sans Serif"/>
                <a:cs typeface="Microsoft Sans Serif"/>
              </a:rPr>
              <a:t>multe</a:t>
            </a:r>
            <a:r>
              <a:rPr dirty="0" sz="3200" spc="-4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3200">
                <a:solidFill>
                  <a:srgbClr val="0000FF"/>
                </a:solidFill>
                <a:latin typeface="Microsoft Sans Serif"/>
                <a:cs typeface="Microsoft Sans Serif"/>
              </a:rPr>
              <a:t>atribute</a:t>
            </a:r>
            <a:r>
              <a:rPr dirty="0" sz="3200" spc="-9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25">
                <a:solidFill>
                  <a:srgbClr val="0000FF"/>
                </a:solidFill>
                <a:latin typeface="Microsoft Sans Serif"/>
                <a:cs typeface="Microsoft Sans Serif"/>
              </a:rPr>
              <a:t>sau </a:t>
            </a:r>
            <a:r>
              <a:rPr dirty="0" sz="3200" spc="-10">
                <a:solidFill>
                  <a:srgbClr val="0000FF"/>
                </a:solidFill>
                <a:latin typeface="Microsoft Sans Serif"/>
                <a:cs typeface="Microsoft Sans Serif"/>
              </a:rPr>
              <a:t>dintr-</a:t>
            </a:r>
            <a:r>
              <a:rPr dirty="0" sz="3200">
                <a:solidFill>
                  <a:srgbClr val="0000FF"/>
                </a:solidFill>
                <a:latin typeface="Microsoft Sans Serif"/>
                <a:cs typeface="Microsoft Sans Serif"/>
              </a:rPr>
              <a:t>un</a:t>
            </a:r>
            <a:r>
              <a:rPr dirty="0" sz="3200" spc="-5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3200">
                <a:solidFill>
                  <a:srgbClr val="0000FF"/>
                </a:solidFill>
                <a:latin typeface="Microsoft Sans Serif"/>
                <a:cs typeface="Microsoft Sans Serif"/>
              </a:rPr>
              <a:t>atribut</a:t>
            </a:r>
            <a:r>
              <a:rPr dirty="0" sz="3200" spc="-1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3200">
                <a:solidFill>
                  <a:srgbClr val="0000FF"/>
                </a:solidFill>
                <a:latin typeface="Microsoft Sans Serif"/>
                <a:cs typeface="Microsoft Sans Serif"/>
              </a:rPr>
              <a:t>şi</a:t>
            </a:r>
            <a:r>
              <a:rPr dirty="0" sz="3200" spc="-1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3200">
                <a:solidFill>
                  <a:srgbClr val="0000FF"/>
                </a:solidFill>
                <a:latin typeface="Microsoft Sans Serif"/>
                <a:cs typeface="Microsoft Sans Serif"/>
              </a:rPr>
              <a:t>o</a:t>
            </a:r>
            <a:r>
              <a:rPr dirty="0" sz="3200" spc="3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10">
                <a:solidFill>
                  <a:srgbClr val="0000FF"/>
                </a:solidFill>
                <a:latin typeface="Microsoft Sans Serif"/>
                <a:cs typeface="Microsoft Sans Serif"/>
              </a:rPr>
              <a:t>relaţie.</a:t>
            </a:r>
            <a:endParaRPr sz="32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85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19.04.2022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85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25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45795" rIns="0" bIns="0" rtlCol="0" vert="horz">
            <a:spAutoFit/>
          </a:bodyPr>
          <a:lstStyle/>
          <a:p>
            <a:pPr marL="393065">
              <a:lnSpc>
                <a:spcPct val="100000"/>
              </a:lnSpc>
              <a:spcBef>
                <a:spcPts val="100"/>
              </a:spcBef>
            </a:pPr>
            <a:r>
              <a:rPr dirty="0" b="1">
                <a:latin typeface="Arial"/>
                <a:cs typeface="Arial"/>
              </a:rPr>
              <a:t>FORMA</a:t>
            </a:r>
            <a:r>
              <a:rPr dirty="0" spc="-35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A</a:t>
            </a:r>
            <a:r>
              <a:rPr dirty="0" spc="-15" b="1">
                <a:latin typeface="Arial"/>
                <a:cs typeface="Arial"/>
              </a:rPr>
              <a:t> </a:t>
            </a:r>
            <a:r>
              <a:rPr dirty="0" spc="-10" b="1">
                <a:latin typeface="Arial"/>
                <a:cs typeface="Arial"/>
              </a:rPr>
              <a:t>II-</a:t>
            </a:r>
            <a:r>
              <a:rPr dirty="0" b="1">
                <a:latin typeface="Arial"/>
                <a:cs typeface="Arial"/>
              </a:rPr>
              <a:t>a</a:t>
            </a:r>
            <a:r>
              <a:rPr dirty="0" spc="20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DE</a:t>
            </a:r>
            <a:r>
              <a:rPr dirty="0" spc="-105" b="1">
                <a:latin typeface="Arial"/>
                <a:cs typeface="Arial"/>
              </a:rPr>
              <a:t> </a:t>
            </a:r>
            <a:r>
              <a:rPr dirty="0" spc="-10" b="1">
                <a:latin typeface="Arial"/>
                <a:cs typeface="Arial"/>
              </a:rPr>
              <a:t>NORMALIZARE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20192" y="2308301"/>
            <a:ext cx="4507230" cy="3280410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113030" marR="561975" indent="-100965">
              <a:lnSpc>
                <a:spcPts val="3000"/>
              </a:lnSpc>
              <a:spcBef>
                <a:spcPts val="495"/>
              </a:spcBef>
              <a:tabLst>
                <a:tab pos="1202690" algn="l"/>
              </a:tabLst>
            </a:pPr>
            <a:r>
              <a:rPr dirty="0" sz="2800">
                <a:latin typeface="Microsoft Sans Serif"/>
                <a:cs typeface="Microsoft Sans Serif"/>
              </a:rPr>
              <a:t>Acest</a:t>
            </a:r>
            <a:r>
              <a:rPr dirty="0" sz="2800" spc="-90">
                <a:latin typeface="Microsoft Sans Serif"/>
                <a:cs typeface="Microsoft Sans Serif"/>
              </a:rPr>
              <a:t> </a:t>
            </a:r>
            <a:r>
              <a:rPr dirty="0" sz="2800" spc="-20">
                <a:latin typeface="Microsoft Sans Serif"/>
                <a:cs typeface="Microsoft Sans Serif"/>
              </a:rPr>
              <a:t>exemplu</a:t>
            </a:r>
            <a:r>
              <a:rPr dirty="0" sz="2800" spc="-114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respecta forma</a:t>
            </a:r>
            <a:r>
              <a:rPr dirty="0" sz="2800">
                <a:latin typeface="Microsoft Sans Serif"/>
                <a:cs typeface="Microsoft Sans Serif"/>
              </a:rPr>
              <a:t>	2 de</a:t>
            </a:r>
            <a:r>
              <a:rPr dirty="0" sz="2800" spc="15">
                <a:latin typeface="Microsoft Sans Serif"/>
                <a:cs typeface="Microsoft Sans Serif"/>
              </a:rPr>
              <a:t> </a:t>
            </a:r>
            <a:r>
              <a:rPr dirty="0" sz="2800" spc="-25">
                <a:latin typeface="Microsoft Sans Serif"/>
                <a:cs typeface="Microsoft Sans Serif"/>
              </a:rPr>
              <a:t>normalizare.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55"/>
              </a:spcBef>
            </a:pPr>
            <a:endParaRPr sz="2800">
              <a:latin typeface="Microsoft Sans Serif"/>
              <a:cs typeface="Microsoft Sans Serif"/>
            </a:endParaRPr>
          </a:p>
          <a:p>
            <a:pPr marL="113030" marR="5080" indent="-100965">
              <a:lnSpc>
                <a:spcPct val="89300"/>
              </a:lnSpc>
              <a:tabLst>
                <a:tab pos="1054735" algn="l"/>
                <a:tab pos="2208530" algn="l"/>
              </a:tabLst>
            </a:pPr>
            <a:r>
              <a:rPr dirty="0" sz="2800">
                <a:latin typeface="Microsoft Sans Serif"/>
                <a:cs typeface="Microsoft Sans Serif"/>
              </a:rPr>
              <a:t>În</a:t>
            </a:r>
            <a:r>
              <a:rPr dirty="0" sz="2800" spc="-8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acest</a:t>
            </a:r>
            <a:r>
              <a:rPr dirty="0" sz="2800" spc="-9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ERD,</a:t>
            </a:r>
            <a:r>
              <a:rPr dirty="0" sz="2800" spc="-95">
                <a:latin typeface="Microsoft Sans Serif"/>
                <a:cs typeface="Microsoft Sans Serif"/>
              </a:rPr>
              <a:t> </a:t>
            </a:r>
            <a:r>
              <a:rPr dirty="0" sz="2800" i="1">
                <a:solidFill>
                  <a:srgbClr val="FF0000"/>
                </a:solidFill>
                <a:latin typeface="Arial"/>
                <a:cs typeface="Arial"/>
              </a:rPr>
              <a:t>locatia</a:t>
            </a:r>
            <a:r>
              <a:rPr dirty="0" sz="2800" spc="-114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10" i="1">
                <a:solidFill>
                  <a:srgbClr val="FF0000"/>
                </a:solidFill>
                <a:latin typeface="Arial"/>
                <a:cs typeface="Arial"/>
              </a:rPr>
              <a:t>bancii </a:t>
            </a:r>
            <a:r>
              <a:rPr dirty="0" sz="2800">
                <a:latin typeface="Microsoft Sans Serif"/>
                <a:cs typeface="Microsoft Sans Serif"/>
              </a:rPr>
              <a:t>depinde</a:t>
            </a:r>
            <a:r>
              <a:rPr dirty="0" sz="2800" spc="-8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numai</a:t>
            </a:r>
            <a:r>
              <a:rPr dirty="0" sz="2800" spc="-8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de</a:t>
            </a:r>
            <a:r>
              <a:rPr dirty="0" sz="2800" spc="-8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bancă, </a:t>
            </a:r>
            <a:r>
              <a:rPr dirty="0" sz="2800">
                <a:latin typeface="Microsoft Sans Serif"/>
                <a:cs typeface="Microsoft Sans Serif"/>
              </a:rPr>
              <a:t>nu</a:t>
            </a:r>
            <a:r>
              <a:rPr dirty="0" sz="2800" spc="-5">
                <a:latin typeface="Microsoft Sans Serif"/>
                <a:cs typeface="Microsoft Sans Serif"/>
              </a:rPr>
              <a:t> </a:t>
            </a:r>
            <a:r>
              <a:rPr dirty="0" sz="2800" spc="-25">
                <a:latin typeface="Microsoft Sans Serif"/>
                <a:cs typeface="Microsoft Sans Serif"/>
              </a:rPr>
              <a:t>şi</a:t>
            </a:r>
            <a:r>
              <a:rPr dirty="0" sz="2800">
                <a:latin typeface="Microsoft Sans Serif"/>
                <a:cs typeface="Microsoft Sans Serif"/>
              </a:rPr>
              <a:t>	de</a:t>
            </a:r>
            <a:r>
              <a:rPr dirty="0" sz="2800" spc="-6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contul</a:t>
            </a:r>
            <a:r>
              <a:rPr dirty="0" sz="2800" spc="-7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persoanei</a:t>
            </a:r>
            <a:r>
              <a:rPr dirty="0" sz="2800" spc="-114">
                <a:latin typeface="Microsoft Sans Serif"/>
                <a:cs typeface="Microsoft Sans Serif"/>
              </a:rPr>
              <a:t> </a:t>
            </a:r>
            <a:r>
              <a:rPr dirty="0" sz="2800" spc="-25">
                <a:latin typeface="Microsoft Sans Serif"/>
                <a:cs typeface="Microsoft Sans Serif"/>
              </a:rPr>
              <a:t>şi </a:t>
            </a:r>
            <a:r>
              <a:rPr dirty="0" sz="2800">
                <a:latin typeface="Microsoft Sans Serif"/>
                <a:cs typeface="Microsoft Sans Serif"/>
              </a:rPr>
              <a:t>astfel</a:t>
            </a:r>
            <a:r>
              <a:rPr dirty="0" sz="2800" spc="-8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încalcă</a:t>
            </a:r>
            <a:r>
              <a:rPr dirty="0" sz="2800" spc="-10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Forma</a:t>
            </a:r>
            <a:r>
              <a:rPr dirty="0" sz="2800" spc="-80">
                <a:latin typeface="Microsoft Sans Serif"/>
                <a:cs typeface="Microsoft Sans Serif"/>
              </a:rPr>
              <a:t> </a:t>
            </a:r>
            <a:r>
              <a:rPr dirty="0" sz="2800" spc="-25">
                <a:latin typeface="Microsoft Sans Serif"/>
                <a:cs typeface="Microsoft Sans Serif"/>
              </a:rPr>
              <a:t>de </a:t>
            </a:r>
            <a:r>
              <a:rPr dirty="0" sz="2800" spc="-10">
                <a:latin typeface="Microsoft Sans Serif"/>
                <a:cs typeface="Microsoft Sans Serif"/>
              </a:rPr>
              <a:t>Normalizare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50">
                <a:latin typeface="Microsoft Sans Serif"/>
                <a:cs typeface="Microsoft Sans Serif"/>
              </a:rPr>
              <a:t>2</a:t>
            </a:r>
            <a:endParaRPr sz="2800">
              <a:latin typeface="Microsoft Sans Serif"/>
              <a:cs typeface="Microsoft Sans Serif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0267" y="2353044"/>
            <a:ext cx="4658104" cy="116168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0" y="3950208"/>
            <a:ext cx="4572000" cy="1246632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85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19.04.2022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85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25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8956" y="464311"/>
            <a:ext cx="7071359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FORMA</a:t>
            </a:r>
            <a:r>
              <a:rPr dirty="0" spc="5"/>
              <a:t> </a:t>
            </a:r>
            <a:r>
              <a:rPr dirty="0"/>
              <a:t>A</a:t>
            </a:r>
            <a:r>
              <a:rPr dirty="0" spc="5"/>
              <a:t> </a:t>
            </a:r>
            <a:r>
              <a:rPr dirty="0" spc="-10"/>
              <a:t>II-</a:t>
            </a:r>
            <a:r>
              <a:rPr dirty="0"/>
              <a:t>a</a:t>
            </a:r>
            <a:r>
              <a:rPr dirty="0" spc="40"/>
              <a:t> </a:t>
            </a:r>
            <a:r>
              <a:rPr dirty="0"/>
              <a:t>DE</a:t>
            </a:r>
            <a:r>
              <a:rPr dirty="0" spc="-70"/>
              <a:t> </a:t>
            </a:r>
            <a:r>
              <a:rPr dirty="0" spc="-10"/>
              <a:t>NORMALIZARE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6025" y="1222654"/>
            <a:ext cx="7021195" cy="230124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2800" spc="-10" b="1">
                <a:latin typeface="Arial"/>
                <a:cs typeface="Arial"/>
              </a:rPr>
              <a:t>EXERCITIU</a:t>
            </a:r>
            <a:endParaRPr sz="2800">
              <a:latin typeface="Arial"/>
              <a:cs typeface="Arial"/>
            </a:endParaRPr>
          </a:p>
          <a:p>
            <a:pPr algn="just" marL="12700" marR="5080">
              <a:lnSpc>
                <a:spcPct val="99200"/>
              </a:lnSpc>
              <a:spcBef>
                <a:spcPts val="625"/>
              </a:spcBef>
            </a:pPr>
            <a:r>
              <a:rPr dirty="0" sz="2400" b="1">
                <a:latin typeface="Arial"/>
                <a:cs typeface="Arial"/>
              </a:rPr>
              <a:t>1.</a:t>
            </a:r>
            <a:r>
              <a:rPr dirty="0" sz="2400" spc="295" b="1">
                <a:latin typeface="Arial"/>
                <a:cs typeface="Arial"/>
              </a:rPr>
              <a:t>  </a:t>
            </a:r>
            <a:r>
              <a:rPr dirty="0" sz="2800">
                <a:solidFill>
                  <a:srgbClr val="1F2023"/>
                </a:solidFill>
                <a:latin typeface="Microsoft Sans Serif"/>
                <a:cs typeface="Microsoft Sans Serif"/>
              </a:rPr>
              <a:t>Identificatorul</a:t>
            </a:r>
            <a:r>
              <a:rPr dirty="0" sz="2800" spc="335">
                <a:solidFill>
                  <a:srgbClr val="1F2023"/>
                </a:solidFill>
                <a:latin typeface="Microsoft Sans Serif"/>
                <a:cs typeface="Microsoft Sans Serif"/>
              </a:rPr>
              <a:t>  </a:t>
            </a:r>
            <a:r>
              <a:rPr dirty="0" sz="2800">
                <a:solidFill>
                  <a:srgbClr val="1F2023"/>
                </a:solidFill>
                <a:latin typeface="Microsoft Sans Serif"/>
                <a:cs typeface="Microsoft Sans Serif"/>
              </a:rPr>
              <a:t>unei</a:t>
            </a:r>
            <a:r>
              <a:rPr dirty="0" sz="2800" spc="330">
                <a:solidFill>
                  <a:srgbClr val="1F2023"/>
                </a:solidFill>
                <a:latin typeface="Microsoft Sans Serif"/>
                <a:cs typeface="Microsoft Sans Serif"/>
              </a:rPr>
              <a:t>  </a:t>
            </a:r>
            <a:r>
              <a:rPr dirty="0" sz="2800">
                <a:solidFill>
                  <a:srgbClr val="1F2023"/>
                </a:solidFill>
                <a:latin typeface="Microsoft Sans Serif"/>
                <a:cs typeface="Microsoft Sans Serif"/>
              </a:rPr>
              <a:t>cărți</a:t>
            </a:r>
            <a:r>
              <a:rPr dirty="0" sz="2800" spc="325">
                <a:solidFill>
                  <a:srgbClr val="1F2023"/>
                </a:solidFill>
                <a:latin typeface="Microsoft Sans Serif"/>
                <a:cs typeface="Microsoft Sans Serif"/>
              </a:rPr>
              <a:t>  </a:t>
            </a:r>
            <a:r>
              <a:rPr dirty="0" sz="2800">
                <a:solidFill>
                  <a:srgbClr val="1F2023"/>
                </a:solidFill>
                <a:latin typeface="Microsoft Sans Serif"/>
                <a:cs typeface="Microsoft Sans Serif"/>
              </a:rPr>
              <a:t>de</a:t>
            </a:r>
            <a:r>
              <a:rPr dirty="0" sz="2800" spc="330">
                <a:solidFill>
                  <a:srgbClr val="1F2023"/>
                </a:solidFill>
                <a:latin typeface="Microsoft Sans Serif"/>
                <a:cs typeface="Microsoft Sans Serif"/>
              </a:rPr>
              <a:t>  </a:t>
            </a:r>
            <a:r>
              <a:rPr dirty="0" sz="2800" spc="-10">
                <a:solidFill>
                  <a:srgbClr val="1F2023"/>
                </a:solidFill>
                <a:latin typeface="Microsoft Sans Serif"/>
                <a:cs typeface="Microsoft Sans Serif"/>
              </a:rPr>
              <a:t>bibliotecă </a:t>
            </a:r>
            <a:r>
              <a:rPr dirty="0" sz="2800">
                <a:solidFill>
                  <a:srgbClr val="1F2023"/>
                </a:solidFill>
                <a:latin typeface="Microsoft Sans Serif"/>
                <a:cs typeface="Microsoft Sans Serif"/>
              </a:rPr>
              <a:t>include</a:t>
            </a:r>
            <a:r>
              <a:rPr dirty="0" sz="2800" spc="14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1F2023"/>
                </a:solidFill>
                <a:latin typeface="Microsoft Sans Serif"/>
                <a:cs typeface="Microsoft Sans Serif"/>
              </a:rPr>
              <a:t>locația</a:t>
            </a:r>
            <a:r>
              <a:rPr dirty="0" sz="2800" spc="16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1F2023"/>
                </a:solidFill>
                <a:latin typeface="Microsoft Sans Serif"/>
                <a:cs typeface="Microsoft Sans Serif"/>
              </a:rPr>
              <a:t>raftului.</a:t>
            </a:r>
            <a:r>
              <a:rPr dirty="0" sz="2800" spc="15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1F2023"/>
                </a:solidFill>
                <a:latin typeface="Microsoft Sans Serif"/>
                <a:cs typeface="Microsoft Sans Serif"/>
              </a:rPr>
              <a:t>Urmează</a:t>
            </a:r>
            <a:r>
              <a:rPr dirty="0" sz="2800" spc="15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1F2023"/>
                </a:solidFill>
                <a:latin typeface="Microsoft Sans Serif"/>
                <a:cs typeface="Microsoft Sans Serif"/>
              </a:rPr>
              <a:t>acest</a:t>
            </a:r>
            <a:r>
              <a:rPr dirty="0" sz="2800" spc="14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">
                <a:solidFill>
                  <a:srgbClr val="1F2023"/>
                </a:solidFill>
                <a:latin typeface="Microsoft Sans Serif"/>
                <a:cs typeface="Microsoft Sans Serif"/>
              </a:rPr>
              <a:t>ERD </a:t>
            </a:r>
            <a:r>
              <a:rPr dirty="0" sz="2800">
                <a:solidFill>
                  <a:srgbClr val="1F2023"/>
                </a:solidFill>
                <a:latin typeface="Microsoft Sans Serif"/>
                <a:cs typeface="Microsoft Sans Serif"/>
              </a:rPr>
              <a:t>regulile</a:t>
            </a:r>
            <a:r>
              <a:rPr dirty="0" sz="2800" spc="180">
                <a:solidFill>
                  <a:srgbClr val="1F2023"/>
                </a:solidFill>
                <a:latin typeface="Microsoft Sans Serif"/>
                <a:cs typeface="Microsoft Sans Serif"/>
              </a:rPr>
              <a:t>  </a:t>
            </a:r>
            <a:r>
              <a:rPr dirty="0" sz="2800">
                <a:solidFill>
                  <a:srgbClr val="1F2023"/>
                </a:solidFill>
                <a:latin typeface="Microsoft Sans Serif"/>
                <a:cs typeface="Microsoft Sans Serif"/>
              </a:rPr>
              <a:t>celei</a:t>
            </a:r>
            <a:r>
              <a:rPr dirty="0" sz="2800" spc="180">
                <a:solidFill>
                  <a:srgbClr val="1F2023"/>
                </a:solidFill>
                <a:latin typeface="Microsoft Sans Serif"/>
                <a:cs typeface="Microsoft Sans Serif"/>
              </a:rPr>
              <a:t>  </a:t>
            </a:r>
            <a:r>
              <a:rPr dirty="0" sz="2800" spc="-10">
                <a:solidFill>
                  <a:srgbClr val="1F2023"/>
                </a:solidFill>
                <a:latin typeface="Microsoft Sans Serif"/>
                <a:cs typeface="Microsoft Sans Serif"/>
              </a:rPr>
              <a:t>de-</a:t>
            </a:r>
            <a:r>
              <a:rPr dirty="0" sz="2800">
                <a:solidFill>
                  <a:srgbClr val="1F2023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175">
                <a:solidFill>
                  <a:srgbClr val="1F2023"/>
                </a:solidFill>
                <a:latin typeface="Microsoft Sans Serif"/>
                <a:cs typeface="Microsoft Sans Serif"/>
              </a:rPr>
              <a:t>  </a:t>
            </a:r>
            <a:r>
              <a:rPr dirty="0" sz="2800">
                <a:solidFill>
                  <a:srgbClr val="1F2023"/>
                </a:solidFill>
                <a:latin typeface="Microsoft Sans Serif"/>
                <a:cs typeface="Microsoft Sans Serif"/>
              </a:rPr>
              <a:t>doua</a:t>
            </a:r>
            <a:r>
              <a:rPr dirty="0" sz="2800" spc="180">
                <a:solidFill>
                  <a:srgbClr val="1F2023"/>
                </a:solidFill>
                <a:latin typeface="Microsoft Sans Serif"/>
                <a:cs typeface="Microsoft Sans Serif"/>
              </a:rPr>
              <a:t>  </a:t>
            </a:r>
            <a:r>
              <a:rPr dirty="0" sz="2800">
                <a:solidFill>
                  <a:srgbClr val="1F2023"/>
                </a:solidFill>
                <a:latin typeface="Microsoft Sans Serif"/>
                <a:cs typeface="Microsoft Sans Serif"/>
              </a:rPr>
              <a:t>forme</a:t>
            </a:r>
            <a:r>
              <a:rPr dirty="0" sz="2800" spc="175">
                <a:solidFill>
                  <a:srgbClr val="1F2023"/>
                </a:solidFill>
                <a:latin typeface="Microsoft Sans Serif"/>
                <a:cs typeface="Microsoft Sans Serif"/>
              </a:rPr>
              <a:t>  </a:t>
            </a:r>
            <a:r>
              <a:rPr dirty="0" sz="2800" spc="-10">
                <a:solidFill>
                  <a:srgbClr val="1F2023"/>
                </a:solidFill>
                <a:latin typeface="Microsoft Sans Serif"/>
                <a:cs typeface="Microsoft Sans Serif"/>
              </a:rPr>
              <a:t>normale? </a:t>
            </a:r>
            <a:r>
              <a:rPr dirty="0" sz="2800">
                <a:solidFill>
                  <a:srgbClr val="1F2023"/>
                </a:solidFill>
                <a:latin typeface="Microsoft Sans Serif"/>
                <a:cs typeface="Microsoft Sans Serif"/>
              </a:rPr>
              <a:t>Dacă</a:t>
            </a:r>
            <a:r>
              <a:rPr dirty="0" sz="2800" spc="2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1F2023"/>
                </a:solidFill>
                <a:latin typeface="Microsoft Sans Serif"/>
                <a:cs typeface="Microsoft Sans Serif"/>
              </a:rPr>
              <a:t>observați</a:t>
            </a:r>
            <a:r>
              <a:rPr dirty="0" sz="2800" spc="3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1F2023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3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1F2023"/>
                </a:solidFill>
                <a:latin typeface="Microsoft Sans Serif"/>
                <a:cs typeface="Microsoft Sans Serif"/>
              </a:rPr>
              <a:t>încălcare,</a:t>
            </a:r>
            <a:r>
              <a:rPr dirty="0" sz="2800" spc="3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">
                <a:solidFill>
                  <a:srgbClr val="1F2023"/>
                </a:solidFill>
                <a:latin typeface="Microsoft Sans Serif"/>
                <a:cs typeface="Microsoft Sans Serif"/>
              </a:rPr>
              <a:t>corectați-</a:t>
            </a:r>
            <a:r>
              <a:rPr dirty="0" sz="2800" spc="-25">
                <a:solidFill>
                  <a:srgbClr val="1F2023"/>
                </a:solidFill>
                <a:latin typeface="Microsoft Sans Serif"/>
                <a:cs typeface="Microsoft Sans Serif"/>
              </a:rPr>
              <a:t>o.</a:t>
            </a:r>
            <a:endParaRPr sz="2800">
              <a:latin typeface="Microsoft Sans Serif"/>
              <a:cs typeface="Microsoft Sans Serif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7972" y="3996831"/>
            <a:ext cx="7728262" cy="1928142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85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19.04.2022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85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25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202260" rIns="0" bIns="0" rtlCol="0" vert="horz">
            <a:spAutoFit/>
          </a:bodyPr>
          <a:lstStyle/>
          <a:p>
            <a:pPr marL="483234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FORMA</a:t>
            </a:r>
            <a:r>
              <a:rPr dirty="0" spc="-350"/>
              <a:t> </a:t>
            </a:r>
            <a:r>
              <a:rPr dirty="0"/>
              <a:t>A</a:t>
            </a:r>
            <a:r>
              <a:rPr dirty="0" spc="-155"/>
              <a:t> </a:t>
            </a:r>
            <a:r>
              <a:rPr dirty="0" spc="-20"/>
              <a:t>II-</a:t>
            </a:r>
            <a:r>
              <a:rPr dirty="0"/>
              <a:t>a</a:t>
            </a:r>
            <a:r>
              <a:rPr dirty="0" spc="95"/>
              <a:t> </a:t>
            </a:r>
            <a:r>
              <a:rPr dirty="0"/>
              <a:t>DE</a:t>
            </a:r>
            <a:r>
              <a:rPr dirty="0" spc="-35"/>
              <a:t> </a:t>
            </a:r>
            <a:r>
              <a:rPr dirty="0" spc="-10"/>
              <a:t>NORMALIZARE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635" y="1516760"/>
            <a:ext cx="14395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Arial"/>
                <a:cs typeface="Arial"/>
              </a:rPr>
              <a:t>SOLUTIE: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895600"/>
            <a:ext cx="7421880" cy="185928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85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19.04.2022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85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25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49223" y="2039111"/>
            <a:ext cx="7543800" cy="3519170"/>
          </a:xfrm>
          <a:custGeom>
            <a:avLst/>
            <a:gdLst/>
            <a:ahLst/>
            <a:cxnLst/>
            <a:rect l="l" t="t" r="r" b="b"/>
            <a:pathLst>
              <a:path w="7543800" h="3519170">
                <a:moveTo>
                  <a:pt x="7543800" y="0"/>
                </a:moveTo>
                <a:lnTo>
                  <a:pt x="0" y="0"/>
                </a:lnTo>
                <a:lnTo>
                  <a:pt x="0" y="3518916"/>
                </a:lnTo>
                <a:lnTo>
                  <a:pt x="7543800" y="3518916"/>
                </a:lnTo>
                <a:lnTo>
                  <a:pt x="7543800" y="0"/>
                </a:lnTo>
                <a:close/>
              </a:path>
            </a:pathLst>
          </a:custGeom>
          <a:solidFill>
            <a:srgbClr val="F8F8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635914" y="1244549"/>
            <a:ext cx="7571740" cy="4321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6835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Arial"/>
                <a:cs typeface="Arial"/>
              </a:rPr>
              <a:t>EXERCITIU: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5"/>
              </a:spcBef>
            </a:pPr>
            <a:endParaRPr sz="2400">
              <a:latin typeface="Arial"/>
              <a:cs typeface="Arial"/>
            </a:endParaRPr>
          </a:p>
          <a:p>
            <a:pPr algn="just" marL="12700" marR="5080" indent="452120">
              <a:lnSpc>
                <a:spcPct val="100000"/>
              </a:lnSpc>
              <a:buAutoNum type="arabicPeriod" startAt="2"/>
              <a:tabLst>
                <a:tab pos="464820" algn="l"/>
              </a:tabLst>
            </a:pP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Un</a:t>
            </a:r>
            <a:r>
              <a:rPr dirty="0" sz="2100" spc="330">
                <a:solidFill>
                  <a:srgbClr val="1F2023"/>
                </a:solidFill>
                <a:latin typeface="Microsoft Sans Serif"/>
                <a:cs typeface="Microsoft Sans Serif"/>
              </a:rPr>
              <a:t> 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magazin</a:t>
            </a:r>
            <a:r>
              <a:rPr dirty="0" sz="2100" spc="330">
                <a:solidFill>
                  <a:srgbClr val="1F2023"/>
                </a:solidFill>
                <a:latin typeface="Microsoft Sans Serif"/>
                <a:cs typeface="Microsoft Sans Serif"/>
              </a:rPr>
              <a:t> 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poate</a:t>
            </a:r>
            <a:r>
              <a:rPr dirty="0" sz="2100" spc="325">
                <a:solidFill>
                  <a:srgbClr val="1F2023"/>
                </a:solidFill>
                <a:latin typeface="Microsoft Sans Serif"/>
                <a:cs typeface="Microsoft Sans Serif"/>
              </a:rPr>
              <a:t> 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fi</a:t>
            </a:r>
            <a:r>
              <a:rPr dirty="0" sz="2100" spc="335">
                <a:solidFill>
                  <a:srgbClr val="1F2023"/>
                </a:solidFill>
                <a:latin typeface="Microsoft Sans Serif"/>
                <a:cs typeface="Microsoft Sans Serif"/>
              </a:rPr>
              <a:t> 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amplasat</a:t>
            </a:r>
            <a:r>
              <a:rPr dirty="0" sz="2100" spc="330">
                <a:solidFill>
                  <a:srgbClr val="1F2023"/>
                </a:solidFill>
                <a:latin typeface="Microsoft Sans Serif"/>
                <a:cs typeface="Microsoft Sans Serif"/>
              </a:rPr>
              <a:t> 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în</a:t>
            </a:r>
            <a:r>
              <a:rPr dirty="0" sz="2100" spc="335">
                <a:solidFill>
                  <a:srgbClr val="1F2023"/>
                </a:solidFill>
                <a:latin typeface="Microsoft Sans Serif"/>
                <a:cs typeface="Microsoft Sans Serif"/>
              </a:rPr>
              <a:t> 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mai</a:t>
            </a:r>
            <a:r>
              <a:rPr dirty="0" sz="2100" spc="325">
                <a:solidFill>
                  <a:srgbClr val="1F2023"/>
                </a:solidFill>
                <a:latin typeface="Microsoft Sans Serif"/>
                <a:cs typeface="Microsoft Sans Serif"/>
              </a:rPr>
              <a:t> 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multe</a:t>
            </a:r>
            <a:r>
              <a:rPr dirty="0" sz="2100" spc="335">
                <a:solidFill>
                  <a:srgbClr val="1F2023"/>
                </a:solidFill>
                <a:latin typeface="Microsoft Sans Serif"/>
                <a:cs typeface="Microsoft Sans Serif"/>
              </a:rPr>
              <a:t>  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centre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comerciale,  iar  un  centru  comercial  poate  găzdui</a:t>
            </a:r>
            <a:r>
              <a:rPr dirty="0" sz="2100" spc="5">
                <a:solidFill>
                  <a:srgbClr val="1F2023"/>
                </a:solidFill>
                <a:latin typeface="Microsoft Sans Serif"/>
                <a:cs typeface="Microsoft Sans Serif"/>
              </a:rPr>
              <a:t> 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mai  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multe magazine.</a:t>
            </a:r>
            <a:endParaRPr sz="2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45"/>
              </a:spcBef>
              <a:buClr>
                <a:srgbClr val="1F2023"/>
              </a:buClr>
              <a:buFont typeface="Microsoft Sans Serif"/>
              <a:buAutoNum type="arabicPeriod" startAt="2"/>
            </a:pPr>
            <a:endParaRPr sz="2100">
              <a:latin typeface="Microsoft Sans Serif"/>
              <a:cs typeface="Microsoft Sans Serif"/>
            </a:endParaRPr>
          </a:p>
          <a:p>
            <a:pPr algn="just" lvl="1" marL="355600" marR="5080" indent="-342900">
              <a:lnSpc>
                <a:spcPct val="100000"/>
              </a:lnSpc>
              <a:buFont typeface="Wingdings"/>
              <a:buChar char=""/>
              <a:tabLst>
                <a:tab pos="355600" algn="l"/>
              </a:tabLst>
            </a:pP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Pentru</a:t>
            </a:r>
            <a:r>
              <a:rPr dirty="0" sz="2100" spc="30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a</a:t>
            </a:r>
            <a:r>
              <a:rPr dirty="0" sz="2100" spc="31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localiza</a:t>
            </a:r>
            <a:r>
              <a:rPr dirty="0" sz="2100" spc="32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un</a:t>
            </a:r>
            <a:r>
              <a:rPr dirty="0" sz="2100" spc="31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anumit</a:t>
            </a:r>
            <a:r>
              <a:rPr dirty="0" sz="2100" spc="33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magazin</a:t>
            </a:r>
            <a:r>
              <a:rPr dirty="0" sz="2100" spc="29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într-un</a:t>
            </a:r>
            <a:r>
              <a:rPr dirty="0" sz="2100" spc="32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anumit</a:t>
            </a:r>
            <a:r>
              <a:rPr dirty="0" sz="2100" spc="32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cartier,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va</a:t>
            </a:r>
            <a:r>
              <a:rPr dirty="0" sz="2100" spc="45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trebui</a:t>
            </a:r>
            <a:r>
              <a:rPr dirty="0" sz="2100" spc="44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să</a:t>
            </a:r>
            <a:r>
              <a:rPr dirty="0" sz="2100" spc="44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știți</a:t>
            </a:r>
            <a:r>
              <a:rPr dirty="0" sz="2100" spc="45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numele</a:t>
            </a:r>
            <a:r>
              <a:rPr dirty="0" sz="2100" spc="44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și</a:t>
            </a:r>
            <a:r>
              <a:rPr dirty="0" sz="2100" spc="44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adresa</a:t>
            </a:r>
            <a:r>
              <a:rPr dirty="0" sz="2100" spc="434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centrului</a:t>
            </a:r>
            <a:r>
              <a:rPr dirty="0" sz="2100" spc="45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comercial</a:t>
            </a:r>
            <a:r>
              <a:rPr dirty="0" sz="2100" spc="44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25">
                <a:solidFill>
                  <a:srgbClr val="1F2023"/>
                </a:solidFill>
                <a:latin typeface="Microsoft Sans Serif"/>
                <a:cs typeface="Microsoft Sans Serif"/>
              </a:rPr>
              <a:t>din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apropiere,</a:t>
            </a:r>
            <a:r>
              <a:rPr dirty="0" sz="2100" spc="-2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plus</a:t>
            </a:r>
            <a:r>
              <a:rPr dirty="0" sz="2100" spc="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numele 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magazinului.</a:t>
            </a:r>
            <a:endParaRPr sz="21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145"/>
              </a:spcBef>
              <a:buClr>
                <a:srgbClr val="1F2023"/>
              </a:buClr>
              <a:buFont typeface="Wingdings"/>
              <a:buChar char=""/>
            </a:pPr>
            <a:endParaRPr sz="2100">
              <a:latin typeface="Microsoft Sans Serif"/>
              <a:cs typeface="Microsoft Sans Serif"/>
            </a:endParaRPr>
          </a:p>
          <a:p>
            <a:pPr algn="just" lvl="1" marL="354965" indent="-342265">
              <a:lnSpc>
                <a:spcPct val="100000"/>
              </a:lnSpc>
              <a:buFont typeface="Wingdings"/>
              <a:buChar char=""/>
              <a:tabLst>
                <a:tab pos="354965" algn="l"/>
              </a:tabLst>
            </a:pP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Urmează</a:t>
            </a:r>
            <a:r>
              <a:rPr dirty="0" sz="2100" spc="-2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ERD regulile</a:t>
            </a:r>
            <a:r>
              <a:rPr dirty="0" sz="2100" spc="-4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celei 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de-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a doua</a:t>
            </a:r>
            <a:r>
              <a:rPr dirty="0" sz="2100" spc="-1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forme 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normale?</a:t>
            </a:r>
            <a:endParaRPr sz="21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145"/>
              </a:spcBef>
              <a:buClr>
                <a:srgbClr val="1F2023"/>
              </a:buClr>
              <a:buFont typeface="Wingdings"/>
              <a:buChar char=""/>
            </a:pPr>
            <a:endParaRPr sz="2100">
              <a:latin typeface="Microsoft Sans Serif"/>
              <a:cs typeface="Microsoft Sans Serif"/>
            </a:endParaRPr>
          </a:p>
          <a:p>
            <a:pPr algn="just" lvl="1" marL="354965" indent="-342265">
              <a:lnSpc>
                <a:spcPct val="100000"/>
              </a:lnSpc>
              <a:buFont typeface="Wingdings"/>
              <a:buChar char=""/>
              <a:tabLst>
                <a:tab pos="354965" algn="l"/>
              </a:tabLst>
            </a:pP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Dacă</a:t>
            </a:r>
            <a:r>
              <a:rPr dirty="0" sz="2100" spc="3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observați</a:t>
            </a:r>
            <a:r>
              <a:rPr dirty="0" sz="2100" spc="5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o</a:t>
            </a:r>
            <a:r>
              <a:rPr dirty="0" sz="2100" spc="2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încălcare,</a:t>
            </a:r>
            <a:r>
              <a:rPr dirty="0" sz="2100" spc="4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20">
                <a:solidFill>
                  <a:srgbClr val="1F2023"/>
                </a:solidFill>
                <a:latin typeface="Microsoft Sans Serif"/>
                <a:cs typeface="Microsoft Sans Serif"/>
              </a:rPr>
              <a:t>corectați-</a:t>
            </a:r>
            <a:r>
              <a:rPr dirty="0" sz="2100" spc="-25">
                <a:solidFill>
                  <a:srgbClr val="1F2023"/>
                </a:solidFill>
                <a:latin typeface="Microsoft Sans Serif"/>
                <a:cs typeface="Microsoft Sans Serif"/>
              </a:rPr>
              <a:t>o.</a:t>
            </a:r>
            <a:endParaRPr sz="21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4540" y="325882"/>
            <a:ext cx="697801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FORMA</a:t>
            </a:r>
            <a:r>
              <a:rPr dirty="0" spc="-365"/>
              <a:t> </a:t>
            </a:r>
            <a:r>
              <a:rPr dirty="0"/>
              <a:t>A</a:t>
            </a:r>
            <a:r>
              <a:rPr dirty="0" spc="-160"/>
              <a:t> </a:t>
            </a:r>
            <a:r>
              <a:rPr dirty="0" spc="-35"/>
              <a:t>II-</a:t>
            </a:r>
            <a:r>
              <a:rPr dirty="0"/>
              <a:t>a</a:t>
            </a:r>
            <a:r>
              <a:rPr dirty="0" spc="40"/>
              <a:t> </a:t>
            </a:r>
            <a:r>
              <a:rPr dirty="0"/>
              <a:t>DE</a:t>
            </a:r>
            <a:r>
              <a:rPr dirty="0" spc="40"/>
              <a:t> </a:t>
            </a:r>
            <a:r>
              <a:rPr dirty="0" spc="-10"/>
              <a:t>NORMALIZARE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69595" rIns="0" bIns="0" rtlCol="0" vert="horz">
            <a:spAutoFit/>
          </a:bodyPr>
          <a:lstStyle/>
          <a:p>
            <a:pPr marL="393065">
              <a:lnSpc>
                <a:spcPct val="100000"/>
              </a:lnSpc>
              <a:spcBef>
                <a:spcPts val="100"/>
              </a:spcBef>
            </a:pPr>
            <a:r>
              <a:rPr dirty="0"/>
              <a:t>FORMA</a:t>
            </a:r>
            <a:r>
              <a:rPr dirty="0" spc="20"/>
              <a:t> </a:t>
            </a:r>
            <a:r>
              <a:rPr dirty="0"/>
              <a:t>A</a:t>
            </a:r>
            <a:r>
              <a:rPr dirty="0" spc="30"/>
              <a:t> </a:t>
            </a:r>
            <a:r>
              <a:rPr dirty="0" spc="-20"/>
              <a:t>II-</a:t>
            </a:r>
            <a:r>
              <a:rPr dirty="0"/>
              <a:t>a</a:t>
            </a:r>
            <a:r>
              <a:rPr dirty="0" spc="65"/>
              <a:t> </a:t>
            </a:r>
            <a:r>
              <a:rPr dirty="0"/>
              <a:t>DE</a:t>
            </a:r>
            <a:r>
              <a:rPr dirty="0" spc="-55"/>
              <a:t> </a:t>
            </a:r>
            <a:r>
              <a:rPr dirty="0" spc="-10"/>
              <a:t>NORMALIZARE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4866" y="1326989"/>
            <a:ext cx="6157551" cy="4317236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85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19.04.2022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85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36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212039" rIns="0" bIns="0" rtlCol="0" vert="horz">
            <a:spAutoFit/>
          </a:bodyPr>
          <a:lstStyle/>
          <a:p>
            <a:pPr marL="178435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FORMA</a:t>
            </a:r>
            <a:r>
              <a:rPr dirty="0" spc="-355"/>
              <a:t> </a:t>
            </a:r>
            <a:r>
              <a:rPr dirty="0"/>
              <a:t>A</a:t>
            </a:r>
            <a:r>
              <a:rPr dirty="0" spc="-145"/>
              <a:t> </a:t>
            </a:r>
            <a:r>
              <a:rPr dirty="0" spc="-20"/>
              <a:t>II-</a:t>
            </a:r>
            <a:r>
              <a:rPr dirty="0"/>
              <a:t>a</a:t>
            </a:r>
            <a:r>
              <a:rPr dirty="0" spc="95"/>
              <a:t> </a:t>
            </a:r>
            <a:r>
              <a:rPr dirty="0"/>
              <a:t>DE</a:t>
            </a:r>
            <a:r>
              <a:rPr dirty="0" spc="-30"/>
              <a:t> </a:t>
            </a:r>
            <a:r>
              <a:rPr dirty="0" spc="-10"/>
              <a:t>NORMALIZARE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635" y="1516760"/>
            <a:ext cx="14395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Arial"/>
                <a:cs typeface="Arial"/>
              </a:rPr>
              <a:t>SOLUTIE: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8980" y="1961138"/>
            <a:ext cx="6180290" cy="4107155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85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19.04.2022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85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36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441198" rIns="0" bIns="0" rtlCol="0" vert="horz">
            <a:spAutoFit/>
          </a:bodyPr>
          <a:lstStyle/>
          <a:p>
            <a:pPr marL="257175">
              <a:lnSpc>
                <a:spcPct val="100000"/>
              </a:lnSpc>
              <a:spcBef>
                <a:spcPts val="100"/>
              </a:spcBef>
            </a:pPr>
            <a:r>
              <a:rPr dirty="0"/>
              <a:t>FORMA A</a:t>
            </a:r>
            <a:r>
              <a:rPr dirty="0" spc="10"/>
              <a:t> </a:t>
            </a:r>
            <a:r>
              <a:rPr dirty="0" spc="-10"/>
              <a:t>III-</a:t>
            </a:r>
            <a:r>
              <a:rPr dirty="0"/>
              <a:t>a</a:t>
            </a:r>
            <a:r>
              <a:rPr dirty="0" spc="55"/>
              <a:t> </a:t>
            </a:r>
            <a:r>
              <a:rPr dirty="0"/>
              <a:t>DE</a:t>
            </a:r>
            <a:r>
              <a:rPr dirty="0" spc="-100"/>
              <a:t> </a:t>
            </a:r>
            <a:r>
              <a:rPr dirty="0" spc="-10"/>
              <a:t>NORMALIZARE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613409" y="2134361"/>
            <a:ext cx="7560309" cy="1513205"/>
          </a:xfrm>
          <a:custGeom>
            <a:avLst/>
            <a:gdLst/>
            <a:ahLst/>
            <a:cxnLst/>
            <a:rect l="l" t="t" r="r" b="b"/>
            <a:pathLst>
              <a:path w="7560309" h="1513204">
                <a:moveTo>
                  <a:pt x="0" y="252222"/>
                </a:moveTo>
                <a:lnTo>
                  <a:pt x="4064" y="206883"/>
                </a:lnTo>
                <a:lnTo>
                  <a:pt x="15760" y="164211"/>
                </a:lnTo>
                <a:lnTo>
                  <a:pt x="34404" y="124840"/>
                </a:lnTo>
                <a:lnTo>
                  <a:pt x="59258" y="89662"/>
                </a:lnTo>
                <a:lnTo>
                  <a:pt x="89623" y="59309"/>
                </a:lnTo>
                <a:lnTo>
                  <a:pt x="124790" y="34416"/>
                </a:lnTo>
                <a:lnTo>
                  <a:pt x="164045" y="15748"/>
                </a:lnTo>
                <a:lnTo>
                  <a:pt x="206667" y="4063"/>
                </a:lnTo>
                <a:lnTo>
                  <a:pt x="251955" y="0"/>
                </a:lnTo>
                <a:lnTo>
                  <a:pt x="7308215" y="0"/>
                </a:lnTo>
                <a:lnTo>
                  <a:pt x="7353554" y="4063"/>
                </a:lnTo>
                <a:lnTo>
                  <a:pt x="7396099" y="15748"/>
                </a:lnTo>
                <a:lnTo>
                  <a:pt x="7435469" y="34416"/>
                </a:lnTo>
                <a:lnTo>
                  <a:pt x="7470521" y="59309"/>
                </a:lnTo>
                <a:lnTo>
                  <a:pt x="7500874" y="89662"/>
                </a:lnTo>
                <a:lnTo>
                  <a:pt x="7525766" y="124840"/>
                </a:lnTo>
                <a:lnTo>
                  <a:pt x="7544435" y="164211"/>
                </a:lnTo>
                <a:lnTo>
                  <a:pt x="7556119" y="206883"/>
                </a:lnTo>
                <a:lnTo>
                  <a:pt x="7560183" y="252222"/>
                </a:lnTo>
                <a:lnTo>
                  <a:pt x="7560183" y="1260983"/>
                </a:lnTo>
                <a:lnTo>
                  <a:pt x="7556119" y="1306322"/>
                </a:lnTo>
                <a:lnTo>
                  <a:pt x="7544435" y="1348993"/>
                </a:lnTo>
                <a:lnTo>
                  <a:pt x="7525766" y="1388364"/>
                </a:lnTo>
                <a:lnTo>
                  <a:pt x="7500874" y="1423542"/>
                </a:lnTo>
                <a:lnTo>
                  <a:pt x="7470521" y="1453896"/>
                </a:lnTo>
                <a:lnTo>
                  <a:pt x="7435469" y="1478788"/>
                </a:lnTo>
                <a:lnTo>
                  <a:pt x="7396099" y="1497457"/>
                </a:lnTo>
                <a:lnTo>
                  <a:pt x="7353554" y="1509140"/>
                </a:lnTo>
                <a:lnTo>
                  <a:pt x="7308215" y="1513205"/>
                </a:lnTo>
                <a:lnTo>
                  <a:pt x="251955" y="1513205"/>
                </a:lnTo>
                <a:lnTo>
                  <a:pt x="206667" y="1509140"/>
                </a:lnTo>
                <a:lnTo>
                  <a:pt x="164045" y="1497457"/>
                </a:lnTo>
                <a:lnTo>
                  <a:pt x="124790" y="1478788"/>
                </a:lnTo>
                <a:lnTo>
                  <a:pt x="89623" y="1453896"/>
                </a:lnTo>
                <a:lnTo>
                  <a:pt x="59258" y="1423542"/>
                </a:lnTo>
                <a:lnTo>
                  <a:pt x="34404" y="1388364"/>
                </a:lnTo>
                <a:lnTo>
                  <a:pt x="15760" y="1348993"/>
                </a:lnTo>
                <a:lnTo>
                  <a:pt x="4064" y="1306322"/>
                </a:lnTo>
                <a:lnTo>
                  <a:pt x="0" y="1260983"/>
                </a:lnTo>
                <a:lnTo>
                  <a:pt x="0" y="252222"/>
                </a:lnTo>
                <a:close/>
              </a:path>
            </a:pathLst>
          </a:custGeom>
          <a:ln w="38100">
            <a:solidFill>
              <a:srgbClr val="C0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269619" y="2109292"/>
            <a:ext cx="6329045" cy="14903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28625" marR="5080" indent="-416559">
              <a:lnSpc>
                <a:spcPct val="100000"/>
              </a:lnSpc>
              <a:spcBef>
                <a:spcPts val="105"/>
              </a:spcBef>
              <a:tabLst>
                <a:tab pos="3062605" algn="l"/>
              </a:tabLst>
            </a:pPr>
            <a:r>
              <a:rPr dirty="0" sz="3200">
                <a:latin typeface="Microsoft Sans Serif"/>
                <a:cs typeface="Microsoft Sans Serif"/>
              </a:rPr>
              <a:t>UN</a:t>
            </a:r>
            <a:r>
              <a:rPr dirty="0" sz="3200" spc="-135">
                <a:latin typeface="Microsoft Sans Serif"/>
                <a:cs typeface="Microsoft Sans Serif"/>
              </a:rPr>
              <a:t> </a:t>
            </a:r>
            <a:r>
              <a:rPr dirty="0" sz="3200" spc="-75">
                <a:latin typeface="Microsoft Sans Serif"/>
                <a:cs typeface="Microsoft Sans Serif"/>
              </a:rPr>
              <a:t>ATRIBUT</a:t>
            </a:r>
            <a:r>
              <a:rPr dirty="0" sz="3200" spc="-140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CE</a:t>
            </a:r>
            <a:r>
              <a:rPr dirty="0" sz="3200" spc="50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NU</a:t>
            </a:r>
            <a:r>
              <a:rPr dirty="0" sz="3200" spc="25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E</a:t>
            </a:r>
            <a:r>
              <a:rPr dirty="0" sz="3200" spc="45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UID</a:t>
            </a:r>
            <a:r>
              <a:rPr dirty="0" sz="3200" spc="20">
                <a:latin typeface="Microsoft Sans Serif"/>
                <a:cs typeface="Microsoft Sans Serif"/>
              </a:rPr>
              <a:t> </a:t>
            </a:r>
            <a:r>
              <a:rPr dirty="0" sz="3200" spc="-25">
                <a:latin typeface="Microsoft Sans Serif"/>
                <a:cs typeface="Microsoft Sans Serif"/>
              </a:rPr>
              <a:t>NU </a:t>
            </a:r>
            <a:r>
              <a:rPr dirty="0" sz="3200">
                <a:latin typeface="Microsoft Sans Serif"/>
                <a:cs typeface="Microsoft Sans Serif"/>
              </a:rPr>
              <a:t>TREBUIE</a:t>
            </a:r>
            <a:r>
              <a:rPr dirty="0" sz="3200" spc="-10">
                <a:latin typeface="Microsoft Sans Serif"/>
                <a:cs typeface="Microsoft Sans Serif"/>
              </a:rPr>
              <a:t> </a:t>
            </a:r>
            <a:r>
              <a:rPr dirty="0" sz="3200" spc="-25">
                <a:latin typeface="Microsoft Sans Serif"/>
                <a:cs typeface="Microsoft Sans Serif"/>
              </a:rPr>
              <a:t>SĂ</a:t>
            </a:r>
            <a:r>
              <a:rPr dirty="0" sz="3200">
                <a:latin typeface="Microsoft Sans Serif"/>
                <a:cs typeface="Microsoft Sans Serif"/>
              </a:rPr>
              <a:t>	DEPINDĂ</a:t>
            </a:r>
            <a:r>
              <a:rPr dirty="0" sz="3200" spc="-95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DE</a:t>
            </a:r>
            <a:r>
              <a:rPr dirty="0" sz="3200" spc="-210">
                <a:latin typeface="Microsoft Sans Serif"/>
                <a:cs typeface="Microsoft Sans Serif"/>
              </a:rPr>
              <a:t> </a:t>
            </a:r>
            <a:r>
              <a:rPr dirty="0" sz="3200" spc="-130">
                <a:latin typeface="Microsoft Sans Serif"/>
                <a:cs typeface="Microsoft Sans Serif"/>
              </a:rPr>
              <a:t>ALT </a:t>
            </a:r>
            <a:r>
              <a:rPr dirty="0" sz="3200" spc="-50">
                <a:latin typeface="Microsoft Sans Serif"/>
                <a:cs typeface="Microsoft Sans Serif"/>
              </a:rPr>
              <a:t>ATRIBUT</a:t>
            </a:r>
            <a:r>
              <a:rPr dirty="0" sz="3200" spc="-125">
                <a:latin typeface="Microsoft Sans Serif"/>
                <a:cs typeface="Microsoft Sans Serif"/>
              </a:rPr>
              <a:t> </a:t>
            </a:r>
            <a:r>
              <a:rPr dirty="0" sz="3200" spc="-20">
                <a:latin typeface="Microsoft Sans Serif"/>
                <a:cs typeface="Microsoft Sans Serif"/>
              </a:rPr>
              <a:t>NON-UID.</a:t>
            </a:r>
            <a:endParaRPr sz="32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85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19.04.2022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85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36</a:t>
            </a:fld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9983" y="259156"/>
            <a:ext cx="178816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Exemplu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635" y="912368"/>
            <a:ext cx="7886700" cy="10020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tabLst>
                <a:tab pos="746760" algn="l"/>
                <a:tab pos="2108200" algn="l"/>
                <a:tab pos="4130675" algn="l"/>
                <a:tab pos="5744845" algn="l"/>
              </a:tabLst>
            </a:pPr>
            <a:r>
              <a:rPr dirty="0" sz="3200" spc="-25">
                <a:latin typeface="Microsoft Sans Serif"/>
                <a:cs typeface="Microsoft Sans Serif"/>
              </a:rPr>
              <a:t>În</a:t>
            </a:r>
            <a:r>
              <a:rPr dirty="0" sz="3200">
                <a:latin typeface="Microsoft Sans Serif"/>
                <a:cs typeface="Microsoft Sans Serif"/>
              </a:rPr>
              <a:t>		</a:t>
            </a:r>
            <a:r>
              <a:rPr dirty="0" sz="3200" spc="-10">
                <a:latin typeface="Microsoft Sans Serif"/>
                <a:cs typeface="Microsoft Sans Serif"/>
              </a:rPr>
              <a:t>acest</a:t>
            </a:r>
            <a:r>
              <a:rPr dirty="0" sz="3200">
                <a:latin typeface="Microsoft Sans Serif"/>
                <a:cs typeface="Microsoft Sans Serif"/>
              </a:rPr>
              <a:t>	</a:t>
            </a:r>
            <a:r>
              <a:rPr dirty="0" sz="3200" spc="-10">
                <a:latin typeface="Microsoft Sans Serif"/>
                <a:cs typeface="Microsoft Sans Serif"/>
              </a:rPr>
              <a:t>exemplu,</a:t>
            </a:r>
            <a:r>
              <a:rPr dirty="0" sz="3200">
                <a:latin typeface="Microsoft Sans Serif"/>
                <a:cs typeface="Microsoft Sans Serif"/>
              </a:rPr>
              <a:t>	</a:t>
            </a:r>
            <a:r>
              <a:rPr dirty="0" sz="3200" spc="-10">
                <a:solidFill>
                  <a:srgbClr val="0000FF"/>
                </a:solidFill>
                <a:latin typeface="Microsoft Sans Serif"/>
                <a:cs typeface="Microsoft Sans Serif"/>
              </a:rPr>
              <a:t>adresa</a:t>
            </a:r>
            <a:r>
              <a:rPr dirty="0" sz="3200">
                <a:solidFill>
                  <a:srgbClr val="0000FF"/>
                </a:solidFill>
                <a:latin typeface="Microsoft Sans Serif"/>
                <a:cs typeface="Microsoft Sans Serif"/>
              </a:rPr>
              <a:t>	</a:t>
            </a:r>
            <a:r>
              <a:rPr dirty="0" sz="3200" spc="-40">
                <a:solidFill>
                  <a:srgbClr val="0000FF"/>
                </a:solidFill>
                <a:latin typeface="Microsoft Sans Serif"/>
                <a:cs typeface="Microsoft Sans Serif"/>
              </a:rPr>
              <a:t>magazinului </a:t>
            </a:r>
            <a:r>
              <a:rPr dirty="0" sz="3200">
                <a:latin typeface="Microsoft Sans Serif"/>
                <a:cs typeface="Microsoft Sans Serif"/>
              </a:rPr>
              <a:t>depinde</a:t>
            </a:r>
            <a:r>
              <a:rPr dirty="0" sz="3200" spc="-105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de</a:t>
            </a:r>
            <a:r>
              <a:rPr dirty="0" sz="3200" spc="-60">
                <a:latin typeface="Microsoft Sans Serif"/>
                <a:cs typeface="Microsoft Sans Serif"/>
              </a:rPr>
              <a:t> </a:t>
            </a:r>
            <a:r>
              <a:rPr dirty="0" sz="3200" spc="-10">
                <a:solidFill>
                  <a:srgbClr val="0000FF"/>
                </a:solidFill>
                <a:latin typeface="Microsoft Sans Serif"/>
                <a:cs typeface="Microsoft Sans Serif"/>
              </a:rPr>
              <a:t>numele</a:t>
            </a:r>
            <a:r>
              <a:rPr dirty="0" sz="3200" spc="-8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10">
                <a:solidFill>
                  <a:srgbClr val="0000FF"/>
                </a:solidFill>
                <a:latin typeface="Microsoft Sans Serif"/>
                <a:cs typeface="Microsoft Sans Serif"/>
              </a:rPr>
              <a:t>magazinului</a:t>
            </a:r>
            <a:r>
              <a:rPr dirty="0" sz="3200" spc="-10">
                <a:latin typeface="Microsoft Sans Serif"/>
                <a:cs typeface="Microsoft Sans Serif"/>
              </a:rPr>
              <a:t>.</a:t>
            </a:r>
            <a:endParaRPr sz="3200">
              <a:latin typeface="Microsoft Sans Serif"/>
              <a:cs typeface="Microsoft Sans Serif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71017" y="3500450"/>
            <a:ext cx="8012430" cy="1489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355600" marR="5080" indent="-343535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Microsoft Sans Serif"/>
                <a:cs typeface="Microsoft Sans Serif"/>
              </a:rPr>
              <a:t>Soluţia</a:t>
            </a:r>
            <a:r>
              <a:rPr dirty="0" sz="3200" spc="685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acestei</a:t>
            </a:r>
            <a:r>
              <a:rPr dirty="0" sz="3200" spc="695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probleme</a:t>
            </a:r>
            <a:r>
              <a:rPr dirty="0" sz="3200" spc="700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este</a:t>
            </a:r>
            <a:r>
              <a:rPr dirty="0" sz="3200" spc="680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să</a:t>
            </a:r>
            <a:r>
              <a:rPr dirty="0" sz="3200" spc="700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creăm</a:t>
            </a:r>
            <a:r>
              <a:rPr dirty="0" sz="3200" spc="715">
                <a:latin typeface="Microsoft Sans Serif"/>
                <a:cs typeface="Microsoft Sans Serif"/>
              </a:rPr>
              <a:t> </a:t>
            </a:r>
            <a:r>
              <a:rPr dirty="0" sz="3200" spc="-50">
                <a:latin typeface="Microsoft Sans Serif"/>
                <a:cs typeface="Microsoft Sans Serif"/>
              </a:rPr>
              <a:t>o </a:t>
            </a:r>
            <a:r>
              <a:rPr dirty="0" sz="3200">
                <a:latin typeface="Microsoft Sans Serif"/>
                <a:cs typeface="Microsoft Sans Serif"/>
              </a:rPr>
              <a:t>nouă</a:t>
            </a:r>
            <a:r>
              <a:rPr dirty="0" sz="3200" spc="190">
                <a:latin typeface="Microsoft Sans Serif"/>
                <a:cs typeface="Microsoft Sans Serif"/>
              </a:rPr>
              <a:t>  </a:t>
            </a:r>
            <a:r>
              <a:rPr dirty="0" sz="3200">
                <a:latin typeface="Microsoft Sans Serif"/>
                <a:cs typeface="Microsoft Sans Serif"/>
              </a:rPr>
              <a:t>entitate,</a:t>
            </a:r>
            <a:r>
              <a:rPr dirty="0" sz="3200" spc="175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MAGAZIN,</a:t>
            </a:r>
            <a:r>
              <a:rPr dirty="0" sz="3200" spc="165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care</a:t>
            </a:r>
            <a:r>
              <a:rPr dirty="0" sz="3200" spc="170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va</a:t>
            </a:r>
            <a:r>
              <a:rPr dirty="0" sz="3200" spc="165">
                <a:latin typeface="Microsoft Sans Serif"/>
                <a:cs typeface="Microsoft Sans Serif"/>
              </a:rPr>
              <a:t> </a:t>
            </a:r>
            <a:r>
              <a:rPr dirty="0" sz="3200" spc="-10">
                <a:latin typeface="Microsoft Sans Serif"/>
                <a:cs typeface="Microsoft Sans Serif"/>
              </a:rPr>
              <a:t>conţine </a:t>
            </a:r>
            <a:r>
              <a:rPr dirty="0" sz="3200">
                <a:latin typeface="Microsoft Sans Serif"/>
                <a:cs typeface="Microsoft Sans Serif"/>
              </a:rPr>
              <a:t>cele două</a:t>
            </a:r>
            <a:r>
              <a:rPr dirty="0" sz="3200" spc="5">
                <a:latin typeface="Microsoft Sans Serif"/>
                <a:cs typeface="Microsoft Sans Serif"/>
              </a:rPr>
              <a:t>  </a:t>
            </a:r>
            <a:r>
              <a:rPr dirty="0" sz="3200" spc="-10">
                <a:latin typeface="Microsoft Sans Serif"/>
                <a:cs typeface="Microsoft Sans Serif"/>
              </a:rPr>
              <a:t>atribute.</a:t>
            </a:r>
            <a:endParaRPr sz="3200">
              <a:latin typeface="Microsoft Sans Serif"/>
              <a:cs typeface="Microsoft Sans Serif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75332" y="1519427"/>
            <a:ext cx="1649709" cy="1868541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13859" y="4788408"/>
            <a:ext cx="4227576" cy="1496568"/>
          </a:xfrm>
          <a:prstGeom prst="rect">
            <a:avLst/>
          </a:prstGeom>
        </p:spPr>
      </p:pic>
      <p:sp>
        <p:nvSpPr>
          <p:cNvPr id="7" name="object 7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85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19.04.2022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85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36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85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19.04.2022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85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50"/>
              <a:t>4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0004" y="333502"/>
            <a:ext cx="5803900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75970" marR="5080" indent="-763905">
              <a:lnSpc>
                <a:spcPct val="100000"/>
              </a:lnSpc>
              <a:spcBef>
                <a:spcPts val="100"/>
              </a:spcBef>
            </a:pPr>
            <a:r>
              <a:rPr dirty="0" spc="-50"/>
              <a:t>REZOLVAREA</a:t>
            </a:r>
            <a:r>
              <a:rPr dirty="0" spc="-155"/>
              <a:t> </a:t>
            </a:r>
            <a:r>
              <a:rPr dirty="0" spc="-10"/>
              <a:t>RELAŢIILOR </a:t>
            </a:r>
            <a:r>
              <a:rPr dirty="0"/>
              <a:t>MANY</a:t>
            </a:r>
            <a:r>
              <a:rPr dirty="0" spc="-45"/>
              <a:t> </a:t>
            </a:r>
            <a:r>
              <a:rPr dirty="0"/>
              <a:t>TO</a:t>
            </a:r>
            <a:r>
              <a:rPr dirty="0" spc="-125"/>
              <a:t> </a:t>
            </a:r>
            <a:r>
              <a:rPr dirty="0" spc="-20"/>
              <a:t>MANY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635" y="1596897"/>
            <a:ext cx="7920355" cy="41332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355600" marR="263525" indent="-3429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3200">
                <a:latin typeface="Microsoft Sans Serif"/>
                <a:cs typeface="Microsoft Sans Serif"/>
              </a:rPr>
              <a:t>În</a:t>
            </a:r>
            <a:r>
              <a:rPr dirty="0" sz="3200" spc="390">
                <a:latin typeface="Microsoft Sans Serif"/>
                <a:cs typeface="Microsoft Sans Serif"/>
              </a:rPr>
              <a:t>   </a:t>
            </a:r>
            <a:r>
              <a:rPr dirty="0" sz="3200">
                <a:latin typeface="Microsoft Sans Serif"/>
                <a:cs typeface="Microsoft Sans Serif"/>
              </a:rPr>
              <a:t>vederea</a:t>
            </a:r>
            <a:r>
              <a:rPr dirty="0" sz="3200" spc="380">
                <a:latin typeface="Microsoft Sans Serif"/>
                <a:cs typeface="Microsoft Sans Serif"/>
              </a:rPr>
              <a:t>   </a:t>
            </a:r>
            <a:r>
              <a:rPr dirty="0" sz="3200">
                <a:latin typeface="Microsoft Sans Serif"/>
                <a:cs typeface="Microsoft Sans Serif"/>
              </a:rPr>
              <a:t>implementării</a:t>
            </a:r>
            <a:r>
              <a:rPr dirty="0" sz="3200" spc="385">
                <a:latin typeface="Microsoft Sans Serif"/>
                <a:cs typeface="Microsoft Sans Serif"/>
              </a:rPr>
              <a:t>   </a:t>
            </a:r>
            <a:r>
              <a:rPr dirty="0" sz="3200">
                <a:latin typeface="Microsoft Sans Serif"/>
                <a:cs typeface="Microsoft Sans Serif"/>
              </a:rPr>
              <a:t>fizice</a:t>
            </a:r>
            <a:r>
              <a:rPr dirty="0" sz="3200" spc="390">
                <a:latin typeface="Microsoft Sans Serif"/>
                <a:cs typeface="Microsoft Sans Serif"/>
              </a:rPr>
              <a:t>   </a:t>
            </a:r>
            <a:r>
              <a:rPr dirty="0" sz="3200" spc="-50">
                <a:latin typeface="Microsoft Sans Serif"/>
                <a:cs typeface="Microsoft Sans Serif"/>
              </a:rPr>
              <a:t>a </a:t>
            </a:r>
            <a:r>
              <a:rPr dirty="0" sz="3200">
                <a:latin typeface="Microsoft Sans Serif"/>
                <a:cs typeface="Microsoft Sans Serif"/>
              </a:rPr>
              <a:t>modelului</a:t>
            </a:r>
            <a:r>
              <a:rPr dirty="0" sz="3200" spc="15">
                <a:latin typeface="Microsoft Sans Serif"/>
                <a:cs typeface="Microsoft Sans Serif"/>
              </a:rPr>
              <a:t>  </a:t>
            </a:r>
            <a:r>
              <a:rPr dirty="0" sz="3200">
                <a:latin typeface="Microsoft Sans Serif"/>
                <a:cs typeface="Microsoft Sans Serif"/>
              </a:rPr>
              <a:t>conceptual,</a:t>
            </a:r>
            <a:r>
              <a:rPr dirty="0" sz="3200" spc="15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este</a:t>
            </a:r>
            <a:r>
              <a:rPr dirty="0" sz="3200" spc="5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important</a:t>
            </a:r>
            <a:r>
              <a:rPr dirty="0" sz="3200" spc="15">
                <a:latin typeface="Microsoft Sans Serif"/>
                <a:cs typeface="Microsoft Sans Serif"/>
              </a:rPr>
              <a:t> </a:t>
            </a:r>
            <a:r>
              <a:rPr dirty="0" sz="3200" spc="-25">
                <a:latin typeface="Microsoft Sans Serif"/>
                <a:cs typeface="Microsoft Sans Serif"/>
              </a:rPr>
              <a:t>ca </a:t>
            </a:r>
            <a:r>
              <a:rPr dirty="0" sz="3200">
                <a:latin typeface="Microsoft Sans Serif"/>
                <a:cs typeface="Microsoft Sans Serif"/>
              </a:rPr>
              <a:t>relaţiile</a:t>
            </a:r>
            <a:r>
              <a:rPr dirty="0" sz="3200" spc="-40">
                <a:latin typeface="Microsoft Sans Serif"/>
                <a:cs typeface="Microsoft Sans Serif"/>
              </a:rPr>
              <a:t> </a:t>
            </a:r>
            <a:r>
              <a:rPr dirty="0" sz="3200">
                <a:solidFill>
                  <a:srgbClr val="FF0000"/>
                </a:solidFill>
                <a:latin typeface="Microsoft Sans Serif"/>
                <a:cs typeface="Microsoft Sans Serif"/>
              </a:rPr>
              <a:t>Many</a:t>
            </a:r>
            <a:r>
              <a:rPr dirty="0" sz="3200" spc="74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3200">
                <a:solidFill>
                  <a:srgbClr val="FF0000"/>
                </a:solidFill>
                <a:latin typeface="Microsoft Sans Serif"/>
                <a:cs typeface="Microsoft Sans Serif"/>
              </a:rPr>
              <a:t>to</a:t>
            </a:r>
            <a:r>
              <a:rPr dirty="0" sz="3200" spc="-7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3200">
                <a:solidFill>
                  <a:srgbClr val="FF0000"/>
                </a:solidFill>
                <a:latin typeface="Microsoft Sans Serif"/>
                <a:cs typeface="Microsoft Sans Serif"/>
              </a:rPr>
              <a:t>Many</a:t>
            </a:r>
            <a:r>
              <a:rPr dirty="0" sz="3200" spc="-6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să</a:t>
            </a:r>
            <a:r>
              <a:rPr dirty="0" sz="3200" spc="-45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fie</a:t>
            </a:r>
            <a:r>
              <a:rPr dirty="0" sz="3200" spc="-5">
                <a:latin typeface="Microsoft Sans Serif"/>
                <a:cs typeface="Microsoft Sans Serif"/>
              </a:rPr>
              <a:t> </a:t>
            </a:r>
            <a:r>
              <a:rPr dirty="0" sz="3200" spc="-10">
                <a:latin typeface="Microsoft Sans Serif"/>
                <a:cs typeface="Microsoft Sans Serif"/>
              </a:rPr>
              <a:t>rezolvate.</a:t>
            </a:r>
            <a:endParaRPr sz="3200">
              <a:latin typeface="Microsoft Sans Serif"/>
              <a:cs typeface="Microsoft Sans Serif"/>
            </a:endParaRPr>
          </a:p>
          <a:p>
            <a:pPr algn="just" marL="355600" marR="248920" indent="-342900">
              <a:lnSpc>
                <a:spcPct val="100000"/>
              </a:lnSpc>
              <a:spcBef>
                <a:spcPts val="805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3200" spc="-25">
                <a:latin typeface="Microsoft Sans Serif"/>
                <a:cs typeface="Microsoft Sans Serif"/>
              </a:rPr>
              <a:t>Într-</a:t>
            </a:r>
            <a:r>
              <a:rPr dirty="0" sz="3200">
                <a:latin typeface="Microsoft Sans Serif"/>
                <a:cs typeface="Microsoft Sans Serif"/>
              </a:rPr>
              <a:t>o</a:t>
            </a:r>
            <a:r>
              <a:rPr dirty="0" sz="3200" spc="135">
                <a:latin typeface="Microsoft Sans Serif"/>
                <a:cs typeface="Microsoft Sans Serif"/>
              </a:rPr>
              <a:t>  </a:t>
            </a:r>
            <a:r>
              <a:rPr dirty="0" sz="3200">
                <a:latin typeface="Microsoft Sans Serif"/>
                <a:cs typeface="Microsoft Sans Serif"/>
              </a:rPr>
              <a:t>relaţie</a:t>
            </a:r>
            <a:r>
              <a:rPr dirty="0" sz="3200" spc="140">
                <a:latin typeface="Microsoft Sans Serif"/>
                <a:cs typeface="Microsoft Sans Serif"/>
              </a:rPr>
              <a:t>  </a:t>
            </a:r>
            <a:r>
              <a:rPr dirty="0" sz="3200" b="1">
                <a:solidFill>
                  <a:srgbClr val="FF0000"/>
                </a:solidFill>
                <a:latin typeface="Arial"/>
                <a:cs typeface="Arial"/>
              </a:rPr>
              <a:t>M:M</a:t>
            </a:r>
            <a:r>
              <a:rPr dirty="0" sz="3200" spc="110" b="1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dirty="0" sz="3200">
                <a:latin typeface="Microsoft Sans Serif"/>
                <a:cs typeface="Microsoft Sans Serif"/>
              </a:rPr>
              <a:t>există</a:t>
            </a:r>
            <a:r>
              <a:rPr dirty="0" sz="3200" spc="130">
                <a:latin typeface="Microsoft Sans Serif"/>
                <a:cs typeface="Microsoft Sans Serif"/>
              </a:rPr>
              <a:t>  </a:t>
            </a:r>
            <a:r>
              <a:rPr dirty="0" sz="3200">
                <a:latin typeface="Microsoft Sans Serif"/>
                <a:cs typeface="Microsoft Sans Serif"/>
              </a:rPr>
              <a:t>cel</a:t>
            </a:r>
            <a:r>
              <a:rPr dirty="0" sz="3200" spc="145">
                <a:latin typeface="Microsoft Sans Serif"/>
                <a:cs typeface="Microsoft Sans Serif"/>
              </a:rPr>
              <a:t>  </a:t>
            </a:r>
            <a:r>
              <a:rPr dirty="0" sz="3200">
                <a:latin typeface="Microsoft Sans Serif"/>
                <a:cs typeface="Microsoft Sans Serif"/>
              </a:rPr>
              <a:t>puţin</a:t>
            </a:r>
            <a:r>
              <a:rPr dirty="0" sz="3200" spc="140">
                <a:latin typeface="Microsoft Sans Serif"/>
                <a:cs typeface="Microsoft Sans Serif"/>
              </a:rPr>
              <a:t>  </a:t>
            </a:r>
            <a:r>
              <a:rPr dirty="0" sz="3200" spc="-25">
                <a:latin typeface="Microsoft Sans Serif"/>
                <a:cs typeface="Microsoft Sans Serif"/>
              </a:rPr>
              <a:t>un </a:t>
            </a:r>
            <a:r>
              <a:rPr dirty="0" sz="3200">
                <a:latin typeface="Microsoft Sans Serif"/>
                <a:cs typeface="Microsoft Sans Serif"/>
              </a:rPr>
              <a:t>atribut</a:t>
            </a:r>
            <a:r>
              <a:rPr dirty="0" sz="3200" spc="790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care</a:t>
            </a:r>
            <a:r>
              <a:rPr dirty="0" sz="3200" spc="-85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descrie</a:t>
            </a:r>
            <a:r>
              <a:rPr dirty="0" sz="3200" spc="-85">
                <a:latin typeface="Microsoft Sans Serif"/>
                <a:cs typeface="Microsoft Sans Serif"/>
              </a:rPr>
              <a:t> </a:t>
            </a:r>
            <a:r>
              <a:rPr dirty="0" sz="3200" spc="-10">
                <a:latin typeface="Microsoft Sans Serif"/>
                <a:cs typeface="Microsoft Sans Serif"/>
              </a:rPr>
              <a:t>relaţia.</a:t>
            </a:r>
            <a:endParaRPr sz="3200">
              <a:latin typeface="Microsoft Sans Serif"/>
              <a:cs typeface="Microsoft Sans Serif"/>
            </a:endParaRPr>
          </a:p>
          <a:p>
            <a:pPr algn="just" marL="355600" marR="5080" indent="-342900">
              <a:lnSpc>
                <a:spcPct val="100000"/>
              </a:lnSpc>
              <a:spcBef>
                <a:spcPts val="805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3200">
                <a:latin typeface="Microsoft Sans Serif"/>
                <a:cs typeface="Microsoft Sans Serif"/>
              </a:rPr>
              <a:t>Se</a:t>
            </a:r>
            <a:r>
              <a:rPr dirty="0" sz="3200" spc="-60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creeaza</a:t>
            </a:r>
            <a:r>
              <a:rPr dirty="0" sz="3200" spc="-60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a</a:t>
            </a:r>
            <a:r>
              <a:rPr dirty="0" sz="3200" spc="-50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treia</a:t>
            </a:r>
            <a:r>
              <a:rPr dirty="0" sz="3200" spc="-60">
                <a:latin typeface="Microsoft Sans Serif"/>
                <a:cs typeface="Microsoft Sans Serif"/>
              </a:rPr>
              <a:t> </a:t>
            </a:r>
            <a:r>
              <a:rPr dirty="0" sz="3200" spc="-10">
                <a:latin typeface="Microsoft Sans Serif"/>
                <a:cs typeface="Microsoft Sans Serif"/>
              </a:rPr>
              <a:t>entitate,</a:t>
            </a:r>
            <a:r>
              <a:rPr dirty="0" sz="3200" spc="-65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numită</a:t>
            </a:r>
            <a:r>
              <a:rPr dirty="0" sz="3200" spc="-60">
                <a:latin typeface="Microsoft Sans Serif"/>
                <a:cs typeface="Microsoft Sans Serif"/>
              </a:rPr>
              <a:t> </a:t>
            </a:r>
            <a:r>
              <a:rPr dirty="0" sz="3200" spc="-10">
                <a:latin typeface="Microsoft Sans Serif"/>
                <a:cs typeface="Microsoft Sans Serif"/>
              </a:rPr>
              <a:t>entitate </a:t>
            </a:r>
            <a:r>
              <a:rPr dirty="0" sz="3200">
                <a:latin typeface="Microsoft Sans Serif"/>
                <a:cs typeface="Microsoft Sans Serif"/>
              </a:rPr>
              <a:t>de</a:t>
            </a:r>
            <a:r>
              <a:rPr dirty="0" sz="3200" spc="70">
                <a:latin typeface="Microsoft Sans Serif"/>
                <a:cs typeface="Microsoft Sans Serif"/>
              </a:rPr>
              <a:t>  </a:t>
            </a:r>
            <a:r>
              <a:rPr dirty="0" sz="3200">
                <a:latin typeface="Microsoft Sans Serif"/>
                <a:cs typeface="Microsoft Sans Serif"/>
              </a:rPr>
              <a:t>intersecţie,</a:t>
            </a:r>
            <a:r>
              <a:rPr dirty="0" sz="3200" spc="65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gasind</a:t>
            </a:r>
            <a:r>
              <a:rPr dirty="0" sz="3200" spc="50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astfel</a:t>
            </a:r>
            <a:r>
              <a:rPr dirty="0" sz="3200" spc="60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un</a:t>
            </a:r>
            <a:r>
              <a:rPr dirty="0" sz="3200" spc="65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loc</a:t>
            </a:r>
            <a:r>
              <a:rPr dirty="0" sz="3200" spc="75">
                <a:latin typeface="Microsoft Sans Serif"/>
                <a:cs typeface="Microsoft Sans Serif"/>
              </a:rPr>
              <a:t> </a:t>
            </a:r>
            <a:r>
              <a:rPr dirty="0" sz="3200" spc="-10">
                <a:latin typeface="Microsoft Sans Serif"/>
                <a:cs typeface="Microsoft Sans Serif"/>
              </a:rPr>
              <a:t>pentru </a:t>
            </a:r>
            <a:r>
              <a:rPr dirty="0" sz="3200">
                <a:latin typeface="Microsoft Sans Serif"/>
                <a:cs typeface="Microsoft Sans Serif"/>
              </a:rPr>
              <a:t>acel</a:t>
            </a:r>
            <a:r>
              <a:rPr dirty="0" sz="3200" spc="20">
                <a:latin typeface="Microsoft Sans Serif"/>
                <a:cs typeface="Microsoft Sans Serif"/>
              </a:rPr>
              <a:t>  </a:t>
            </a:r>
            <a:r>
              <a:rPr dirty="0" sz="3200" spc="-10">
                <a:latin typeface="Microsoft Sans Serif"/>
                <a:cs typeface="Microsoft Sans Serif"/>
              </a:rPr>
              <a:t>atribut.</a:t>
            </a:r>
            <a:endParaRPr sz="3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50137" y="2467178"/>
            <a:ext cx="3075940" cy="344042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468120" algn="l"/>
              </a:tabLst>
            </a:pPr>
            <a:r>
              <a:rPr dirty="0" sz="2800" spc="-20">
                <a:solidFill>
                  <a:srgbClr val="0000FF"/>
                </a:solidFill>
                <a:latin typeface="Microsoft Sans Serif"/>
                <a:cs typeface="Microsoft Sans Serif"/>
              </a:rPr>
              <a:t>Floare</a:t>
            </a:r>
            <a:r>
              <a:rPr dirty="0" sz="2800" spc="-10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0000FF"/>
                </a:solidFill>
                <a:latin typeface="Microsoft Sans Serif"/>
                <a:cs typeface="Microsoft Sans Serif"/>
              </a:rPr>
              <a:t>de</a:t>
            </a:r>
            <a:r>
              <a:rPr dirty="0" sz="2800" spc="-10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">
                <a:solidFill>
                  <a:srgbClr val="0000FF"/>
                </a:solidFill>
                <a:latin typeface="Microsoft Sans Serif"/>
                <a:cs typeface="Microsoft Sans Serif"/>
              </a:rPr>
              <a:t>state </a:t>
            </a:r>
            <a:r>
              <a:rPr dirty="0" sz="2800" spc="-10">
                <a:latin typeface="Microsoft Sans Serif"/>
                <a:cs typeface="Microsoft Sans Serif"/>
              </a:rPr>
              <a:t>depinde</a:t>
            </a:r>
            <a:r>
              <a:rPr dirty="0" sz="2800">
                <a:latin typeface="Microsoft Sans Serif"/>
                <a:cs typeface="Microsoft Sans Serif"/>
              </a:rPr>
              <a:t>	de</a:t>
            </a:r>
            <a:r>
              <a:rPr dirty="0" sz="2800" spc="-45">
                <a:latin typeface="Microsoft Sans Serif"/>
                <a:cs typeface="Microsoft Sans Serif"/>
              </a:rPr>
              <a:t> </a:t>
            </a:r>
            <a:r>
              <a:rPr dirty="0" sz="2800" spc="-10">
                <a:solidFill>
                  <a:srgbClr val="0000FF"/>
                </a:solidFill>
                <a:latin typeface="Microsoft Sans Serif"/>
                <a:cs typeface="Microsoft Sans Serif"/>
              </a:rPr>
              <a:t>state</a:t>
            </a:r>
            <a:r>
              <a:rPr dirty="0" sz="2800" spc="-12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">
                <a:latin typeface="Microsoft Sans Serif"/>
                <a:cs typeface="Microsoft Sans Serif"/>
              </a:rPr>
              <a:t>şi </a:t>
            </a:r>
            <a:r>
              <a:rPr dirty="0" sz="2800">
                <a:latin typeface="Microsoft Sans Serif"/>
                <a:cs typeface="Microsoft Sans Serif"/>
              </a:rPr>
              <a:t>nu</a:t>
            </a:r>
            <a:r>
              <a:rPr dirty="0" sz="2800" spc="-1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de</a:t>
            </a:r>
            <a:r>
              <a:rPr dirty="0" sz="2800" spc="25">
                <a:latin typeface="Microsoft Sans Serif"/>
                <a:cs typeface="Microsoft Sans Serif"/>
              </a:rPr>
              <a:t> </a:t>
            </a:r>
            <a:r>
              <a:rPr dirty="0" sz="2800" spc="-20">
                <a:latin typeface="Microsoft Sans Serif"/>
                <a:cs typeface="Microsoft Sans Serif"/>
              </a:rPr>
              <a:t>oraş.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90"/>
              </a:spcBef>
            </a:pPr>
            <a:endParaRPr sz="2800">
              <a:latin typeface="Microsoft Sans Serif"/>
              <a:cs typeface="Microsoft Sans Serif"/>
            </a:endParaRPr>
          </a:p>
          <a:p>
            <a:pPr algn="just" marL="12700" marR="742950">
              <a:lnSpc>
                <a:spcPct val="100000"/>
              </a:lnSpc>
              <a:spcBef>
                <a:spcPts val="5"/>
              </a:spcBef>
            </a:pPr>
            <a:r>
              <a:rPr dirty="0" sz="2800">
                <a:latin typeface="Microsoft Sans Serif"/>
                <a:cs typeface="Microsoft Sans Serif"/>
              </a:rPr>
              <a:t>Soluţia</a:t>
            </a:r>
            <a:r>
              <a:rPr dirty="0" sz="2800" spc="-12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este</a:t>
            </a:r>
            <a:r>
              <a:rPr dirty="0" sz="2800" spc="-135">
                <a:latin typeface="Microsoft Sans Serif"/>
                <a:cs typeface="Microsoft Sans Serif"/>
              </a:rPr>
              <a:t> </a:t>
            </a:r>
            <a:r>
              <a:rPr dirty="0" sz="2800" spc="-25">
                <a:latin typeface="Microsoft Sans Serif"/>
                <a:cs typeface="Microsoft Sans Serif"/>
              </a:rPr>
              <a:t>să </a:t>
            </a:r>
            <a:r>
              <a:rPr dirty="0" sz="2800">
                <a:latin typeface="Microsoft Sans Serif"/>
                <a:cs typeface="Microsoft Sans Serif"/>
              </a:rPr>
              <a:t>creăm</a:t>
            </a:r>
            <a:r>
              <a:rPr dirty="0" sz="2800" spc="-1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o</a:t>
            </a:r>
            <a:r>
              <a:rPr dirty="0" sz="2800" spc="-15">
                <a:latin typeface="Microsoft Sans Serif"/>
                <a:cs typeface="Microsoft Sans Serif"/>
              </a:rPr>
              <a:t>  </a:t>
            </a:r>
            <a:r>
              <a:rPr dirty="0" sz="2800" spc="-20">
                <a:latin typeface="Microsoft Sans Serif"/>
                <a:cs typeface="Microsoft Sans Serif"/>
              </a:rPr>
              <a:t>nouă </a:t>
            </a:r>
            <a:r>
              <a:rPr dirty="0" sz="2800">
                <a:latin typeface="Microsoft Sans Serif"/>
                <a:cs typeface="Microsoft Sans Serif"/>
              </a:rPr>
              <a:t>entitate</a:t>
            </a:r>
            <a:r>
              <a:rPr dirty="0" sz="2800" spc="-180">
                <a:latin typeface="Microsoft Sans Serif"/>
                <a:cs typeface="Microsoft Sans Serif"/>
              </a:rPr>
              <a:t> </a:t>
            </a:r>
            <a:r>
              <a:rPr dirty="0" sz="2800" spc="-135">
                <a:latin typeface="Microsoft Sans Serif"/>
                <a:cs typeface="Microsoft Sans Serif"/>
              </a:rPr>
              <a:t>STATE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81069" y="444830"/>
            <a:ext cx="178816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Exemplu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22115" y="2010228"/>
            <a:ext cx="3890558" cy="3875314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85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19.04.2022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85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36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1491" y="444830"/>
            <a:ext cx="719709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FORMA</a:t>
            </a:r>
            <a:r>
              <a:rPr dirty="0" spc="25"/>
              <a:t> </a:t>
            </a:r>
            <a:r>
              <a:rPr dirty="0"/>
              <a:t>A</a:t>
            </a:r>
            <a:r>
              <a:rPr dirty="0" spc="30"/>
              <a:t> </a:t>
            </a:r>
            <a:r>
              <a:rPr dirty="0" spc="-20"/>
              <a:t>III-</a:t>
            </a:r>
            <a:r>
              <a:rPr dirty="0"/>
              <a:t>a</a:t>
            </a:r>
            <a:r>
              <a:rPr dirty="0" spc="80"/>
              <a:t> </a:t>
            </a:r>
            <a:r>
              <a:rPr dirty="0"/>
              <a:t>DE</a:t>
            </a:r>
            <a:r>
              <a:rPr dirty="0" spc="-90"/>
              <a:t> </a:t>
            </a:r>
            <a:r>
              <a:rPr dirty="0" spc="-10"/>
              <a:t>NORMALIZARE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23443" y="1530096"/>
            <a:ext cx="6664325" cy="200787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24765">
              <a:lnSpc>
                <a:spcPct val="100000"/>
              </a:lnSpc>
              <a:spcBef>
                <a:spcPts val="700"/>
              </a:spcBef>
            </a:pPr>
            <a:r>
              <a:rPr dirty="0" sz="2400" spc="-10" b="1">
                <a:latin typeface="Arial"/>
                <a:cs typeface="Arial"/>
              </a:rPr>
              <a:t>EXERCITIU</a:t>
            </a:r>
            <a:endParaRPr sz="2400">
              <a:latin typeface="Arial"/>
              <a:cs typeface="Arial"/>
            </a:endParaRPr>
          </a:p>
          <a:p>
            <a:pPr marL="24765" marR="5080" indent="337185">
              <a:lnSpc>
                <a:spcPct val="100000"/>
              </a:lnSpc>
              <a:spcBef>
                <a:spcPts val="605"/>
              </a:spcBef>
              <a:buClr>
                <a:srgbClr val="000000"/>
              </a:buClr>
              <a:buAutoNum type="arabicPeriod"/>
              <a:tabLst>
                <a:tab pos="361950" algn="l"/>
              </a:tabLst>
            </a:pP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Identificați</a:t>
            </a:r>
            <a:r>
              <a:rPr dirty="0" sz="2400" spc="-9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dependența</a:t>
            </a:r>
            <a:r>
              <a:rPr dirty="0" sz="2400" spc="-5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tranzitivă</a:t>
            </a:r>
            <a:r>
              <a:rPr dirty="0" sz="2400" spc="-9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50">
                <a:solidFill>
                  <a:srgbClr val="1F2023"/>
                </a:solidFill>
                <a:latin typeface="Microsoft Sans Serif"/>
                <a:cs typeface="Microsoft Sans Serif"/>
              </a:rPr>
              <a:t>în</a:t>
            </a:r>
            <a:r>
              <a:rPr dirty="0" sz="2400" spc="-10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modelul</a:t>
            </a:r>
            <a:r>
              <a:rPr dirty="0" sz="2400" spc="-7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5">
                <a:solidFill>
                  <a:srgbClr val="1F2023"/>
                </a:solidFill>
                <a:latin typeface="Microsoft Sans Serif"/>
                <a:cs typeface="Microsoft Sans Serif"/>
              </a:rPr>
              <a:t>de </a:t>
            </a: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mai</a:t>
            </a:r>
            <a:r>
              <a:rPr dirty="0" sz="2400" spc="-2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0">
                <a:solidFill>
                  <a:srgbClr val="1F2023"/>
                </a:solidFill>
                <a:latin typeface="Microsoft Sans Serif"/>
                <a:cs typeface="Microsoft Sans Serif"/>
              </a:rPr>
              <a:t>jos.</a:t>
            </a:r>
            <a:endParaRPr sz="2400">
              <a:latin typeface="Microsoft Sans Serif"/>
              <a:cs typeface="Microsoft Sans Serif"/>
            </a:endParaRPr>
          </a:p>
          <a:p>
            <a:pPr lvl="1" marL="354965" marR="708660" indent="-342900">
              <a:lnSpc>
                <a:spcPct val="100000"/>
              </a:lnSpc>
              <a:buFont typeface="Wingdings"/>
              <a:buChar char=""/>
              <a:tabLst>
                <a:tab pos="354965" algn="l"/>
              </a:tabLst>
            </a:pP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Statul</a:t>
            </a:r>
            <a:r>
              <a:rPr dirty="0" sz="2400" spc="-4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care</a:t>
            </a:r>
            <a:r>
              <a:rPr dirty="0" sz="2400" spc="-4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atribute</a:t>
            </a:r>
            <a:r>
              <a:rPr dirty="0" sz="2400" spc="-4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încalcă</a:t>
            </a:r>
            <a:r>
              <a:rPr dirty="0" sz="2400" spc="-2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7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Treia</a:t>
            </a:r>
            <a:r>
              <a:rPr dirty="0" sz="2400" spc="-4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1F2023"/>
                </a:solidFill>
                <a:latin typeface="Microsoft Sans Serif"/>
                <a:cs typeface="Microsoft Sans Serif"/>
              </a:rPr>
              <a:t>Formă Normală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0" y="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9144000" y="0"/>
                </a:moveTo>
                <a:lnTo>
                  <a:pt x="0" y="0"/>
                </a:lnTo>
                <a:lnTo>
                  <a:pt x="0" y="457200"/>
                </a:lnTo>
                <a:lnTo>
                  <a:pt x="9144000" y="4572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8F8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-12700" y="48259"/>
            <a:ext cx="578421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Statul care</a:t>
            </a:r>
            <a:r>
              <a:rPr dirty="0" sz="2100" spc="-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atribute</a:t>
            </a:r>
            <a:r>
              <a:rPr dirty="0" sz="2100" spc="1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încalcă</a:t>
            </a:r>
            <a:r>
              <a:rPr dirty="0" sz="2100" spc="-1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a</a:t>
            </a:r>
            <a:r>
              <a:rPr dirty="0" sz="2100" spc="1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treia</a:t>
            </a:r>
            <a:r>
              <a:rPr dirty="0" sz="2100" spc="-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formă</a:t>
            </a:r>
            <a:r>
              <a:rPr dirty="0" sz="2100" spc="1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normală</a:t>
            </a:r>
            <a:endParaRPr sz="2100">
              <a:latin typeface="Microsoft Sans Serif"/>
              <a:cs typeface="Microsoft Sans Serif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38528" y="3467107"/>
            <a:ext cx="2172455" cy="1791067"/>
          </a:xfrm>
          <a:prstGeom prst="rect">
            <a:avLst/>
          </a:prstGeom>
        </p:spPr>
      </p:pic>
      <p:sp>
        <p:nvSpPr>
          <p:cNvPr id="7" name="object 7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85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19.04.2022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85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36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091" y="597789"/>
            <a:ext cx="719709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FORMA A</a:t>
            </a:r>
            <a:r>
              <a:rPr dirty="0" spc="10"/>
              <a:t> </a:t>
            </a:r>
            <a:r>
              <a:rPr dirty="0" spc="-10"/>
              <a:t>III-</a:t>
            </a:r>
            <a:r>
              <a:rPr dirty="0"/>
              <a:t>a</a:t>
            </a:r>
            <a:r>
              <a:rPr dirty="0" spc="55"/>
              <a:t> </a:t>
            </a:r>
            <a:r>
              <a:rPr dirty="0"/>
              <a:t>DE</a:t>
            </a:r>
            <a:r>
              <a:rPr dirty="0" spc="-100"/>
              <a:t> </a:t>
            </a:r>
            <a:r>
              <a:rPr dirty="0" spc="-10"/>
              <a:t>NORMALIZARE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15900" y="1167510"/>
            <a:ext cx="8317865" cy="3317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765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Arial"/>
                <a:cs typeface="Arial"/>
              </a:rPr>
              <a:t>EXERCITIU</a:t>
            </a:r>
            <a:endParaRPr sz="2400">
              <a:latin typeface="Arial"/>
              <a:cs typeface="Arial"/>
            </a:endParaRPr>
          </a:p>
          <a:p>
            <a:pPr marL="12700" marR="522605" indent="335915">
              <a:lnSpc>
                <a:spcPct val="100000"/>
              </a:lnSpc>
              <a:buClr>
                <a:srgbClr val="000000"/>
              </a:buClr>
              <a:buAutoNum type="arabicPeriod" startAt="2"/>
              <a:tabLst>
                <a:tab pos="348615" algn="l"/>
              </a:tabLst>
            </a:pP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5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schemă</a:t>
            </a:r>
            <a:r>
              <a:rPr dirty="0" sz="2400" spc="-4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de</a:t>
            </a:r>
            <a:r>
              <a:rPr dirty="0" sz="2400" spc="-4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culori</a:t>
            </a:r>
            <a:r>
              <a:rPr dirty="0" sz="2400" spc="-2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pentru</a:t>
            </a:r>
            <a:r>
              <a:rPr dirty="0" sz="2400" spc="-4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4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mașină</a:t>
            </a:r>
            <a:r>
              <a:rPr dirty="0" sz="2400" spc="-3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include</a:t>
            </a:r>
            <a:r>
              <a:rPr dirty="0" sz="2400" spc="-10">
                <a:solidFill>
                  <a:srgbClr val="1F2023"/>
                </a:solidFill>
                <a:latin typeface="Microsoft Sans Serif"/>
                <a:cs typeface="Microsoft Sans Serif"/>
              </a:rPr>
              <a:t> specificații </a:t>
            </a: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pentru</a:t>
            </a:r>
            <a:r>
              <a:rPr dirty="0" sz="2400" spc="-8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culoarea</a:t>
            </a:r>
            <a:r>
              <a:rPr dirty="0" sz="2400" spc="-5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vopselei</a:t>
            </a:r>
            <a:r>
              <a:rPr dirty="0" sz="2400" spc="-5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pentru</a:t>
            </a:r>
            <a:r>
              <a:rPr dirty="0" sz="2400" spc="-8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caroserie</a:t>
            </a:r>
            <a:r>
              <a:rPr dirty="0" sz="2400" spc="-5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și</a:t>
            </a:r>
            <a:r>
              <a:rPr dirty="0" sz="2400" spc="-8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culorile</a:t>
            </a:r>
            <a:r>
              <a:rPr dirty="0" sz="2400" spc="-6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5">
                <a:solidFill>
                  <a:srgbClr val="1F2023"/>
                </a:solidFill>
                <a:latin typeface="Microsoft Sans Serif"/>
                <a:cs typeface="Microsoft Sans Serif"/>
              </a:rPr>
              <a:t>și </a:t>
            </a: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materialele</a:t>
            </a:r>
            <a:r>
              <a:rPr dirty="0" sz="2400" spc="-13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1F2023"/>
                </a:solidFill>
                <a:latin typeface="Microsoft Sans Serif"/>
                <a:cs typeface="Microsoft Sans Serif"/>
              </a:rPr>
              <a:t>interioare.</a:t>
            </a:r>
            <a:endParaRPr sz="2400">
              <a:latin typeface="Microsoft Sans Serif"/>
              <a:cs typeface="Microsoft Sans Serif"/>
            </a:endParaRPr>
          </a:p>
          <a:p>
            <a:pPr lvl="1" marL="355600" marR="5080" indent="-342900">
              <a:lnSpc>
                <a:spcPct val="100000"/>
              </a:lnSpc>
              <a:buFont typeface="Wingdings"/>
              <a:buChar char=""/>
              <a:tabLst>
                <a:tab pos="355600" algn="l"/>
              </a:tabLst>
            </a:pP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De</a:t>
            </a:r>
            <a:r>
              <a:rPr dirty="0" sz="2400" spc="-7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exemplu:</a:t>
            </a:r>
            <a:r>
              <a:rPr dirty="0" sz="2400" spc="-5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Schema</a:t>
            </a:r>
            <a:r>
              <a:rPr dirty="0" sz="2400" spc="-6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de</a:t>
            </a:r>
            <a:r>
              <a:rPr dirty="0" sz="2400" spc="-7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culori</a:t>
            </a:r>
            <a:r>
              <a:rPr dirty="0" sz="2400" spc="-6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„Desert”</a:t>
            </a:r>
            <a:r>
              <a:rPr dirty="0" sz="2400" spc="-6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include</a:t>
            </a:r>
            <a:r>
              <a:rPr dirty="0" sz="2400" spc="-4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1F2023"/>
                </a:solidFill>
                <a:latin typeface="Microsoft Sans Serif"/>
                <a:cs typeface="Microsoft Sans Serif"/>
              </a:rPr>
              <a:t>vopsea </a:t>
            </a: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argintie</a:t>
            </a:r>
            <a:r>
              <a:rPr dirty="0" sz="2400" spc="-3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și</a:t>
            </a:r>
            <a:r>
              <a:rPr dirty="0" sz="2400" spc="-4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interior</a:t>
            </a:r>
            <a:r>
              <a:rPr dirty="0" sz="2400" spc="-3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din</a:t>
            </a:r>
            <a:r>
              <a:rPr dirty="0" sz="2400" spc="-3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piele</a:t>
            </a:r>
            <a:r>
              <a:rPr dirty="0" sz="2400" spc="-2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gri;</a:t>
            </a:r>
            <a:r>
              <a:rPr dirty="0" sz="2400" spc="-4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schema</a:t>
            </a:r>
            <a:r>
              <a:rPr dirty="0" sz="2400" spc="-4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de</a:t>
            </a:r>
            <a:r>
              <a:rPr dirty="0" sz="2400" spc="-4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culori</a:t>
            </a:r>
            <a:r>
              <a:rPr dirty="0" sz="2400" spc="-4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1F2023"/>
                </a:solidFill>
                <a:latin typeface="Microsoft Sans Serif"/>
                <a:cs typeface="Microsoft Sans Serif"/>
              </a:rPr>
              <a:t>„Sunburst” </a:t>
            </a: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include</a:t>
            </a:r>
            <a:r>
              <a:rPr dirty="0" sz="2400" spc="-2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vopsea</a:t>
            </a:r>
            <a:r>
              <a:rPr dirty="0" sz="2400" spc="-5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aurie</a:t>
            </a:r>
            <a:r>
              <a:rPr dirty="0" sz="2400" spc="-4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și</a:t>
            </a:r>
            <a:r>
              <a:rPr dirty="0" sz="2400" spc="-5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interior</a:t>
            </a:r>
            <a:r>
              <a:rPr dirty="0" sz="2400" spc="-4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din</a:t>
            </a:r>
            <a:r>
              <a:rPr dirty="0" sz="2400" spc="-5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piele</a:t>
            </a:r>
            <a:r>
              <a:rPr dirty="0" sz="2400" spc="-2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1F2023"/>
                </a:solidFill>
                <a:latin typeface="Microsoft Sans Serif"/>
                <a:cs typeface="Microsoft Sans Serif"/>
              </a:rPr>
              <a:t>crem.</a:t>
            </a:r>
            <a:endParaRPr sz="2400">
              <a:latin typeface="Microsoft Sans Serif"/>
              <a:cs typeface="Microsoft Sans Serif"/>
            </a:endParaRPr>
          </a:p>
          <a:p>
            <a:pPr lvl="1" marL="355600" marR="134620" indent="-34290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Modelul</a:t>
            </a:r>
            <a:r>
              <a:rPr dirty="0" sz="2400" spc="-3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de</a:t>
            </a:r>
            <a:r>
              <a:rPr dirty="0" sz="2400" spc="-5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mai</a:t>
            </a:r>
            <a:r>
              <a:rPr dirty="0" sz="2400" spc="-4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jos</a:t>
            </a:r>
            <a:r>
              <a:rPr dirty="0" sz="2400" spc="-5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respectă</a:t>
            </a:r>
            <a:r>
              <a:rPr dirty="0" sz="2400" spc="-5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regulile</a:t>
            </a:r>
            <a:r>
              <a:rPr dirty="0" sz="2400" spc="-2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celei</a:t>
            </a:r>
            <a:r>
              <a:rPr dirty="0" sz="2400" spc="-3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1F2023"/>
                </a:solidFill>
                <a:latin typeface="Microsoft Sans Serif"/>
                <a:cs typeface="Microsoft Sans Serif"/>
              </a:rPr>
              <a:t>de-</a:t>
            </a: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5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treia</a:t>
            </a:r>
            <a:r>
              <a:rPr dirty="0" sz="2400" spc="-5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1F2023"/>
                </a:solidFill>
                <a:latin typeface="Microsoft Sans Serif"/>
                <a:cs typeface="Microsoft Sans Serif"/>
              </a:rPr>
              <a:t>forme </a:t>
            </a: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normale?</a:t>
            </a:r>
            <a:r>
              <a:rPr dirty="0" sz="2400" spc="-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Dacă</a:t>
            </a:r>
            <a:r>
              <a:rPr dirty="0" sz="2400" spc="-1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observați</a:t>
            </a:r>
            <a:r>
              <a:rPr dirty="0" sz="2400" spc="-2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2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încălcare,</a:t>
            </a:r>
            <a:r>
              <a:rPr dirty="0" sz="2400" spc="-1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1F2023"/>
                </a:solidFill>
                <a:latin typeface="Microsoft Sans Serif"/>
                <a:cs typeface="Microsoft Sans Serif"/>
              </a:rPr>
              <a:t>corectați-</a:t>
            </a:r>
            <a:r>
              <a:rPr dirty="0" sz="2400" spc="-35">
                <a:solidFill>
                  <a:srgbClr val="1F2023"/>
                </a:solidFill>
                <a:latin typeface="Microsoft Sans Serif"/>
                <a:cs typeface="Microsoft Sans Serif"/>
              </a:rPr>
              <a:t>o.</a:t>
            </a:r>
            <a:endParaRPr sz="2400">
              <a:latin typeface="Microsoft Sans Serif"/>
              <a:cs typeface="Microsoft Sans Serif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0" y="4460747"/>
            <a:ext cx="2057400" cy="217170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85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19.04.2022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85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36</a:t>
            </a:fld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534492" rIns="0" bIns="0" rtlCol="0" vert="horz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dirty="0"/>
              <a:t>FORMA</a:t>
            </a:r>
            <a:r>
              <a:rPr dirty="0" spc="25"/>
              <a:t> </a:t>
            </a:r>
            <a:r>
              <a:rPr dirty="0"/>
              <a:t>A</a:t>
            </a:r>
            <a:r>
              <a:rPr dirty="0" spc="30"/>
              <a:t> </a:t>
            </a:r>
            <a:r>
              <a:rPr dirty="0" spc="-20"/>
              <a:t>III-</a:t>
            </a:r>
            <a:r>
              <a:rPr dirty="0"/>
              <a:t>a</a:t>
            </a:r>
            <a:r>
              <a:rPr dirty="0" spc="80"/>
              <a:t> </a:t>
            </a:r>
            <a:r>
              <a:rPr dirty="0"/>
              <a:t>DE</a:t>
            </a:r>
            <a:r>
              <a:rPr dirty="0" spc="-90"/>
              <a:t> </a:t>
            </a:r>
            <a:r>
              <a:rPr dirty="0" spc="-10"/>
              <a:t>NORMALIZARE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635" y="1592960"/>
            <a:ext cx="13379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Arial"/>
                <a:cs typeface="Arial"/>
              </a:rPr>
              <a:t>SOLUTIE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2781" y="2404575"/>
            <a:ext cx="7070430" cy="2572808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85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19.04.2022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85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36</a:t>
            </a:fld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85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19.04.2022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98780" rIns="0" bIns="0" rtlCol="0" vert="horz">
            <a:spAutoFit/>
          </a:bodyPr>
          <a:lstStyle/>
          <a:p>
            <a:pPr marL="2075180" marR="5080" indent="-187960">
              <a:lnSpc>
                <a:spcPct val="100000"/>
              </a:lnSpc>
              <a:spcBef>
                <a:spcPts val="95"/>
              </a:spcBef>
            </a:pPr>
            <a:r>
              <a:rPr dirty="0" sz="2800" b="1" i="1">
                <a:latin typeface="Arial"/>
                <a:cs typeface="Arial"/>
              </a:rPr>
              <a:t>Model</a:t>
            </a:r>
            <a:r>
              <a:rPr dirty="0" sz="2800" spc="-55" b="1" i="1">
                <a:latin typeface="Arial"/>
                <a:cs typeface="Arial"/>
              </a:rPr>
              <a:t> </a:t>
            </a:r>
            <a:r>
              <a:rPr dirty="0" sz="2800" b="1" i="1">
                <a:latin typeface="Arial"/>
                <a:cs typeface="Arial"/>
              </a:rPr>
              <a:t>fizic</a:t>
            </a:r>
            <a:r>
              <a:rPr dirty="0" sz="2800" spc="-100" b="1" i="1">
                <a:latin typeface="Arial"/>
                <a:cs typeface="Arial"/>
              </a:rPr>
              <a:t> </a:t>
            </a:r>
            <a:r>
              <a:rPr dirty="0" sz="2800" b="1" i="1">
                <a:latin typeface="Arial"/>
                <a:cs typeface="Arial"/>
              </a:rPr>
              <a:t>şi</a:t>
            </a:r>
            <a:r>
              <a:rPr dirty="0" sz="2800" spc="-60" b="1" i="1">
                <a:latin typeface="Arial"/>
                <a:cs typeface="Arial"/>
              </a:rPr>
              <a:t> </a:t>
            </a:r>
            <a:r>
              <a:rPr dirty="0" sz="2800" b="1" i="1">
                <a:latin typeface="Arial"/>
                <a:cs typeface="Arial"/>
              </a:rPr>
              <a:t>model</a:t>
            </a:r>
            <a:r>
              <a:rPr dirty="0" sz="2800" spc="-95" b="1" i="1">
                <a:latin typeface="Arial"/>
                <a:cs typeface="Arial"/>
              </a:rPr>
              <a:t> </a:t>
            </a:r>
            <a:r>
              <a:rPr dirty="0" sz="2800" spc="-10" b="1" i="1">
                <a:latin typeface="Arial"/>
                <a:cs typeface="Arial"/>
              </a:rPr>
              <a:t>conceptual Entităţi</a:t>
            </a:r>
            <a:r>
              <a:rPr dirty="0" sz="2800" spc="-135" b="1" i="1">
                <a:latin typeface="Arial"/>
                <a:cs typeface="Arial"/>
              </a:rPr>
              <a:t> </a:t>
            </a:r>
            <a:r>
              <a:rPr dirty="0" sz="2800" b="1" i="1">
                <a:latin typeface="Arial"/>
                <a:cs typeface="Arial"/>
              </a:rPr>
              <a:t>si</a:t>
            </a:r>
            <a:r>
              <a:rPr dirty="0" sz="2800" spc="-105" b="1" i="1">
                <a:latin typeface="Arial"/>
                <a:cs typeface="Arial"/>
              </a:rPr>
              <a:t> </a:t>
            </a:r>
            <a:r>
              <a:rPr dirty="0" sz="2800" b="1" i="1">
                <a:latin typeface="Arial"/>
                <a:cs typeface="Arial"/>
              </a:rPr>
              <a:t>instanţe</a:t>
            </a:r>
            <a:r>
              <a:rPr dirty="0" sz="2800" spc="-85" b="1" i="1">
                <a:latin typeface="Arial"/>
                <a:cs typeface="Arial"/>
              </a:rPr>
              <a:t> </a:t>
            </a:r>
            <a:r>
              <a:rPr dirty="0" sz="2800" b="1" i="1">
                <a:latin typeface="Arial"/>
                <a:cs typeface="Arial"/>
              </a:rPr>
              <a:t>(partea</a:t>
            </a:r>
            <a:r>
              <a:rPr dirty="0" sz="2800" spc="-80" b="1" i="1">
                <a:latin typeface="Arial"/>
                <a:cs typeface="Arial"/>
              </a:rPr>
              <a:t> </a:t>
            </a:r>
            <a:r>
              <a:rPr dirty="0" sz="2800" spc="-25" b="1" i="1">
                <a:latin typeface="Arial"/>
                <a:cs typeface="Arial"/>
              </a:rPr>
              <a:t>II)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527685" marR="5080" indent="-51562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527685" algn="l"/>
              </a:tabLst>
            </a:pPr>
            <a:r>
              <a:rPr dirty="0" spc="-30"/>
              <a:t>Rezolvarea</a:t>
            </a:r>
            <a:r>
              <a:rPr dirty="0" spc="-155"/>
              <a:t> </a:t>
            </a:r>
            <a:r>
              <a:rPr dirty="0" spc="-10"/>
              <a:t>relaţiilor</a:t>
            </a:r>
            <a:r>
              <a:rPr dirty="0" spc="-105"/>
              <a:t> </a:t>
            </a:r>
            <a:r>
              <a:rPr dirty="0"/>
              <a:t>Many</a:t>
            </a:r>
            <a:r>
              <a:rPr dirty="0" spc="-105"/>
              <a:t> </a:t>
            </a:r>
            <a:r>
              <a:rPr dirty="0" spc="-25"/>
              <a:t>to </a:t>
            </a:r>
            <a:r>
              <a:rPr dirty="0" spc="-20"/>
              <a:t>Many</a:t>
            </a:r>
          </a:p>
          <a:p>
            <a:pPr marL="527685" indent="-514984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527685" algn="l"/>
              </a:tabLst>
            </a:pPr>
            <a:r>
              <a:rPr dirty="0"/>
              <a:t>Analiza</a:t>
            </a:r>
            <a:r>
              <a:rPr dirty="0" spc="-145"/>
              <a:t> </a:t>
            </a:r>
            <a:r>
              <a:rPr dirty="0" spc="-20"/>
              <a:t>CRUD</a:t>
            </a:r>
          </a:p>
          <a:p>
            <a:pPr marL="527685" indent="-514984">
              <a:lnSpc>
                <a:spcPct val="100000"/>
              </a:lnSpc>
              <a:spcBef>
                <a:spcPts val="710"/>
              </a:spcBef>
              <a:buAutoNum type="arabicPeriod"/>
              <a:tabLst>
                <a:tab pos="527685" algn="l"/>
              </a:tabLst>
            </a:pPr>
            <a:r>
              <a:rPr dirty="0" spc="-25"/>
              <a:t>UID</a:t>
            </a:r>
          </a:p>
          <a:p>
            <a:pPr marL="527685" indent="-514984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527685" algn="l"/>
              </a:tabLst>
            </a:pPr>
            <a:r>
              <a:rPr dirty="0" spc="-10"/>
              <a:t>Normalizare</a:t>
            </a:r>
          </a:p>
          <a:p>
            <a:pPr marL="527685" indent="-514984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527685" algn="l"/>
              </a:tabLst>
            </a:pPr>
            <a:r>
              <a:rPr dirty="0" spc="-20">
                <a:solidFill>
                  <a:srgbClr val="FF0000"/>
                </a:solidFill>
              </a:rPr>
              <a:t>Arce</a:t>
            </a:r>
          </a:p>
          <a:p>
            <a:pPr marL="527685" indent="-514984">
              <a:lnSpc>
                <a:spcPct val="100000"/>
              </a:lnSpc>
              <a:spcBef>
                <a:spcPts val="710"/>
              </a:spcBef>
              <a:buAutoNum type="arabicPeriod"/>
              <a:tabLst>
                <a:tab pos="527685" algn="l"/>
              </a:tabLst>
            </a:pPr>
            <a:r>
              <a:rPr dirty="0" spc="-10"/>
              <a:t>Ierarhii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85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19.04.2022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85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45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45795" rIns="0" bIns="0" rtlCol="0" vert="horz">
            <a:spAutoFit/>
          </a:bodyPr>
          <a:lstStyle/>
          <a:p>
            <a:pPr marL="31369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ARCE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62101" y="1845944"/>
            <a:ext cx="7446645" cy="25787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54965" marR="5080" indent="-3429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4965" algn="l"/>
              </a:tabLst>
            </a:pPr>
            <a:r>
              <a:rPr dirty="0" sz="2800">
                <a:latin typeface="Microsoft Sans Serif"/>
                <a:cs typeface="Microsoft Sans Serif"/>
              </a:rPr>
              <a:t>Orice</a:t>
            </a:r>
            <a:r>
              <a:rPr dirty="0" sz="2800" spc="38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afacere</a:t>
            </a:r>
            <a:r>
              <a:rPr dirty="0" sz="2800" spc="35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are</a:t>
            </a:r>
            <a:r>
              <a:rPr dirty="0" sz="2800" spc="37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restricţii</a:t>
            </a:r>
            <a:r>
              <a:rPr dirty="0" sz="2800" spc="35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ce</a:t>
            </a:r>
            <a:r>
              <a:rPr dirty="0" sz="2800" spc="39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pot</a:t>
            </a:r>
            <a:r>
              <a:rPr dirty="0" sz="2800" spc="36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fi</a:t>
            </a:r>
            <a:r>
              <a:rPr dirty="0" sz="2800" spc="37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aplicate </a:t>
            </a:r>
            <a:r>
              <a:rPr dirty="0" sz="2800">
                <a:latin typeface="Microsoft Sans Serif"/>
                <a:cs typeface="Microsoft Sans Serif"/>
              </a:rPr>
              <a:t>valorilor</a:t>
            </a:r>
            <a:r>
              <a:rPr dirty="0" sz="2800" spc="25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unor</a:t>
            </a:r>
            <a:r>
              <a:rPr dirty="0" sz="2800" spc="20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atribute</a:t>
            </a:r>
            <a:r>
              <a:rPr dirty="0" sz="2800" spc="25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sau</a:t>
            </a:r>
            <a:r>
              <a:rPr dirty="0" sz="2800" spc="25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asupra</a:t>
            </a:r>
            <a:r>
              <a:rPr dirty="0" sz="2800" spc="15">
                <a:latin typeface="Microsoft Sans Serif"/>
                <a:cs typeface="Microsoft Sans Serif"/>
              </a:rPr>
              <a:t>  </a:t>
            </a:r>
            <a:r>
              <a:rPr dirty="0" sz="2800" spc="-10">
                <a:latin typeface="Microsoft Sans Serif"/>
                <a:cs typeface="Microsoft Sans Serif"/>
              </a:rPr>
              <a:t>relaţiilor </a:t>
            </a:r>
            <a:r>
              <a:rPr dirty="0" sz="2800">
                <a:latin typeface="Microsoft Sans Serif"/>
                <a:cs typeface="Microsoft Sans Serif"/>
              </a:rPr>
              <a:t>dintre</a:t>
            </a:r>
            <a:r>
              <a:rPr dirty="0" sz="2800" spc="59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entităţi.</a:t>
            </a:r>
            <a:endParaRPr sz="28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4965" algn="l"/>
              </a:tabLst>
            </a:pPr>
            <a:r>
              <a:rPr dirty="0" sz="2800">
                <a:latin typeface="Microsoft Sans Serif"/>
                <a:cs typeface="Microsoft Sans Serif"/>
              </a:rPr>
              <a:t>Acestea</a:t>
            </a:r>
            <a:r>
              <a:rPr dirty="0" sz="2800" spc="-114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se</a:t>
            </a:r>
            <a:r>
              <a:rPr dirty="0" sz="2800" spc="-6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numesc</a:t>
            </a:r>
            <a:r>
              <a:rPr dirty="0" sz="2800" spc="-35">
                <a:latin typeface="Microsoft Sans Serif"/>
                <a:cs typeface="Microsoft Sans Serif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Microsoft Sans Serif"/>
                <a:cs typeface="Microsoft Sans Serif"/>
              </a:rPr>
              <a:t>CONSTRÂNGERI</a:t>
            </a:r>
            <a:r>
              <a:rPr dirty="0" sz="2800" spc="-10">
                <a:latin typeface="Microsoft Sans Serif"/>
                <a:cs typeface="Microsoft Sans Serif"/>
              </a:rPr>
              <a:t>.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30"/>
              </a:spcBef>
              <a:buFont typeface="Wingdings"/>
              <a:buChar char=""/>
            </a:pPr>
            <a:endParaRPr sz="28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"/>
              <a:tabLst>
                <a:tab pos="354965" algn="l"/>
                <a:tab pos="1845945" algn="l"/>
                <a:tab pos="2783205" algn="l"/>
                <a:tab pos="3449320" algn="l"/>
                <a:tab pos="4411345" algn="l"/>
                <a:tab pos="5077460" algn="l"/>
                <a:tab pos="5545455" algn="l"/>
              </a:tabLst>
            </a:pPr>
            <a:r>
              <a:rPr dirty="0" sz="2800" spc="-10">
                <a:solidFill>
                  <a:srgbClr val="0000FF"/>
                </a:solidFill>
                <a:latin typeface="Microsoft Sans Serif"/>
                <a:cs typeface="Microsoft Sans Serif"/>
              </a:rPr>
              <a:t>ARC</a:t>
            </a:r>
            <a:r>
              <a:rPr dirty="0" sz="2800" spc="-10">
                <a:latin typeface="Microsoft Sans Serif"/>
                <a:cs typeface="Microsoft Sans Serif"/>
              </a:rPr>
              <a:t>ele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20">
                <a:latin typeface="Microsoft Sans Serif"/>
                <a:cs typeface="Microsoft Sans Serif"/>
              </a:rPr>
              <a:t>sunt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25">
                <a:latin typeface="Microsoft Sans Serif"/>
                <a:cs typeface="Microsoft Sans Serif"/>
              </a:rPr>
              <a:t>un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25">
                <a:latin typeface="Microsoft Sans Serif"/>
                <a:cs typeface="Microsoft Sans Serif"/>
              </a:rPr>
              <a:t>mod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25">
                <a:latin typeface="Microsoft Sans Serif"/>
                <a:cs typeface="Microsoft Sans Serif"/>
              </a:rPr>
              <a:t>de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50">
                <a:latin typeface="Microsoft Sans Serif"/>
                <a:cs typeface="Microsoft Sans Serif"/>
              </a:rPr>
              <a:t>a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10">
                <a:latin typeface="Microsoft Sans Serif"/>
                <a:cs typeface="Microsoft Sans Serif"/>
              </a:rPr>
              <a:t>reprezenta</a:t>
            </a:r>
            <a:endParaRPr sz="2800">
              <a:latin typeface="Microsoft Sans Serif"/>
              <a:cs typeface="Microsoft Sans Serif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085951" y="4445616"/>
          <a:ext cx="7000875" cy="1249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6525"/>
                <a:gridCol w="1346835"/>
                <a:gridCol w="4171315"/>
              </a:tblGrid>
              <a:tr h="411480">
                <a:tc>
                  <a:txBody>
                    <a:bodyPr/>
                    <a:lstStyle/>
                    <a:p>
                      <a:pPr marL="31750">
                        <a:lnSpc>
                          <a:spcPts val="3090"/>
                        </a:lnSpc>
                      </a:pPr>
                      <a:r>
                        <a:rPr dirty="0" sz="2800" spc="-10">
                          <a:latin typeface="Microsoft Sans Serif"/>
                          <a:cs typeface="Microsoft Sans Serif"/>
                        </a:rPr>
                        <a:t>relaţiile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ts val="3090"/>
                        </a:lnSpc>
                      </a:pPr>
                      <a:r>
                        <a:rPr dirty="0" sz="2800" spc="-10">
                          <a:latin typeface="Microsoft Sans Serif"/>
                          <a:cs typeface="Microsoft Sans Serif"/>
                        </a:rPr>
                        <a:t>mutual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7305">
                        <a:lnSpc>
                          <a:spcPts val="3090"/>
                        </a:lnSpc>
                        <a:tabLst>
                          <a:tab pos="1750695" algn="l"/>
                          <a:tab pos="2968625" algn="l"/>
                        </a:tabLst>
                      </a:pPr>
                      <a:r>
                        <a:rPr dirty="0" sz="2800" spc="-10">
                          <a:latin typeface="Microsoft Sans Serif"/>
                          <a:cs typeface="Microsoft Sans Serif"/>
                        </a:rPr>
                        <a:t>exclusive:</a:t>
                      </a:r>
                      <a:r>
                        <a:rPr dirty="0" sz="2800">
                          <a:latin typeface="Microsoft Sans Serif"/>
                          <a:cs typeface="Microsoft Sans Serif"/>
                        </a:rPr>
                        <a:t>	</a:t>
                      </a:r>
                      <a:r>
                        <a:rPr dirty="0" sz="2800" spc="-10">
                          <a:solidFill>
                            <a:srgbClr val="0000FF"/>
                          </a:solidFill>
                          <a:latin typeface="Microsoft Sans Serif"/>
                          <a:cs typeface="Microsoft Sans Serif"/>
                        </a:rPr>
                        <a:t>pentru</a:t>
                      </a:r>
                      <a:r>
                        <a:rPr dirty="0" sz="2800">
                          <a:solidFill>
                            <a:srgbClr val="0000FF"/>
                          </a:solidFill>
                          <a:latin typeface="Microsoft Sans Serif"/>
                          <a:cs typeface="Microsoft Sans Serif"/>
                        </a:rPr>
                        <a:t>	</a:t>
                      </a:r>
                      <a:r>
                        <a:rPr dirty="0" sz="2800" spc="-10">
                          <a:solidFill>
                            <a:srgbClr val="0000FF"/>
                          </a:solidFill>
                          <a:latin typeface="Microsoft Sans Serif"/>
                          <a:cs typeface="Microsoft Sans Serif"/>
                        </a:rPr>
                        <a:t>fiecare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/>
                </a:tc>
              </a:tr>
              <a:tr h="426720">
                <a:tc>
                  <a:txBody>
                    <a:bodyPr/>
                    <a:lstStyle/>
                    <a:p>
                      <a:pPr marL="31750">
                        <a:lnSpc>
                          <a:spcPts val="3210"/>
                        </a:lnSpc>
                      </a:pPr>
                      <a:r>
                        <a:rPr dirty="0" sz="2800" spc="-10">
                          <a:solidFill>
                            <a:srgbClr val="0000FF"/>
                          </a:solidFill>
                          <a:latin typeface="Microsoft Sans Serif"/>
                          <a:cs typeface="Microsoft Sans Serif"/>
                        </a:rPr>
                        <a:t>instanţă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ts val="3210"/>
                        </a:lnSpc>
                      </a:pPr>
                      <a:r>
                        <a:rPr dirty="0" sz="2800" spc="-20">
                          <a:solidFill>
                            <a:srgbClr val="0000FF"/>
                          </a:solidFill>
                          <a:latin typeface="Microsoft Sans Serif"/>
                          <a:cs typeface="Microsoft Sans Serif"/>
                        </a:rPr>
                        <a:t>numai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3210"/>
                        </a:lnSpc>
                        <a:tabLst>
                          <a:tab pos="869950" algn="l"/>
                          <a:tab pos="2028189" algn="l"/>
                          <a:tab pos="3152775" algn="l"/>
                        </a:tabLst>
                      </a:pPr>
                      <a:r>
                        <a:rPr dirty="0" sz="2800" spc="-25">
                          <a:solidFill>
                            <a:srgbClr val="0000FF"/>
                          </a:solidFill>
                          <a:latin typeface="Microsoft Sans Serif"/>
                          <a:cs typeface="Microsoft Sans Serif"/>
                        </a:rPr>
                        <a:t>una</a:t>
                      </a:r>
                      <a:r>
                        <a:rPr dirty="0" sz="2800">
                          <a:solidFill>
                            <a:srgbClr val="0000FF"/>
                          </a:solidFill>
                          <a:latin typeface="Microsoft Sans Serif"/>
                          <a:cs typeface="Microsoft Sans Serif"/>
                        </a:rPr>
                        <a:t>	</a:t>
                      </a:r>
                      <a:r>
                        <a:rPr dirty="0" sz="2800" spc="-10">
                          <a:solidFill>
                            <a:srgbClr val="0000FF"/>
                          </a:solidFill>
                          <a:latin typeface="Microsoft Sans Serif"/>
                          <a:cs typeface="Microsoft Sans Serif"/>
                        </a:rPr>
                        <a:t>dintre</a:t>
                      </a:r>
                      <a:r>
                        <a:rPr dirty="0" sz="2800">
                          <a:solidFill>
                            <a:srgbClr val="0000FF"/>
                          </a:solidFill>
                          <a:latin typeface="Microsoft Sans Serif"/>
                          <a:cs typeface="Microsoft Sans Serif"/>
                        </a:rPr>
                        <a:t>	</a:t>
                      </a:r>
                      <a:r>
                        <a:rPr dirty="0" sz="2800" spc="-10">
                          <a:solidFill>
                            <a:srgbClr val="0000FF"/>
                          </a:solidFill>
                          <a:latin typeface="Microsoft Sans Serif"/>
                          <a:cs typeface="Microsoft Sans Serif"/>
                        </a:rPr>
                        <a:t>relaţii</a:t>
                      </a:r>
                      <a:r>
                        <a:rPr dirty="0" sz="2800">
                          <a:solidFill>
                            <a:srgbClr val="0000FF"/>
                          </a:solidFill>
                          <a:latin typeface="Microsoft Sans Serif"/>
                          <a:cs typeface="Microsoft Sans Serif"/>
                        </a:rPr>
                        <a:t>	</a:t>
                      </a:r>
                      <a:r>
                        <a:rPr dirty="0" sz="2800" spc="-20">
                          <a:solidFill>
                            <a:srgbClr val="0000FF"/>
                          </a:solidFill>
                          <a:latin typeface="Microsoft Sans Serif"/>
                          <a:cs typeface="Microsoft Sans Serif"/>
                        </a:rPr>
                        <a:t>este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/>
                </a:tc>
              </a:tr>
              <a:tr h="411480">
                <a:tc>
                  <a:txBody>
                    <a:bodyPr/>
                    <a:lstStyle/>
                    <a:p>
                      <a:pPr marL="31750">
                        <a:lnSpc>
                          <a:spcPts val="3145"/>
                        </a:lnSpc>
                      </a:pPr>
                      <a:r>
                        <a:rPr dirty="0" sz="2800" spc="-10">
                          <a:solidFill>
                            <a:srgbClr val="0000FF"/>
                          </a:solidFill>
                          <a:latin typeface="Microsoft Sans Serif"/>
                          <a:cs typeface="Microsoft Sans Serif"/>
                        </a:rPr>
                        <a:t>validă</a:t>
                      </a:r>
                      <a:r>
                        <a:rPr dirty="0" sz="2800" spc="-10">
                          <a:latin typeface="Microsoft Sans Serif"/>
                          <a:cs typeface="Microsoft Sans Serif"/>
                        </a:rPr>
                        <a:t>.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727" y="597789"/>
            <a:ext cx="17875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Exemplu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635" y="2122677"/>
            <a:ext cx="4714875" cy="197738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254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Microsoft Sans Serif"/>
                <a:cs typeface="Microsoft Sans Serif"/>
              </a:rPr>
              <a:t>Fiecare</a:t>
            </a:r>
            <a:r>
              <a:rPr dirty="0" sz="3200" spc="-135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eveniment</a:t>
            </a:r>
            <a:r>
              <a:rPr dirty="0" sz="3200" spc="-110">
                <a:latin typeface="Microsoft Sans Serif"/>
                <a:cs typeface="Microsoft Sans Serif"/>
              </a:rPr>
              <a:t> </a:t>
            </a:r>
            <a:r>
              <a:rPr dirty="0" sz="3200" spc="-25">
                <a:latin typeface="Microsoft Sans Serif"/>
                <a:cs typeface="Microsoft Sans Serif"/>
              </a:rPr>
              <a:t>se </a:t>
            </a:r>
            <a:r>
              <a:rPr dirty="0" sz="3200">
                <a:latin typeface="Microsoft Sans Serif"/>
                <a:cs typeface="Microsoft Sans Serif"/>
              </a:rPr>
              <a:t>poate</a:t>
            </a:r>
            <a:r>
              <a:rPr dirty="0" sz="3200" spc="-80">
                <a:latin typeface="Microsoft Sans Serif"/>
                <a:cs typeface="Microsoft Sans Serif"/>
              </a:rPr>
              <a:t> </a:t>
            </a:r>
            <a:r>
              <a:rPr dirty="0" sz="3200" spc="-10">
                <a:latin typeface="Microsoft Sans Serif"/>
                <a:cs typeface="Microsoft Sans Serif"/>
              </a:rPr>
              <a:t>desfăşura</a:t>
            </a:r>
            <a:r>
              <a:rPr dirty="0" sz="3200" spc="-65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fie</a:t>
            </a:r>
            <a:r>
              <a:rPr dirty="0" sz="3200" spc="-55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într-</a:t>
            </a:r>
            <a:r>
              <a:rPr dirty="0" sz="3200" spc="-25">
                <a:latin typeface="Microsoft Sans Serif"/>
                <a:cs typeface="Microsoft Sans Serif"/>
              </a:rPr>
              <a:t>un </a:t>
            </a:r>
            <a:r>
              <a:rPr dirty="0" sz="3200">
                <a:latin typeface="Microsoft Sans Serif"/>
                <a:cs typeface="Microsoft Sans Serif"/>
              </a:rPr>
              <a:t>mediu</a:t>
            </a:r>
            <a:r>
              <a:rPr dirty="0" sz="3200" spc="-5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privat</a:t>
            </a:r>
            <a:r>
              <a:rPr dirty="0" sz="3200" spc="-20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fie</a:t>
            </a:r>
            <a:r>
              <a:rPr dirty="0" sz="3200" spc="-10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într-</a:t>
            </a:r>
            <a:r>
              <a:rPr dirty="0" sz="3200" spc="-25">
                <a:latin typeface="Microsoft Sans Serif"/>
                <a:cs typeface="Microsoft Sans Serif"/>
              </a:rPr>
              <a:t>un </a:t>
            </a:r>
            <a:r>
              <a:rPr dirty="0" sz="3200">
                <a:latin typeface="Microsoft Sans Serif"/>
                <a:cs typeface="Microsoft Sans Serif"/>
              </a:rPr>
              <a:t>mediu</a:t>
            </a:r>
            <a:r>
              <a:rPr dirty="0" sz="3200" spc="-10">
                <a:latin typeface="Microsoft Sans Serif"/>
                <a:cs typeface="Microsoft Sans Serif"/>
              </a:rPr>
              <a:t> public.</a:t>
            </a:r>
            <a:endParaRPr sz="3200">
              <a:latin typeface="Microsoft Sans Serif"/>
              <a:cs typeface="Microsoft Sans Serif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6980" y="1607806"/>
            <a:ext cx="3604614" cy="4598882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85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19.04.2022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85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45</a:t>
            </a:fld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7195" rIns="0" bIns="0" rtlCol="0" vert="horz">
            <a:spAutoFit/>
          </a:bodyPr>
          <a:lstStyle/>
          <a:p>
            <a:pPr marL="2145665">
              <a:lnSpc>
                <a:spcPct val="100000"/>
              </a:lnSpc>
              <a:spcBef>
                <a:spcPts val="100"/>
              </a:spcBef>
            </a:pPr>
            <a:r>
              <a:rPr dirty="0"/>
              <a:t>Explicati</a:t>
            </a:r>
            <a:r>
              <a:rPr dirty="0" spc="-204"/>
              <a:t> </a:t>
            </a:r>
            <a:r>
              <a:rPr dirty="0" spc="-10"/>
              <a:t>ERD-</a:t>
            </a:r>
            <a:r>
              <a:rPr dirty="0" spc="-25"/>
              <a:t>ul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4509" y="1083563"/>
            <a:ext cx="5590817" cy="5286005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85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19.04.2022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85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45</a:t>
            </a:fld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85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19.04.2022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85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45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441198" rIns="0" bIns="0" rtlCol="0" vert="horz">
            <a:spAutoFit/>
          </a:bodyPr>
          <a:lstStyle/>
          <a:p>
            <a:pPr marL="2769870">
              <a:lnSpc>
                <a:spcPct val="100000"/>
              </a:lnSpc>
              <a:spcBef>
                <a:spcPts val="100"/>
              </a:spcBef>
            </a:pPr>
            <a:r>
              <a:rPr dirty="0" spc="-35"/>
              <a:t>Rezolvare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49604" y="2358339"/>
            <a:ext cx="7461884" cy="1489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79375" marR="5080" indent="-6731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Microsoft Sans Serif"/>
                <a:cs typeface="Microsoft Sans Serif"/>
              </a:rPr>
              <a:t>Pe</a:t>
            </a:r>
            <a:r>
              <a:rPr dirty="0" sz="3200" spc="360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un</a:t>
            </a:r>
            <a:r>
              <a:rPr dirty="0" sz="3200" spc="400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panou</a:t>
            </a:r>
            <a:r>
              <a:rPr dirty="0" sz="3200" spc="390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publicitar</a:t>
            </a:r>
            <a:r>
              <a:rPr dirty="0" sz="3200" spc="395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pot</a:t>
            </a:r>
            <a:r>
              <a:rPr dirty="0" sz="3200" spc="395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aparea</a:t>
            </a:r>
            <a:r>
              <a:rPr dirty="0" sz="3200" spc="409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la</a:t>
            </a:r>
            <a:r>
              <a:rPr dirty="0" sz="3200" spc="395">
                <a:latin typeface="Microsoft Sans Serif"/>
                <a:cs typeface="Microsoft Sans Serif"/>
              </a:rPr>
              <a:t> </a:t>
            </a:r>
            <a:r>
              <a:rPr dirty="0" sz="3200" spc="-25">
                <a:latin typeface="Microsoft Sans Serif"/>
                <a:cs typeface="Microsoft Sans Serif"/>
              </a:rPr>
              <a:t>un </a:t>
            </a:r>
            <a:r>
              <a:rPr dirty="0" sz="3200">
                <a:latin typeface="Microsoft Sans Serif"/>
                <a:cs typeface="Microsoft Sans Serif"/>
              </a:rPr>
              <a:t>moment</a:t>
            </a:r>
            <a:r>
              <a:rPr dirty="0" sz="3200" spc="100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dat</a:t>
            </a:r>
            <a:r>
              <a:rPr dirty="0" sz="3200" spc="100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ori</a:t>
            </a:r>
            <a:r>
              <a:rPr dirty="0" sz="3200" spc="100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un</a:t>
            </a:r>
            <a:r>
              <a:rPr dirty="0" sz="3200" spc="100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film,</a:t>
            </a:r>
            <a:r>
              <a:rPr dirty="0" sz="3200" spc="100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ori</a:t>
            </a:r>
            <a:r>
              <a:rPr dirty="0" sz="3200" spc="100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o</a:t>
            </a:r>
            <a:r>
              <a:rPr dirty="0" sz="3200" spc="100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reclama,</a:t>
            </a:r>
            <a:r>
              <a:rPr dirty="0" sz="3200" spc="100">
                <a:latin typeface="Microsoft Sans Serif"/>
                <a:cs typeface="Microsoft Sans Serif"/>
              </a:rPr>
              <a:t> </a:t>
            </a:r>
            <a:r>
              <a:rPr dirty="0" sz="3200" spc="-25">
                <a:latin typeface="Microsoft Sans Serif"/>
                <a:cs typeface="Microsoft Sans Serif"/>
              </a:rPr>
              <a:t>ori </a:t>
            </a:r>
            <a:r>
              <a:rPr dirty="0" sz="3200">
                <a:latin typeface="Microsoft Sans Serif"/>
                <a:cs typeface="Microsoft Sans Serif"/>
              </a:rPr>
              <a:t>un</a:t>
            </a:r>
            <a:r>
              <a:rPr dirty="0" sz="3200" spc="10">
                <a:latin typeface="Microsoft Sans Serif"/>
                <a:cs typeface="Microsoft Sans Serif"/>
              </a:rPr>
              <a:t>  </a:t>
            </a:r>
            <a:r>
              <a:rPr dirty="0" sz="3200">
                <a:latin typeface="Microsoft Sans Serif"/>
                <a:cs typeface="Microsoft Sans Serif"/>
              </a:rPr>
              <a:t>anunţ</a:t>
            </a:r>
            <a:r>
              <a:rPr dirty="0" sz="3200" spc="15">
                <a:latin typeface="Microsoft Sans Serif"/>
                <a:cs typeface="Microsoft Sans Serif"/>
              </a:rPr>
              <a:t> </a:t>
            </a:r>
            <a:r>
              <a:rPr dirty="0" sz="3200" spc="-10">
                <a:latin typeface="Microsoft Sans Serif"/>
                <a:cs typeface="Microsoft Sans Serif"/>
              </a:rPr>
              <a:t>public.</a:t>
            </a:r>
            <a:endParaRPr sz="3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69188" y="826465"/>
            <a:ext cx="4558665" cy="2861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4965" algn="l"/>
                <a:tab pos="1407160" algn="l"/>
                <a:tab pos="2021205" algn="l"/>
                <a:tab pos="2368550" algn="l"/>
                <a:tab pos="3809365" algn="l"/>
                <a:tab pos="4224020" algn="l"/>
              </a:tabLst>
            </a:pPr>
            <a:r>
              <a:rPr dirty="0" sz="2400" spc="-10">
                <a:latin typeface="Microsoft Sans Serif"/>
                <a:cs typeface="Microsoft Sans Serif"/>
              </a:rPr>
              <a:t>Arcele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25">
                <a:latin typeface="Microsoft Sans Serif"/>
                <a:cs typeface="Microsoft Sans Serif"/>
              </a:rPr>
              <a:t>pot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25">
                <a:latin typeface="Microsoft Sans Serif"/>
                <a:cs typeface="Microsoft Sans Serif"/>
              </a:rPr>
              <a:t>fi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10">
                <a:latin typeface="Microsoft Sans Serif"/>
                <a:cs typeface="Microsoft Sans Serif"/>
              </a:rPr>
              <a:t>modelate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25">
                <a:latin typeface="Microsoft Sans Serif"/>
                <a:cs typeface="Microsoft Sans Serif"/>
              </a:rPr>
              <a:t>şi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25">
                <a:latin typeface="Microsoft Sans Serif"/>
                <a:cs typeface="Microsoft Sans Serif"/>
              </a:rPr>
              <a:t>cu</a:t>
            </a:r>
            <a:endParaRPr sz="2400">
              <a:latin typeface="Microsoft Sans Serif"/>
              <a:cs typeface="Microsoft Sans Serif"/>
            </a:endParaRPr>
          </a:p>
          <a:p>
            <a:pPr marL="355600">
              <a:lnSpc>
                <a:spcPct val="100000"/>
              </a:lnSpc>
              <a:spcBef>
                <a:spcPts val="125"/>
              </a:spcBef>
              <a:tabLst>
                <a:tab pos="2015489" algn="l"/>
              </a:tabLst>
            </a:pPr>
            <a:r>
              <a:rPr dirty="0" sz="2400" spc="-10">
                <a:solidFill>
                  <a:srgbClr val="FF0000"/>
                </a:solidFill>
                <a:latin typeface="Microsoft Sans Serif"/>
                <a:cs typeface="Microsoft Sans Serif"/>
              </a:rPr>
              <a:t>Subtipuri</a:t>
            </a:r>
            <a:r>
              <a:rPr dirty="0" sz="2400" spc="-9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5">
                <a:latin typeface="Microsoft Sans Serif"/>
                <a:cs typeface="Microsoft Sans Serif"/>
              </a:rPr>
              <a:t>şi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10">
                <a:solidFill>
                  <a:srgbClr val="0000FF"/>
                </a:solidFill>
                <a:latin typeface="Microsoft Sans Serif"/>
                <a:cs typeface="Microsoft Sans Serif"/>
              </a:rPr>
              <a:t>Supertipuri</a:t>
            </a:r>
            <a:r>
              <a:rPr dirty="0" sz="2400" spc="-10">
                <a:latin typeface="Microsoft Sans Serif"/>
                <a:cs typeface="Microsoft Sans Serif"/>
              </a:rPr>
              <a:t>.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730"/>
              </a:spcBef>
            </a:pPr>
            <a:endParaRPr sz="2400">
              <a:latin typeface="Microsoft Sans Serif"/>
              <a:cs typeface="Microsoft Sans Serif"/>
            </a:endParaRPr>
          </a:p>
          <a:p>
            <a:pPr algn="just" marL="355600" marR="770255" indent="-342900">
              <a:lnSpc>
                <a:spcPct val="89300"/>
              </a:lnSpc>
              <a:buFont typeface="Wingdings"/>
              <a:buChar char=""/>
              <a:tabLst>
                <a:tab pos="355600" algn="l"/>
                <a:tab pos="3402329" algn="l"/>
              </a:tabLst>
            </a:pPr>
            <a:r>
              <a:rPr dirty="0" sz="2800" i="1">
                <a:solidFill>
                  <a:srgbClr val="FF0000"/>
                </a:solidFill>
                <a:latin typeface="Arial"/>
                <a:cs typeface="Arial"/>
              </a:rPr>
              <a:t>Când</a:t>
            </a:r>
            <a:r>
              <a:rPr dirty="0" sz="2800" spc="25" i="1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dirty="0" sz="2800" i="1">
                <a:solidFill>
                  <a:srgbClr val="FF0000"/>
                </a:solidFill>
                <a:latin typeface="Arial"/>
                <a:cs typeface="Arial"/>
              </a:rPr>
              <a:t>se</a:t>
            </a:r>
            <a:r>
              <a:rPr dirty="0" sz="2800" spc="20" i="1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dirty="0" sz="2800" i="1">
                <a:solidFill>
                  <a:srgbClr val="FF0000"/>
                </a:solidFill>
                <a:latin typeface="Arial"/>
                <a:cs typeface="Arial"/>
              </a:rPr>
              <a:t>doreşte</a:t>
            </a:r>
            <a:r>
              <a:rPr dirty="0" sz="2800" spc="15" i="1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dirty="0" sz="2800" spc="-25" i="1">
                <a:solidFill>
                  <a:srgbClr val="FF0000"/>
                </a:solidFill>
                <a:latin typeface="Arial"/>
                <a:cs typeface="Arial"/>
              </a:rPr>
              <a:t>să </a:t>
            </a:r>
            <a:r>
              <a:rPr dirty="0" sz="2800" i="1">
                <a:solidFill>
                  <a:srgbClr val="FF0000"/>
                </a:solidFill>
                <a:latin typeface="Arial"/>
                <a:cs typeface="Arial"/>
              </a:rPr>
              <a:t>se</a:t>
            </a:r>
            <a:r>
              <a:rPr dirty="0" sz="2800" spc="450" i="1">
                <a:solidFill>
                  <a:srgbClr val="FF0000"/>
                </a:solidFill>
                <a:latin typeface="Arial"/>
                <a:cs typeface="Arial"/>
              </a:rPr>
              <a:t>    </a:t>
            </a:r>
            <a:r>
              <a:rPr dirty="0" sz="2800" i="1">
                <a:solidFill>
                  <a:srgbClr val="FF0000"/>
                </a:solidFill>
                <a:latin typeface="Arial"/>
                <a:cs typeface="Arial"/>
              </a:rPr>
              <a:t>reprezinte</a:t>
            </a:r>
            <a:r>
              <a:rPr dirty="0" sz="2800" spc="450" i="1">
                <a:solidFill>
                  <a:srgbClr val="FF0000"/>
                </a:solidFill>
                <a:latin typeface="Arial"/>
                <a:cs typeface="Arial"/>
              </a:rPr>
              <a:t>    </a:t>
            </a:r>
            <a:r>
              <a:rPr dirty="0" sz="2800" spc="-50" i="1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dirty="0" sz="2800" spc="-10" i="1">
                <a:solidFill>
                  <a:srgbClr val="FF0000"/>
                </a:solidFill>
                <a:latin typeface="Arial"/>
                <a:cs typeface="Arial"/>
              </a:rPr>
              <a:t>clasificare</a:t>
            </a:r>
            <a:r>
              <a:rPr dirty="0" sz="2800" i="1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dirty="0" sz="2800" spc="-25" i="1">
                <a:solidFill>
                  <a:srgbClr val="FF0000"/>
                </a:solidFill>
                <a:latin typeface="Arial"/>
                <a:cs typeface="Arial"/>
              </a:rPr>
              <a:t>se </a:t>
            </a:r>
            <a:r>
              <a:rPr dirty="0" sz="2800" i="1">
                <a:solidFill>
                  <a:srgbClr val="FF0000"/>
                </a:solidFill>
                <a:latin typeface="Arial"/>
                <a:cs typeface="Arial"/>
              </a:rPr>
              <a:t>folosesc</a:t>
            </a:r>
            <a:r>
              <a:rPr dirty="0" sz="2800" spc="-16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10" i="1">
                <a:solidFill>
                  <a:srgbClr val="FF0000"/>
                </a:solidFill>
                <a:latin typeface="Arial"/>
                <a:cs typeface="Arial"/>
              </a:rPr>
              <a:t>subtipurile.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69188" y="4083263"/>
            <a:ext cx="1236980" cy="82994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35280" marR="5080" indent="-323215">
              <a:lnSpc>
                <a:spcPct val="110000"/>
              </a:lnSpc>
              <a:spcBef>
                <a:spcPts val="95"/>
              </a:spcBef>
              <a:buFont typeface="Wingdings"/>
              <a:buChar char=""/>
              <a:tabLst>
                <a:tab pos="335280" algn="l"/>
              </a:tabLst>
            </a:pPr>
            <a:r>
              <a:rPr dirty="0" sz="2400" spc="-30">
                <a:latin typeface="Microsoft Sans Serif"/>
                <a:cs typeface="Microsoft Sans Serif"/>
              </a:rPr>
              <a:t>Folsim </a:t>
            </a:r>
            <a:r>
              <a:rPr dirty="0" sz="2400" spc="-20">
                <a:latin typeface="Microsoft Sans Serif"/>
                <a:cs typeface="Microsoft Sans Serif"/>
              </a:rPr>
              <a:t>când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891410" y="4083263"/>
            <a:ext cx="791210" cy="82994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77800">
              <a:lnSpc>
                <a:spcPct val="110000"/>
              </a:lnSpc>
              <a:spcBef>
                <a:spcPts val="95"/>
              </a:spcBef>
            </a:pPr>
            <a:r>
              <a:rPr dirty="0" sz="2400" spc="-30">
                <a:latin typeface="Microsoft Sans Serif"/>
                <a:cs typeface="Microsoft Sans Serif"/>
              </a:rPr>
              <a:t>arce </a:t>
            </a:r>
            <a:r>
              <a:rPr dirty="0" sz="2400" spc="-10">
                <a:latin typeface="Microsoft Sans Serif"/>
                <a:cs typeface="Microsoft Sans Serif"/>
              </a:rPr>
              <a:t>dorim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898775" y="4083263"/>
            <a:ext cx="983615" cy="123253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385"/>
              </a:spcBef>
            </a:pPr>
            <a:r>
              <a:rPr dirty="0" sz="2400" spc="-10">
                <a:latin typeface="Microsoft Sans Serif"/>
                <a:cs typeface="Microsoft Sans Serif"/>
              </a:rPr>
              <a:t>atunci</a:t>
            </a:r>
            <a:endParaRPr sz="2400">
              <a:latin typeface="Microsoft Sans Serif"/>
              <a:cs typeface="Microsoft Sans Serif"/>
            </a:endParaRPr>
          </a:p>
          <a:p>
            <a:pPr algn="r" marR="5080">
              <a:lnSpc>
                <a:spcPct val="100000"/>
              </a:lnSpc>
              <a:spcBef>
                <a:spcPts val="285"/>
              </a:spcBef>
            </a:pPr>
            <a:r>
              <a:rPr dirty="0" sz="2400" spc="-25">
                <a:latin typeface="Microsoft Sans Serif"/>
                <a:cs typeface="Microsoft Sans Serif"/>
              </a:rPr>
              <a:t>să</a:t>
            </a:r>
            <a:endParaRPr sz="2400">
              <a:latin typeface="Microsoft Sans Serif"/>
              <a:cs typeface="Microsoft Sans Serif"/>
            </a:endParaRPr>
          </a:p>
          <a:p>
            <a:pPr algn="r" marR="6985">
              <a:lnSpc>
                <a:spcPct val="100000"/>
              </a:lnSpc>
              <a:spcBef>
                <a:spcPts val="290"/>
              </a:spcBef>
            </a:pPr>
            <a:r>
              <a:rPr dirty="0" sz="2400" spc="-10">
                <a:latin typeface="Microsoft Sans Serif"/>
                <a:cs typeface="Microsoft Sans Serif"/>
              </a:rPr>
              <a:t>relaţiile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622930" y="5326786"/>
            <a:ext cx="12592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latin typeface="Microsoft Sans Serif"/>
                <a:cs typeface="Microsoft Sans Serif"/>
              </a:rPr>
              <a:t>exclusive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92276" y="4887823"/>
            <a:ext cx="1835785" cy="1232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34620">
              <a:lnSpc>
                <a:spcPct val="110000"/>
              </a:lnSpc>
              <a:spcBef>
                <a:spcPts val="100"/>
              </a:spcBef>
            </a:pPr>
            <a:r>
              <a:rPr dirty="0" sz="2400" spc="-35">
                <a:latin typeface="Microsoft Sans Serif"/>
                <a:cs typeface="Microsoft Sans Serif"/>
              </a:rPr>
              <a:t>reprezentăm </a:t>
            </a:r>
            <a:r>
              <a:rPr dirty="0" sz="2400" spc="-10">
                <a:latin typeface="Microsoft Sans Serif"/>
                <a:cs typeface="Microsoft Sans Serif"/>
              </a:rPr>
              <a:t>mutual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2400">
                <a:latin typeface="Microsoft Sans Serif"/>
                <a:cs typeface="Microsoft Sans Serif"/>
              </a:rPr>
              <a:t>dintre</a:t>
            </a:r>
            <a:r>
              <a:rPr dirty="0" sz="2400" spc="-10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entităţi.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733927" y="216230"/>
            <a:ext cx="129349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>
                <a:solidFill>
                  <a:srgbClr val="00AFEF"/>
                </a:solidFill>
              </a:rPr>
              <a:t>ARCE</a:t>
            </a: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3000" y="1472190"/>
            <a:ext cx="4095750" cy="4667621"/>
          </a:xfrm>
          <a:prstGeom prst="rect">
            <a:avLst/>
          </a:prstGeom>
        </p:spPr>
      </p:pic>
      <p:sp>
        <p:nvSpPr>
          <p:cNvPr id="10" name="object 10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85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19.04.2022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85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45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85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19.04.2022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85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50"/>
              <a:t>4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5317" y="750189"/>
            <a:ext cx="95758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 b="1">
                <a:latin typeface="Arial"/>
                <a:cs typeface="Arial"/>
              </a:rPr>
              <a:t>Paşi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635" y="1596897"/>
            <a:ext cx="7820659" cy="34404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527685" algn="l"/>
              </a:tabLst>
            </a:pPr>
            <a:r>
              <a:rPr dirty="0" sz="3200">
                <a:latin typeface="Microsoft Sans Serif"/>
                <a:cs typeface="Microsoft Sans Serif"/>
              </a:rPr>
              <a:t>Se</a:t>
            </a:r>
            <a:r>
              <a:rPr dirty="0" sz="3200" spc="-55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creează</a:t>
            </a:r>
            <a:r>
              <a:rPr dirty="0" sz="3200" spc="-105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entitatea</a:t>
            </a:r>
            <a:r>
              <a:rPr dirty="0" sz="3200" spc="-100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de</a:t>
            </a:r>
            <a:r>
              <a:rPr dirty="0" sz="3200" spc="-65">
                <a:latin typeface="Microsoft Sans Serif"/>
                <a:cs typeface="Microsoft Sans Serif"/>
              </a:rPr>
              <a:t> </a:t>
            </a:r>
            <a:r>
              <a:rPr dirty="0" sz="3200" spc="-10">
                <a:latin typeface="Microsoft Sans Serif"/>
                <a:cs typeface="Microsoft Sans Serif"/>
              </a:rPr>
              <a:t>legatură</a:t>
            </a:r>
            <a:endParaRPr sz="3200">
              <a:latin typeface="Microsoft Sans Serif"/>
              <a:cs typeface="Microsoft Sans Serif"/>
            </a:endParaRPr>
          </a:p>
          <a:p>
            <a:pPr marL="527685" indent="-514984">
              <a:lnSpc>
                <a:spcPct val="100000"/>
              </a:lnSpc>
              <a:buAutoNum type="arabicPeriod"/>
              <a:tabLst>
                <a:tab pos="527685" algn="l"/>
              </a:tabLst>
            </a:pPr>
            <a:r>
              <a:rPr dirty="0" sz="3200">
                <a:latin typeface="Microsoft Sans Serif"/>
                <a:cs typeface="Microsoft Sans Serif"/>
              </a:rPr>
              <a:t>Se</a:t>
            </a:r>
            <a:r>
              <a:rPr dirty="0" sz="3200" spc="-45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creează</a:t>
            </a:r>
            <a:r>
              <a:rPr dirty="0" sz="3200" spc="-85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noile</a:t>
            </a:r>
            <a:r>
              <a:rPr dirty="0" sz="3200" spc="-80">
                <a:latin typeface="Microsoft Sans Serif"/>
                <a:cs typeface="Microsoft Sans Serif"/>
              </a:rPr>
              <a:t> </a:t>
            </a:r>
            <a:r>
              <a:rPr dirty="0" sz="3200" spc="-10">
                <a:latin typeface="Microsoft Sans Serif"/>
                <a:cs typeface="Microsoft Sans Serif"/>
              </a:rPr>
              <a:t>relaţii</a:t>
            </a:r>
            <a:endParaRPr sz="3200">
              <a:latin typeface="Microsoft Sans Serif"/>
              <a:cs typeface="Microsoft Sans Serif"/>
            </a:endParaRPr>
          </a:p>
          <a:p>
            <a:pPr marL="527685" indent="-514984">
              <a:lnSpc>
                <a:spcPct val="100000"/>
              </a:lnSpc>
              <a:buAutoNum type="arabicPeriod"/>
              <a:tabLst>
                <a:tab pos="527685" algn="l"/>
              </a:tabLst>
            </a:pPr>
            <a:r>
              <a:rPr dirty="0" sz="3200">
                <a:latin typeface="Microsoft Sans Serif"/>
                <a:cs typeface="Microsoft Sans Serif"/>
              </a:rPr>
              <a:t>Se</a:t>
            </a:r>
            <a:r>
              <a:rPr dirty="0" sz="3200" spc="-20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dau</a:t>
            </a:r>
            <a:r>
              <a:rPr dirty="0" sz="3200" spc="-30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nume</a:t>
            </a:r>
            <a:r>
              <a:rPr dirty="0" sz="3200" spc="-35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acestor</a:t>
            </a:r>
            <a:r>
              <a:rPr dirty="0" sz="3200" spc="-25">
                <a:latin typeface="Microsoft Sans Serif"/>
                <a:cs typeface="Microsoft Sans Serif"/>
              </a:rPr>
              <a:t> </a:t>
            </a:r>
            <a:r>
              <a:rPr dirty="0" sz="3200" spc="-10">
                <a:latin typeface="Microsoft Sans Serif"/>
                <a:cs typeface="Microsoft Sans Serif"/>
              </a:rPr>
              <a:t>relaţii</a:t>
            </a:r>
            <a:endParaRPr sz="3200">
              <a:latin typeface="Microsoft Sans Serif"/>
              <a:cs typeface="Microsoft Sans Serif"/>
            </a:endParaRPr>
          </a:p>
          <a:p>
            <a:pPr marL="527685" marR="5080" indent="-515620">
              <a:lnSpc>
                <a:spcPct val="100000"/>
              </a:lnSpc>
              <a:buAutoNum type="arabicPeriod"/>
              <a:tabLst>
                <a:tab pos="527685" algn="l"/>
                <a:tab pos="1739264" algn="l"/>
                <a:tab pos="2233295" algn="l"/>
                <a:tab pos="2287905" algn="l"/>
                <a:tab pos="3554729" algn="l"/>
                <a:tab pos="4252595" algn="l"/>
                <a:tab pos="5863590" algn="l"/>
                <a:tab pos="7472045" algn="l"/>
              </a:tabLst>
            </a:pPr>
            <a:r>
              <a:rPr dirty="0" sz="3200" spc="-20">
                <a:latin typeface="Microsoft Sans Serif"/>
                <a:cs typeface="Microsoft Sans Serif"/>
              </a:rPr>
              <a:t>Daca</a:t>
            </a:r>
            <a:r>
              <a:rPr dirty="0" sz="3200">
                <a:latin typeface="Microsoft Sans Serif"/>
                <a:cs typeface="Microsoft Sans Serif"/>
              </a:rPr>
              <a:t>	</a:t>
            </a:r>
            <a:r>
              <a:rPr dirty="0" sz="3200" spc="-50">
                <a:latin typeface="Microsoft Sans Serif"/>
                <a:cs typeface="Microsoft Sans Serif"/>
              </a:rPr>
              <a:t>e</a:t>
            </a:r>
            <a:r>
              <a:rPr dirty="0" sz="3200">
                <a:latin typeface="Microsoft Sans Serif"/>
                <a:cs typeface="Microsoft Sans Serif"/>
              </a:rPr>
              <a:t>	</a:t>
            </a:r>
            <a:r>
              <a:rPr dirty="0" sz="3200" spc="-10">
                <a:latin typeface="Microsoft Sans Serif"/>
                <a:cs typeface="Microsoft Sans Serif"/>
              </a:rPr>
              <a:t>cazul,</a:t>
            </a:r>
            <a:r>
              <a:rPr dirty="0" sz="3200">
                <a:latin typeface="Microsoft Sans Serif"/>
                <a:cs typeface="Microsoft Sans Serif"/>
              </a:rPr>
              <a:t>	</a:t>
            </a:r>
            <a:r>
              <a:rPr dirty="0" sz="3200" spc="-25">
                <a:latin typeface="Microsoft Sans Serif"/>
                <a:cs typeface="Microsoft Sans Serif"/>
              </a:rPr>
              <a:t>se</a:t>
            </a:r>
            <a:r>
              <a:rPr dirty="0" sz="3200">
                <a:latin typeface="Microsoft Sans Serif"/>
                <a:cs typeface="Microsoft Sans Serif"/>
              </a:rPr>
              <a:t>	</a:t>
            </a:r>
            <a:r>
              <a:rPr dirty="0" sz="3200" spc="-10">
                <a:latin typeface="Microsoft Sans Serif"/>
                <a:cs typeface="Microsoft Sans Serif"/>
              </a:rPr>
              <a:t>adaugă</a:t>
            </a:r>
            <a:r>
              <a:rPr dirty="0" sz="3200">
                <a:latin typeface="Microsoft Sans Serif"/>
                <a:cs typeface="Microsoft Sans Serif"/>
              </a:rPr>
              <a:t>	</a:t>
            </a:r>
            <a:r>
              <a:rPr dirty="0" sz="3200" spc="-10">
                <a:latin typeface="Microsoft Sans Serif"/>
                <a:cs typeface="Microsoft Sans Serif"/>
              </a:rPr>
              <a:t>atribute</a:t>
            </a:r>
            <a:r>
              <a:rPr dirty="0" sz="3200">
                <a:latin typeface="Microsoft Sans Serif"/>
                <a:cs typeface="Microsoft Sans Serif"/>
              </a:rPr>
              <a:t>	</a:t>
            </a:r>
            <a:r>
              <a:rPr dirty="0" sz="3200" spc="30">
                <a:latin typeface="Microsoft Sans Serif"/>
                <a:cs typeface="Microsoft Sans Serif"/>
              </a:rPr>
              <a:t>în </a:t>
            </a:r>
            <a:r>
              <a:rPr dirty="0" sz="3200" spc="-10">
                <a:latin typeface="Microsoft Sans Serif"/>
                <a:cs typeface="Microsoft Sans Serif"/>
              </a:rPr>
              <a:t>entitatea</a:t>
            </a:r>
            <a:r>
              <a:rPr dirty="0" sz="3200">
                <a:latin typeface="Microsoft Sans Serif"/>
                <a:cs typeface="Microsoft Sans Serif"/>
              </a:rPr>
              <a:t>		de</a:t>
            </a:r>
            <a:r>
              <a:rPr dirty="0" sz="3200" spc="-5">
                <a:latin typeface="Microsoft Sans Serif"/>
                <a:cs typeface="Microsoft Sans Serif"/>
              </a:rPr>
              <a:t> </a:t>
            </a:r>
            <a:r>
              <a:rPr dirty="0" sz="3200" spc="-10">
                <a:latin typeface="Microsoft Sans Serif"/>
                <a:cs typeface="Microsoft Sans Serif"/>
              </a:rPr>
              <a:t>legătură</a:t>
            </a:r>
            <a:endParaRPr sz="3200">
              <a:latin typeface="Microsoft Sans Serif"/>
              <a:cs typeface="Microsoft Sans Serif"/>
            </a:endParaRPr>
          </a:p>
          <a:p>
            <a:pPr marL="527685" marR="1208405" indent="-51562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27685" algn="l"/>
                <a:tab pos="1542415" algn="l"/>
                <a:tab pos="2851785" algn="l"/>
                <a:tab pos="3267710" algn="l"/>
                <a:tab pos="4237355" algn="l"/>
                <a:tab pos="5457190" algn="l"/>
              </a:tabLst>
            </a:pPr>
            <a:r>
              <a:rPr dirty="0" sz="3200" spc="-25">
                <a:latin typeface="Microsoft Sans Serif"/>
                <a:cs typeface="Microsoft Sans Serif"/>
              </a:rPr>
              <a:t>Se</a:t>
            </a:r>
            <a:r>
              <a:rPr dirty="0" sz="3200">
                <a:latin typeface="Microsoft Sans Serif"/>
                <a:cs typeface="Microsoft Sans Serif"/>
              </a:rPr>
              <a:t>	</a:t>
            </a:r>
            <a:r>
              <a:rPr dirty="0" sz="3200" spc="-10">
                <a:latin typeface="Microsoft Sans Serif"/>
                <a:cs typeface="Microsoft Sans Serif"/>
              </a:rPr>
              <a:t>crează</a:t>
            </a:r>
            <a:r>
              <a:rPr dirty="0" sz="3200">
                <a:latin typeface="Microsoft Sans Serif"/>
                <a:cs typeface="Microsoft Sans Serif"/>
              </a:rPr>
              <a:t>		</a:t>
            </a:r>
            <a:r>
              <a:rPr dirty="0" sz="3200" spc="-25">
                <a:latin typeface="Microsoft Sans Serif"/>
                <a:cs typeface="Microsoft Sans Serif"/>
              </a:rPr>
              <a:t>un</a:t>
            </a:r>
            <a:r>
              <a:rPr dirty="0" sz="3200">
                <a:latin typeface="Microsoft Sans Serif"/>
                <a:cs typeface="Microsoft Sans Serif"/>
              </a:rPr>
              <a:t>	</a:t>
            </a:r>
            <a:r>
              <a:rPr dirty="0" sz="3200" spc="-25">
                <a:latin typeface="Microsoft Sans Serif"/>
                <a:cs typeface="Microsoft Sans Serif"/>
              </a:rPr>
              <a:t>UID</a:t>
            </a:r>
            <a:r>
              <a:rPr dirty="0" sz="3200">
                <a:latin typeface="Microsoft Sans Serif"/>
                <a:cs typeface="Microsoft Sans Serif"/>
              </a:rPr>
              <a:t>	</a:t>
            </a:r>
            <a:r>
              <a:rPr dirty="0" sz="3200" spc="-10">
                <a:latin typeface="Microsoft Sans Serif"/>
                <a:cs typeface="Microsoft Sans Serif"/>
              </a:rPr>
              <a:t>pentru </a:t>
            </a:r>
            <a:r>
              <a:rPr dirty="0" sz="3200">
                <a:latin typeface="Microsoft Sans Serif"/>
                <a:cs typeface="Microsoft Sans Serif"/>
              </a:rPr>
              <a:t>entitatea</a:t>
            </a:r>
            <a:r>
              <a:rPr dirty="0" sz="3200" spc="-204">
                <a:latin typeface="Microsoft Sans Serif"/>
                <a:cs typeface="Microsoft Sans Serif"/>
              </a:rPr>
              <a:t> </a:t>
            </a:r>
            <a:r>
              <a:rPr dirty="0" sz="3200" spc="-25">
                <a:latin typeface="Microsoft Sans Serif"/>
                <a:cs typeface="Microsoft Sans Serif"/>
              </a:rPr>
              <a:t>de</a:t>
            </a:r>
            <a:r>
              <a:rPr dirty="0" sz="3200">
                <a:latin typeface="Microsoft Sans Serif"/>
                <a:cs typeface="Microsoft Sans Serif"/>
              </a:rPr>
              <a:t>	</a:t>
            </a:r>
            <a:r>
              <a:rPr dirty="0" sz="3200" spc="-10">
                <a:latin typeface="Microsoft Sans Serif"/>
                <a:cs typeface="Microsoft Sans Serif"/>
              </a:rPr>
              <a:t>intersecţie</a:t>
            </a:r>
            <a:endParaRPr sz="3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5327" y="521030"/>
            <a:ext cx="129349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ARCE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48335" y="1648630"/>
            <a:ext cx="1623695" cy="3409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655"/>
              </a:lnSpc>
            </a:pPr>
            <a:r>
              <a:rPr dirty="0" sz="2400" spc="-10" b="1">
                <a:latin typeface="Arial"/>
                <a:cs typeface="Arial"/>
              </a:rPr>
              <a:t>EXERCITIU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536448" y="1371600"/>
            <a:ext cx="7162800" cy="4273550"/>
          </a:xfrm>
          <a:custGeom>
            <a:avLst/>
            <a:gdLst/>
            <a:ahLst/>
            <a:cxnLst/>
            <a:rect l="l" t="t" r="r" b="b"/>
            <a:pathLst>
              <a:path w="7162800" h="4273550">
                <a:moveTo>
                  <a:pt x="7162800" y="0"/>
                </a:moveTo>
                <a:lnTo>
                  <a:pt x="0" y="0"/>
                </a:lnTo>
                <a:lnTo>
                  <a:pt x="0" y="4273296"/>
                </a:lnTo>
                <a:lnTo>
                  <a:pt x="7162800" y="4273296"/>
                </a:lnTo>
                <a:lnTo>
                  <a:pt x="7162800" y="0"/>
                </a:lnTo>
                <a:close/>
              </a:path>
            </a:pathLst>
          </a:custGeom>
          <a:solidFill>
            <a:srgbClr val="F8F8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523443" y="1350391"/>
            <a:ext cx="7190105" cy="30130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27685" marR="5080" indent="-51562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527685" algn="l"/>
                <a:tab pos="1100455" algn="l"/>
                <a:tab pos="1871980" algn="l"/>
                <a:tab pos="2344420" algn="l"/>
                <a:tab pos="3803015" algn="l"/>
                <a:tab pos="4493260" algn="l"/>
                <a:tab pos="5952490" algn="l"/>
                <a:tab pos="6426200" algn="l"/>
                <a:tab pos="6819265" algn="l"/>
              </a:tabLst>
            </a:pPr>
            <a:r>
              <a:rPr dirty="0" sz="2800" spc="-25">
                <a:solidFill>
                  <a:srgbClr val="1F2023"/>
                </a:solidFill>
                <a:latin typeface="Times New Roman"/>
                <a:cs typeface="Times New Roman"/>
              </a:rPr>
              <a:t>Un</a:t>
            </a:r>
            <a:r>
              <a:rPr dirty="0" sz="2800">
                <a:solidFill>
                  <a:srgbClr val="1F2023"/>
                </a:solidFill>
                <a:latin typeface="Times New Roman"/>
                <a:cs typeface="Times New Roman"/>
              </a:rPr>
              <a:t>	</a:t>
            </a:r>
            <a:r>
              <a:rPr dirty="0" sz="2800" spc="-10">
                <a:solidFill>
                  <a:srgbClr val="1F2023"/>
                </a:solidFill>
                <a:latin typeface="Times New Roman"/>
                <a:cs typeface="Times New Roman"/>
              </a:rPr>
              <a:t>bilet</a:t>
            </a:r>
            <a:r>
              <a:rPr dirty="0" sz="2800">
                <a:solidFill>
                  <a:srgbClr val="1F2023"/>
                </a:solidFill>
                <a:latin typeface="Times New Roman"/>
                <a:cs typeface="Times New Roman"/>
              </a:rPr>
              <a:t>	</a:t>
            </a:r>
            <a:r>
              <a:rPr dirty="0" sz="2800" spc="-25">
                <a:solidFill>
                  <a:srgbClr val="1F2023"/>
                </a:solidFill>
                <a:latin typeface="Times New Roman"/>
                <a:cs typeface="Times New Roman"/>
              </a:rPr>
              <a:t>de</a:t>
            </a:r>
            <a:r>
              <a:rPr dirty="0" sz="2800">
                <a:solidFill>
                  <a:srgbClr val="1F2023"/>
                </a:solidFill>
                <a:latin typeface="Times New Roman"/>
                <a:cs typeface="Times New Roman"/>
              </a:rPr>
              <a:t>	</a:t>
            </a:r>
            <a:r>
              <a:rPr dirty="0" sz="2800" spc="-10">
                <a:solidFill>
                  <a:srgbClr val="1F2023"/>
                </a:solidFill>
                <a:latin typeface="Times New Roman"/>
                <a:cs typeface="Times New Roman"/>
              </a:rPr>
              <a:t>spectacol</a:t>
            </a:r>
            <a:r>
              <a:rPr dirty="0" sz="2800">
                <a:solidFill>
                  <a:srgbClr val="1F2023"/>
                </a:solidFill>
                <a:latin typeface="Times New Roman"/>
                <a:cs typeface="Times New Roman"/>
              </a:rPr>
              <a:t>	</a:t>
            </a:r>
            <a:r>
              <a:rPr dirty="0" sz="2800" spc="-20">
                <a:solidFill>
                  <a:srgbClr val="1F2023"/>
                </a:solidFill>
                <a:latin typeface="Times New Roman"/>
                <a:cs typeface="Times New Roman"/>
              </a:rPr>
              <a:t>este</a:t>
            </a:r>
            <a:r>
              <a:rPr dirty="0" sz="2800">
                <a:solidFill>
                  <a:srgbClr val="1F2023"/>
                </a:solidFill>
                <a:latin typeface="Times New Roman"/>
                <a:cs typeface="Times New Roman"/>
              </a:rPr>
              <a:t>	</a:t>
            </a:r>
            <a:r>
              <a:rPr dirty="0" sz="2800" spc="-10">
                <a:solidFill>
                  <a:srgbClr val="1F2023"/>
                </a:solidFill>
                <a:latin typeface="Times New Roman"/>
                <a:cs typeface="Times New Roman"/>
              </a:rPr>
              <a:t>cumpărat</a:t>
            </a:r>
            <a:r>
              <a:rPr dirty="0" sz="2800">
                <a:solidFill>
                  <a:srgbClr val="1F2023"/>
                </a:solidFill>
                <a:latin typeface="Times New Roman"/>
                <a:cs typeface="Times New Roman"/>
              </a:rPr>
              <a:t>	</a:t>
            </a:r>
            <a:r>
              <a:rPr dirty="0" sz="2800" spc="-25">
                <a:solidFill>
                  <a:srgbClr val="1F2023"/>
                </a:solidFill>
                <a:latin typeface="Times New Roman"/>
                <a:cs typeface="Times New Roman"/>
              </a:rPr>
              <a:t>de</a:t>
            </a:r>
            <a:r>
              <a:rPr dirty="0" sz="2800">
                <a:solidFill>
                  <a:srgbClr val="1F2023"/>
                </a:solidFill>
                <a:latin typeface="Times New Roman"/>
                <a:cs typeface="Times New Roman"/>
              </a:rPr>
              <a:t>	</a:t>
            </a:r>
            <a:r>
              <a:rPr dirty="0" sz="2800" spc="-25">
                <a:solidFill>
                  <a:srgbClr val="1F2023"/>
                </a:solidFill>
                <a:latin typeface="Times New Roman"/>
                <a:cs typeface="Times New Roman"/>
              </a:rPr>
              <a:t>la</a:t>
            </a:r>
            <a:r>
              <a:rPr dirty="0" sz="2800">
                <a:solidFill>
                  <a:srgbClr val="1F2023"/>
                </a:solidFill>
                <a:latin typeface="Times New Roman"/>
                <a:cs typeface="Times New Roman"/>
              </a:rPr>
              <a:t>	</a:t>
            </a:r>
            <a:r>
              <a:rPr dirty="0" sz="2800" spc="-25">
                <a:solidFill>
                  <a:srgbClr val="1F2023"/>
                </a:solidFill>
                <a:latin typeface="Times New Roman"/>
                <a:cs typeface="Times New Roman"/>
              </a:rPr>
              <a:t>un </a:t>
            </a:r>
            <a:r>
              <a:rPr dirty="0" sz="2800">
                <a:solidFill>
                  <a:srgbClr val="1F2023"/>
                </a:solidFill>
                <a:latin typeface="Times New Roman"/>
                <a:cs typeface="Times New Roman"/>
              </a:rPr>
              <a:t>agent,</a:t>
            </a:r>
            <a:r>
              <a:rPr dirty="0" sz="2800" spc="-2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1F2023"/>
                </a:solidFill>
                <a:latin typeface="Times New Roman"/>
                <a:cs typeface="Times New Roman"/>
              </a:rPr>
              <a:t>de</a:t>
            </a:r>
            <a:r>
              <a:rPr dirty="0" sz="2800" spc="-1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1F2023"/>
                </a:solidFill>
                <a:latin typeface="Times New Roman"/>
                <a:cs typeface="Times New Roman"/>
              </a:rPr>
              <a:t>la</a:t>
            </a:r>
            <a:r>
              <a:rPr dirty="0" sz="2800" spc="-1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1F2023"/>
                </a:solidFill>
                <a:latin typeface="Times New Roman"/>
                <a:cs typeface="Times New Roman"/>
              </a:rPr>
              <a:t>casă</a:t>
            </a:r>
            <a:r>
              <a:rPr dirty="0" sz="2800" spc="-1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1F2023"/>
                </a:solidFill>
                <a:latin typeface="Times New Roman"/>
                <a:cs typeface="Times New Roman"/>
              </a:rPr>
              <a:t>sau</a:t>
            </a:r>
            <a:r>
              <a:rPr dirty="0" sz="2800" spc="-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1F2023"/>
                </a:solidFill>
                <a:latin typeface="Times New Roman"/>
                <a:cs typeface="Times New Roman"/>
              </a:rPr>
              <a:t>de</a:t>
            </a:r>
            <a:r>
              <a:rPr dirty="0" sz="2800" spc="-1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1F2023"/>
                </a:solidFill>
                <a:latin typeface="Times New Roman"/>
                <a:cs typeface="Times New Roman"/>
              </a:rPr>
              <a:t>pe</a:t>
            </a:r>
            <a:r>
              <a:rPr dirty="0" sz="2800" spc="-1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1F2023"/>
                </a:solidFill>
                <a:latin typeface="Times New Roman"/>
                <a:cs typeface="Times New Roman"/>
              </a:rPr>
              <a:t>internet.</a:t>
            </a:r>
            <a:endParaRPr sz="2800">
              <a:latin typeface="Times New Roman"/>
              <a:cs typeface="Times New Roman"/>
            </a:endParaRPr>
          </a:p>
          <a:p>
            <a:pPr lvl="1" marL="469265" marR="5080" indent="-457200">
              <a:lnSpc>
                <a:spcPct val="100000"/>
              </a:lnSpc>
              <a:buFont typeface="Wingdings"/>
              <a:buChar char=""/>
              <a:tabLst>
                <a:tab pos="469265" algn="l"/>
              </a:tabLst>
            </a:pPr>
            <a:r>
              <a:rPr dirty="0" sz="2800">
                <a:solidFill>
                  <a:srgbClr val="1F2023"/>
                </a:solidFill>
                <a:latin typeface="Times New Roman"/>
                <a:cs typeface="Times New Roman"/>
              </a:rPr>
              <a:t>Un</a:t>
            </a:r>
            <a:r>
              <a:rPr dirty="0" sz="2800" spc="23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1F2023"/>
                </a:solidFill>
                <a:latin typeface="Times New Roman"/>
                <a:cs typeface="Times New Roman"/>
              </a:rPr>
              <a:t>bilet</a:t>
            </a:r>
            <a:r>
              <a:rPr dirty="0" sz="2800" spc="24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1F2023"/>
                </a:solidFill>
                <a:latin typeface="Times New Roman"/>
                <a:cs typeface="Times New Roman"/>
              </a:rPr>
              <a:t>are</a:t>
            </a:r>
            <a:r>
              <a:rPr dirty="0" sz="2800" spc="22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1F2023"/>
                </a:solidFill>
                <a:latin typeface="Times New Roman"/>
                <a:cs typeface="Times New Roman"/>
              </a:rPr>
              <a:t>o</a:t>
            </a:r>
            <a:r>
              <a:rPr dirty="0" sz="2800" spc="24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1F2023"/>
                </a:solidFill>
                <a:latin typeface="Times New Roman"/>
                <a:cs typeface="Times New Roman"/>
              </a:rPr>
              <a:t>descriere,</a:t>
            </a:r>
            <a:r>
              <a:rPr dirty="0" sz="2800" spc="23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1F2023"/>
                </a:solidFill>
                <a:latin typeface="Times New Roman"/>
                <a:cs typeface="Times New Roman"/>
              </a:rPr>
              <a:t>un</a:t>
            </a:r>
            <a:r>
              <a:rPr dirty="0" sz="2800" spc="23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1F2023"/>
                </a:solidFill>
                <a:latin typeface="Times New Roman"/>
                <a:cs typeface="Times New Roman"/>
              </a:rPr>
              <a:t>eveniment,</a:t>
            </a:r>
            <a:r>
              <a:rPr dirty="0" sz="2800" spc="24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1F2023"/>
                </a:solidFill>
                <a:latin typeface="Times New Roman"/>
                <a:cs typeface="Times New Roman"/>
              </a:rPr>
              <a:t>o</a:t>
            </a:r>
            <a:r>
              <a:rPr dirty="0" sz="2800" spc="23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1F2023"/>
                </a:solidFill>
                <a:latin typeface="Times New Roman"/>
                <a:cs typeface="Times New Roman"/>
              </a:rPr>
              <a:t>dată </a:t>
            </a:r>
            <a:r>
              <a:rPr dirty="0" sz="2800">
                <a:solidFill>
                  <a:srgbClr val="1F2023"/>
                </a:solidFill>
                <a:latin typeface="Times New Roman"/>
                <a:cs typeface="Times New Roman"/>
              </a:rPr>
              <a:t>și</a:t>
            </a:r>
            <a:r>
              <a:rPr dirty="0" sz="2800" spc="-2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1F2023"/>
                </a:solidFill>
                <a:latin typeface="Times New Roman"/>
                <a:cs typeface="Times New Roman"/>
              </a:rPr>
              <a:t>un</a:t>
            </a:r>
            <a:r>
              <a:rPr dirty="0" sz="2800" spc="-2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1F2023"/>
                </a:solidFill>
                <a:latin typeface="Times New Roman"/>
                <a:cs typeface="Times New Roman"/>
              </a:rPr>
              <a:t>preț.</a:t>
            </a:r>
            <a:endParaRPr sz="2800">
              <a:latin typeface="Times New Roman"/>
              <a:cs typeface="Times New Roman"/>
            </a:endParaRPr>
          </a:p>
          <a:p>
            <a:pPr lvl="1" marL="469265" indent="-456565">
              <a:lnSpc>
                <a:spcPct val="100000"/>
              </a:lnSpc>
              <a:buFont typeface="Wingdings"/>
              <a:buChar char=""/>
              <a:tabLst>
                <a:tab pos="469265" algn="l"/>
              </a:tabLst>
            </a:pPr>
            <a:r>
              <a:rPr dirty="0" sz="2800">
                <a:solidFill>
                  <a:srgbClr val="1F2023"/>
                </a:solidFill>
                <a:latin typeface="Times New Roman"/>
                <a:cs typeface="Times New Roman"/>
              </a:rPr>
              <a:t>Un</a:t>
            </a:r>
            <a:r>
              <a:rPr dirty="0" sz="2800" spc="-1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1F2023"/>
                </a:solidFill>
                <a:latin typeface="Times New Roman"/>
                <a:cs typeface="Times New Roman"/>
              </a:rPr>
              <a:t>agent</a:t>
            </a:r>
            <a:r>
              <a:rPr dirty="0" sz="2800" spc="-4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1F2023"/>
                </a:solidFill>
                <a:latin typeface="Times New Roman"/>
                <a:cs typeface="Times New Roman"/>
              </a:rPr>
              <a:t>are</a:t>
            </a:r>
            <a:r>
              <a:rPr dirty="0" sz="2800" spc="-2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1F2023"/>
                </a:solidFill>
                <a:latin typeface="Times New Roman"/>
                <a:cs typeface="Times New Roman"/>
              </a:rPr>
              <a:t>un</a:t>
            </a:r>
            <a:r>
              <a:rPr dirty="0" sz="2800" spc="-2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1F2023"/>
                </a:solidFill>
                <a:latin typeface="Times New Roman"/>
                <a:cs typeface="Times New Roman"/>
              </a:rPr>
              <a:t>nume</a:t>
            </a:r>
            <a:r>
              <a:rPr dirty="0" sz="2800" spc="-1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1F2023"/>
                </a:solidFill>
                <a:latin typeface="Times New Roman"/>
                <a:cs typeface="Times New Roman"/>
              </a:rPr>
              <a:t>și</a:t>
            </a:r>
            <a:r>
              <a:rPr dirty="0" sz="2800" spc="-4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1F2023"/>
                </a:solidFill>
                <a:latin typeface="Times New Roman"/>
                <a:cs typeface="Times New Roman"/>
              </a:rPr>
              <a:t>un</a:t>
            </a:r>
            <a:r>
              <a:rPr dirty="0" sz="2800" spc="-2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1F2023"/>
                </a:solidFill>
                <a:latin typeface="Times New Roman"/>
                <a:cs typeface="Times New Roman"/>
              </a:rPr>
              <a:t>număr</a:t>
            </a:r>
            <a:r>
              <a:rPr dirty="0" sz="2800" spc="-1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1F2023"/>
                </a:solidFill>
                <a:latin typeface="Times New Roman"/>
                <a:cs typeface="Times New Roman"/>
              </a:rPr>
              <a:t>de</a:t>
            </a:r>
            <a:r>
              <a:rPr dirty="0" sz="2800" spc="-3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1F2023"/>
                </a:solidFill>
                <a:latin typeface="Times New Roman"/>
                <a:cs typeface="Times New Roman"/>
              </a:rPr>
              <a:t>telefon.</a:t>
            </a:r>
            <a:endParaRPr sz="2800">
              <a:latin typeface="Times New Roman"/>
              <a:cs typeface="Times New Roman"/>
            </a:endParaRPr>
          </a:p>
          <a:p>
            <a:pPr lvl="1" marL="469265" marR="5080" indent="-45720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469265" algn="l"/>
                <a:tab pos="1329055" algn="l"/>
                <a:tab pos="1835150" algn="l"/>
                <a:tab pos="2795270" algn="l"/>
                <a:tab pos="3399154" algn="l"/>
                <a:tab pos="3748404" algn="l"/>
                <a:tab pos="4825365" algn="l"/>
                <a:tab pos="5234305" algn="l"/>
                <a:tab pos="5761990" algn="l"/>
                <a:tab pos="6838950" algn="l"/>
              </a:tabLst>
            </a:pPr>
            <a:r>
              <a:rPr dirty="0" sz="2800" spc="-20">
                <a:solidFill>
                  <a:srgbClr val="1F2023"/>
                </a:solidFill>
                <a:latin typeface="Times New Roman"/>
                <a:cs typeface="Times New Roman"/>
              </a:rPr>
              <a:t>Casa</a:t>
            </a:r>
            <a:r>
              <a:rPr dirty="0" sz="2800">
                <a:solidFill>
                  <a:srgbClr val="1F2023"/>
                </a:solidFill>
                <a:latin typeface="Times New Roman"/>
                <a:cs typeface="Times New Roman"/>
              </a:rPr>
              <a:t>	</a:t>
            </a:r>
            <a:r>
              <a:rPr dirty="0" sz="2800" spc="-25">
                <a:solidFill>
                  <a:srgbClr val="1F2023"/>
                </a:solidFill>
                <a:latin typeface="Times New Roman"/>
                <a:cs typeface="Times New Roman"/>
              </a:rPr>
              <a:t>de</a:t>
            </a:r>
            <a:r>
              <a:rPr dirty="0" sz="2800">
                <a:solidFill>
                  <a:srgbClr val="1F2023"/>
                </a:solidFill>
                <a:latin typeface="Times New Roman"/>
                <a:cs typeface="Times New Roman"/>
              </a:rPr>
              <a:t>	</a:t>
            </a:r>
            <a:r>
              <a:rPr dirty="0" sz="2800" spc="-10">
                <a:solidFill>
                  <a:srgbClr val="1F2023"/>
                </a:solidFill>
                <a:latin typeface="Times New Roman"/>
                <a:cs typeface="Times New Roman"/>
              </a:rPr>
              <a:t>bilete</a:t>
            </a:r>
            <a:r>
              <a:rPr dirty="0" sz="2800">
                <a:solidFill>
                  <a:srgbClr val="1F2023"/>
                </a:solidFill>
                <a:latin typeface="Times New Roman"/>
                <a:cs typeface="Times New Roman"/>
              </a:rPr>
              <a:t>	</a:t>
            </a:r>
            <a:r>
              <a:rPr dirty="0" sz="2800" spc="-25">
                <a:solidFill>
                  <a:srgbClr val="1F2023"/>
                </a:solidFill>
                <a:latin typeface="Times New Roman"/>
                <a:cs typeface="Times New Roman"/>
              </a:rPr>
              <a:t>are</a:t>
            </a:r>
            <a:r>
              <a:rPr dirty="0" sz="2800">
                <a:solidFill>
                  <a:srgbClr val="1F2023"/>
                </a:solidFill>
                <a:latin typeface="Times New Roman"/>
                <a:cs typeface="Times New Roman"/>
              </a:rPr>
              <a:t>	</a:t>
            </a:r>
            <a:r>
              <a:rPr dirty="0" sz="2800" spc="-50">
                <a:solidFill>
                  <a:srgbClr val="1F2023"/>
                </a:solidFill>
                <a:latin typeface="Times New Roman"/>
                <a:cs typeface="Times New Roman"/>
              </a:rPr>
              <a:t>o</a:t>
            </a:r>
            <a:r>
              <a:rPr dirty="0" sz="2800">
                <a:solidFill>
                  <a:srgbClr val="1F2023"/>
                </a:solidFill>
                <a:latin typeface="Times New Roman"/>
                <a:cs typeface="Times New Roman"/>
              </a:rPr>
              <a:t>	</a:t>
            </a:r>
            <a:r>
              <a:rPr dirty="0" sz="2800" spc="-10">
                <a:solidFill>
                  <a:srgbClr val="1F2023"/>
                </a:solidFill>
                <a:latin typeface="Times New Roman"/>
                <a:cs typeface="Times New Roman"/>
              </a:rPr>
              <a:t>adresă</a:t>
            </a:r>
            <a:r>
              <a:rPr dirty="0" sz="2800">
                <a:solidFill>
                  <a:srgbClr val="1F2023"/>
                </a:solidFill>
                <a:latin typeface="Times New Roman"/>
                <a:cs typeface="Times New Roman"/>
              </a:rPr>
              <a:t>	</a:t>
            </a:r>
            <a:r>
              <a:rPr dirty="0" sz="2800" spc="-25">
                <a:solidFill>
                  <a:srgbClr val="1F2023"/>
                </a:solidFill>
                <a:latin typeface="Times New Roman"/>
                <a:cs typeface="Times New Roman"/>
              </a:rPr>
              <a:t>și</a:t>
            </a:r>
            <a:r>
              <a:rPr dirty="0" sz="2800">
                <a:solidFill>
                  <a:srgbClr val="1F2023"/>
                </a:solidFill>
                <a:latin typeface="Times New Roman"/>
                <a:cs typeface="Times New Roman"/>
              </a:rPr>
              <a:t>	</a:t>
            </a:r>
            <a:r>
              <a:rPr dirty="0" sz="2800" spc="-25">
                <a:solidFill>
                  <a:srgbClr val="1F2023"/>
                </a:solidFill>
                <a:latin typeface="Times New Roman"/>
                <a:cs typeface="Times New Roman"/>
              </a:rPr>
              <a:t>un</a:t>
            </a:r>
            <a:r>
              <a:rPr dirty="0" sz="2800">
                <a:solidFill>
                  <a:srgbClr val="1F2023"/>
                </a:solidFill>
                <a:latin typeface="Times New Roman"/>
                <a:cs typeface="Times New Roman"/>
              </a:rPr>
              <a:t>	</a:t>
            </a:r>
            <a:r>
              <a:rPr dirty="0" sz="2800" spc="-10">
                <a:solidFill>
                  <a:srgbClr val="1F2023"/>
                </a:solidFill>
                <a:latin typeface="Times New Roman"/>
                <a:cs typeface="Times New Roman"/>
              </a:rPr>
              <a:t>număr</a:t>
            </a:r>
            <a:r>
              <a:rPr dirty="0" sz="2800">
                <a:solidFill>
                  <a:srgbClr val="1F2023"/>
                </a:solidFill>
                <a:latin typeface="Times New Roman"/>
                <a:cs typeface="Times New Roman"/>
              </a:rPr>
              <a:t>	</a:t>
            </a:r>
            <a:r>
              <a:rPr dirty="0" sz="2800" spc="-25">
                <a:solidFill>
                  <a:srgbClr val="1F2023"/>
                </a:solidFill>
                <a:latin typeface="Times New Roman"/>
                <a:cs typeface="Times New Roman"/>
              </a:rPr>
              <a:t>de </a:t>
            </a:r>
            <a:r>
              <a:rPr dirty="0" sz="2800" spc="-10">
                <a:solidFill>
                  <a:srgbClr val="1F2023"/>
                </a:solidFill>
                <a:latin typeface="Times New Roman"/>
                <a:cs typeface="Times New Roman"/>
              </a:rPr>
              <a:t>telefon.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85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19.04.2022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85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45</a:t>
            </a:fld>
          </a:p>
        </p:txBody>
      </p:sp>
      <p:sp>
        <p:nvSpPr>
          <p:cNvPr id="6" name="object 6" descr=""/>
          <p:cNvSpPr txBox="1"/>
          <p:nvPr/>
        </p:nvSpPr>
        <p:spPr>
          <a:xfrm>
            <a:off x="6803263" y="4765040"/>
            <a:ext cx="9118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1F2023"/>
                </a:solidFill>
                <a:latin typeface="Times New Roman"/>
                <a:cs typeface="Times New Roman"/>
              </a:rPr>
              <a:t>relația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23443" y="4337761"/>
            <a:ext cx="5949315" cy="1305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469265" algn="l"/>
              </a:tabLst>
            </a:pPr>
            <a:r>
              <a:rPr dirty="0" sz="2800">
                <a:solidFill>
                  <a:srgbClr val="1F2023"/>
                </a:solidFill>
                <a:latin typeface="Times New Roman"/>
                <a:cs typeface="Times New Roman"/>
              </a:rPr>
              <a:t>Internetul</a:t>
            </a:r>
            <a:r>
              <a:rPr dirty="0" sz="2800" spc="-1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1F2023"/>
                </a:solidFill>
                <a:latin typeface="Times New Roman"/>
                <a:cs typeface="Times New Roman"/>
              </a:rPr>
              <a:t>are</a:t>
            </a:r>
            <a:r>
              <a:rPr dirty="0" sz="2800" spc="-2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1F2023"/>
                </a:solidFill>
                <a:latin typeface="Times New Roman"/>
                <a:cs typeface="Times New Roman"/>
              </a:rPr>
              <a:t>o</a:t>
            </a:r>
            <a:r>
              <a:rPr dirty="0" sz="2800" spc="-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1F2023"/>
                </a:solidFill>
                <a:latin typeface="Times New Roman"/>
                <a:cs typeface="Times New Roman"/>
              </a:rPr>
              <a:t>adresă</a:t>
            </a:r>
            <a:r>
              <a:rPr dirty="0" sz="2800" spc="-2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1F2023"/>
                </a:solidFill>
                <a:latin typeface="Times New Roman"/>
                <a:cs typeface="Times New Roman"/>
              </a:rPr>
              <a:t>URL.</a:t>
            </a:r>
            <a:endParaRPr sz="2800">
              <a:latin typeface="Times New Roman"/>
              <a:cs typeface="Times New Roman"/>
            </a:endParaRPr>
          </a:p>
          <a:p>
            <a:pPr marL="469265" marR="5080" indent="-45720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469265" algn="l"/>
                <a:tab pos="2068195" algn="l"/>
                <a:tab pos="3665854" algn="l"/>
                <a:tab pos="4260215" algn="l"/>
              </a:tabLst>
            </a:pPr>
            <a:r>
              <a:rPr dirty="0" sz="2800" spc="-10">
                <a:solidFill>
                  <a:srgbClr val="1F2023"/>
                </a:solidFill>
                <a:latin typeface="Times New Roman"/>
                <a:cs typeface="Times New Roman"/>
              </a:rPr>
              <a:t>Desenați</a:t>
            </a:r>
            <a:r>
              <a:rPr dirty="0" sz="2800">
                <a:solidFill>
                  <a:srgbClr val="1F2023"/>
                </a:solidFill>
                <a:latin typeface="Times New Roman"/>
                <a:cs typeface="Times New Roman"/>
              </a:rPr>
              <a:t>	</a:t>
            </a:r>
            <a:r>
              <a:rPr dirty="0" sz="2800" spc="-10">
                <a:solidFill>
                  <a:srgbClr val="1F2023"/>
                </a:solidFill>
                <a:latin typeface="Times New Roman"/>
                <a:cs typeface="Times New Roman"/>
              </a:rPr>
              <a:t>entitățile</a:t>
            </a:r>
            <a:r>
              <a:rPr dirty="0" sz="2800">
                <a:solidFill>
                  <a:srgbClr val="1F2023"/>
                </a:solidFill>
                <a:latin typeface="Times New Roman"/>
                <a:cs typeface="Times New Roman"/>
              </a:rPr>
              <a:t>	</a:t>
            </a:r>
            <a:r>
              <a:rPr dirty="0" sz="2800" spc="-25">
                <a:solidFill>
                  <a:srgbClr val="1F2023"/>
                </a:solidFill>
                <a:latin typeface="Times New Roman"/>
                <a:cs typeface="Times New Roman"/>
              </a:rPr>
              <a:t>și</a:t>
            </a:r>
            <a:r>
              <a:rPr dirty="0" sz="2800">
                <a:solidFill>
                  <a:srgbClr val="1F2023"/>
                </a:solidFill>
                <a:latin typeface="Times New Roman"/>
                <a:cs typeface="Times New Roman"/>
              </a:rPr>
              <a:t>	</a:t>
            </a:r>
            <a:r>
              <a:rPr dirty="0" sz="2800" spc="-10">
                <a:solidFill>
                  <a:srgbClr val="1F2023"/>
                </a:solidFill>
                <a:latin typeface="Times New Roman"/>
                <a:cs typeface="Times New Roman"/>
              </a:rPr>
              <a:t>reprezentați exclusivă.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07467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ARCE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635" y="1516760"/>
            <a:ext cx="13379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Arial"/>
                <a:cs typeface="Arial"/>
              </a:rPr>
              <a:t>SOLUTIE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0448" y="990600"/>
            <a:ext cx="6473952" cy="538734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85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19.04.2022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85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45</a:t>
            </a:fld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85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19.04.2022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98780" rIns="0" bIns="0" rtlCol="0" vert="horz">
            <a:spAutoFit/>
          </a:bodyPr>
          <a:lstStyle/>
          <a:p>
            <a:pPr marL="2075180" marR="5080" indent="-187960">
              <a:lnSpc>
                <a:spcPct val="100000"/>
              </a:lnSpc>
              <a:spcBef>
                <a:spcPts val="95"/>
              </a:spcBef>
            </a:pPr>
            <a:r>
              <a:rPr dirty="0" sz="2800" b="1" i="1">
                <a:latin typeface="Arial"/>
                <a:cs typeface="Arial"/>
              </a:rPr>
              <a:t>Model</a:t>
            </a:r>
            <a:r>
              <a:rPr dirty="0" sz="2800" spc="-55" b="1" i="1">
                <a:latin typeface="Arial"/>
                <a:cs typeface="Arial"/>
              </a:rPr>
              <a:t> </a:t>
            </a:r>
            <a:r>
              <a:rPr dirty="0" sz="2800" b="1" i="1">
                <a:latin typeface="Arial"/>
                <a:cs typeface="Arial"/>
              </a:rPr>
              <a:t>fizic</a:t>
            </a:r>
            <a:r>
              <a:rPr dirty="0" sz="2800" spc="-100" b="1" i="1">
                <a:latin typeface="Arial"/>
                <a:cs typeface="Arial"/>
              </a:rPr>
              <a:t> </a:t>
            </a:r>
            <a:r>
              <a:rPr dirty="0" sz="2800" b="1" i="1">
                <a:latin typeface="Arial"/>
                <a:cs typeface="Arial"/>
              </a:rPr>
              <a:t>şi</a:t>
            </a:r>
            <a:r>
              <a:rPr dirty="0" sz="2800" spc="-60" b="1" i="1">
                <a:latin typeface="Arial"/>
                <a:cs typeface="Arial"/>
              </a:rPr>
              <a:t> </a:t>
            </a:r>
            <a:r>
              <a:rPr dirty="0" sz="2800" b="1" i="1">
                <a:latin typeface="Arial"/>
                <a:cs typeface="Arial"/>
              </a:rPr>
              <a:t>model</a:t>
            </a:r>
            <a:r>
              <a:rPr dirty="0" sz="2800" spc="-95" b="1" i="1">
                <a:latin typeface="Arial"/>
                <a:cs typeface="Arial"/>
              </a:rPr>
              <a:t> </a:t>
            </a:r>
            <a:r>
              <a:rPr dirty="0" sz="2800" spc="-10" b="1" i="1">
                <a:latin typeface="Arial"/>
                <a:cs typeface="Arial"/>
              </a:rPr>
              <a:t>conceptual Entităţi</a:t>
            </a:r>
            <a:r>
              <a:rPr dirty="0" sz="2800" spc="-135" b="1" i="1">
                <a:latin typeface="Arial"/>
                <a:cs typeface="Arial"/>
              </a:rPr>
              <a:t> </a:t>
            </a:r>
            <a:r>
              <a:rPr dirty="0" sz="2800" b="1" i="1">
                <a:latin typeface="Arial"/>
                <a:cs typeface="Arial"/>
              </a:rPr>
              <a:t>si</a:t>
            </a:r>
            <a:r>
              <a:rPr dirty="0" sz="2800" spc="-105" b="1" i="1">
                <a:latin typeface="Arial"/>
                <a:cs typeface="Arial"/>
              </a:rPr>
              <a:t> </a:t>
            </a:r>
            <a:r>
              <a:rPr dirty="0" sz="2800" b="1" i="1">
                <a:latin typeface="Arial"/>
                <a:cs typeface="Arial"/>
              </a:rPr>
              <a:t>instanţe</a:t>
            </a:r>
            <a:r>
              <a:rPr dirty="0" sz="2800" spc="-85" b="1" i="1">
                <a:latin typeface="Arial"/>
                <a:cs typeface="Arial"/>
              </a:rPr>
              <a:t> </a:t>
            </a:r>
            <a:r>
              <a:rPr dirty="0" sz="2800" b="1" i="1">
                <a:latin typeface="Arial"/>
                <a:cs typeface="Arial"/>
              </a:rPr>
              <a:t>(partea</a:t>
            </a:r>
            <a:r>
              <a:rPr dirty="0" sz="2800" spc="-80" b="1" i="1">
                <a:latin typeface="Arial"/>
                <a:cs typeface="Arial"/>
              </a:rPr>
              <a:t> </a:t>
            </a:r>
            <a:r>
              <a:rPr dirty="0" sz="2800" spc="-25" b="1" i="1">
                <a:latin typeface="Arial"/>
                <a:cs typeface="Arial"/>
              </a:rPr>
              <a:t>II)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527685" marR="5080" indent="-51562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527685" algn="l"/>
              </a:tabLst>
            </a:pPr>
            <a:r>
              <a:rPr dirty="0" spc="-30"/>
              <a:t>Rezolvarea</a:t>
            </a:r>
            <a:r>
              <a:rPr dirty="0" spc="-155"/>
              <a:t> </a:t>
            </a:r>
            <a:r>
              <a:rPr dirty="0" spc="-10"/>
              <a:t>relaţiilor</a:t>
            </a:r>
            <a:r>
              <a:rPr dirty="0" spc="-105"/>
              <a:t> </a:t>
            </a:r>
            <a:r>
              <a:rPr dirty="0"/>
              <a:t>Many</a:t>
            </a:r>
            <a:r>
              <a:rPr dirty="0" spc="-105"/>
              <a:t> </a:t>
            </a:r>
            <a:r>
              <a:rPr dirty="0" spc="-25"/>
              <a:t>to </a:t>
            </a:r>
            <a:r>
              <a:rPr dirty="0" spc="-20"/>
              <a:t>Many</a:t>
            </a:r>
          </a:p>
          <a:p>
            <a:pPr marL="527685" indent="-514984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527685" algn="l"/>
              </a:tabLst>
            </a:pPr>
            <a:r>
              <a:rPr dirty="0"/>
              <a:t>Analiza</a:t>
            </a:r>
            <a:r>
              <a:rPr dirty="0" spc="-145"/>
              <a:t> </a:t>
            </a:r>
            <a:r>
              <a:rPr dirty="0" spc="-20"/>
              <a:t>CRUD</a:t>
            </a:r>
          </a:p>
          <a:p>
            <a:pPr marL="527685" indent="-514984">
              <a:lnSpc>
                <a:spcPct val="100000"/>
              </a:lnSpc>
              <a:spcBef>
                <a:spcPts val="710"/>
              </a:spcBef>
              <a:buAutoNum type="arabicPeriod"/>
              <a:tabLst>
                <a:tab pos="527685" algn="l"/>
              </a:tabLst>
            </a:pPr>
            <a:r>
              <a:rPr dirty="0" spc="-25"/>
              <a:t>UID</a:t>
            </a:r>
          </a:p>
          <a:p>
            <a:pPr marL="527685" indent="-514984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527685" algn="l"/>
              </a:tabLst>
            </a:pPr>
            <a:r>
              <a:rPr dirty="0" spc="-10"/>
              <a:t>Normalizare</a:t>
            </a:r>
          </a:p>
          <a:p>
            <a:pPr marL="527685" indent="-514984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527685" algn="l"/>
              </a:tabLst>
            </a:pPr>
            <a:r>
              <a:rPr dirty="0" spc="-20"/>
              <a:t>Arce</a:t>
            </a:r>
          </a:p>
          <a:p>
            <a:pPr marL="527685" indent="-514984">
              <a:lnSpc>
                <a:spcPct val="100000"/>
              </a:lnSpc>
              <a:spcBef>
                <a:spcPts val="710"/>
              </a:spcBef>
              <a:buAutoNum type="arabicPeriod"/>
              <a:tabLst>
                <a:tab pos="527685" algn="l"/>
              </a:tabLst>
            </a:pPr>
            <a:r>
              <a:rPr dirty="0" spc="-10">
                <a:solidFill>
                  <a:srgbClr val="FF0000"/>
                </a:solidFill>
              </a:rPr>
              <a:t>Ierarhii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19.04.2022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53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9946" y="444830"/>
            <a:ext cx="394335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IERARHII,</a:t>
            </a:r>
            <a:r>
              <a:rPr dirty="0" spc="-40"/>
              <a:t> RELATII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635" y="1588719"/>
            <a:ext cx="7703820" cy="39211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Microsoft Sans Serif"/>
                <a:cs typeface="Microsoft Sans Serif"/>
              </a:rPr>
              <a:t>În</a:t>
            </a:r>
            <a:r>
              <a:rPr dirty="0" sz="3200" spc="60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viaţa</a:t>
            </a:r>
            <a:r>
              <a:rPr dirty="0" sz="3200" spc="40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de</a:t>
            </a:r>
            <a:r>
              <a:rPr dirty="0" sz="3200" spc="50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zi</a:t>
            </a:r>
            <a:r>
              <a:rPr dirty="0" sz="3200" spc="55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cu</a:t>
            </a:r>
            <a:r>
              <a:rPr dirty="0" sz="3200" spc="55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zi</a:t>
            </a:r>
            <a:r>
              <a:rPr dirty="0" sz="3200" spc="65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întâlnim</a:t>
            </a:r>
            <a:r>
              <a:rPr dirty="0" sz="3200" spc="55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adesea</a:t>
            </a:r>
            <a:r>
              <a:rPr dirty="0" sz="3200" spc="50">
                <a:latin typeface="Microsoft Sans Serif"/>
                <a:cs typeface="Microsoft Sans Serif"/>
              </a:rPr>
              <a:t> </a:t>
            </a:r>
            <a:r>
              <a:rPr dirty="0" sz="3200" spc="-10">
                <a:latin typeface="Microsoft Sans Serif"/>
                <a:cs typeface="Microsoft Sans Serif"/>
              </a:rPr>
              <a:t>modele </a:t>
            </a:r>
            <a:r>
              <a:rPr dirty="0" sz="3200" spc="-20">
                <a:latin typeface="Microsoft Sans Serif"/>
                <a:cs typeface="Microsoft Sans Serif"/>
              </a:rPr>
              <a:t>organizate</a:t>
            </a:r>
            <a:r>
              <a:rPr dirty="0" sz="3200" spc="-85">
                <a:latin typeface="Microsoft Sans Serif"/>
                <a:cs typeface="Microsoft Sans Serif"/>
              </a:rPr>
              <a:t> </a:t>
            </a:r>
            <a:r>
              <a:rPr dirty="0" sz="3200" spc="70">
                <a:latin typeface="Microsoft Sans Serif"/>
                <a:cs typeface="Microsoft Sans Serif"/>
              </a:rPr>
              <a:t>în</a:t>
            </a:r>
            <a:r>
              <a:rPr dirty="0" sz="3200" spc="-20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ierarhii</a:t>
            </a:r>
            <a:r>
              <a:rPr dirty="0" sz="3200" spc="-30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cum</a:t>
            </a:r>
            <a:r>
              <a:rPr dirty="0" sz="3200" spc="-25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ar </a:t>
            </a:r>
            <a:r>
              <a:rPr dirty="0" sz="3200" spc="-25">
                <a:latin typeface="Microsoft Sans Serif"/>
                <a:cs typeface="Microsoft Sans Serif"/>
              </a:rPr>
              <a:t>fi:</a:t>
            </a:r>
            <a:endParaRPr sz="3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3200">
              <a:latin typeface="Microsoft Sans Serif"/>
              <a:cs typeface="Microsoft Sans Serif"/>
            </a:endParaRPr>
          </a:p>
          <a:p>
            <a:pPr marL="527685" indent="-514984">
              <a:lnSpc>
                <a:spcPct val="100000"/>
              </a:lnSpc>
              <a:buAutoNum type="arabicPeriod"/>
              <a:tabLst>
                <a:tab pos="527685" algn="l"/>
              </a:tabLst>
            </a:pPr>
            <a:r>
              <a:rPr dirty="0" sz="3200">
                <a:latin typeface="Microsoft Sans Serif"/>
                <a:cs typeface="Microsoft Sans Serif"/>
              </a:rPr>
              <a:t>scheme</a:t>
            </a:r>
            <a:r>
              <a:rPr dirty="0" sz="3200" spc="-60">
                <a:latin typeface="Microsoft Sans Serif"/>
                <a:cs typeface="Microsoft Sans Serif"/>
              </a:rPr>
              <a:t> </a:t>
            </a:r>
            <a:r>
              <a:rPr dirty="0" sz="3200" spc="-10">
                <a:latin typeface="Microsoft Sans Serif"/>
                <a:cs typeface="Microsoft Sans Serif"/>
              </a:rPr>
              <a:t>organizaţionale</a:t>
            </a:r>
            <a:endParaRPr sz="3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95"/>
              </a:spcBef>
              <a:buFont typeface="Microsoft Sans Serif"/>
              <a:buAutoNum type="arabicPeriod"/>
            </a:pPr>
            <a:endParaRPr sz="3200">
              <a:latin typeface="Microsoft Sans Serif"/>
              <a:cs typeface="Microsoft Sans Serif"/>
            </a:endParaRPr>
          </a:p>
          <a:p>
            <a:pPr marL="527685" indent="-514984">
              <a:lnSpc>
                <a:spcPct val="100000"/>
              </a:lnSpc>
              <a:buAutoNum type="arabicPeriod"/>
              <a:tabLst>
                <a:tab pos="527685" algn="l"/>
              </a:tabLst>
            </a:pPr>
            <a:r>
              <a:rPr dirty="0" sz="3200" spc="-25">
                <a:latin typeface="Microsoft Sans Serif"/>
                <a:cs typeface="Microsoft Sans Serif"/>
              </a:rPr>
              <a:t>reprezentarea</a:t>
            </a:r>
            <a:r>
              <a:rPr dirty="0" sz="3200" spc="-100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unor</a:t>
            </a:r>
            <a:r>
              <a:rPr dirty="0" sz="3200" spc="-55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structuri</a:t>
            </a:r>
            <a:r>
              <a:rPr dirty="0" sz="3200" spc="-45">
                <a:latin typeface="Microsoft Sans Serif"/>
                <a:cs typeface="Microsoft Sans Serif"/>
              </a:rPr>
              <a:t> </a:t>
            </a:r>
            <a:r>
              <a:rPr dirty="0" sz="3200" spc="-10">
                <a:latin typeface="Microsoft Sans Serif"/>
                <a:cs typeface="Microsoft Sans Serif"/>
              </a:rPr>
              <a:t>fizice</a:t>
            </a:r>
            <a:endParaRPr sz="3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95"/>
              </a:spcBef>
              <a:buFont typeface="Microsoft Sans Serif"/>
              <a:buAutoNum type="arabicPeriod"/>
            </a:pPr>
            <a:endParaRPr sz="3200">
              <a:latin typeface="Microsoft Sans Serif"/>
              <a:cs typeface="Microsoft Sans Serif"/>
            </a:endParaRPr>
          </a:p>
          <a:p>
            <a:pPr marL="527685" indent="-514984">
              <a:lnSpc>
                <a:spcPct val="100000"/>
              </a:lnSpc>
              <a:buAutoNum type="arabicPeriod"/>
              <a:tabLst>
                <a:tab pos="527685" algn="l"/>
              </a:tabLst>
            </a:pPr>
            <a:r>
              <a:rPr dirty="0" sz="3200">
                <a:latin typeface="Microsoft Sans Serif"/>
                <a:cs typeface="Microsoft Sans Serif"/>
              </a:rPr>
              <a:t>arbori</a:t>
            </a:r>
            <a:r>
              <a:rPr dirty="0" sz="3200" spc="-80">
                <a:latin typeface="Microsoft Sans Serif"/>
                <a:cs typeface="Microsoft Sans Serif"/>
              </a:rPr>
              <a:t> </a:t>
            </a:r>
            <a:r>
              <a:rPr dirty="0" sz="3200" spc="-10">
                <a:latin typeface="Microsoft Sans Serif"/>
                <a:cs typeface="Microsoft Sans Serif"/>
              </a:rPr>
              <a:t>genealogici</a:t>
            </a:r>
            <a:endParaRPr sz="3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69595" rIns="0" bIns="0" rtlCol="0" vert="horz">
            <a:spAutoFit/>
          </a:bodyPr>
          <a:lstStyle/>
          <a:p>
            <a:pPr marL="774065">
              <a:lnSpc>
                <a:spcPct val="100000"/>
              </a:lnSpc>
              <a:spcBef>
                <a:spcPts val="100"/>
              </a:spcBef>
            </a:pPr>
            <a:r>
              <a:rPr dirty="0"/>
              <a:t>MODELE</a:t>
            </a:r>
            <a:r>
              <a:rPr dirty="0" spc="-50"/>
              <a:t> </a:t>
            </a:r>
            <a:r>
              <a:rPr dirty="0" spc="-10"/>
              <a:t>IERARHICE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6448" y="1060703"/>
            <a:ext cx="7388352" cy="5219700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19.04.2022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53</a:t>
            </a:fld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1249" rIns="0" bIns="0" rtlCol="0" vert="horz">
            <a:spAutoFit/>
          </a:bodyPr>
          <a:lstStyle/>
          <a:p>
            <a:pPr marL="638810">
              <a:lnSpc>
                <a:spcPct val="100000"/>
              </a:lnSpc>
              <a:spcBef>
                <a:spcPts val="100"/>
              </a:spcBef>
            </a:pPr>
            <a:r>
              <a:rPr dirty="0"/>
              <a:t>Model</a:t>
            </a:r>
            <a:r>
              <a:rPr dirty="0" spc="-90"/>
              <a:t> </a:t>
            </a:r>
            <a:r>
              <a:rPr dirty="0" spc="-20"/>
              <a:t>organizaţional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0101" y="1187187"/>
            <a:ext cx="7229850" cy="5066936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19.04.2022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53</a:t>
            </a:fld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3043" y="-12065"/>
            <a:ext cx="6890384" cy="16719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Exercitiu</a:t>
            </a:r>
          </a:p>
          <a:p>
            <a:pPr algn="ctr" marL="12700" marR="5080">
              <a:lnSpc>
                <a:spcPct val="100000"/>
              </a:lnSpc>
              <a:tabLst>
                <a:tab pos="1562735" algn="l"/>
              </a:tabLst>
            </a:pPr>
            <a:r>
              <a:rPr dirty="0"/>
              <a:t>explicati</a:t>
            </a:r>
            <a:r>
              <a:rPr dirty="0" spc="-140"/>
              <a:t> </a:t>
            </a:r>
            <a:r>
              <a:rPr dirty="0" spc="-10"/>
              <a:t>ERD-</a:t>
            </a:r>
            <a:r>
              <a:rPr dirty="0"/>
              <a:t>ul</a:t>
            </a:r>
            <a:r>
              <a:rPr dirty="0" spc="-110"/>
              <a:t> </a:t>
            </a:r>
            <a:r>
              <a:rPr dirty="0"/>
              <a:t>aratand</a:t>
            </a:r>
            <a:r>
              <a:rPr dirty="0" spc="-125"/>
              <a:t> </a:t>
            </a:r>
            <a:r>
              <a:rPr dirty="0"/>
              <a:t>care</a:t>
            </a:r>
            <a:r>
              <a:rPr dirty="0" spc="-110"/>
              <a:t> </a:t>
            </a:r>
            <a:r>
              <a:rPr dirty="0" spc="-20"/>
              <a:t>este </a:t>
            </a:r>
            <a:r>
              <a:rPr dirty="0" spc="-25"/>
              <a:t>UID-ul</a:t>
            </a:r>
            <a:r>
              <a:rPr dirty="0"/>
              <a:t>	fiecarei</a:t>
            </a:r>
            <a:r>
              <a:rPr dirty="0" spc="-175"/>
              <a:t> </a:t>
            </a:r>
            <a:r>
              <a:rPr dirty="0" spc="-10"/>
              <a:t>entitati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2583" y="1783079"/>
            <a:ext cx="7527035" cy="4518660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19.04.2022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53</a:t>
            </a:fld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19.04.2022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53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0526" y="444830"/>
            <a:ext cx="175958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Exercitiu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62101" y="1286002"/>
            <a:ext cx="7885430" cy="45554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50385" algn="l"/>
              </a:tabLst>
            </a:pPr>
            <a:r>
              <a:rPr dirty="0" sz="2800">
                <a:latin typeface="Microsoft Sans Serif"/>
                <a:cs typeface="Microsoft Sans Serif"/>
              </a:rPr>
              <a:t>Fie</a:t>
            </a:r>
            <a:r>
              <a:rPr dirty="0" sz="2800" spc="-4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o</a:t>
            </a:r>
            <a:r>
              <a:rPr dirty="0" sz="2800" spc="-4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baza</a:t>
            </a:r>
            <a:r>
              <a:rPr dirty="0" sz="2800" spc="-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de</a:t>
            </a:r>
            <a:r>
              <a:rPr dirty="0" sz="2800" spc="-2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date</a:t>
            </a:r>
            <a:r>
              <a:rPr dirty="0" sz="2800" spc="-5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despre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10">
                <a:latin typeface="Microsoft Sans Serif"/>
                <a:cs typeface="Microsoft Sans Serif"/>
              </a:rPr>
              <a:t>hotelurile</a:t>
            </a:r>
            <a:r>
              <a:rPr dirty="0" sz="2800" spc="-7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unei</a:t>
            </a:r>
            <a:r>
              <a:rPr dirty="0" sz="2800" spc="-7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statiuni.</a:t>
            </a:r>
            <a:endParaRPr sz="2800">
              <a:latin typeface="Microsoft Sans Serif"/>
              <a:cs typeface="Microsoft Sans Serif"/>
            </a:endParaRPr>
          </a:p>
          <a:p>
            <a:pPr marL="354965" marR="247015" indent="-342900">
              <a:lnSpc>
                <a:spcPts val="2700"/>
              </a:lnSpc>
              <a:spcBef>
                <a:spcPts val="675"/>
              </a:spcBef>
              <a:buFont typeface="Wingdings"/>
              <a:buChar char=""/>
              <a:tabLst>
                <a:tab pos="354965" algn="l"/>
                <a:tab pos="1800225" algn="l"/>
                <a:tab pos="2230120" algn="l"/>
                <a:tab pos="3243580" algn="l"/>
                <a:tab pos="5261610" algn="l"/>
                <a:tab pos="6613525" algn="l"/>
                <a:tab pos="7258684" algn="l"/>
              </a:tabLst>
            </a:pPr>
            <a:r>
              <a:rPr dirty="0" sz="2800" spc="-10">
                <a:latin typeface="Microsoft Sans Serif"/>
                <a:cs typeface="Microsoft Sans Serif"/>
              </a:rPr>
              <a:t>Fiecare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10">
                <a:latin typeface="Microsoft Sans Serif"/>
                <a:cs typeface="Microsoft Sans Serif"/>
              </a:rPr>
              <a:t>camera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10">
                <a:latin typeface="Microsoft Sans Serif"/>
                <a:cs typeface="Microsoft Sans Serif"/>
              </a:rPr>
              <a:t>(CAMERA)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10">
                <a:latin typeface="Microsoft Sans Serif"/>
                <a:cs typeface="Microsoft Sans Serif"/>
              </a:rPr>
              <a:t>trebuie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25">
                <a:latin typeface="Microsoft Sans Serif"/>
                <a:cs typeface="Microsoft Sans Serif"/>
              </a:rPr>
              <a:t>sa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35">
                <a:latin typeface="Microsoft Sans Serif"/>
                <a:cs typeface="Microsoft Sans Serif"/>
              </a:rPr>
              <a:t>fie </a:t>
            </a:r>
            <a:r>
              <a:rPr dirty="0" sz="2800" spc="-10">
                <a:latin typeface="Microsoft Sans Serif"/>
                <a:cs typeface="Microsoft Sans Serif"/>
              </a:rPr>
              <a:t>identificata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30">
                <a:latin typeface="Microsoft Sans Serif"/>
                <a:cs typeface="Microsoft Sans Serif"/>
              </a:rPr>
              <a:t>printr-</a:t>
            </a:r>
            <a:r>
              <a:rPr dirty="0" sz="2800">
                <a:latin typeface="Microsoft Sans Serif"/>
                <a:cs typeface="Microsoft Sans Serif"/>
              </a:rPr>
              <a:t>un</a:t>
            </a:r>
            <a:r>
              <a:rPr dirty="0" sz="2800" spc="-1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numar</a:t>
            </a:r>
            <a:r>
              <a:rPr dirty="0" sz="2800" spc="-1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sau</a:t>
            </a:r>
            <a:r>
              <a:rPr dirty="0" sz="2800" spc="90">
                <a:latin typeface="Microsoft Sans Serif"/>
                <a:cs typeface="Microsoft Sans Serif"/>
              </a:rPr>
              <a:t> </a:t>
            </a:r>
            <a:r>
              <a:rPr dirty="0" sz="2800" spc="-20">
                <a:latin typeface="Microsoft Sans Serif"/>
                <a:cs typeface="Microsoft Sans Serif"/>
              </a:rPr>
              <a:t>cod.</a:t>
            </a:r>
            <a:endParaRPr sz="2800">
              <a:latin typeface="Microsoft Sans Serif"/>
              <a:cs typeface="Microsoft Sans Serif"/>
            </a:endParaRPr>
          </a:p>
          <a:p>
            <a:pPr marL="354965" marR="5080" indent="-342900">
              <a:lnSpc>
                <a:spcPct val="100000"/>
              </a:lnSpc>
              <a:spcBef>
                <a:spcPts val="25"/>
              </a:spcBef>
              <a:buFont typeface="Wingdings"/>
              <a:buChar char=""/>
              <a:tabLst>
                <a:tab pos="354965" algn="l"/>
                <a:tab pos="2226945" algn="l"/>
                <a:tab pos="3509010" algn="l"/>
                <a:tab pos="5164455" algn="l"/>
                <a:tab pos="6080125" algn="l"/>
              </a:tabLst>
            </a:pPr>
            <a:r>
              <a:rPr dirty="0" sz="2800" spc="-10">
                <a:latin typeface="Microsoft Sans Serif"/>
                <a:cs typeface="Microsoft Sans Serif"/>
              </a:rPr>
              <a:t>Camera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20">
                <a:latin typeface="Microsoft Sans Serif"/>
                <a:cs typeface="Microsoft Sans Serif"/>
              </a:rPr>
              <a:t>este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10">
                <a:latin typeface="Microsoft Sans Serif"/>
                <a:cs typeface="Microsoft Sans Serif"/>
              </a:rPr>
              <a:t>situată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30">
                <a:latin typeface="Microsoft Sans Serif"/>
                <a:cs typeface="Microsoft Sans Serif"/>
              </a:rPr>
              <a:t>în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20">
                <a:latin typeface="Microsoft Sans Serif"/>
                <a:cs typeface="Microsoft Sans Serif"/>
              </a:rPr>
              <a:t>apartament </a:t>
            </a:r>
            <a:r>
              <a:rPr dirty="0" sz="2800" spc="-10">
                <a:latin typeface="Microsoft Sans Serif"/>
                <a:cs typeface="Microsoft Sans Serif"/>
              </a:rPr>
              <a:t>(APARTAMENT)</a:t>
            </a:r>
            <a:endParaRPr sz="28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"/>
              <a:tabLst>
                <a:tab pos="354965" algn="l"/>
              </a:tabLst>
            </a:pPr>
            <a:r>
              <a:rPr dirty="0" sz="2800">
                <a:latin typeface="Microsoft Sans Serif"/>
                <a:cs typeface="Microsoft Sans Serif"/>
              </a:rPr>
              <a:t>care</a:t>
            </a:r>
            <a:r>
              <a:rPr dirty="0" sz="2800" spc="-6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se</a:t>
            </a:r>
            <a:r>
              <a:rPr dirty="0" sz="2800" spc="-4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află</a:t>
            </a:r>
            <a:r>
              <a:rPr dirty="0" sz="2800" spc="-5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la</a:t>
            </a:r>
            <a:r>
              <a:rPr dirty="0" sz="2800" spc="-4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un</a:t>
            </a:r>
            <a:r>
              <a:rPr dirty="0" sz="2800" spc="-4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anumit</a:t>
            </a:r>
            <a:r>
              <a:rPr dirty="0" sz="2800" spc="-5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etaj</a:t>
            </a:r>
            <a:r>
              <a:rPr dirty="0" sz="2800" spc="-1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(ETAJ)</a:t>
            </a:r>
            <a:endParaRPr sz="28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"/>
              <a:tabLst>
                <a:tab pos="354965" algn="l"/>
              </a:tabLst>
            </a:pPr>
            <a:r>
              <a:rPr dirty="0" sz="2800">
                <a:latin typeface="Microsoft Sans Serif"/>
                <a:cs typeface="Microsoft Sans Serif"/>
              </a:rPr>
              <a:t>care</a:t>
            </a:r>
            <a:r>
              <a:rPr dirty="0" sz="2800" spc="-7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se</a:t>
            </a:r>
            <a:r>
              <a:rPr dirty="0" sz="2800" spc="-6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află</a:t>
            </a:r>
            <a:r>
              <a:rPr dirty="0" sz="2800" spc="-50">
                <a:latin typeface="Microsoft Sans Serif"/>
                <a:cs typeface="Microsoft Sans Serif"/>
              </a:rPr>
              <a:t> </a:t>
            </a:r>
            <a:r>
              <a:rPr dirty="0" sz="2800" spc="55">
                <a:latin typeface="Microsoft Sans Serif"/>
                <a:cs typeface="Microsoft Sans Serif"/>
              </a:rPr>
              <a:t>în</a:t>
            </a:r>
            <a:r>
              <a:rPr dirty="0" sz="2800" spc="-6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clădire </a:t>
            </a:r>
            <a:r>
              <a:rPr dirty="0" sz="2800" spc="-10">
                <a:latin typeface="Microsoft Sans Serif"/>
                <a:cs typeface="Microsoft Sans Serif"/>
              </a:rPr>
              <a:t>(CONSTRUCTIE).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2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2800">
                <a:latin typeface="Microsoft Sans Serif"/>
                <a:cs typeface="Microsoft Sans Serif"/>
              </a:rPr>
              <a:t>Desenati</a:t>
            </a:r>
            <a:r>
              <a:rPr dirty="0" sz="2800" spc="-120">
                <a:latin typeface="Microsoft Sans Serif"/>
                <a:cs typeface="Microsoft Sans Serif"/>
              </a:rPr>
              <a:t> </a:t>
            </a:r>
            <a:r>
              <a:rPr dirty="0" sz="2800" spc="-35">
                <a:latin typeface="Microsoft Sans Serif"/>
                <a:cs typeface="Microsoft Sans Serif"/>
              </a:rPr>
              <a:t>ERD-</a:t>
            </a:r>
            <a:r>
              <a:rPr dirty="0" sz="2800" spc="-25">
                <a:latin typeface="Microsoft Sans Serif"/>
                <a:cs typeface="Microsoft Sans Serif"/>
              </a:rPr>
              <a:t>ul.</a:t>
            </a:r>
            <a:endParaRPr sz="2800">
              <a:latin typeface="Microsoft Sans Serif"/>
              <a:cs typeface="Microsoft Sans Serif"/>
            </a:endParaRPr>
          </a:p>
          <a:p>
            <a:pPr marL="354965" marR="157480" indent="-342900">
              <a:lnSpc>
                <a:spcPts val="2700"/>
              </a:lnSpc>
              <a:spcBef>
                <a:spcPts val="685"/>
              </a:spcBef>
              <a:tabLst>
                <a:tab pos="1248410" algn="l"/>
                <a:tab pos="1858010" algn="l"/>
                <a:tab pos="2149475" algn="l"/>
                <a:tab pos="2752725" algn="l"/>
                <a:tab pos="3378200" algn="l"/>
                <a:tab pos="4639945" algn="l"/>
                <a:tab pos="6229350" algn="l"/>
                <a:tab pos="6835140" algn="l"/>
              </a:tabLst>
            </a:pPr>
            <a:r>
              <a:rPr dirty="0" sz="2800" spc="-25" i="1">
                <a:solidFill>
                  <a:srgbClr val="0000FF"/>
                </a:solidFill>
                <a:latin typeface="Arial"/>
                <a:cs typeface="Arial"/>
              </a:rPr>
              <a:t>UID-ul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dirty="0" sz="2800" spc="-20" i="1">
                <a:solidFill>
                  <a:srgbClr val="0000FF"/>
                </a:solidFill>
                <a:latin typeface="Arial"/>
                <a:cs typeface="Arial"/>
              </a:rPr>
              <a:t>unui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dirty="0" sz="2800" spc="-25" i="1">
                <a:solidFill>
                  <a:srgbClr val="0000FF"/>
                </a:solidFill>
                <a:latin typeface="Arial"/>
                <a:cs typeface="Arial"/>
              </a:rPr>
              <a:t>sir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dirty="0" sz="2800" spc="-25" i="1">
                <a:solidFill>
                  <a:srgbClr val="0000FF"/>
                </a:solidFill>
                <a:latin typeface="Arial"/>
                <a:cs typeface="Arial"/>
              </a:rPr>
              <a:t>de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dirty="0" sz="2800" spc="-10" i="1">
                <a:solidFill>
                  <a:srgbClr val="0000FF"/>
                </a:solidFill>
                <a:latin typeface="Arial"/>
                <a:cs typeface="Arial"/>
              </a:rPr>
              <a:t>entităţi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dirty="0" sz="2800" spc="-10" i="1">
                <a:solidFill>
                  <a:srgbClr val="0000FF"/>
                </a:solidFill>
                <a:latin typeface="Arial"/>
                <a:cs typeface="Arial"/>
              </a:rPr>
              <a:t>ierarhice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dirty="0" sz="2800" spc="-25" i="1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dirty="0" sz="2800" spc="-25" i="1">
                <a:solidFill>
                  <a:srgbClr val="0000FF"/>
                </a:solidFill>
                <a:latin typeface="Arial"/>
                <a:cs typeface="Arial"/>
              </a:rPr>
              <a:t>poate </a:t>
            </a:r>
            <a:r>
              <a:rPr dirty="0" sz="2800" spc="-10" i="1">
                <a:solidFill>
                  <a:srgbClr val="0000FF"/>
                </a:solidFill>
                <a:latin typeface="Arial"/>
                <a:cs typeface="Arial"/>
              </a:rPr>
              <a:t>propaga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	prin</a:t>
            </a:r>
            <a:r>
              <a:rPr dirty="0" sz="2800" spc="-105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relaţii</a:t>
            </a:r>
            <a:r>
              <a:rPr dirty="0" sz="2800" spc="-114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0000FF"/>
                </a:solidFill>
                <a:latin typeface="Arial"/>
                <a:cs typeface="Arial"/>
              </a:rPr>
              <a:t>multiple</a:t>
            </a:r>
            <a:r>
              <a:rPr dirty="0" sz="2800" spc="-85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spc="-50" i="1">
                <a:solidFill>
                  <a:srgbClr val="0000FF"/>
                </a:solidFill>
                <a:latin typeface="Arial"/>
                <a:cs typeface="Arial"/>
              </a:rPr>
              <a:t>!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40995" rIns="0" bIns="0" rtlCol="0" vert="horz">
            <a:spAutoFit/>
          </a:bodyPr>
          <a:lstStyle/>
          <a:p>
            <a:pPr marL="2908300">
              <a:lnSpc>
                <a:spcPct val="100000"/>
              </a:lnSpc>
              <a:spcBef>
                <a:spcPts val="100"/>
              </a:spcBef>
            </a:pPr>
            <a:r>
              <a:rPr dirty="0" spc="-35"/>
              <a:t>Rezolvare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48811" y="1046988"/>
            <a:ext cx="2570988" cy="5449824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19.04.2022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53</a:t>
            </a:fld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9946" y="216230"/>
            <a:ext cx="452628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RELAŢII</a:t>
            </a:r>
            <a:r>
              <a:rPr dirty="0" spc="-65"/>
              <a:t> </a:t>
            </a:r>
            <a:r>
              <a:rPr dirty="0" spc="-10"/>
              <a:t>RECURSIVE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4291" y="926668"/>
            <a:ext cx="5311140" cy="411670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355600" marR="37465" indent="-3429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0000FF"/>
                </a:solidFill>
                <a:latin typeface="Microsoft Sans Serif"/>
                <a:cs typeface="Microsoft Sans Serif"/>
              </a:rPr>
              <a:t>O</a:t>
            </a:r>
            <a:r>
              <a:rPr dirty="0" sz="3200" spc="300">
                <a:solidFill>
                  <a:srgbClr val="0000FF"/>
                </a:solidFill>
                <a:latin typeface="Microsoft Sans Serif"/>
                <a:cs typeface="Microsoft Sans Serif"/>
              </a:rPr>
              <a:t>  </a:t>
            </a:r>
            <a:r>
              <a:rPr dirty="0" sz="3200">
                <a:solidFill>
                  <a:srgbClr val="0000FF"/>
                </a:solidFill>
                <a:latin typeface="Microsoft Sans Serif"/>
                <a:cs typeface="Microsoft Sans Serif"/>
              </a:rPr>
              <a:t>relaţie</a:t>
            </a:r>
            <a:r>
              <a:rPr dirty="0" sz="3200" spc="305">
                <a:solidFill>
                  <a:srgbClr val="0000FF"/>
                </a:solidFill>
                <a:latin typeface="Microsoft Sans Serif"/>
                <a:cs typeface="Microsoft Sans Serif"/>
              </a:rPr>
              <a:t>  </a:t>
            </a:r>
            <a:r>
              <a:rPr dirty="0" sz="3200">
                <a:solidFill>
                  <a:srgbClr val="0000FF"/>
                </a:solidFill>
                <a:latin typeface="Microsoft Sans Serif"/>
                <a:cs typeface="Microsoft Sans Serif"/>
              </a:rPr>
              <a:t>recursivă</a:t>
            </a:r>
            <a:r>
              <a:rPr dirty="0" sz="3200" spc="285">
                <a:solidFill>
                  <a:srgbClr val="0000FF"/>
                </a:solidFill>
                <a:latin typeface="Microsoft Sans Serif"/>
                <a:cs typeface="Microsoft Sans Serif"/>
              </a:rPr>
              <a:t>  </a:t>
            </a:r>
            <a:r>
              <a:rPr dirty="0" sz="3200">
                <a:solidFill>
                  <a:srgbClr val="0000FF"/>
                </a:solidFill>
                <a:latin typeface="Microsoft Sans Serif"/>
                <a:cs typeface="Microsoft Sans Serif"/>
              </a:rPr>
              <a:t>este</a:t>
            </a:r>
            <a:r>
              <a:rPr dirty="0" sz="3200" spc="285">
                <a:solidFill>
                  <a:srgbClr val="0000FF"/>
                </a:solidFill>
                <a:latin typeface="Microsoft Sans Serif"/>
                <a:cs typeface="Microsoft Sans Serif"/>
              </a:rPr>
              <a:t>  </a:t>
            </a:r>
            <a:r>
              <a:rPr dirty="0" sz="3200" spc="-50">
                <a:solidFill>
                  <a:srgbClr val="0000FF"/>
                </a:solidFill>
                <a:latin typeface="Microsoft Sans Serif"/>
                <a:cs typeface="Microsoft Sans Serif"/>
              </a:rPr>
              <a:t>o </a:t>
            </a:r>
            <a:r>
              <a:rPr dirty="0" sz="3200">
                <a:solidFill>
                  <a:srgbClr val="0000FF"/>
                </a:solidFill>
                <a:latin typeface="Microsoft Sans Serif"/>
                <a:cs typeface="Microsoft Sans Serif"/>
              </a:rPr>
              <a:t>relaţie</a:t>
            </a:r>
            <a:r>
              <a:rPr dirty="0" sz="3200" spc="45">
                <a:solidFill>
                  <a:srgbClr val="0000FF"/>
                </a:solidFill>
                <a:latin typeface="Microsoft Sans Serif"/>
                <a:cs typeface="Microsoft Sans Serif"/>
              </a:rPr>
              <a:t>  </a:t>
            </a:r>
            <a:r>
              <a:rPr dirty="0" sz="3200">
                <a:solidFill>
                  <a:srgbClr val="0000FF"/>
                </a:solidFill>
                <a:latin typeface="Microsoft Sans Serif"/>
                <a:cs typeface="Microsoft Sans Serif"/>
              </a:rPr>
              <a:t>între</a:t>
            </a:r>
            <a:r>
              <a:rPr dirty="0" sz="3200" spc="4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3200">
                <a:solidFill>
                  <a:srgbClr val="0000FF"/>
                </a:solidFill>
                <a:latin typeface="Microsoft Sans Serif"/>
                <a:cs typeface="Microsoft Sans Serif"/>
              </a:rPr>
              <a:t>o</a:t>
            </a:r>
            <a:r>
              <a:rPr dirty="0" sz="3200" spc="3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3200">
                <a:solidFill>
                  <a:srgbClr val="0000FF"/>
                </a:solidFill>
                <a:latin typeface="Microsoft Sans Serif"/>
                <a:cs typeface="Microsoft Sans Serif"/>
              </a:rPr>
              <a:t>entitate</a:t>
            </a:r>
            <a:r>
              <a:rPr dirty="0" sz="3200" spc="2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3200">
                <a:solidFill>
                  <a:srgbClr val="0000FF"/>
                </a:solidFill>
                <a:latin typeface="Microsoft Sans Serif"/>
                <a:cs typeface="Microsoft Sans Serif"/>
              </a:rPr>
              <a:t>şi</a:t>
            </a:r>
            <a:r>
              <a:rPr dirty="0" sz="3200" spc="5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25">
                <a:solidFill>
                  <a:srgbClr val="0000FF"/>
                </a:solidFill>
                <a:latin typeface="Microsoft Sans Serif"/>
                <a:cs typeface="Microsoft Sans Serif"/>
              </a:rPr>
              <a:t>ea </a:t>
            </a:r>
            <a:r>
              <a:rPr dirty="0" sz="3200" spc="-10">
                <a:solidFill>
                  <a:srgbClr val="0000FF"/>
                </a:solidFill>
                <a:latin typeface="Microsoft Sans Serif"/>
                <a:cs typeface="Microsoft Sans Serif"/>
              </a:rPr>
              <a:t>însăşi.</a:t>
            </a:r>
            <a:endParaRPr sz="3200">
              <a:latin typeface="Microsoft Sans Serif"/>
              <a:cs typeface="Microsoft Sans Serif"/>
            </a:endParaRPr>
          </a:p>
          <a:p>
            <a:pPr marL="288290">
              <a:lnSpc>
                <a:spcPct val="100000"/>
              </a:lnSpc>
              <a:spcBef>
                <a:spcPts val="415"/>
              </a:spcBef>
            </a:pPr>
            <a:r>
              <a:rPr dirty="0" sz="2800" spc="-10">
                <a:latin typeface="Microsoft Sans Serif"/>
                <a:cs typeface="Microsoft Sans Serif"/>
              </a:rPr>
              <a:t>Exemplu:</a:t>
            </a:r>
            <a:endParaRPr sz="2800">
              <a:latin typeface="Microsoft Sans Serif"/>
              <a:cs typeface="Microsoft Sans Serif"/>
            </a:endParaRPr>
          </a:p>
          <a:p>
            <a:pPr algn="just" marL="355600" marR="5080" indent="-342900">
              <a:lnSpc>
                <a:spcPct val="100000"/>
              </a:lnSpc>
              <a:spcBef>
                <a:spcPts val="11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800">
                <a:latin typeface="Microsoft Sans Serif"/>
                <a:cs typeface="Microsoft Sans Serif"/>
              </a:rPr>
              <a:t>Fiecare</a:t>
            </a:r>
            <a:r>
              <a:rPr dirty="0" sz="2800" spc="25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angajat</a:t>
            </a:r>
            <a:r>
              <a:rPr dirty="0" sz="2800" spc="35">
                <a:latin typeface="Microsoft Sans Serif"/>
                <a:cs typeface="Microsoft Sans Serif"/>
              </a:rPr>
              <a:t>  </a:t>
            </a:r>
            <a:r>
              <a:rPr dirty="0" sz="2800" spc="-20">
                <a:latin typeface="Microsoft Sans Serif"/>
                <a:cs typeface="Microsoft Sans Serif"/>
              </a:rPr>
              <a:t>(EMPLOYEE) </a:t>
            </a:r>
            <a:r>
              <a:rPr dirty="0" sz="2800">
                <a:latin typeface="Microsoft Sans Serif"/>
                <a:cs typeface="Microsoft Sans Serif"/>
              </a:rPr>
              <a:t>poate</a:t>
            </a:r>
            <a:r>
              <a:rPr dirty="0" sz="2800" spc="450">
                <a:latin typeface="Microsoft Sans Serif"/>
                <a:cs typeface="Microsoft Sans Serif"/>
              </a:rPr>
              <a:t>   </a:t>
            </a:r>
            <a:r>
              <a:rPr dirty="0" sz="2800">
                <a:latin typeface="Microsoft Sans Serif"/>
                <a:cs typeface="Microsoft Sans Serif"/>
              </a:rPr>
              <a:t>fi</a:t>
            </a:r>
            <a:r>
              <a:rPr dirty="0" sz="2800" spc="160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condus</a:t>
            </a:r>
            <a:r>
              <a:rPr dirty="0" sz="2800" spc="150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de</a:t>
            </a:r>
            <a:r>
              <a:rPr dirty="0" sz="2800" spc="160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unul</a:t>
            </a:r>
            <a:r>
              <a:rPr dirty="0" sz="2800" spc="155">
                <a:latin typeface="Microsoft Sans Serif"/>
                <a:cs typeface="Microsoft Sans Serif"/>
              </a:rPr>
              <a:t>  </a:t>
            </a:r>
            <a:r>
              <a:rPr dirty="0" sz="2800" spc="-25">
                <a:latin typeface="Microsoft Sans Serif"/>
                <a:cs typeface="Microsoft Sans Serif"/>
              </a:rPr>
              <a:t>şi </a:t>
            </a:r>
            <a:r>
              <a:rPr dirty="0" sz="2800">
                <a:latin typeface="Microsoft Sans Serif"/>
                <a:cs typeface="Microsoft Sans Serif"/>
              </a:rPr>
              <a:t>numai</a:t>
            </a:r>
            <a:r>
              <a:rPr dirty="0" sz="2800" spc="380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unul</a:t>
            </a:r>
            <a:r>
              <a:rPr dirty="0" sz="2800" spc="380">
                <a:latin typeface="Microsoft Sans Serif"/>
                <a:cs typeface="Microsoft Sans Serif"/>
              </a:rPr>
              <a:t>    </a:t>
            </a:r>
            <a:r>
              <a:rPr dirty="0" sz="2800">
                <a:latin typeface="Microsoft Sans Serif"/>
                <a:cs typeface="Microsoft Sans Serif"/>
              </a:rPr>
              <a:t>dintre</a:t>
            </a:r>
            <a:r>
              <a:rPr dirty="0" sz="2800" spc="370">
                <a:latin typeface="Microsoft Sans Serif"/>
                <a:cs typeface="Microsoft Sans Serif"/>
              </a:rPr>
              <a:t>  </a:t>
            </a:r>
            <a:r>
              <a:rPr dirty="0" sz="2800" spc="-10">
                <a:latin typeface="Microsoft Sans Serif"/>
                <a:cs typeface="Microsoft Sans Serif"/>
              </a:rPr>
              <a:t>angajaţi (EMPLOYEE).</a:t>
            </a:r>
            <a:endParaRPr sz="2800">
              <a:latin typeface="Microsoft Sans Serif"/>
              <a:cs typeface="Microsoft Sans Serif"/>
            </a:endParaRPr>
          </a:p>
          <a:p>
            <a:pPr algn="just" marL="354965" indent="-342265">
              <a:lnSpc>
                <a:spcPct val="100000"/>
              </a:lnSpc>
              <a:buFont typeface="Wingdings"/>
              <a:buChar char=""/>
              <a:tabLst>
                <a:tab pos="354965" algn="l"/>
              </a:tabLst>
            </a:pPr>
            <a:r>
              <a:rPr dirty="0" sz="2800">
                <a:latin typeface="Microsoft Sans Serif"/>
                <a:cs typeface="Microsoft Sans Serif"/>
              </a:rPr>
              <a:t>Fiecare</a:t>
            </a:r>
            <a:r>
              <a:rPr dirty="0" sz="2800" spc="25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angajat</a:t>
            </a:r>
            <a:r>
              <a:rPr dirty="0" sz="2800" spc="35">
                <a:latin typeface="Microsoft Sans Serif"/>
                <a:cs typeface="Microsoft Sans Serif"/>
              </a:rPr>
              <a:t>  </a:t>
            </a:r>
            <a:r>
              <a:rPr dirty="0" sz="2800" spc="-10">
                <a:latin typeface="Microsoft Sans Serif"/>
                <a:cs typeface="Microsoft Sans Serif"/>
              </a:rPr>
              <a:t>(EMPLOYEE)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410839" y="5017973"/>
            <a:ext cx="2204085" cy="8794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266700">
              <a:lnSpc>
                <a:spcPct val="100000"/>
              </a:lnSpc>
              <a:spcBef>
                <a:spcPts val="95"/>
              </a:spcBef>
              <a:tabLst>
                <a:tab pos="951230" algn="l"/>
              </a:tabLst>
            </a:pPr>
            <a:r>
              <a:rPr dirty="0" sz="2800" spc="-20">
                <a:latin typeface="Microsoft Sans Serif"/>
                <a:cs typeface="Microsoft Sans Serif"/>
              </a:rPr>
              <a:t>(managerul) </a:t>
            </a:r>
            <a:r>
              <a:rPr dirty="0" sz="2800" spc="-10">
                <a:latin typeface="Microsoft Sans Serif"/>
                <a:cs typeface="Microsoft Sans Serif"/>
              </a:rPr>
              <a:t>mulţi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25">
                <a:latin typeface="Microsoft Sans Serif"/>
                <a:cs typeface="Microsoft Sans Serif"/>
              </a:rPr>
              <a:t>angajaţi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47191" y="5017973"/>
            <a:ext cx="2752090" cy="1306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065530" algn="l"/>
                <a:tab pos="1507490" algn="l"/>
                <a:tab pos="1829435" algn="l"/>
                <a:tab pos="1991360" algn="l"/>
              </a:tabLst>
            </a:pPr>
            <a:r>
              <a:rPr dirty="0" sz="2800" spc="-10">
                <a:latin typeface="Microsoft Sans Serif"/>
                <a:cs typeface="Microsoft Sans Serif"/>
              </a:rPr>
              <a:t>poate</a:t>
            </a:r>
            <a:r>
              <a:rPr dirty="0" sz="2800">
                <a:latin typeface="Microsoft Sans Serif"/>
                <a:cs typeface="Microsoft Sans Serif"/>
              </a:rPr>
              <a:t>		</a:t>
            </a:r>
            <a:r>
              <a:rPr dirty="0" sz="2800" spc="-25">
                <a:latin typeface="Microsoft Sans Serif"/>
                <a:cs typeface="Microsoft Sans Serif"/>
              </a:rPr>
              <a:t>fi</a:t>
            </a:r>
            <a:r>
              <a:rPr dirty="0" sz="2800">
                <a:latin typeface="Microsoft Sans Serif"/>
                <a:cs typeface="Microsoft Sans Serif"/>
              </a:rPr>
              <a:t>		</a:t>
            </a:r>
            <a:r>
              <a:rPr dirty="0" sz="2800" spc="-25">
                <a:latin typeface="Microsoft Sans Serif"/>
                <a:cs typeface="Microsoft Sans Serif"/>
              </a:rPr>
              <a:t>şeful </a:t>
            </a:r>
            <a:r>
              <a:rPr dirty="0" sz="2800" spc="-10">
                <a:latin typeface="Microsoft Sans Serif"/>
                <a:cs typeface="Microsoft Sans Serif"/>
              </a:rPr>
              <a:t>unuia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25">
                <a:latin typeface="Microsoft Sans Serif"/>
                <a:cs typeface="Microsoft Sans Serif"/>
              </a:rPr>
              <a:t>sau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25">
                <a:latin typeface="Microsoft Sans Serif"/>
                <a:cs typeface="Microsoft Sans Serif"/>
              </a:rPr>
              <a:t>mai </a:t>
            </a:r>
            <a:r>
              <a:rPr dirty="0" sz="2800" spc="-10">
                <a:latin typeface="Microsoft Sans Serif"/>
                <a:cs typeface="Microsoft Sans Serif"/>
              </a:rPr>
              <a:t>(EMPLOYEE).</a:t>
            </a:r>
            <a:endParaRPr sz="2800">
              <a:latin typeface="Microsoft Sans Serif"/>
              <a:cs typeface="Microsoft Sans Serif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67400" y="2493264"/>
            <a:ext cx="3064763" cy="2775204"/>
          </a:xfrm>
          <a:prstGeom prst="rect">
            <a:avLst/>
          </a:prstGeom>
        </p:spPr>
      </p:pic>
      <p:sp>
        <p:nvSpPr>
          <p:cNvPr id="7" name="object 7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19.04.2022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53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5360" y="292608"/>
            <a:ext cx="7862316" cy="6219444"/>
          </a:xfrm>
          <a:prstGeom prst="rect">
            <a:avLst/>
          </a:prstGeom>
        </p:spPr>
      </p:pic>
      <p:sp>
        <p:nvSpPr>
          <p:cNvPr id="3" name="object 3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85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19.04.2022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85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50"/>
              <a:t>4</a:t>
            </a:fld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4280" y="238566"/>
            <a:ext cx="5102881" cy="6069727"/>
          </a:xfrm>
          <a:prstGeom prst="rect">
            <a:avLst/>
          </a:prstGeom>
        </p:spPr>
      </p:pic>
      <p:sp>
        <p:nvSpPr>
          <p:cNvPr id="3" name="object 3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19.04.2022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53</a:t>
            </a:fld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7996" y="368630"/>
            <a:ext cx="635952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Relaţie</a:t>
            </a:r>
            <a:r>
              <a:rPr dirty="0" spc="-95"/>
              <a:t> </a:t>
            </a:r>
            <a:r>
              <a:rPr dirty="0" spc="-10"/>
              <a:t>recursivă</a:t>
            </a:r>
            <a:r>
              <a:rPr dirty="0" spc="-80"/>
              <a:t> </a:t>
            </a:r>
            <a:r>
              <a:rPr dirty="0"/>
              <a:t>Many</a:t>
            </a:r>
            <a:r>
              <a:rPr dirty="0" spc="-110"/>
              <a:t> </a:t>
            </a:r>
            <a:r>
              <a:rPr dirty="0"/>
              <a:t>to</a:t>
            </a:r>
            <a:r>
              <a:rPr dirty="0" spc="-190"/>
              <a:t> </a:t>
            </a:r>
            <a:r>
              <a:rPr dirty="0" spc="-20"/>
              <a:t>Many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02437" y="1345183"/>
            <a:ext cx="7670165" cy="1214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840105" algn="l"/>
                <a:tab pos="1160145" algn="l"/>
                <a:tab pos="1527175" algn="l"/>
                <a:tab pos="2693035" algn="l"/>
                <a:tab pos="3244850" algn="l"/>
                <a:tab pos="5041900" algn="l"/>
                <a:tab pos="6141085" algn="l"/>
              </a:tabLst>
            </a:pPr>
            <a:r>
              <a:rPr dirty="0" sz="2600" spc="-10">
                <a:latin typeface="Microsoft Sans Serif"/>
                <a:cs typeface="Microsoft Sans Serif"/>
              </a:rPr>
              <a:t>Pentru</a:t>
            </a:r>
            <a:r>
              <a:rPr dirty="0" sz="2600">
                <a:latin typeface="Microsoft Sans Serif"/>
                <a:cs typeface="Microsoft Sans Serif"/>
              </a:rPr>
              <a:t>	</a:t>
            </a:r>
            <a:r>
              <a:rPr dirty="0" sz="2600" spc="-50">
                <a:latin typeface="Microsoft Sans Serif"/>
                <a:cs typeface="Microsoft Sans Serif"/>
              </a:rPr>
              <a:t>o</a:t>
            </a:r>
            <a:r>
              <a:rPr dirty="0" sz="2600">
                <a:latin typeface="Microsoft Sans Serif"/>
                <a:cs typeface="Microsoft Sans Serif"/>
              </a:rPr>
              <a:t>	</a:t>
            </a:r>
            <a:r>
              <a:rPr dirty="0" sz="2600" spc="-10">
                <a:latin typeface="Microsoft Sans Serif"/>
                <a:cs typeface="Microsoft Sans Serif"/>
              </a:rPr>
              <a:t>fabrică</a:t>
            </a:r>
            <a:r>
              <a:rPr dirty="0" sz="2600">
                <a:latin typeface="Microsoft Sans Serif"/>
                <a:cs typeface="Microsoft Sans Serif"/>
              </a:rPr>
              <a:t>	</a:t>
            </a:r>
            <a:r>
              <a:rPr dirty="0" sz="2600" spc="-25">
                <a:latin typeface="Microsoft Sans Serif"/>
                <a:cs typeface="Microsoft Sans Serif"/>
              </a:rPr>
              <a:t>de</a:t>
            </a:r>
            <a:r>
              <a:rPr dirty="0" sz="2600">
                <a:latin typeface="Microsoft Sans Serif"/>
                <a:cs typeface="Microsoft Sans Serif"/>
              </a:rPr>
              <a:t>	</a:t>
            </a:r>
            <a:r>
              <a:rPr dirty="0" sz="2600" spc="-10">
                <a:latin typeface="Microsoft Sans Serif"/>
                <a:cs typeface="Microsoft Sans Serif"/>
              </a:rPr>
              <a:t>automobile</a:t>
            </a:r>
            <a:r>
              <a:rPr dirty="0" sz="2600">
                <a:latin typeface="Microsoft Sans Serif"/>
                <a:cs typeface="Microsoft Sans Serif"/>
              </a:rPr>
              <a:t>	</a:t>
            </a:r>
            <a:r>
              <a:rPr dirty="0" sz="2600" spc="-10">
                <a:latin typeface="Microsoft Sans Serif"/>
                <a:cs typeface="Microsoft Sans Serif"/>
              </a:rPr>
              <a:t>putem</a:t>
            </a:r>
            <a:r>
              <a:rPr dirty="0" sz="2600">
                <a:latin typeface="Microsoft Sans Serif"/>
                <a:cs typeface="Microsoft Sans Serif"/>
              </a:rPr>
              <a:t>	</a:t>
            </a:r>
            <a:r>
              <a:rPr dirty="0" sz="2600" spc="-20">
                <a:latin typeface="Microsoft Sans Serif"/>
                <a:cs typeface="Microsoft Sans Serif"/>
              </a:rPr>
              <a:t>considera: </a:t>
            </a:r>
            <a:r>
              <a:rPr dirty="0" sz="2600" spc="-10">
                <a:latin typeface="Microsoft Sans Serif"/>
                <a:cs typeface="Microsoft Sans Serif"/>
              </a:rPr>
              <a:t>părti</a:t>
            </a:r>
            <a:r>
              <a:rPr dirty="0" sz="2600">
                <a:latin typeface="Microsoft Sans Serif"/>
                <a:cs typeface="Microsoft Sans Serif"/>
              </a:rPr>
              <a:t>	</a:t>
            </a:r>
            <a:r>
              <a:rPr dirty="0" sz="2600" spc="-10">
                <a:latin typeface="Microsoft Sans Serif"/>
                <a:cs typeface="Microsoft Sans Serif"/>
              </a:rPr>
              <a:t>elementare,</a:t>
            </a:r>
            <a:r>
              <a:rPr dirty="0" sz="2600" spc="-75">
                <a:latin typeface="Microsoft Sans Serif"/>
                <a:cs typeface="Microsoft Sans Serif"/>
              </a:rPr>
              <a:t> </a:t>
            </a:r>
            <a:r>
              <a:rPr dirty="0" sz="2600" spc="-10">
                <a:latin typeface="Microsoft Sans Serif"/>
                <a:cs typeface="Microsoft Sans Serif"/>
              </a:rPr>
              <a:t>componente</a:t>
            </a:r>
            <a:r>
              <a:rPr dirty="0" sz="2600" spc="-75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şi</a:t>
            </a:r>
            <a:r>
              <a:rPr dirty="0" sz="2600" spc="-135">
                <a:latin typeface="Microsoft Sans Serif"/>
                <a:cs typeface="Microsoft Sans Serif"/>
              </a:rPr>
              <a:t> </a:t>
            </a:r>
            <a:r>
              <a:rPr dirty="0" sz="2600" spc="-10">
                <a:latin typeface="Microsoft Sans Serif"/>
                <a:cs typeface="Microsoft Sans Serif"/>
              </a:rPr>
              <a:t>produse.</a:t>
            </a:r>
            <a:endParaRPr sz="2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2600">
                <a:latin typeface="Microsoft Sans Serif"/>
                <a:cs typeface="Microsoft Sans Serif"/>
              </a:rPr>
              <a:t>O</a:t>
            </a:r>
            <a:r>
              <a:rPr dirty="0" sz="2600" spc="-45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astfel</a:t>
            </a:r>
            <a:r>
              <a:rPr dirty="0" sz="2600" spc="-85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de</a:t>
            </a:r>
            <a:r>
              <a:rPr dirty="0" sz="2600" spc="-60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situaţie</a:t>
            </a:r>
            <a:r>
              <a:rPr dirty="0" sz="2600" spc="-75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poate</a:t>
            </a:r>
            <a:r>
              <a:rPr dirty="0" sz="2600" spc="-80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fi</a:t>
            </a:r>
            <a:r>
              <a:rPr dirty="0" sz="2600" spc="-50">
                <a:latin typeface="Microsoft Sans Serif"/>
                <a:cs typeface="Microsoft Sans Serif"/>
              </a:rPr>
              <a:t> </a:t>
            </a:r>
            <a:r>
              <a:rPr dirty="0" sz="2600" spc="-10">
                <a:latin typeface="Microsoft Sans Serif"/>
                <a:cs typeface="Microsoft Sans Serif"/>
              </a:rPr>
              <a:t>modelată</a:t>
            </a:r>
            <a:r>
              <a:rPr dirty="0" sz="2600" spc="-80">
                <a:latin typeface="Microsoft Sans Serif"/>
                <a:cs typeface="Microsoft Sans Serif"/>
              </a:rPr>
              <a:t> </a:t>
            </a:r>
            <a:r>
              <a:rPr dirty="0" sz="2600" spc="-10">
                <a:latin typeface="Microsoft Sans Serif"/>
                <a:cs typeface="Microsoft Sans Serif"/>
              </a:rPr>
              <a:t>astfel: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02437" y="4516373"/>
            <a:ext cx="8159750" cy="1611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751205" indent="-34290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  <a:tab pos="1626235" algn="l"/>
                <a:tab pos="1694814" algn="l"/>
                <a:tab pos="3606800" algn="l"/>
                <a:tab pos="4603115" algn="l"/>
                <a:tab pos="4942840" algn="l"/>
                <a:tab pos="5304790" algn="l"/>
                <a:tab pos="6231255" algn="l"/>
                <a:tab pos="6592570" algn="l"/>
              </a:tabLst>
            </a:pPr>
            <a:r>
              <a:rPr dirty="0" sz="2600" spc="-10">
                <a:latin typeface="Microsoft Sans Serif"/>
                <a:cs typeface="Microsoft Sans Serif"/>
              </a:rPr>
              <a:t>Fiecare</a:t>
            </a:r>
            <a:r>
              <a:rPr dirty="0" sz="2600">
                <a:latin typeface="Microsoft Sans Serif"/>
                <a:cs typeface="Microsoft Sans Serif"/>
              </a:rPr>
              <a:t>	</a:t>
            </a:r>
            <a:r>
              <a:rPr dirty="0" sz="2600" spc="-10">
                <a:latin typeface="Microsoft Sans Serif"/>
                <a:cs typeface="Microsoft Sans Serif"/>
              </a:rPr>
              <a:t>componentă</a:t>
            </a:r>
            <a:r>
              <a:rPr dirty="0" sz="2600">
                <a:latin typeface="Microsoft Sans Serif"/>
                <a:cs typeface="Microsoft Sans Serif"/>
              </a:rPr>
              <a:t>	</a:t>
            </a:r>
            <a:r>
              <a:rPr dirty="0" sz="2600" spc="-10">
                <a:latin typeface="Microsoft Sans Serif"/>
                <a:cs typeface="Microsoft Sans Serif"/>
              </a:rPr>
              <a:t>poate</a:t>
            </a:r>
            <a:r>
              <a:rPr dirty="0" sz="2600">
                <a:latin typeface="Microsoft Sans Serif"/>
                <a:cs typeface="Microsoft Sans Serif"/>
              </a:rPr>
              <a:t>	</a:t>
            </a:r>
            <a:r>
              <a:rPr dirty="0" sz="2600" spc="-25">
                <a:latin typeface="Microsoft Sans Serif"/>
                <a:cs typeface="Microsoft Sans Serif"/>
              </a:rPr>
              <a:t>fi</a:t>
            </a:r>
            <a:r>
              <a:rPr dirty="0" sz="2600">
                <a:latin typeface="Microsoft Sans Serif"/>
                <a:cs typeface="Microsoft Sans Serif"/>
              </a:rPr>
              <a:t>	</a:t>
            </a:r>
            <a:r>
              <a:rPr dirty="0" sz="2600" spc="-50">
                <a:latin typeface="Microsoft Sans Serif"/>
                <a:cs typeface="Microsoft Sans Serif"/>
              </a:rPr>
              <a:t>o</a:t>
            </a:r>
            <a:r>
              <a:rPr dirty="0" sz="2600">
                <a:latin typeface="Microsoft Sans Serif"/>
                <a:cs typeface="Microsoft Sans Serif"/>
              </a:rPr>
              <a:t>	</a:t>
            </a:r>
            <a:r>
              <a:rPr dirty="0" sz="2600" spc="-10">
                <a:latin typeface="Microsoft Sans Serif"/>
                <a:cs typeface="Microsoft Sans Serif"/>
              </a:rPr>
              <a:t>parte</a:t>
            </a:r>
            <a:r>
              <a:rPr dirty="0" sz="2600">
                <a:latin typeface="Microsoft Sans Serif"/>
                <a:cs typeface="Microsoft Sans Serif"/>
              </a:rPr>
              <a:t>	</a:t>
            </a:r>
            <a:r>
              <a:rPr dirty="0" sz="2600" spc="-50">
                <a:latin typeface="Microsoft Sans Serif"/>
                <a:cs typeface="Microsoft Sans Serif"/>
              </a:rPr>
              <a:t>a</a:t>
            </a:r>
            <a:r>
              <a:rPr dirty="0" sz="2600">
                <a:latin typeface="Microsoft Sans Serif"/>
                <a:cs typeface="Microsoft Sans Serif"/>
              </a:rPr>
              <a:t>	</a:t>
            </a:r>
            <a:r>
              <a:rPr dirty="0" sz="2600" spc="-20">
                <a:latin typeface="Microsoft Sans Serif"/>
                <a:cs typeface="Microsoft Sans Serif"/>
              </a:rPr>
              <a:t>uneia </a:t>
            </a:r>
            <a:r>
              <a:rPr dirty="0" sz="2600">
                <a:latin typeface="Microsoft Sans Serif"/>
                <a:cs typeface="Microsoft Sans Serif"/>
              </a:rPr>
              <a:t>sau</a:t>
            </a:r>
            <a:r>
              <a:rPr dirty="0" sz="2600" spc="5">
                <a:latin typeface="Microsoft Sans Serif"/>
                <a:cs typeface="Microsoft Sans Serif"/>
              </a:rPr>
              <a:t> </a:t>
            </a:r>
            <a:r>
              <a:rPr dirty="0" sz="2600" spc="-25">
                <a:latin typeface="Microsoft Sans Serif"/>
                <a:cs typeface="Microsoft Sans Serif"/>
              </a:rPr>
              <a:t>mai</a:t>
            </a:r>
            <a:r>
              <a:rPr dirty="0" sz="2600">
                <a:latin typeface="Microsoft Sans Serif"/>
                <a:cs typeface="Microsoft Sans Serif"/>
              </a:rPr>
              <a:t>		multor</a:t>
            </a:r>
            <a:r>
              <a:rPr dirty="0" sz="2600" spc="-10">
                <a:latin typeface="Microsoft Sans Serif"/>
                <a:cs typeface="Microsoft Sans Serif"/>
              </a:rPr>
              <a:t> componente.</a:t>
            </a:r>
            <a:endParaRPr sz="2600">
              <a:latin typeface="Microsoft Sans Serif"/>
              <a:cs typeface="Microsoft Sans Serif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355600" algn="l"/>
                <a:tab pos="1337945" algn="l"/>
              </a:tabLst>
            </a:pPr>
            <a:r>
              <a:rPr dirty="0" sz="2600">
                <a:latin typeface="Microsoft Sans Serif"/>
                <a:cs typeface="Microsoft Sans Serif"/>
              </a:rPr>
              <a:t>Fiecare</a:t>
            </a:r>
            <a:r>
              <a:rPr dirty="0" sz="2600" spc="140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componentă</a:t>
            </a:r>
            <a:r>
              <a:rPr dirty="0" sz="2600" spc="130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poate</a:t>
            </a:r>
            <a:r>
              <a:rPr dirty="0" sz="2600" spc="150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fi</a:t>
            </a:r>
            <a:r>
              <a:rPr dirty="0" sz="2600" spc="160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făcută</a:t>
            </a:r>
            <a:r>
              <a:rPr dirty="0" sz="2600" spc="155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din</a:t>
            </a:r>
            <a:r>
              <a:rPr dirty="0" sz="2600" spc="150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una</a:t>
            </a:r>
            <a:r>
              <a:rPr dirty="0" sz="2600" spc="155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sau</a:t>
            </a:r>
            <a:r>
              <a:rPr dirty="0" sz="2600" spc="160">
                <a:latin typeface="Microsoft Sans Serif"/>
                <a:cs typeface="Microsoft Sans Serif"/>
              </a:rPr>
              <a:t> </a:t>
            </a:r>
            <a:r>
              <a:rPr dirty="0" sz="2600" spc="-25">
                <a:latin typeface="Microsoft Sans Serif"/>
                <a:cs typeface="Microsoft Sans Serif"/>
              </a:rPr>
              <a:t>mai </a:t>
            </a:r>
            <a:r>
              <a:rPr dirty="0" sz="2600" spc="-10">
                <a:latin typeface="Microsoft Sans Serif"/>
                <a:cs typeface="Microsoft Sans Serif"/>
              </a:rPr>
              <a:t>multe</a:t>
            </a:r>
            <a:r>
              <a:rPr dirty="0" sz="2600">
                <a:latin typeface="Microsoft Sans Serif"/>
                <a:cs typeface="Microsoft Sans Serif"/>
              </a:rPr>
              <a:t>	</a:t>
            </a:r>
            <a:r>
              <a:rPr dirty="0" sz="2600" spc="-10">
                <a:latin typeface="Microsoft Sans Serif"/>
                <a:cs typeface="Microsoft Sans Serif"/>
              </a:rPr>
              <a:t>componente.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77037" y="6101588"/>
            <a:ext cx="4512945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600" spc="-710">
                <a:latin typeface="Microsoft Sans Serif"/>
                <a:cs typeface="Microsoft Sans Serif"/>
              </a:rPr>
              <a:t>E</a:t>
            </a:r>
            <a:r>
              <a:rPr dirty="0" baseline="-37037" sz="1800" spc="-142">
                <a:solidFill>
                  <a:srgbClr val="878787"/>
                </a:solidFill>
                <a:latin typeface="Verdana"/>
                <a:cs typeface="Verdana"/>
              </a:rPr>
              <a:t>1</a:t>
            </a:r>
            <a:r>
              <a:rPr dirty="0" sz="2600" spc="-1230">
                <a:latin typeface="Microsoft Sans Serif"/>
                <a:cs typeface="Microsoft Sans Serif"/>
              </a:rPr>
              <a:t>x</a:t>
            </a:r>
            <a:r>
              <a:rPr dirty="0" baseline="-37037" sz="1800" spc="-15">
                <a:solidFill>
                  <a:srgbClr val="878787"/>
                </a:solidFill>
                <a:latin typeface="Verdana"/>
                <a:cs typeface="Verdana"/>
              </a:rPr>
              <a:t>9</a:t>
            </a:r>
            <a:r>
              <a:rPr dirty="0" baseline="-37037" sz="1800" spc="-30">
                <a:solidFill>
                  <a:srgbClr val="878787"/>
                </a:solidFill>
                <a:latin typeface="Verdana"/>
                <a:cs typeface="Verdana"/>
              </a:rPr>
              <a:t>.</a:t>
            </a:r>
            <a:r>
              <a:rPr dirty="0" baseline="-37037" sz="1800" spc="-1139">
                <a:solidFill>
                  <a:srgbClr val="878787"/>
                </a:solidFill>
                <a:latin typeface="Verdana"/>
                <a:cs typeface="Verdana"/>
              </a:rPr>
              <a:t>0</a:t>
            </a:r>
            <a:r>
              <a:rPr dirty="0" sz="2600" spc="-720">
                <a:latin typeface="Microsoft Sans Serif"/>
                <a:cs typeface="Microsoft Sans Serif"/>
              </a:rPr>
              <a:t>e</a:t>
            </a:r>
            <a:r>
              <a:rPr dirty="0" baseline="-37037" sz="1800" spc="-135">
                <a:solidFill>
                  <a:srgbClr val="878787"/>
                </a:solidFill>
                <a:latin typeface="Verdana"/>
                <a:cs typeface="Verdana"/>
              </a:rPr>
              <a:t>4</a:t>
            </a:r>
            <a:r>
              <a:rPr dirty="0" sz="2600" spc="-795">
                <a:latin typeface="Microsoft Sans Serif"/>
                <a:cs typeface="Microsoft Sans Serif"/>
              </a:rPr>
              <a:t>r</a:t>
            </a:r>
            <a:r>
              <a:rPr dirty="0" baseline="-37037" sz="1800" spc="-30">
                <a:solidFill>
                  <a:srgbClr val="878787"/>
                </a:solidFill>
                <a:latin typeface="Verdana"/>
                <a:cs typeface="Verdana"/>
              </a:rPr>
              <a:t>.</a:t>
            </a:r>
            <a:r>
              <a:rPr dirty="0" baseline="-37037" sz="1800" spc="-660">
                <a:solidFill>
                  <a:srgbClr val="878787"/>
                </a:solidFill>
                <a:latin typeface="Verdana"/>
                <a:cs typeface="Verdana"/>
              </a:rPr>
              <a:t>2</a:t>
            </a:r>
            <a:r>
              <a:rPr dirty="0" sz="2600" spc="-894">
                <a:latin typeface="Microsoft Sans Serif"/>
                <a:cs typeface="Microsoft Sans Serif"/>
              </a:rPr>
              <a:t>c</a:t>
            </a:r>
            <a:r>
              <a:rPr dirty="0" baseline="-37037" sz="1800" spc="-30">
                <a:solidFill>
                  <a:srgbClr val="878787"/>
                </a:solidFill>
                <a:latin typeface="Verdana"/>
                <a:cs typeface="Verdana"/>
              </a:rPr>
              <a:t>0</a:t>
            </a:r>
            <a:r>
              <a:rPr dirty="0" baseline="-37037" sz="1800" spc="-975">
                <a:solidFill>
                  <a:srgbClr val="878787"/>
                </a:solidFill>
                <a:latin typeface="Verdana"/>
                <a:cs typeface="Verdana"/>
              </a:rPr>
              <a:t>2</a:t>
            </a:r>
            <a:r>
              <a:rPr dirty="0" sz="2600" spc="-40">
                <a:latin typeface="Microsoft Sans Serif"/>
                <a:cs typeface="Microsoft Sans Serif"/>
              </a:rPr>
              <a:t>i</a:t>
            </a:r>
            <a:r>
              <a:rPr dirty="0" sz="2600" spc="-675">
                <a:latin typeface="Microsoft Sans Serif"/>
                <a:cs typeface="Microsoft Sans Serif"/>
              </a:rPr>
              <a:t>t</a:t>
            </a:r>
            <a:r>
              <a:rPr dirty="0" baseline="-37037" sz="1800" spc="-209">
                <a:solidFill>
                  <a:srgbClr val="878787"/>
                </a:solidFill>
                <a:latin typeface="Verdana"/>
                <a:cs typeface="Verdana"/>
              </a:rPr>
              <a:t>2</a:t>
            </a:r>
            <a:r>
              <a:rPr dirty="0" sz="2600" spc="-30">
                <a:latin typeface="Microsoft Sans Serif"/>
                <a:cs typeface="Microsoft Sans Serif"/>
              </a:rPr>
              <a:t>i</a:t>
            </a:r>
            <a:r>
              <a:rPr dirty="0" sz="2600" spc="-25">
                <a:latin typeface="Microsoft Sans Serif"/>
                <a:cs typeface="Microsoft Sans Serif"/>
              </a:rPr>
              <a:t>u</a:t>
            </a:r>
            <a:r>
              <a:rPr dirty="0" sz="2600" spc="-10">
                <a:latin typeface="Microsoft Sans Serif"/>
                <a:cs typeface="Microsoft Sans Serif"/>
              </a:rPr>
              <a:t>.</a:t>
            </a:r>
            <a:r>
              <a:rPr dirty="0" sz="2600" spc="50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Cum</a:t>
            </a:r>
            <a:r>
              <a:rPr dirty="0" sz="2600" spc="55">
                <a:latin typeface="Microsoft Sans Serif"/>
                <a:cs typeface="Microsoft Sans Serif"/>
              </a:rPr>
              <a:t> </a:t>
            </a:r>
            <a:r>
              <a:rPr dirty="0" sz="2600" spc="-25">
                <a:latin typeface="Microsoft Sans Serif"/>
                <a:cs typeface="Microsoft Sans Serif"/>
              </a:rPr>
              <a:t>rezolvati</a:t>
            </a:r>
            <a:r>
              <a:rPr dirty="0" sz="2600" spc="-20">
                <a:latin typeface="Microsoft Sans Serif"/>
                <a:cs typeface="Microsoft Sans Serif"/>
              </a:rPr>
              <a:t> M_M?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389111" y="6379261"/>
            <a:ext cx="22097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878787"/>
                </a:solidFill>
                <a:latin typeface="Verdana"/>
                <a:cs typeface="Verdana"/>
              </a:rPr>
              <a:t>61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17520" y="2577083"/>
            <a:ext cx="2764535" cy="1947672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1600" y="1600200"/>
            <a:ext cx="2543555" cy="43144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6800" y="457200"/>
            <a:ext cx="3505200" cy="396240"/>
          </a:xfrm>
          <a:prstGeom prst="rect"/>
          <a:solidFill>
            <a:srgbClr val="F8F8F9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120"/>
              </a:lnSpc>
            </a:pPr>
            <a:r>
              <a:rPr dirty="0" sz="2800">
                <a:solidFill>
                  <a:srgbClr val="1F2023"/>
                </a:solidFill>
                <a:latin typeface="Times New Roman"/>
                <a:cs typeface="Times New Roman"/>
              </a:rPr>
              <a:t>Rezolvați</a:t>
            </a:r>
            <a:r>
              <a:rPr dirty="0" sz="2800" spc="-5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1F2023"/>
                </a:solidFill>
                <a:latin typeface="Times New Roman"/>
                <a:cs typeface="Times New Roman"/>
              </a:rPr>
              <a:t>recursiv</a:t>
            </a:r>
            <a:r>
              <a:rPr dirty="0" sz="2800" spc="-6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1F2023"/>
                </a:solidFill>
                <a:latin typeface="Times New Roman"/>
                <a:cs typeface="Times New Roman"/>
              </a:rPr>
              <a:t>M:</a:t>
            </a:r>
            <a:r>
              <a:rPr dirty="0" sz="2800" spc="-3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800" spc="-50">
                <a:solidFill>
                  <a:srgbClr val="1F2023"/>
                </a:solidFill>
                <a:latin typeface="Times New Roman"/>
                <a:cs typeface="Times New Roman"/>
              </a:rPr>
              <a:t>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381000" y="1069847"/>
            <a:ext cx="4572000" cy="4765675"/>
          </a:xfrm>
          <a:custGeom>
            <a:avLst/>
            <a:gdLst/>
            <a:ahLst/>
            <a:cxnLst/>
            <a:rect l="l" t="t" r="r" b="b"/>
            <a:pathLst>
              <a:path w="4572000" h="4765675">
                <a:moveTo>
                  <a:pt x="4572000" y="0"/>
                </a:moveTo>
                <a:lnTo>
                  <a:pt x="0" y="0"/>
                </a:lnTo>
                <a:lnTo>
                  <a:pt x="0" y="4765548"/>
                </a:lnTo>
                <a:lnTo>
                  <a:pt x="4572000" y="4765548"/>
                </a:lnTo>
                <a:lnTo>
                  <a:pt x="4572000" y="0"/>
                </a:lnTo>
                <a:close/>
              </a:path>
            </a:pathLst>
          </a:custGeom>
          <a:solidFill>
            <a:srgbClr val="F8F8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368300" y="1052576"/>
            <a:ext cx="4499610" cy="4781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969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solidFill>
                  <a:srgbClr val="1F2023"/>
                </a:solidFill>
                <a:latin typeface="Times New Roman"/>
                <a:cs typeface="Times New Roman"/>
              </a:rPr>
              <a:t>Exemplu</a:t>
            </a:r>
            <a:r>
              <a:rPr dirty="0" sz="2400" spc="-15" i="1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1F2023"/>
                </a:solidFill>
                <a:latin typeface="Times New Roman"/>
                <a:cs typeface="Times New Roman"/>
              </a:rPr>
              <a:t>- Luați</a:t>
            </a:r>
            <a:r>
              <a:rPr dirty="0" sz="2400" spc="-3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1F2023"/>
                </a:solidFill>
                <a:latin typeface="Times New Roman"/>
                <a:cs typeface="Times New Roman"/>
              </a:rPr>
              <a:t>în </a:t>
            </a:r>
            <a:r>
              <a:rPr dirty="0" sz="2400" spc="-10">
                <a:solidFill>
                  <a:srgbClr val="1F2023"/>
                </a:solidFill>
                <a:latin typeface="Times New Roman"/>
                <a:cs typeface="Times New Roman"/>
              </a:rPr>
              <a:t>considerare </a:t>
            </a:r>
            <a:r>
              <a:rPr dirty="0" sz="2400">
                <a:solidFill>
                  <a:srgbClr val="1F2023"/>
                </a:solidFill>
                <a:latin typeface="Times New Roman"/>
                <a:cs typeface="Times New Roman"/>
              </a:rPr>
              <a:t>modelul</a:t>
            </a:r>
            <a:r>
              <a:rPr dirty="0" sz="2400" spc="-1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1F2023"/>
                </a:solidFill>
                <a:latin typeface="Times New Roman"/>
                <a:cs typeface="Times New Roman"/>
              </a:rPr>
              <a:t>recursiv</a:t>
            </a:r>
            <a:r>
              <a:rPr dirty="0" sz="2400" spc="-3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1F2023"/>
                </a:solidFill>
                <a:latin typeface="Times New Roman"/>
                <a:cs typeface="Times New Roman"/>
              </a:rPr>
              <a:t>al</a:t>
            </a:r>
            <a:r>
              <a:rPr dirty="0" sz="2400" spc="-1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1F2023"/>
                </a:solidFill>
                <a:latin typeface="Times New Roman"/>
                <a:cs typeface="Times New Roman"/>
              </a:rPr>
              <a:t>unei</a:t>
            </a:r>
            <a:r>
              <a:rPr dirty="0" sz="2400" spc="-2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1F2023"/>
                </a:solidFill>
                <a:latin typeface="Times New Roman"/>
                <a:cs typeface="Times New Roman"/>
              </a:rPr>
              <a:t>structuri</a:t>
            </a:r>
            <a:r>
              <a:rPr dirty="0" sz="2400" spc="-3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400" spc="-50">
                <a:solidFill>
                  <a:srgbClr val="1F2023"/>
                </a:solidFill>
                <a:latin typeface="Times New Roman"/>
                <a:cs typeface="Times New Roman"/>
              </a:rPr>
              <a:t>a </a:t>
            </a:r>
            <a:r>
              <a:rPr dirty="0" sz="2400">
                <a:solidFill>
                  <a:srgbClr val="1F2023"/>
                </a:solidFill>
                <a:latin typeface="Times New Roman"/>
                <a:cs typeface="Times New Roman"/>
              </a:rPr>
              <a:t>Bill</a:t>
            </a:r>
            <a:r>
              <a:rPr dirty="0" sz="2400" spc="-3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1F2023"/>
                </a:solidFill>
                <a:latin typeface="Times New Roman"/>
                <a:cs typeface="Times New Roman"/>
              </a:rPr>
              <a:t>of</a:t>
            </a:r>
            <a:r>
              <a:rPr dirty="0" sz="2400" spc="-1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1F2023"/>
                </a:solidFill>
                <a:latin typeface="Times New Roman"/>
                <a:cs typeface="Times New Roman"/>
              </a:rPr>
              <a:t>Materials.</a:t>
            </a:r>
            <a:r>
              <a:rPr dirty="0" sz="2400" spc="-4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1F2023"/>
                </a:solidFill>
                <a:latin typeface="Times New Roman"/>
                <a:cs typeface="Times New Roman"/>
              </a:rPr>
              <a:t>Dar</a:t>
            </a:r>
            <a:r>
              <a:rPr dirty="0" sz="2400" spc="-1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1F2023"/>
                </a:solidFill>
                <a:latin typeface="Times New Roman"/>
                <a:cs typeface="Times New Roman"/>
              </a:rPr>
              <a:t>dacă</a:t>
            </a:r>
            <a:r>
              <a:rPr dirty="0" sz="2400" spc="-3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1F2023"/>
                </a:solidFill>
                <a:latin typeface="Times New Roman"/>
                <a:cs typeface="Times New Roman"/>
              </a:rPr>
              <a:t>o</a:t>
            </a:r>
            <a:r>
              <a:rPr dirty="0" sz="2400" spc="-1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1F2023"/>
                </a:solidFill>
                <a:latin typeface="Times New Roman"/>
                <a:cs typeface="Times New Roman"/>
              </a:rPr>
              <a:t>mașină </a:t>
            </a:r>
            <a:r>
              <a:rPr dirty="0" sz="2400">
                <a:solidFill>
                  <a:srgbClr val="1F2023"/>
                </a:solidFill>
                <a:latin typeface="Times New Roman"/>
                <a:cs typeface="Times New Roman"/>
              </a:rPr>
              <a:t>de</a:t>
            </a:r>
            <a:r>
              <a:rPr dirty="0" sz="2400" spc="-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1F2023"/>
                </a:solidFill>
                <a:latin typeface="Times New Roman"/>
                <a:cs typeface="Times New Roman"/>
              </a:rPr>
              <a:t>spălat</a:t>
            </a:r>
            <a:r>
              <a:rPr dirty="0" sz="2400" spc="-3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1F2023"/>
                </a:solidFill>
                <a:latin typeface="Times New Roman"/>
                <a:cs typeface="Times New Roman"/>
              </a:rPr>
              <a:t>face</a:t>
            </a:r>
            <a:r>
              <a:rPr dirty="0" sz="2400" spc="-1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1F2023"/>
                </a:solidFill>
                <a:latin typeface="Times New Roman"/>
                <a:cs typeface="Times New Roman"/>
              </a:rPr>
              <a:t>parte</a:t>
            </a:r>
            <a:r>
              <a:rPr dirty="0" sz="2400" spc="-2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1F2023"/>
                </a:solidFill>
                <a:latin typeface="Times New Roman"/>
                <a:cs typeface="Times New Roman"/>
              </a:rPr>
              <a:t>dintr-</a:t>
            </a:r>
            <a:r>
              <a:rPr dirty="0" sz="2400" spc="-25">
                <a:solidFill>
                  <a:srgbClr val="1F2023"/>
                </a:solidFill>
                <a:latin typeface="Times New Roman"/>
                <a:cs typeface="Times New Roman"/>
              </a:rPr>
              <a:t>un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1F2023"/>
                </a:solidFill>
                <a:latin typeface="Times New Roman"/>
                <a:cs typeface="Times New Roman"/>
              </a:rPr>
              <a:t>ventilator,</a:t>
            </a:r>
            <a:r>
              <a:rPr dirty="0" sz="2400" spc="-6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1F2023"/>
                </a:solidFill>
                <a:latin typeface="Times New Roman"/>
                <a:cs typeface="Times New Roman"/>
              </a:rPr>
              <a:t>va</a:t>
            </a:r>
            <a:r>
              <a:rPr dirty="0" sz="2400" spc="-3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1F2023"/>
                </a:solidFill>
                <a:latin typeface="Times New Roman"/>
                <a:cs typeface="Times New Roman"/>
              </a:rPr>
              <a:t>urmări</a:t>
            </a:r>
            <a:r>
              <a:rPr dirty="0" sz="2400" spc="-2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1F2023"/>
                </a:solidFill>
                <a:latin typeface="Times New Roman"/>
                <a:cs typeface="Times New Roman"/>
              </a:rPr>
              <a:t>și</a:t>
            </a:r>
            <a:r>
              <a:rPr dirty="0" sz="2400" spc="-2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1F2023"/>
                </a:solidFill>
                <a:latin typeface="Times New Roman"/>
                <a:cs typeface="Times New Roman"/>
              </a:rPr>
              <a:t>câte</a:t>
            </a:r>
            <a:r>
              <a:rPr dirty="0" sz="2400" spc="-4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1F2023"/>
                </a:solidFill>
                <a:latin typeface="Times New Roman"/>
                <a:cs typeface="Times New Roman"/>
              </a:rPr>
              <a:t>șaibe</a:t>
            </a:r>
            <a:r>
              <a:rPr dirty="0" sz="2400" spc="-3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400" spc="-25">
                <a:solidFill>
                  <a:srgbClr val="1F2023"/>
                </a:solidFill>
                <a:latin typeface="Times New Roman"/>
                <a:cs typeface="Times New Roman"/>
              </a:rPr>
              <a:t>fac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solidFill>
                  <a:srgbClr val="1F2023"/>
                </a:solidFill>
                <a:latin typeface="Times New Roman"/>
                <a:cs typeface="Times New Roman"/>
              </a:rPr>
              <a:t>parte</a:t>
            </a:r>
            <a:r>
              <a:rPr dirty="0" sz="2400" spc="-1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1F2023"/>
                </a:solidFill>
                <a:latin typeface="Times New Roman"/>
                <a:cs typeface="Times New Roman"/>
              </a:rPr>
              <a:t>dintr-</a:t>
            </a:r>
            <a:r>
              <a:rPr dirty="0" sz="2400">
                <a:solidFill>
                  <a:srgbClr val="1F2023"/>
                </a:solidFill>
                <a:latin typeface="Times New Roman"/>
                <a:cs typeface="Times New Roman"/>
              </a:rPr>
              <a:t>un</a:t>
            </a:r>
            <a:r>
              <a:rPr dirty="0" sz="2400" spc="-2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1F2023"/>
                </a:solidFill>
                <a:latin typeface="Times New Roman"/>
                <a:cs typeface="Times New Roman"/>
              </a:rPr>
              <a:t>ventilator?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b="1">
                <a:solidFill>
                  <a:srgbClr val="1F2023"/>
                </a:solidFill>
                <a:latin typeface="Times New Roman"/>
                <a:cs typeface="Times New Roman"/>
              </a:rPr>
              <a:t>Rezolvați</a:t>
            </a:r>
            <a:r>
              <a:rPr dirty="0" sz="2400" spc="-35" b="1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1F2023"/>
                </a:solidFill>
                <a:latin typeface="Times New Roman"/>
                <a:cs typeface="Times New Roman"/>
              </a:rPr>
              <a:t>această</a:t>
            </a:r>
            <a:r>
              <a:rPr dirty="0" sz="2400" spc="-45" b="1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1F2023"/>
                </a:solidFill>
                <a:latin typeface="Times New Roman"/>
                <a:cs typeface="Times New Roman"/>
              </a:rPr>
              <a:t>relație</a:t>
            </a:r>
            <a:r>
              <a:rPr dirty="0" sz="2400" spc="-55" b="1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1F2023"/>
                </a:solidFill>
                <a:latin typeface="Times New Roman"/>
                <a:cs typeface="Times New Roman"/>
              </a:rPr>
              <a:t>recursivă</a:t>
            </a:r>
            <a:endParaRPr sz="2400">
              <a:latin typeface="Times New Roman"/>
              <a:cs typeface="Times New Roman"/>
            </a:endParaRPr>
          </a:p>
          <a:p>
            <a:pPr marL="12700" marR="1064260">
              <a:lnSpc>
                <a:spcPct val="100000"/>
              </a:lnSpc>
            </a:pPr>
            <a:r>
              <a:rPr dirty="0" sz="2400">
                <a:solidFill>
                  <a:srgbClr val="1F2023"/>
                </a:solidFill>
                <a:latin typeface="Times New Roman"/>
                <a:cs typeface="Times New Roman"/>
              </a:rPr>
              <a:t>M:</a:t>
            </a:r>
            <a:r>
              <a:rPr dirty="0" sz="2400" spc="-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1F2023"/>
                </a:solidFill>
                <a:latin typeface="Times New Roman"/>
                <a:cs typeface="Times New Roman"/>
              </a:rPr>
              <a:t>M</a:t>
            </a:r>
            <a:r>
              <a:rPr dirty="0" sz="2400" spc="-1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1F2023"/>
                </a:solidFill>
                <a:latin typeface="Times New Roman"/>
                <a:cs typeface="Times New Roman"/>
              </a:rPr>
              <a:t>adăugând</a:t>
            </a:r>
            <a:r>
              <a:rPr dirty="0" sz="2400" spc="-1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1F2023"/>
                </a:solidFill>
                <a:latin typeface="Times New Roman"/>
                <a:cs typeface="Times New Roman"/>
              </a:rPr>
              <a:t>entitatea</a:t>
            </a:r>
            <a:r>
              <a:rPr dirty="0" sz="2400" spc="-5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400" spc="-25">
                <a:solidFill>
                  <a:srgbClr val="1F2023"/>
                </a:solidFill>
                <a:latin typeface="Times New Roman"/>
                <a:cs typeface="Times New Roman"/>
              </a:rPr>
              <a:t>de </a:t>
            </a:r>
            <a:r>
              <a:rPr dirty="0" sz="2400">
                <a:solidFill>
                  <a:srgbClr val="1F2023"/>
                </a:solidFill>
                <a:latin typeface="Times New Roman"/>
                <a:cs typeface="Times New Roman"/>
              </a:rPr>
              <a:t>intersecție</a:t>
            </a:r>
            <a:r>
              <a:rPr dirty="0" sz="2400" spc="-4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400" spc="-20">
                <a:solidFill>
                  <a:srgbClr val="1F2023"/>
                </a:solidFill>
                <a:latin typeface="Times New Roman"/>
                <a:cs typeface="Times New Roman"/>
              </a:rPr>
              <a:t>REGULA</a:t>
            </a:r>
            <a:r>
              <a:rPr dirty="0" sz="2400" spc="-12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400" spc="-25">
                <a:solidFill>
                  <a:srgbClr val="1F2023"/>
                </a:solidFill>
                <a:latin typeface="Times New Roman"/>
                <a:cs typeface="Times New Roman"/>
              </a:rPr>
              <a:t>DE</a:t>
            </a:r>
            <a:endParaRPr sz="2400">
              <a:latin typeface="Times New Roman"/>
              <a:cs typeface="Times New Roman"/>
            </a:endParaRPr>
          </a:p>
          <a:p>
            <a:pPr algn="just" marL="12700" marR="205740">
              <a:lnSpc>
                <a:spcPct val="100000"/>
              </a:lnSpc>
            </a:pPr>
            <a:r>
              <a:rPr dirty="0" sz="2400">
                <a:solidFill>
                  <a:srgbClr val="1F2023"/>
                </a:solidFill>
                <a:latin typeface="Times New Roman"/>
                <a:cs typeface="Times New Roman"/>
              </a:rPr>
              <a:t>ASAMBLARE</a:t>
            </a:r>
            <a:r>
              <a:rPr dirty="0" sz="2400" spc="-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1F2023"/>
                </a:solidFill>
                <a:latin typeface="Times New Roman"/>
                <a:cs typeface="Times New Roman"/>
              </a:rPr>
              <a:t>și</a:t>
            </a:r>
            <a:r>
              <a:rPr dirty="0" sz="2400" spc="-3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1F2023"/>
                </a:solidFill>
                <a:latin typeface="Times New Roman"/>
                <a:cs typeface="Times New Roman"/>
              </a:rPr>
              <a:t>două</a:t>
            </a:r>
            <a:r>
              <a:rPr dirty="0" sz="2400" spc="-3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1F2023"/>
                </a:solidFill>
                <a:latin typeface="Times New Roman"/>
                <a:cs typeface="Times New Roman"/>
              </a:rPr>
              <a:t>relații</a:t>
            </a:r>
            <a:r>
              <a:rPr dirty="0" sz="2400" spc="-7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1F2023"/>
                </a:solidFill>
                <a:latin typeface="Times New Roman"/>
                <a:cs typeface="Times New Roman"/>
              </a:rPr>
              <a:t>M:</a:t>
            </a:r>
            <a:r>
              <a:rPr dirty="0" sz="2400" spc="-3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400" spc="-50">
                <a:solidFill>
                  <a:srgbClr val="1F2023"/>
                </a:solidFill>
                <a:latin typeface="Times New Roman"/>
                <a:cs typeface="Times New Roman"/>
              </a:rPr>
              <a:t>1 </a:t>
            </a:r>
            <a:r>
              <a:rPr dirty="0" sz="2400">
                <a:solidFill>
                  <a:srgbClr val="1F2023"/>
                </a:solidFill>
                <a:latin typeface="Times New Roman"/>
                <a:cs typeface="Times New Roman"/>
              </a:rPr>
              <a:t>înapoi</a:t>
            </a:r>
            <a:r>
              <a:rPr dirty="0" sz="2400" spc="-2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1F2023"/>
                </a:solidFill>
                <a:latin typeface="Times New Roman"/>
                <a:cs typeface="Times New Roman"/>
              </a:rPr>
              <a:t>la entitatea</a:t>
            </a:r>
            <a:r>
              <a:rPr dirty="0" sz="2400" spc="-4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1F2023"/>
                </a:solidFill>
                <a:latin typeface="Times New Roman"/>
                <a:cs typeface="Times New Roman"/>
              </a:rPr>
              <a:t>COMPONENT. REGULA</a:t>
            </a:r>
            <a:r>
              <a:rPr dirty="0" sz="2400" spc="-14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1F2023"/>
                </a:solidFill>
                <a:latin typeface="Times New Roman"/>
                <a:cs typeface="Times New Roman"/>
              </a:rPr>
              <a:t>DE</a:t>
            </a:r>
            <a:r>
              <a:rPr dirty="0" sz="2400" spc="-15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1F2023"/>
                </a:solidFill>
                <a:latin typeface="Times New Roman"/>
                <a:cs typeface="Times New Roman"/>
              </a:rPr>
              <a:t>ASAMBLARE</a:t>
            </a:r>
            <a:r>
              <a:rPr dirty="0" sz="2400" spc="-6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400" spc="-25">
                <a:solidFill>
                  <a:srgbClr val="1F2023"/>
                </a:solidFill>
                <a:latin typeface="Times New Roman"/>
                <a:cs typeface="Times New Roman"/>
              </a:rPr>
              <a:t>va</a:t>
            </a:r>
            <a:endParaRPr sz="24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solidFill>
                  <a:srgbClr val="1F2023"/>
                </a:solidFill>
                <a:latin typeface="Times New Roman"/>
                <a:cs typeface="Times New Roman"/>
              </a:rPr>
              <a:t>avea un atribut</a:t>
            </a:r>
            <a:r>
              <a:rPr dirty="0" sz="2400" spc="-4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1F2023"/>
                </a:solidFill>
                <a:latin typeface="Times New Roman"/>
                <a:cs typeface="Times New Roman"/>
              </a:rPr>
              <a:t>de</a:t>
            </a:r>
            <a:r>
              <a:rPr dirty="0" sz="2400" spc="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1F2023"/>
                </a:solidFill>
                <a:latin typeface="Times New Roman"/>
                <a:cs typeface="Times New Roman"/>
              </a:rPr>
              <a:t>cantitate.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124968"/>
            <a:ext cx="3505200" cy="394970"/>
          </a:xfrm>
          <a:prstGeom prst="rect"/>
          <a:solidFill>
            <a:srgbClr val="F8F8F9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110"/>
              </a:lnSpc>
            </a:pPr>
            <a:r>
              <a:rPr dirty="0" sz="2800">
                <a:solidFill>
                  <a:srgbClr val="1F2023"/>
                </a:solidFill>
                <a:latin typeface="Times New Roman"/>
                <a:cs typeface="Times New Roman"/>
              </a:rPr>
              <a:t>Ierarhie</a:t>
            </a:r>
            <a:r>
              <a:rPr dirty="0" sz="2800" spc="-5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1F2023"/>
                </a:solidFill>
                <a:latin typeface="Times New Roman"/>
                <a:cs typeface="Times New Roman"/>
              </a:rPr>
              <a:t>vs.</a:t>
            </a:r>
            <a:r>
              <a:rPr dirty="0" sz="2800" spc="-5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1F2023"/>
                </a:solidFill>
                <a:latin typeface="Times New Roman"/>
                <a:cs typeface="Times New Roman"/>
              </a:rPr>
              <a:t>Recursiv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819400" y="1389888"/>
            <a:ext cx="4508500" cy="611505"/>
          </a:xfrm>
          <a:prstGeom prst="rect">
            <a:avLst/>
          </a:prstGeom>
          <a:solidFill>
            <a:srgbClr val="F8F8F9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2345"/>
              </a:lnSpc>
            </a:pPr>
            <a:r>
              <a:rPr dirty="0" sz="2100" i="1">
                <a:solidFill>
                  <a:srgbClr val="1F2023"/>
                </a:solidFill>
                <a:latin typeface="Arial"/>
                <a:cs typeface="Arial"/>
              </a:rPr>
              <a:t>Exemplu</a:t>
            </a:r>
            <a:r>
              <a:rPr dirty="0" sz="2100" spc="75" i="1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-</a:t>
            </a:r>
            <a:r>
              <a:rPr dirty="0" sz="2100" spc="10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O</a:t>
            </a:r>
            <a:r>
              <a:rPr dirty="0" sz="2100" spc="9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ierarhie</a:t>
            </a:r>
            <a:r>
              <a:rPr dirty="0" sz="2100" spc="9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de</a:t>
            </a:r>
            <a:r>
              <a:rPr dirty="0" sz="2100" spc="7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afaceri</a:t>
            </a:r>
            <a:r>
              <a:rPr dirty="0" sz="2100" spc="11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poate</a:t>
            </a:r>
            <a:endParaRPr sz="2100">
              <a:latin typeface="Microsoft Sans Serif"/>
              <a:cs typeface="Microsoft Sans Serif"/>
            </a:endParaRPr>
          </a:p>
          <a:p>
            <a:pPr marL="635" marR="3175">
              <a:lnSpc>
                <a:spcPts val="2465"/>
              </a:lnSpc>
            </a:pP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fi</a:t>
            </a:r>
            <a:r>
              <a:rPr dirty="0" sz="2100" spc="-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trasată</a:t>
            </a:r>
            <a:r>
              <a:rPr dirty="0" sz="2100" spc="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ca</a:t>
            </a:r>
            <a:r>
              <a:rPr dirty="0" sz="2100" spc="-1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o relație</a:t>
            </a:r>
            <a:r>
              <a:rPr dirty="0" sz="2100" spc="-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recursivă</a:t>
            </a:r>
            <a:endParaRPr sz="2100">
              <a:latin typeface="Microsoft Sans Serif"/>
              <a:cs typeface="Microsoft Sans Serif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6900" y="1333498"/>
            <a:ext cx="1968500" cy="538480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12433" y="2644378"/>
            <a:ext cx="2647090" cy="2678906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83540" y="405130"/>
            <a:ext cx="7846059" cy="60928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solidFill>
                  <a:srgbClr val="1F2023"/>
                </a:solidFill>
                <a:latin typeface="Times New Roman"/>
                <a:cs typeface="Times New Roman"/>
              </a:rPr>
              <a:t>Exercitiu:</a:t>
            </a:r>
            <a:endParaRPr sz="2000">
              <a:latin typeface="Times New Roman"/>
              <a:cs typeface="Times New Roman"/>
            </a:endParaRPr>
          </a:p>
          <a:p>
            <a:pPr algn="just" marL="12700" marR="6350">
              <a:lnSpc>
                <a:spcPct val="100000"/>
              </a:lnSpc>
            </a:pP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Elaborați</a:t>
            </a:r>
            <a:r>
              <a:rPr dirty="0" sz="2000" spc="160">
                <a:solidFill>
                  <a:srgbClr val="1F2023"/>
                </a:solidFill>
                <a:latin typeface="Times New Roman"/>
                <a:cs typeface="Times New Roman"/>
              </a:rPr>
              <a:t> 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două</a:t>
            </a:r>
            <a:r>
              <a:rPr dirty="0" sz="2000" spc="165">
                <a:solidFill>
                  <a:srgbClr val="1F2023"/>
                </a:solidFill>
                <a:latin typeface="Times New Roman"/>
                <a:cs typeface="Times New Roman"/>
              </a:rPr>
              <a:t> 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diagrame</a:t>
            </a:r>
            <a:r>
              <a:rPr dirty="0" sz="2000" spc="165">
                <a:solidFill>
                  <a:srgbClr val="1F2023"/>
                </a:solidFill>
                <a:latin typeface="Times New Roman"/>
                <a:cs typeface="Times New Roman"/>
              </a:rPr>
              <a:t> 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ER</a:t>
            </a:r>
            <a:r>
              <a:rPr dirty="0" sz="2000" spc="160">
                <a:solidFill>
                  <a:srgbClr val="1F2023"/>
                </a:solidFill>
                <a:latin typeface="Times New Roman"/>
                <a:cs typeface="Times New Roman"/>
              </a:rPr>
              <a:t> 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pentru</a:t>
            </a:r>
            <a:r>
              <a:rPr dirty="0" sz="2000" spc="170">
                <a:solidFill>
                  <a:srgbClr val="1F2023"/>
                </a:solidFill>
                <a:latin typeface="Times New Roman"/>
                <a:cs typeface="Times New Roman"/>
              </a:rPr>
              <a:t> 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a</a:t>
            </a:r>
            <a:r>
              <a:rPr dirty="0" sz="2000" spc="160">
                <a:solidFill>
                  <a:srgbClr val="1F2023"/>
                </a:solidFill>
                <a:latin typeface="Times New Roman"/>
                <a:cs typeface="Times New Roman"/>
              </a:rPr>
              <a:t> 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reprezenta</a:t>
            </a:r>
            <a:r>
              <a:rPr dirty="0" sz="2000" spc="165">
                <a:solidFill>
                  <a:srgbClr val="1F2023"/>
                </a:solidFill>
                <a:latin typeface="Times New Roman"/>
                <a:cs typeface="Times New Roman"/>
              </a:rPr>
              <a:t> 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următoarea</a:t>
            </a:r>
            <a:r>
              <a:rPr dirty="0" sz="2000" spc="160">
                <a:solidFill>
                  <a:srgbClr val="1F2023"/>
                </a:solidFill>
                <a:latin typeface="Times New Roman"/>
                <a:cs typeface="Times New Roman"/>
              </a:rPr>
              <a:t>  </a:t>
            </a:r>
            <a:r>
              <a:rPr dirty="0" sz="2000" spc="-10">
                <a:solidFill>
                  <a:srgbClr val="1F2023"/>
                </a:solidFill>
                <a:latin typeface="Times New Roman"/>
                <a:cs typeface="Times New Roman"/>
              </a:rPr>
              <a:t>situație.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Dezvoltați</a:t>
            </a:r>
            <a:r>
              <a:rPr dirty="0" sz="2000" spc="30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unul</a:t>
            </a:r>
            <a:r>
              <a:rPr dirty="0" sz="2000" spc="32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folosind</a:t>
            </a:r>
            <a:r>
              <a:rPr dirty="0" sz="2000" spc="32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o</a:t>
            </a:r>
            <a:r>
              <a:rPr dirty="0" sz="2000" spc="31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structură</a:t>
            </a:r>
            <a:r>
              <a:rPr dirty="0" sz="2000" spc="30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ierarhică</a:t>
            </a:r>
            <a:r>
              <a:rPr dirty="0" sz="2000" spc="32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și</a:t>
            </a:r>
            <a:r>
              <a:rPr dirty="0" sz="2000" spc="30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unul</a:t>
            </a:r>
            <a:r>
              <a:rPr dirty="0" sz="2000" spc="31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utilizând</a:t>
            </a:r>
            <a:r>
              <a:rPr dirty="0" sz="2000" spc="30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o</a:t>
            </a:r>
            <a:r>
              <a:rPr dirty="0" sz="2000" spc="31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1F2023"/>
                </a:solidFill>
                <a:latin typeface="Times New Roman"/>
                <a:cs typeface="Times New Roman"/>
              </a:rPr>
              <a:t>structură recursivă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2160"/>
              </a:spcBef>
              <a:buFont typeface="Wingdings"/>
              <a:buChar char=""/>
              <a:tabLst>
                <a:tab pos="354965" algn="l"/>
              </a:tabLst>
            </a:pP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Compania</a:t>
            </a:r>
            <a:r>
              <a:rPr dirty="0" sz="2000" spc="-4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noastră</a:t>
            </a:r>
            <a:r>
              <a:rPr dirty="0" sz="2000" spc="-3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vinde</a:t>
            </a:r>
            <a:r>
              <a:rPr dirty="0" sz="2000" spc="-3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produse</a:t>
            </a:r>
            <a:r>
              <a:rPr dirty="0" sz="2000" spc="-4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în</a:t>
            </a:r>
            <a:r>
              <a:rPr dirty="0" sz="2000" spc="-1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toate</a:t>
            </a:r>
            <a:r>
              <a:rPr dirty="0" sz="2000" spc="-2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Statele</a:t>
            </a:r>
            <a:r>
              <a:rPr dirty="0" sz="2000" spc="-2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1F2023"/>
                </a:solidFill>
                <a:latin typeface="Times New Roman"/>
                <a:cs typeface="Times New Roman"/>
              </a:rPr>
              <a:t>Unite.</a:t>
            </a:r>
            <a:endParaRPr sz="2000">
              <a:latin typeface="Times New Roman"/>
              <a:cs typeface="Times New Roman"/>
            </a:endParaRPr>
          </a:p>
          <a:p>
            <a:pPr marL="355600" marR="6985" indent="-342900">
              <a:lnSpc>
                <a:spcPct val="100000"/>
              </a:lnSpc>
              <a:buFont typeface="Wingdings"/>
              <a:buChar char=""/>
              <a:tabLst>
                <a:tab pos="355600" algn="l"/>
              </a:tabLst>
            </a:pP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Deci,</a:t>
            </a:r>
            <a:r>
              <a:rPr dirty="0" sz="2000" spc="-1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am</a:t>
            </a:r>
            <a:r>
              <a:rPr dirty="0" sz="2000" spc="-3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împărțit</a:t>
            </a:r>
            <a:r>
              <a:rPr dirty="0" sz="2000" spc="-2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1F2023"/>
                </a:solidFill>
                <a:latin typeface="Times New Roman"/>
                <a:cs typeface="Times New Roman"/>
              </a:rPr>
              <a:t>SUA</a:t>
            </a:r>
            <a:r>
              <a:rPr dirty="0" sz="2000" spc="-11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în</a:t>
            </a:r>
            <a:r>
              <a:rPr dirty="0" sz="2000" spc="-2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patru</a:t>
            </a:r>
            <a:r>
              <a:rPr dirty="0" sz="2000" spc="-1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mari</a:t>
            </a:r>
            <a:r>
              <a:rPr dirty="0" sz="2000" spc="-1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regiuni</a:t>
            </a:r>
            <a:r>
              <a:rPr dirty="0" sz="2000" spc="-3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de</a:t>
            </a:r>
            <a:r>
              <a:rPr dirty="0" sz="2000" spc="-1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vânzare:</a:t>
            </a:r>
            <a:r>
              <a:rPr dirty="0" sz="2000" spc="-3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nordul,</a:t>
            </a:r>
            <a:r>
              <a:rPr dirty="0" sz="2000" spc="-10">
                <a:solidFill>
                  <a:srgbClr val="1F2023"/>
                </a:solidFill>
                <a:latin typeface="Times New Roman"/>
                <a:cs typeface="Times New Roman"/>
              </a:rPr>
              <a:t> regiunile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estice,</a:t>
            </a:r>
            <a:r>
              <a:rPr dirty="0" sz="2000" spc="-3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sudice</a:t>
            </a:r>
            <a:r>
              <a:rPr dirty="0" sz="2000" spc="-2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și</a:t>
            </a:r>
            <a:r>
              <a:rPr dirty="0" sz="2000" spc="-1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1F2023"/>
                </a:solidFill>
                <a:latin typeface="Times New Roman"/>
                <a:cs typeface="Times New Roman"/>
              </a:rPr>
              <a:t>occidentale.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"/>
              <a:tabLst>
                <a:tab pos="354965" algn="l"/>
              </a:tabLst>
            </a:pP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Fiecare</a:t>
            </a:r>
            <a:r>
              <a:rPr dirty="0" sz="2000" spc="-3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regiune</a:t>
            </a:r>
            <a:r>
              <a:rPr dirty="0" sz="2000" spc="-2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de</a:t>
            </a:r>
            <a:r>
              <a:rPr dirty="0" sz="2000" spc="-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vânzări</a:t>
            </a:r>
            <a:r>
              <a:rPr dirty="0" sz="2000" spc="-3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are</a:t>
            </a:r>
            <a:r>
              <a:rPr dirty="0" sz="2000" spc="-1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un</a:t>
            </a:r>
            <a:r>
              <a:rPr dirty="0" sz="2000" spc="-1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cod</a:t>
            </a:r>
            <a:r>
              <a:rPr dirty="0" sz="2000" spc="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de</a:t>
            </a:r>
            <a:r>
              <a:rPr dirty="0" sz="2000" spc="-2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regiune</a:t>
            </a:r>
            <a:r>
              <a:rPr dirty="0" sz="2000" spc="-2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1F2023"/>
                </a:solidFill>
                <a:latin typeface="Times New Roman"/>
                <a:cs typeface="Times New Roman"/>
              </a:rPr>
              <a:t>unic.</a:t>
            </a:r>
            <a:endParaRPr sz="2000">
              <a:latin typeface="Times New Roman"/>
              <a:cs typeface="Times New Roman"/>
            </a:endParaRPr>
          </a:p>
          <a:p>
            <a:pPr marL="419100" indent="-406400">
              <a:lnSpc>
                <a:spcPct val="100000"/>
              </a:lnSpc>
              <a:buFont typeface="Wingdings"/>
              <a:buChar char=""/>
              <a:tabLst>
                <a:tab pos="419100" algn="l"/>
              </a:tabLst>
            </a:pP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Fiecare</a:t>
            </a:r>
            <a:r>
              <a:rPr dirty="0" sz="2000" spc="-4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regiune</a:t>
            </a:r>
            <a:r>
              <a:rPr dirty="0" sz="2000" spc="-3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de</a:t>
            </a:r>
            <a:r>
              <a:rPr dirty="0" sz="2000" spc="-1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vânzări</a:t>
            </a:r>
            <a:r>
              <a:rPr dirty="0" sz="2000" spc="-3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este</a:t>
            </a:r>
            <a:r>
              <a:rPr dirty="0" sz="2000" spc="-1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apoi</a:t>
            </a:r>
            <a:r>
              <a:rPr dirty="0" sz="2000" spc="-2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împărțită</a:t>
            </a:r>
            <a:r>
              <a:rPr dirty="0" sz="2000" spc="-2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în</a:t>
            </a:r>
            <a:r>
              <a:rPr dirty="0" sz="2000" spc="-1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districte</a:t>
            </a:r>
            <a:r>
              <a:rPr dirty="0" sz="2000" spc="-3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de</a:t>
            </a:r>
            <a:r>
              <a:rPr dirty="0" sz="2000" spc="-10">
                <a:solidFill>
                  <a:srgbClr val="1F2023"/>
                </a:solidFill>
                <a:latin typeface="Times New Roman"/>
                <a:cs typeface="Times New Roman"/>
              </a:rPr>
              <a:t> vânzări.</a:t>
            </a:r>
            <a:endParaRPr sz="2000">
              <a:latin typeface="Times New Roman"/>
              <a:cs typeface="Times New Roman"/>
            </a:endParaRPr>
          </a:p>
          <a:p>
            <a:pPr marL="355600" marR="5715" indent="-342900">
              <a:lnSpc>
                <a:spcPct val="100000"/>
              </a:lnSpc>
              <a:buFont typeface="Wingdings"/>
              <a:buChar char=""/>
              <a:tabLst>
                <a:tab pos="355600" algn="l"/>
                <a:tab pos="840105" algn="l"/>
                <a:tab pos="1969135" algn="l"/>
                <a:tab pos="3028950" algn="l"/>
                <a:tab pos="3920490" algn="l"/>
                <a:tab pos="4499610" algn="l"/>
                <a:tab pos="5600065" algn="l"/>
                <a:tab pos="5982970" algn="l"/>
                <a:tab pos="7168515" algn="l"/>
              </a:tabLst>
            </a:pPr>
            <a:r>
              <a:rPr dirty="0" sz="2000" spc="-25">
                <a:solidFill>
                  <a:srgbClr val="1F2023"/>
                </a:solidFill>
                <a:latin typeface="Times New Roman"/>
                <a:cs typeface="Times New Roman"/>
              </a:rPr>
              <a:t>De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	</a:t>
            </a:r>
            <a:r>
              <a:rPr dirty="0" sz="2000" spc="-10">
                <a:solidFill>
                  <a:srgbClr val="1F2023"/>
                </a:solidFill>
                <a:latin typeface="Times New Roman"/>
                <a:cs typeface="Times New Roman"/>
              </a:rPr>
              <a:t>exemplu: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	</a:t>
            </a:r>
            <a:r>
              <a:rPr dirty="0" sz="2000" spc="-10">
                <a:solidFill>
                  <a:srgbClr val="1F2023"/>
                </a:solidFill>
                <a:latin typeface="Times New Roman"/>
                <a:cs typeface="Times New Roman"/>
              </a:rPr>
              <a:t>regiunea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	</a:t>
            </a:r>
            <a:r>
              <a:rPr dirty="0" sz="2000" spc="-10">
                <a:solidFill>
                  <a:srgbClr val="1F2023"/>
                </a:solidFill>
                <a:latin typeface="Times New Roman"/>
                <a:cs typeface="Times New Roman"/>
              </a:rPr>
              <a:t>vestică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	</a:t>
            </a:r>
            <a:r>
              <a:rPr dirty="0" sz="2000" spc="-20">
                <a:solidFill>
                  <a:srgbClr val="1F2023"/>
                </a:solidFill>
                <a:latin typeface="Times New Roman"/>
                <a:cs typeface="Times New Roman"/>
              </a:rPr>
              <a:t>este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	</a:t>
            </a:r>
            <a:r>
              <a:rPr dirty="0" sz="2000" spc="-10">
                <a:solidFill>
                  <a:srgbClr val="1F2023"/>
                </a:solidFill>
                <a:latin typeface="Times New Roman"/>
                <a:cs typeface="Times New Roman"/>
              </a:rPr>
              <a:t>împărțită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	</a:t>
            </a:r>
            <a:r>
              <a:rPr dirty="0" sz="2000" spc="-25">
                <a:solidFill>
                  <a:srgbClr val="1F2023"/>
                </a:solidFill>
                <a:latin typeface="Times New Roman"/>
                <a:cs typeface="Times New Roman"/>
              </a:rPr>
              <a:t>în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	</a:t>
            </a:r>
            <a:r>
              <a:rPr dirty="0" sz="2000" spc="-10">
                <a:solidFill>
                  <a:srgbClr val="1F2023"/>
                </a:solidFill>
                <a:latin typeface="Times New Roman"/>
                <a:cs typeface="Times New Roman"/>
              </a:rPr>
              <a:t>districtele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	</a:t>
            </a:r>
            <a:r>
              <a:rPr dirty="0" sz="2000" spc="-10">
                <a:solidFill>
                  <a:srgbClr val="1F2023"/>
                </a:solidFill>
                <a:latin typeface="Times New Roman"/>
                <a:cs typeface="Times New Roman"/>
              </a:rPr>
              <a:t>Rocky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Mountain,</a:t>
            </a:r>
            <a:r>
              <a:rPr dirty="0" sz="2000" spc="-5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Northwest,</a:t>
            </a:r>
            <a:r>
              <a:rPr dirty="0" sz="2000" spc="-4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Pacific</a:t>
            </a:r>
            <a:r>
              <a:rPr dirty="0" sz="2000" spc="-2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Coast</a:t>
            </a:r>
            <a:r>
              <a:rPr dirty="0" sz="2000" spc="-2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și</a:t>
            </a:r>
            <a:r>
              <a:rPr dirty="0" sz="2000" spc="-1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1F2023"/>
                </a:solidFill>
                <a:latin typeface="Times New Roman"/>
                <a:cs typeface="Times New Roman"/>
              </a:rPr>
              <a:t>Pacific</a:t>
            </a:r>
            <a:endParaRPr sz="2000">
              <a:latin typeface="Times New Roman"/>
              <a:cs typeface="Times New Roman"/>
            </a:endParaRPr>
          </a:p>
          <a:p>
            <a:pPr marL="419100" indent="-406400">
              <a:lnSpc>
                <a:spcPct val="100000"/>
              </a:lnSpc>
              <a:buFont typeface="Wingdings"/>
              <a:buChar char=""/>
              <a:tabLst>
                <a:tab pos="419100" algn="l"/>
              </a:tabLst>
            </a:pP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Fiecare</a:t>
            </a:r>
            <a:r>
              <a:rPr dirty="0" sz="2000" spc="-4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district</a:t>
            </a:r>
            <a:r>
              <a:rPr dirty="0" sz="2000" spc="-5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are</a:t>
            </a:r>
            <a:r>
              <a:rPr dirty="0" sz="2000" spc="-1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un</a:t>
            </a:r>
            <a:r>
              <a:rPr dirty="0" sz="2000" spc="-2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cod</a:t>
            </a:r>
            <a:r>
              <a:rPr dirty="0" sz="2000" spc="-1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de</a:t>
            </a:r>
            <a:r>
              <a:rPr dirty="0" sz="2000" spc="-2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district</a:t>
            </a:r>
            <a:r>
              <a:rPr dirty="0" sz="2000" spc="-4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1F2023"/>
                </a:solidFill>
                <a:latin typeface="Times New Roman"/>
                <a:cs typeface="Times New Roman"/>
              </a:rPr>
              <a:t>unic.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354965" algn="l"/>
              </a:tabLst>
            </a:pP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Fiecare</a:t>
            </a:r>
            <a:r>
              <a:rPr dirty="0" sz="2000" spc="-4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district</a:t>
            </a:r>
            <a:r>
              <a:rPr dirty="0" sz="2000" spc="-5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este</a:t>
            </a:r>
            <a:r>
              <a:rPr dirty="0" sz="2000" spc="-1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format</a:t>
            </a:r>
            <a:r>
              <a:rPr dirty="0" sz="2000" spc="-1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din</a:t>
            </a:r>
            <a:r>
              <a:rPr dirty="0" sz="2000" spc="-2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teritorii</a:t>
            </a:r>
            <a:r>
              <a:rPr dirty="0" sz="2000" spc="-5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de</a:t>
            </a:r>
            <a:r>
              <a:rPr dirty="0" sz="2000" spc="-10">
                <a:solidFill>
                  <a:srgbClr val="1F2023"/>
                </a:solidFill>
                <a:latin typeface="Times New Roman"/>
                <a:cs typeface="Times New Roman"/>
              </a:rPr>
              <a:t> vânzare</a:t>
            </a:r>
            <a:endParaRPr sz="2000">
              <a:latin typeface="Times New Roman"/>
              <a:cs typeface="Times New Roman"/>
            </a:endParaRPr>
          </a:p>
          <a:p>
            <a:pPr marL="355600" marR="6350" indent="-342900">
              <a:lnSpc>
                <a:spcPct val="100000"/>
              </a:lnSpc>
              <a:buFont typeface="Wingdings"/>
              <a:buChar char=""/>
              <a:tabLst>
                <a:tab pos="355600" algn="l"/>
                <a:tab pos="1452880" algn="l"/>
                <a:tab pos="2254885" algn="l"/>
                <a:tab pos="3379470" algn="l"/>
                <a:tab pos="3914140" algn="l"/>
                <a:tab pos="4841240" algn="l"/>
                <a:tab pos="5306060" algn="l"/>
                <a:tab pos="5781675" algn="l"/>
                <a:tab pos="6746875" algn="l"/>
              </a:tabLst>
            </a:pPr>
            <a:r>
              <a:rPr dirty="0" sz="2000" spc="-10">
                <a:solidFill>
                  <a:srgbClr val="1F2023"/>
                </a:solidFill>
                <a:latin typeface="Times New Roman"/>
                <a:cs typeface="Times New Roman"/>
              </a:rPr>
              <a:t>Districtul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	</a:t>
            </a:r>
            <a:r>
              <a:rPr dirty="0" sz="2000" spc="-20">
                <a:solidFill>
                  <a:srgbClr val="1F2023"/>
                </a:solidFill>
                <a:latin typeface="Times New Roman"/>
                <a:cs typeface="Times New Roman"/>
              </a:rPr>
              <a:t>Rocky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	</a:t>
            </a:r>
            <a:r>
              <a:rPr dirty="0" sz="2000" spc="-10">
                <a:solidFill>
                  <a:srgbClr val="1F2023"/>
                </a:solidFill>
                <a:latin typeface="Times New Roman"/>
                <a:cs typeface="Times New Roman"/>
              </a:rPr>
              <a:t>Mountain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	</a:t>
            </a:r>
            <a:r>
              <a:rPr dirty="0" sz="2000" spc="-20">
                <a:solidFill>
                  <a:srgbClr val="1F2023"/>
                </a:solidFill>
                <a:latin typeface="Times New Roman"/>
                <a:cs typeface="Times New Roman"/>
              </a:rPr>
              <a:t>este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	</a:t>
            </a:r>
            <a:r>
              <a:rPr dirty="0" sz="2000" spc="-10">
                <a:solidFill>
                  <a:srgbClr val="1F2023"/>
                </a:solidFill>
                <a:latin typeface="Times New Roman"/>
                <a:cs typeface="Times New Roman"/>
              </a:rPr>
              <a:t>compus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	</a:t>
            </a:r>
            <a:r>
              <a:rPr dirty="0" sz="2000" spc="-25">
                <a:solidFill>
                  <a:srgbClr val="1F2023"/>
                </a:solidFill>
                <a:latin typeface="Times New Roman"/>
                <a:cs typeface="Times New Roman"/>
              </a:rPr>
              <a:t>din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	</a:t>
            </a:r>
            <a:r>
              <a:rPr dirty="0" sz="2000" spc="-20">
                <a:solidFill>
                  <a:srgbClr val="1F2023"/>
                </a:solidFill>
                <a:latin typeface="Times New Roman"/>
                <a:cs typeface="Times New Roman"/>
              </a:rPr>
              <a:t>trei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	</a:t>
            </a:r>
            <a:r>
              <a:rPr dirty="0" sz="2000" spc="-10">
                <a:solidFill>
                  <a:srgbClr val="1F2023"/>
                </a:solidFill>
                <a:latin typeface="Times New Roman"/>
                <a:cs typeface="Times New Roman"/>
              </a:rPr>
              <a:t>teritorii: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	</a:t>
            </a:r>
            <a:r>
              <a:rPr dirty="0" sz="2000" spc="-25">
                <a:solidFill>
                  <a:srgbClr val="1F2023"/>
                </a:solidFill>
                <a:latin typeface="Times New Roman"/>
                <a:cs typeface="Times New Roman"/>
              </a:rPr>
              <a:t>Wyoming-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Montana,</a:t>
            </a:r>
            <a:r>
              <a:rPr dirty="0" sz="2000" spc="-5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Colorado</a:t>
            </a:r>
            <a:r>
              <a:rPr dirty="0" sz="2000" spc="-3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și</a:t>
            </a:r>
            <a:r>
              <a:rPr dirty="0" sz="2000" spc="-1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Utah-New</a:t>
            </a:r>
            <a:r>
              <a:rPr dirty="0" sz="2000" spc="-3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1F2023"/>
                </a:solidFill>
                <a:latin typeface="Times New Roman"/>
                <a:cs typeface="Times New Roman"/>
              </a:rPr>
              <a:t>Mexico.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"/>
              <a:tabLst>
                <a:tab pos="354965" algn="l"/>
                <a:tab pos="1461770" algn="l"/>
                <a:tab pos="2654300" algn="l"/>
                <a:tab pos="3195320" algn="l"/>
                <a:tab pos="4019550" algn="l"/>
                <a:tab pos="4491990" algn="l"/>
                <a:tab pos="5135245" algn="l"/>
                <a:tab pos="6111240" algn="l"/>
                <a:tab pos="7662545" algn="l"/>
              </a:tabLst>
            </a:pPr>
            <a:r>
              <a:rPr dirty="0" sz="2000" spc="-10">
                <a:solidFill>
                  <a:srgbClr val="1F2023"/>
                </a:solidFill>
                <a:latin typeface="Times New Roman"/>
                <a:cs typeface="Times New Roman"/>
              </a:rPr>
              <a:t>Districtul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	</a:t>
            </a:r>
            <a:r>
              <a:rPr dirty="0" sz="2000" spc="-20">
                <a:solidFill>
                  <a:srgbClr val="1F2023"/>
                </a:solidFill>
                <a:latin typeface="Times New Roman"/>
                <a:cs typeface="Times New Roman"/>
              </a:rPr>
              <a:t>Nord-Vest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	</a:t>
            </a:r>
            <a:r>
              <a:rPr dirty="0" sz="2000" spc="-20">
                <a:solidFill>
                  <a:srgbClr val="1F2023"/>
                </a:solidFill>
                <a:latin typeface="Times New Roman"/>
                <a:cs typeface="Times New Roman"/>
              </a:rPr>
              <a:t>este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	</a:t>
            </a:r>
            <a:r>
              <a:rPr dirty="0" sz="2000" spc="-10">
                <a:solidFill>
                  <a:srgbClr val="1F2023"/>
                </a:solidFill>
                <a:latin typeface="Times New Roman"/>
                <a:cs typeface="Times New Roman"/>
              </a:rPr>
              <a:t>format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	</a:t>
            </a:r>
            <a:r>
              <a:rPr dirty="0" sz="2000" spc="-25">
                <a:solidFill>
                  <a:srgbClr val="1F2023"/>
                </a:solidFill>
                <a:latin typeface="Times New Roman"/>
                <a:cs typeface="Times New Roman"/>
              </a:rPr>
              <a:t>din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	</a:t>
            </a:r>
            <a:r>
              <a:rPr dirty="0" sz="2000" spc="-20">
                <a:solidFill>
                  <a:srgbClr val="1F2023"/>
                </a:solidFill>
                <a:latin typeface="Times New Roman"/>
                <a:cs typeface="Times New Roman"/>
              </a:rPr>
              <a:t>două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	</a:t>
            </a:r>
            <a:r>
              <a:rPr dirty="0" sz="2000" spc="-10">
                <a:solidFill>
                  <a:srgbClr val="1F2023"/>
                </a:solidFill>
                <a:latin typeface="Times New Roman"/>
                <a:cs typeface="Times New Roman"/>
              </a:rPr>
              <a:t>teritorii: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	</a:t>
            </a:r>
            <a:r>
              <a:rPr dirty="0" sz="2000" spc="-10">
                <a:solidFill>
                  <a:srgbClr val="1F2023"/>
                </a:solidFill>
                <a:latin typeface="Times New Roman"/>
                <a:cs typeface="Times New Roman"/>
              </a:rPr>
              <a:t>Washingtonul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	</a:t>
            </a:r>
            <a:r>
              <a:rPr dirty="0" sz="2000" spc="-25">
                <a:solidFill>
                  <a:srgbClr val="1F2023"/>
                </a:solidFill>
                <a:latin typeface="Times New Roman"/>
                <a:cs typeface="Times New Roman"/>
              </a:rPr>
              <a:t>și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dirty="0" sz="2000" spc="-10">
                <a:solidFill>
                  <a:srgbClr val="1F2023"/>
                </a:solidFill>
                <a:latin typeface="Times New Roman"/>
                <a:cs typeface="Times New Roman"/>
              </a:rPr>
              <a:t>Teritoriile</a:t>
            </a:r>
            <a:r>
              <a:rPr dirty="0" sz="2000" spc="-7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Oregon-</a:t>
            </a:r>
            <a:r>
              <a:rPr dirty="0" sz="2000" spc="-10">
                <a:solidFill>
                  <a:srgbClr val="1F2023"/>
                </a:solidFill>
                <a:latin typeface="Times New Roman"/>
                <a:cs typeface="Times New Roman"/>
              </a:rPr>
              <a:t>Idaho.</a:t>
            </a:r>
            <a:endParaRPr sz="2000">
              <a:latin typeface="Times New Roman"/>
              <a:cs typeface="Times New Roman"/>
            </a:endParaRPr>
          </a:p>
          <a:p>
            <a:pPr marL="355600" marR="5715" indent="-342900">
              <a:lnSpc>
                <a:spcPct val="100000"/>
              </a:lnSpc>
              <a:buFont typeface="Wingdings"/>
              <a:buChar char=""/>
              <a:tabLst>
                <a:tab pos="355600" algn="l"/>
              </a:tabLst>
            </a:pP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Districtul</a:t>
            </a:r>
            <a:r>
              <a:rPr dirty="0" sz="2000" spc="33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Coastei</a:t>
            </a:r>
            <a:r>
              <a:rPr dirty="0" sz="2000" spc="35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Pacificului</a:t>
            </a:r>
            <a:r>
              <a:rPr dirty="0" sz="2000" spc="35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este</a:t>
            </a:r>
            <a:r>
              <a:rPr dirty="0" sz="2000" spc="35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compus</a:t>
            </a:r>
            <a:r>
              <a:rPr dirty="0" sz="2000" spc="33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din</a:t>
            </a:r>
            <a:r>
              <a:rPr dirty="0" sz="2000" spc="36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două</a:t>
            </a:r>
            <a:r>
              <a:rPr dirty="0" sz="2000" spc="36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teritorii:</a:t>
            </a:r>
            <a:r>
              <a:rPr dirty="0" sz="2000" spc="35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1F2023"/>
                </a:solidFill>
                <a:latin typeface="Times New Roman"/>
                <a:cs typeface="Times New Roman"/>
              </a:rPr>
              <a:t>teritoriile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California</a:t>
            </a:r>
            <a:r>
              <a:rPr dirty="0" sz="2000" spc="-5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și</a:t>
            </a:r>
            <a:r>
              <a:rPr dirty="0" sz="2000" spc="-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1F2023"/>
                </a:solidFill>
                <a:latin typeface="Times New Roman"/>
                <a:cs typeface="Times New Roman"/>
              </a:rPr>
              <a:t>Nevada.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18236" y="-1396"/>
            <a:ext cx="12439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Verdana"/>
                <a:cs typeface="Verdana"/>
              </a:rPr>
              <a:t>Exercitiu: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388477" y="6434429"/>
            <a:ext cx="22097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878787"/>
                </a:solidFill>
                <a:latin typeface="Verdana"/>
                <a:cs typeface="Verdana"/>
              </a:rPr>
              <a:t>66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55676" y="280415"/>
            <a:ext cx="8003540" cy="934719"/>
          </a:xfrm>
          <a:prstGeom prst="rect">
            <a:avLst/>
          </a:prstGeom>
          <a:solidFill>
            <a:srgbClr val="F8F8F9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355"/>
              </a:lnSpc>
              <a:tabLst>
                <a:tab pos="1242695" algn="l"/>
                <a:tab pos="2023110" algn="l"/>
                <a:tab pos="3321685" algn="l"/>
                <a:tab pos="3882390" algn="l"/>
                <a:tab pos="4827905" algn="l"/>
                <a:tab pos="5165725" algn="l"/>
                <a:tab pos="6629400" algn="l"/>
              </a:tabLst>
            </a:pP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Elaborați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	</a:t>
            </a:r>
            <a:r>
              <a:rPr dirty="0" sz="2100" spc="-20">
                <a:solidFill>
                  <a:srgbClr val="1F2023"/>
                </a:solidFill>
                <a:latin typeface="Microsoft Sans Serif"/>
                <a:cs typeface="Microsoft Sans Serif"/>
              </a:rPr>
              <a:t>două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	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diagrame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	</a:t>
            </a:r>
            <a:r>
              <a:rPr dirty="0" sz="2100" spc="-25">
                <a:solidFill>
                  <a:srgbClr val="1F2023"/>
                </a:solidFill>
                <a:latin typeface="Microsoft Sans Serif"/>
                <a:cs typeface="Microsoft Sans Serif"/>
              </a:rPr>
              <a:t>ER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	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pentru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	</a:t>
            </a:r>
            <a:r>
              <a:rPr dirty="0" sz="2100" spc="-50">
                <a:solidFill>
                  <a:srgbClr val="1F2023"/>
                </a:solidFill>
                <a:latin typeface="Microsoft Sans Serif"/>
                <a:cs typeface="Microsoft Sans Serif"/>
              </a:rPr>
              <a:t>a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	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reprezenta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	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următoarea</a:t>
            </a:r>
            <a:endParaRPr sz="2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tabLst>
                <a:tab pos="1117600" algn="l"/>
                <a:tab pos="2484755" algn="l"/>
                <a:tab pos="3183255" algn="l"/>
                <a:tab pos="4298315" algn="l"/>
                <a:tab pos="4645025" algn="l"/>
                <a:tab pos="5880735" algn="l"/>
                <a:tab pos="7098665" algn="l"/>
                <a:tab pos="7488555" algn="l"/>
              </a:tabLst>
            </a:pP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situație.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	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Dezvoltați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	</a:t>
            </a:r>
            <a:r>
              <a:rPr dirty="0" sz="2100" spc="-20">
                <a:solidFill>
                  <a:srgbClr val="1F2023"/>
                </a:solidFill>
                <a:latin typeface="Microsoft Sans Serif"/>
                <a:cs typeface="Microsoft Sans Serif"/>
              </a:rPr>
              <a:t>unul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	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folosind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	</a:t>
            </a:r>
            <a:r>
              <a:rPr dirty="0" sz="2100" spc="-50">
                <a:solidFill>
                  <a:srgbClr val="1F2023"/>
                </a:solidFill>
                <a:latin typeface="Microsoft Sans Serif"/>
                <a:cs typeface="Microsoft Sans Serif"/>
              </a:rPr>
              <a:t>o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	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structură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	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ierarhică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	</a:t>
            </a:r>
            <a:r>
              <a:rPr dirty="0" sz="2100" spc="-25">
                <a:solidFill>
                  <a:srgbClr val="1F2023"/>
                </a:solidFill>
                <a:latin typeface="Microsoft Sans Serif"/>
                <a:cs typeface="Microsoft Sans Serif"/>
              </a:rPr>
              <a:t>și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	</a:t>
            </a:r>
            <a:r>
              <a:rPr dirty="0" sz="2100" spc="-20">
                <a:solidFill>
                  <a:srgbClr val="1F2023"/>
                </a:solidFill>
                <a:latin typeface="Microsoft Sans Serif"/>
                <a:cs typeface="Microsoft Sans Serif"/>
              </a:rPr>
              <a:t>unul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utilizând</a:t>
            </a:r>
            <a:r>
              <a:rPr dirty="0" sz="2100" spc="-3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o</a:t>
            </a:r>
            <a:r>
              <a:rPr dirty="0" sz="2100" spc="-2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structură</a:t>
            </a:r>
            <a:r>
              <a:rPr dirty="0" sz="2100" spc="-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recursivă</a:t>
            </a:r>
            <a:endParaRPr sz="21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35355" y="1269568"/>
            <a:ext cx="7986395" cy="501777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250"/>
              </a:spcBef>
              <a:buFont typeface="Wingdings"/>
              <a:buChar char=""/>
              <a:tabLst>
                <a:tab pos="354965" algn="l"/>
              </a:tabLst>
            </a:pP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Districtul</a:t>
            </a:r>
            <a:r>
              <a:rPr dirty="0" sz="1800" spc="-6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Pacific</a:t>
            </a:r>
            <a:r>
              <a:rPr dirty="0" sz="1800" spc="-3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include</a:t>
            </a:r>
            <a:r>
              <a:rPr dirty="0" sz="1800" spc="-2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teritoriul</a:t>
            </a:r>
            <a:r>
              <a:rPr dirty="0" sz="1800" spc="-4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Hawaii</a:t>
            </a:r>
            <a:r>
              <a:rPr dirty="0" sz="1800" spc="-2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și</a:t>
            </a:r>
            <a:r>
              <a:rPr dirty="0" sz="1800" spc="-2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1F2023"/>
                </a:solidFill>
                <a:latin typeface="Times New Roman"/>
                <a:cs typeface="Times New Roman"/>
              </a:rPr>
              <a:t>teritoriul</a:t>
            </a:r>
            <a:r>
              <a:rPr dirty="0" sz="1800" spc="-10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1F2023"/>
                </a:solidFill>
                <a:latin typeface="Times New Roman"/>
                <a:cs typeface="Times New Roman"/>
              </a:rPr>
              <a:t>Alaska.</a:t>
            </a:r>
            <a:endParaRPr sz="1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60"/>
              </a:spcBef>
              <a:buFont typeface="Wingdings"/>
              <a:buChar char=""/>
              <a:tabLst>
                <a:tab pos="354965" algn="l"/>
              </a:tabLst>
            </a:pP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Fiecare</a:t>
            </a:r>
            <a:r>
              <a:rPr dirty="0" sz="1800" spc="-2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teritoriu</a:t>
            </a:r>
            <a:r>
              <a:rPr dirty="0" sz="1800" spc="-1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are</a:t>
            </a:r>
            <a:r>
              <a:rPr dirty="0" sz="1800" spc="-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un</a:t>
            </a:r>
            <a:r>
              <a:rPr dirty="0" sz="1800" spc="-1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cod unic</a:t>
            </a:r>
            <a:r>
              <a:rPr dirty="0" sz="1800" spc="-1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de</a:t>
            </a:r>
            <a:r>
              <a:rPr dirty="0" sz="1800" spc="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1F2023"/>
                </a:solidFill>
                <a:latin typeface="Times New Roman"/>
                <a:cs typeface="Times New Roman"/>
              </a:rPr>
              <a:t>teritoriu.</a:t>
            </a:r>
            <a:endParaRPr sz="1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55"/>
              </a:spcBef>
              <a:buFont typeface="Wingdings"/>
              <a:buChar char=""/>
              <a:tabLst>
                <a:tab pos="354965" algn="l"/>
              </a:tabLst>
            </a:pP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Apoi,</a:t>
            </a:r>
            <a:r>
              <a:rPr dirty="0" sz="1800" spc="-4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fiecare</a:t>
            </a:r>
            <a:r>
              <a:rPr dirty="0" sz="1800" spc="-3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teritoriu</a:t>
            </a:r>
            <a:r>
              <a:rPr dirty="0" sz="1800" spc="-3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de</a:t>
            </a:r>
            <a:r>
              <a:rPr dirty="0" sz="1800" spc="-3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vânzare</a:t>
            </a:r>
            <a:r>
              <a:rPr dirty="0" sz="1800" spc="-3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este</a:t>
            </a:r>
            <a:r>
              <a:rPr dirty="0" sz="1800" spc="-2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împărțit</a:t>
            </a:r>
            <a:r>
              <a:rPr dirty="0" sz="1800" spc="-5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în</a:t>
            </a:r>
            <a:r>
              <a:rPr dirty="0" sz="1800" spc="-2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zone</a:t>
            </a:r>
            <a:r>
              <a:rPr dirty="0" sz="1800" spc="-4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de</a:t>
            </a:r>
            <a:r>
              <a:rPr dirty="0" sz="1800" spc="-1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1F2023"/>
                </a:solidFill>
                <a:latin typeface="Times New Roman"/>
                <a:cs typeface="Times New Roman"/>
              </a:rPr>
              <a:t>vânzare.</a:t>
            </a:r>
            <a:endParaRPr sz="1800">
              <a:latin typeface="Times New Roman"/>
              <a:cs typeface="Times New Roman"/>
            </a:endParaRPr>
          </a:p>
          <a:p>
            <a:pPr marL="355600" marR="6985" indent="-342900">
              <a:lnSpc>
                <a:spcPts val="2320"/>
              </a:lnSpc>
              <a:spcBef>
                <a:spcPts val="9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De</a:t>
            </a:r>
            <a:r>
              <a:rPr dirty="0" sz="1800" spc="1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exemplu,</a:t>
            </a:r>
            <a:r>
              <a:rPr dirty="0" sz="1800" spc="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Colorado</a:t>
            </a:r>
            <a:r>
              <a:rPr dirty="0" sz="1800" spc="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este alcătuit</a:t>
            </a:r>
            <a:r>
              <a:rPr dirty="0" sz="1800" spc="1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din</a:t>
            </a:r>
            <a:r>
              <a:rPr dirty="0" sz="1800" spc="1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două</a:t>
            </a:r>
            <a:r>
              <a:rPr dirty="0" sz="1800" spc="-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zone</a:t>
            </a:r>
            <a:r>
              <a:rPr dirty="0" sz="1800" spc="1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de</a:t>
            </a:r>
            <a:r>
              <a:rPr dirty="0" sz="1800" spc="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vânzare:</a:t>
            </a:r>
            <a:r>
              <a:rPr dirty="0" sz="1800" spc="-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zona</a:t>
            </a:r>
            <a:r>
              <a:rPr dirty="0" sz="1800" spc="1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Front</a:t>
            </a:r>
            <a:r>
              <a:rPr dirty="0" sz="1800" spc="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Range </a:t>
            </a:r>
            <a:r>
              <a:rPr dirty="0" sz="1800" spc="-25">
                <a:solidFill>
                  <a:srgbClr val="1F2023"/>
                </a:solidFill>
                <a:latin typeface="Times New Roman"/>
                <a:cs typeface="Times New Roman"/>
              </a:rPr>
              <a:t>și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zona</a:t>
            </a:r>
            <a:r>
              <a:rPr dirty="0" sz="1800" spc="-4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de</a:t>
            </a:r>
            <a:r>
              <a:rPr dirty="0" sz="1800" spc="-4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vânzare</a:t>
            </a:r>
            <a:r>
              <a:rPr dirty="0" sz="1800" spc="-8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 spc="-20">
                <a:solidFill>
                  <a:srgbClr val="1F2023"/>
                </a:solidFill>
                <a:latin typeface="Times New Roman"/>
                <a:cs typeface="Times New Roman"/>
              </a:rPr>
              <a:t>Western</a:t>
            </a:r>
            <a:r>
              <a:rPr dirty="0" sz="1800" spc="-3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1F2023"/>
                </a:solidFill>
                <a:latin typeface="Times New Roman"/>
                <a:cs typeface="Times New Roman"/>
              </a:rPr>
              <a:t>Slope.</a:t>
            </a:r>
            <a:endParaRPr sz="1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35"/>
              </a:spcBef>
              <a:buFont typeface="Wingdings"/>
              <a:buChar char=""/>
              <a:tabLst>
                <a:tab pos="354965" algn="l"/>
              </a:tabLst>
            </a:pP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Fiecare</a:t>
            </a:r>
            <a:r>
              <a:rPr dirty="0" sz="1800" spc="-4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zonă</a:t>
            </a:r>
            <a:r>
              <a:rPr dirty="0" sz="1800" spc="-2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de</a:t>
            </a:r>
            <a:r>
              <a:rPr dirty="0" sz="1800" spc="-3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vânzare</a:t>
            </a:r>
            <a:r>
              <a:rPr dirty="0" sz="1800" spc="-3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are</a:t>
            </a:r>
            <a:r>
              <a:rPr dirty="0" sz="1800" spc="-3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un</a:t>
            </a:r>
            <a:r>
              <a:rPr dirty="0" sz="1800" spc="-2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cod</a:t>
            </a:r>
            <a:r>
              <a:rPr dirty="0" sz="1800" spc="-3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de</a:t>
            </a:r>
            <a:r>
              <a:rPr dirty="0" sz="1800" spc="-3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zonă</a:t>
            </a:r>
            <a:r>
              <a:rPr dirty="0" sz="1800" spc="-3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de</a:t>
            </a:r>
            <a:r>
              <a:rPr dirty="0" sz="1800" spc="-3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vânzări</a:t>
            </a:r>
            <a:r>
              <a:rPr dirty="0" sz="1800" spc="-3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1F2023"/>
                </a:solidFill>
                <a:latin typeface="Times New Roman"/>
                <a:cs typeface="Times New Roman"/>
              </a:rPr>
              <a:t>unic.</a:t>
            </a:r>
            <a:endParaRPr sz="1800">
              <a:latin typeface="Times New Roman"/>
              <a:cs typeface="Times New Roman"/>
            </a:endParaRPr>
          </a:p>
          <a:p>
            <a:pPr marL="355600" marR="8255" indent="-342900">
              <a:lnSpc>
                <a:spcPct val="107200"/>
              </a:lnSpc>
              <a:spcBef>
                <a:spcPts val="5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Fiecare</a:t>
            </a:r>
            <a:r>
              <a:rPr dirty="0" sz="1800" spc="45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agent</a:t>
            </a:r>
            <a:r>
              <a:rPr dirty="0" sz="1800" spc="459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de</a:t>
            </a:r>
            <a:r>
              <a:rPr dirty="0" sz="1800" spc="46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vânzări</a:t>
            </a:r>
            <a:r>
              <a:rPr dirty="0" sz="1800" spc="434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este</a:t>
            </a:r>
            <a:r>
              <a:rPr dirty="0" sz="1800" spc="44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responsabil</a:t>
            </a:r>
            <a:r>
              <a:rPr dirty="0" sz="1800" spc="47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pentru</a:t>
            </a:r>
            <a:r>
              <a:rPr dirty="0" sz="1800" spc="459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una</a:t>
            </a:r>
            <a:r>
              <a:rPr dirty="0" sz="1800" spc="459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sau</a:t>
            </a:r>
            <a:r>
              <a:rPr dirty="0" sz="1800" spc="45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mai</a:t>
            </a:r>
            <a:r>
              <a:rPr dirty="0" sz="1800" spc="459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multe</a:t>
            </a:r>
            <a:r>
              <a:rPr dirty="0" sz="1800" spc="45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zone</a:t>
            </a:r>
            <a:r>
              <a:rPr dirty="0" sz="1800" spc="47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 spc="-25">
                <a:solidFill>
                  <a:srgbClr val="1F2023"/>
                </a:solidFill>
                <a:latin typeface="Times New Roman"/>
                <a:cs typeface="Times New Roman"/>
              </a:rPr>
              <a:t>de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vânzare</a:t>
            </a:r>
            <a:r>
              <a:rPr dirty="0" sz="1800" spc="-4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și</a:t>
            </a:r>
            <a:r>
              <a:rPr dirty="0" sz="1800" spc="-2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are</a:t>
            </a:r>
            <a:r>
              <a:rPr dirty="0" sz="1800" spc="-3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o</a:t>
            </a:r>
            <a:r>
              <a:rPr dirty="0" sz="1800" spc="-2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anumită</a:t>
            </a:r>
            <a:r>
              <a:rPr dirty="0" sz="1800" spc="-1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cotă</a:t>
            </a:r>
            <a:r>
              <a:rPr dirty="0" sz="1800" spc="-4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de</a:t>
            </a:r>
            <a:r>
              <a:rPr dirty="0" sz="1800" spc="-1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1F2023"/>
                </a:solidFill>
                <a:latin typeface="Times New Roman"/>
                <a:cs typeface="Times New Roman"/>
              </a:rPr>
              <a:t>vânzare.</a:t>
            </a:r>
            <a:endParaRPr sz="18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320"/>
              </a:lnSpc>
              <a:spcBef>
                <a:spcPts val="85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De</a:t>
            </a:r>
            <a:r>
              <a:rPr dirty="0" sz="1800" spc="229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asemenea,</a:t>
            </a:r>
            <a:r>
              <a:rPr dirty="0" sz="1800" spc="229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avem</a:t>
            </a:r>
            <a:r>
              <a:rPr dirty="0" sz="1800" spc="229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manageri</a:t>
            </a:r>
            <a:r>
              <a:rPr dirty="0" sz="1800" spc="23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de</a:t>
            </a:r>
            <a:r>
              <a:rPr dirty="0" sz="1800" spc="23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vânzări</a:t>
            </a:r>
            <a:r>
              <a:rPr dirty="0" sz="1800" spc="23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care</a:t>
            </a:r>
            <a:r>
              <a:rPr dirty="0" sz="1800" spc="23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sunt</a:t>
            </a:r>
            <a:r>
              <a:rPr dirty="0" sz="1800" spc="22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responsabili</a:t>
            </a:r>
            <a:r>
              <a:rPr dirty="0" sz="1800" spc="229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pentru</a:t>
            </a:r>
            <a:r>
              <a:rPr dirty="0" sz="1800" spc="229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unul</a:t>
            </a:r>
            <a:r>
              <a:rPr dirty="0" sz="1800" spc="23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 spc="-25">
                <a:solidFill>
                  <a:srgbClr val="1F2023"/>
                </a:solidFill>
                <a:latin typeface="Times New Roman"/>
                <a:cs typeface="Times New Roman"/>
              </a:rPr>
              <a:t>sau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mai</a:t>
            </a:r>
            <a:r>
              <a:rPr dirty="0" sz="1800" spc="8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multe</a:t>
            </a:r>
            <a:r>
              <a:rPr dirty="0" sz="1800" spc="8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districte</a:t>
            </a:r>
            <a:r>
              <a:rPr dirty="0" sz="1800" spc="9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de</a:t>
            </a:r>
            <a:r>
              <a:rPr dirty="0" sz="1800" spc="8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vânzări</a:t>
            </a:r>
            <a:r>
              <a:rPr dirty="0" sz="1800" spc="9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și</a:t>
            </a:r>
            <a:r>
              <a:rPr dirty="0" sz="1800" spc="7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directori</a:t>
            </a:r>
            <a:r>
              <a:rPr dirty="0" sz="1800" spc="9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de</a:t>
            </a:r>
            <a:r>
              <a:rPr dirty="0" sz="1800" spc="8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vânzări</a:t>
            </a:r>
            <a:r>
              <a:rPr dirty="0" sz="1800" spc="9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care</a:t>
            </a:r>
            <a:r>
              <a:rPr dirty="0" sz="1800" spc="9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sunt</a:t>
            </a:r>
            <a:r>
              <a:rPr dirty="0" sz="1800" spc="8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responsabili</a:t>
            </a:r>
            <a:r>
              <a:rPr dirty="0" sz="1800" spc="8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1F2023"/>
                </a:solidFill>
                <a:latin typeface="Times New Roman"/>
                <a:cs typeface="Times New Roman"/>
              </a:rPr>
              <a:t>pentru</a:t>
            </a:r>
            <a:endParaRPr sz="1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35"/>
              </a:spcBef>
            </a:pP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una</a:t>
            </a:r>
            <a:r>
              <a:rPr dirty="0" sz="1800" spc="-2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sau</a:t>
            </a:r>
            <a:r>
              <a:rPr dirty="0" sz="1800" spc="-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mai</a:t>
            </a:r>
            <a:r>
              <a:rPr dirty="0" sz="1800" spc="-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multe</a:t>
            </a:r>
            <a:r>
              <a:rPr dirty="0" sz="1800" spc="-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regiuni</a:t>
            </a:r>
            <a:r>
              <a:rPr dirty="0" sz="1800" spc="-1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de</a:t>
            </a:r>
            <a:r>
              <a:rPr dirty="0" sz="1800" spc="-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1F2023"/>
                </a:solidFill>
                <a:latin typeface="Times New Roman"/>
                <a:cs typeface="Times New Roman"/>
              </a:rPr>
              <a:t>vânzări.</a:t>
            </a:r>
            <a:endParaRPr sz="1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60"/>
              </a:spcBef>
              <a:buFont typeface="Wingdings"/>
              <a:buChar char=""/>
              <a:tabLst>
                <a:tab pos="354965" algn="l"/>
              </a:tabLst>
            </a:pP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Fiecare</a:t>
            </a:r>
            <a:r>
              <a:rPr dirty="0" sz="1800" spc="-6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manager</a:t>
            </a:r>
            <a:r>
              <a:rPr dirty="0" sz="1800" spc="-3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de</a:t>
            </a:r>
            <a:r>
              <a:rPr dirty="0" sz="1800" spc="-3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vânzări</a:t>
            </a:r>
            <a:r>
              <a:rPr dirty="0" sz="1800" spc="-4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este</a:t>
            </a:r>
            <a:r>
              <a:rPr dirty="0" sz="1800" spc="-4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responsabil</a:t>
            </a:r>
            <a:r>
              <a:rPr dirty="0" sz="1800" spc="-4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pentru</a:t>
            </a:r>
            <a:r>
              <a:rPr dirty="0" sz="1800" spc="-4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teritoriile</a:t>
            </a:r>
            <a:r>
              <a:rPr dirty="0" sz="1800" spc="-5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cu</a:t>
            </a:r>
            <a:r>
              <a:rPr dirty="0" sz="1800" spc="-5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districtele</a:t>
            </a:r>
            <a:r>
              <a:rPr dirty="0" sz="1800" spc="-5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1F2023"/>
                </a:solidFill>
                <a:latin typeface="Times New Roman"/>
                <a:cs typeface="Times New Roman"/>
              </a:rPr>
              <a:t>sale.</a:t>
            </a:r>
            <a:endParaRPr sz="1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45"/>
              </a:spcBef>
              <a:buFont typeface="Wingdings"/>
              <a:buChar char=""/>
              <a:tabLst>
                <a:tab pos="354965" algn="l"/>
              </a:tabLst>
            </a:pP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Nu</a:t>
            </a:r>
            <a:r>
              <a:rPr dirty="0" sz="1800" spc="-1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suprapunem</a:t>
            </a:r>
            <a:r>
              <a:rPr dirty="0" sz="1800" spc="-10">
                <a:solidFill>
                  <a:srgbClr val="1F2023"/>
                </a:solidFill>
                <a:latin typeface="Times New Roman"/>
                <a:cs typeface="Times New Roman"/>
              </a:rPr>
              <a:t> responsabilitățile</a:t>
            </a:r>
            <a:r>
              <a:rPr dirty="0" sz="1800" spc="-3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angajaților</a:t>
            </a:r>
            <a:r>
              <a:rPr dirty="0" sz="1800" spc="-3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1F2023"/>
                </a:solidFill>
                <a:latin typeface="Times New Roman"/>
                <a:cs typeface="Times New Roman"/>
              </a:rPr>
              <a:t>noștri.</a:t>
            </a:r>
            <a:endParaRPr sz="1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55"/>
              </a:spcBef>
              <a:buFont typeface="Wingdings"/>
              <a:buChar char=""/>
              <a:tabLst>
                <a:tab pos="354965" algn="l"/>
              </a:tabLst>
            </a:pP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Fiecare</a:t>
            </a:r>
            <a:r>
              <a:rPr dirty="0" sz="1800" spc="26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zonă</a:t>
            </a:r>
            <a:r>
              <a:rPr dirty="0" sz="1800" spc="29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de</a:t>
            </a:r>
            <a:r>
              <a:rPr dirty="0" sz="1800" spc="27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vânzări</a:t>
            </a:r>
            <a:r>
              <a:rPr dirty="0" sz="1800" spc="29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este</a:t>
            </a:r>
            <a:r>
              <a:rPr dirty="0" sz="1800" spc="28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întotdeauna</a:t>
            </a:r>
            <a:r>
              <a:rPr dirty="0" sz="1800" spc="29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responsabilitatea</a:t>
            </a:r>
            <a:r>
              <a:rPr dirty="0" sz="1800" spc="29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unui</a:t>
            </a:r>
            <a:r>
              <a:rPr dirty="0" sz="1800" spc="27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singur</a:t>
            </a:r>
            <a:r>
              <a:rPr dirty="0" sz="1800" spc="28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agent</a:t>
            </a:r>
            <a:r>
              <a:rPr dirty="0" sz="1800" spc="28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 spc="-25">
                <a:solidFill>
                  <a:srgbClr val="1F2023"/>
                </a:solidFill>
                <a:latin typeface="Times New Roman"/>
                <a:cs typeface="Times New Roman"/>
              </a:rPr>
              <a:t>de</a:t>
            </a:r>
            <a:endParaRPr sz="1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55"/>
              </a:spcBef>
            </a:pP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vânzări,</a:t>
            </a:r>
            <a:r>
              <a:rPr dirty="0" sz="1800" spc="-3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iar</a:t>
            </a:r>
            <a:r>
              <a:rPr dirty="0" sz="1800" spc="-3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responsabilitățile</a:t>
            </a:r>
            <a:r>
              <a:rPr dirty="0" sz="1800" spc="-2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managerilor</a:t>
            </a:r>
            <a:r>
              <a:rPr dirty="0" sz="1800" spc="-1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și</a:t>
            </a:r>
            <a:r>
              <a:rPr dirty="0" sz="1800" spc="-1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directorilor</a:t>
            </a:r>
            <a:r>
              <a:rPr dirty="0" sz="1800" spc="-2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noștri</a:t>
            </a:r>
            <a:r>
              <a:rPr dirty="0" sz="1800" spc="-1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nu</a:t>
            </a:r>
            <a:r>
              <a:rPr dirty="0" sz="1800" spc="-1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se</a:t>
            </a:r>
            <a:r>
              <a:rPr dirty="0" sz="1800" spc="-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1F2023"/>
                </a:solidFill>
                <a:latin typeface="Times New Roman"/>
                <a:cs typeface="Times New Roman"/>
              </a:rPr>
              <a:t>suprapun.</a:t>
            </a:r>
            <a:endParaRPr sz="1800">
              <a:latin typeface="Times New Roman"/>
              <a:cs typeface="Times New Roman"/>
            </a:endParaRPr>
          </a:p>
          <a:p>
            <a:pPr marL="355600" marR="6350" indent="-342900">
              <a:lnSpc>
                <a:spcPts val="2320"/>
              </a:lnSpc>
              <a:spcBef>
                <a:spcPts val="85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Uneori,</a:t>
            </a:r>
            <a:r>
              <a:rPr dirty="0" sz="1800" spc="7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vânzătorii,</a:t>
            </a:r>
            <a:r>
              <a:rPr dirty="0" sz="1800" spc="9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managerii</a:t>
            </a:r>
            <a:r>
              <a:rPr dirty="0" sz="1800" spc="9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și</a:t>
            </a:r>
            <a:r>
              <a:rPr dirty="0" sz="1800" spc="7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directorii</a:t>
            </a:r>
            <a:r>
              <a:rPr dirty="0" sz="1800" spc="9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noștri</a:t>
            </a:r>
            <a:r>
              <a:rPr dirty="0" sz="1800" spc="6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vor</a:t>
            </a:r>
            <a:r>
              <a:rPr dirty="0" sz="1800" spc="8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avea</a:t>
            </a:r>
            <a:r>
              <a:rPr dirty="0" sz="1800" spc="9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sarcini</a:t>
            </a:r>
            <a:r>
              <a:rPr dirty="0" sz="1800" spc="7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speciale</a:t>
            </a:r>
            <a:r>
              <a:rPr dirty="0" sz="1800" spc="8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și</a:t>
            </a:r>
            <a:r>
              <a:rPr dirty="0" sz="1800" spc="8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nu</a:t>
            </a:r>
            <a:r>
              <a:rPr dirty="0" sz="1800" spc="7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 spc="-25">
                <a:solidFill>
                  <a:srgbClr val="1F2023"/>
                </a:solidFill>
                <a:latin typeface="Times New Roman"/>
                <a:cs typeface="Times New Roman"/>
              </a:rPr>
              <a:t>va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fi</a:t>
            </a:r>
            <a:r>
              <a:rPr dirty="0" sz="1800" spc="-5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responsabil</a:t>
            </a:r>
            <a:r>
              <a:rPr dirty="0" sz="1800" spc="-5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pentru</a:t>
            </a:r>
            <a:r>
              <a:rPr dirty="0" sz="1800" spc="-4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1F2023"/>
                </a:solidFill>
                <a:latin typeface="Times New Roman"/>
                <a:cs typeface="Times New Roman"/>
              </a:rPr>
              <a:t>vânzări.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35355" y="6279896"/>
            <a:ext cx="70516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4965" algn="l"/>
              </a:tabLst>
            </a:pPr>
            <a:r>
              <a:rPr dirty="0" sz="1800">
                <a:latin typeface="Times New Roman"/>
                <a:cs typeface="Times New Roman"/>
              </a:rPr>
              <a:t>Identificăm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tot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personalul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nostru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vânzări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după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ID-</a:t>
            </a:r>
            <a:r>
              <a:rPr dirty="0" sz="1800">
                <a:latin typeface="Times New Roman"/>
                <a:cs typeface="Times New Roman"/>
              </a:rPr>
              <a:t>urile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angajaților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lor.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93395" rIns="0" bIns="0" rtlCol="0" vert="horz">
            <a:spAutoFit/>
          </a:bodyPr>
          <a:lstStyle/>
          <a:p>
            <a:pPr marL="2679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SOLUTIE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5027" y="1095755"/>
            <a:ext cx="7395972" cy="5498592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85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19.04.2022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85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66</a:t>
            </a:fld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93395" rIns="0" bIns="0" rtlCol="0" vert="horz">
            <a:spAutoFit/>
          </a:bodyPr>
          <a:lstStyle/>
          <a:p>
            <a:pPr marL="2679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SOLUTIE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9275" y="1905000"/>
            <a:ext cx="7956752" cy="3113532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85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19.04.2022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85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66</a:t>
            </a:fld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220724" y="1797048"/>
            <a:ext cx="1711960" cy="2374265"/>
            <a:chOff x="1220724" y="1797048"/>
            <a:chExt cx="1711960" cy="237426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0724" y="1797048"/>
              <a:ext cx="1711452" cy="237414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7968" y="1818132"/>
              <a:ext cx="1616964" cy="2286000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267968" y="1818132"/>
              <a:ext cx="1616710" cy="2286000"/>
            </a:xfrm>
            <a:custGeom>
              <a:avLst/>
              <a:gdLst/>
              <a:ahLst/>
              <a:cxnLst/>
              <a:rect l="l" t="t" r="r" b="b"/>
              <a:pathLst>
                <a:path w="1616710" h="2286000">
                  <a:moveTo>
                    <a:pt x="0" y="200659"/>
                  </a:moveTo>
                  <a:lnTo>
                    <a:pt x="5334" y="154685"/>
                  </a:lnTo>
                  <a:lnTo>
                    <a:pt x="20446" y="112394"/>
                  </a:lnTo>
                  <a:lnTo>
                    <a:pt x="44068" y="75183"/>
                  </a:lnTo>
                  <a:lnTo>
                    <a:pt x="75184" y="44068"/>
                  </a:lnTo>
                  <a:lnTo>
                    <a:pt x="112394" y="20446"/>
                  </a:lnTo>
                  <a:lnTo>
                    <a:pt x="154685" y="5333"/>
                  </a:lnTo>
                  <a:lnTo>
                    <a:pt x="200659" y="0"/>
                  </a:lnTo>
                  <a:lnTo>
                    <a:pt x="1415923" y="0"/>
                  </a:lnTo>
                  <a:lnTo>
                    <a:pt x="1461896" y="5333"/>
                  </a:lnTo>
                  <a:lnTo>
                    <a:pt x="1504188" y="20446"/>
                  </a:lnTo>
                  <a:lnTo>
                    <a:pt x="1541399" y="44068"/>
                  </a:lnTo>
                  <a:lnTo>
                    <a:pt x="1572514" y="75183"/>
                  </a:lnTo>
                  <a:lnTo>
                    <a:pt x="1596136" y="112394"/>
                  </a:lnTo>
                  <a:lnTo>
                    <a:pt x="1611249" y="154685"/>
                  </a:lnTo>
                  <a:lnTo>
                    <a:pt x="1616583" y="200659"/>
                  </a:lnTo>
                  <a:lnTo>
                    <a:pt x="1616583" y="2085339"/>
                  </a:lnTo>
                  <a:lnTo>
                    <a:pt x="1611249" y="2131313"/>
                  </a:lnTo>
                  <a:lnTo>
                    <a:pt x="1596136" y="2173604"/>
                  </a:lnTo>
                  <a:lnTo>
                    <a:pt x="1572514" y="2210816"/>
                  </a:lnTo>
                  <a:lnTo>
                    <a:pt x="1541399" y="2241930"/>
                  </a:lnTo>
                  <a:lnTo>
                    <a:pt x="1504188" y="2265553"/>
                  </a:lnTo>
                  <a:lnTo>
                    <a:pt x="1461896" y="2280666"/>
                  </a:lnTo>
                  <a:lnTo>
                    <a:pt x="1415923" y="2285999"/>
                  </a:lnTo>
                  <a:lnTo>
                    <a:pt x="200659" y="2285999"/>
                  </a:lnTo>
                  <a:lnTo>
                    <a:pt x="154685" y="2280666"/>
                  </a:lnTo>
                  <a:lnTo>
                    <a:pt x="112394" y="2265553"/>
                  </a:lnTo>
                  <a:lnTo>
                    <a:pt x="75184" y="2241930"/>
                  </a:lnTo>
                  <a:lnTo>
                    <a:pt x="44068" y="2210816"/>
                  </a:lnTo>
                  <a:lnTo>
                    <a:pt x="20446" y="2173604"/>
                  </a:lnTo>
                  <a:lnTo>
                    <a:pt x="5334" y="2131313"/>
                  </a:lnTo>
                  <a:lnTo>
                    <a:pt x="0" y="2085339"/>
                  </a:lnTo>
                  <a:lnTo>
                    <a:pt x="0" y="200659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29511" y="733044"/>
            <a:ext cx="6362699" cy="391667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1084" y="4163567"/>
            <a:ext cx="3723132" cy="2340864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52222" y="4603445"/>
            <a:ext cx="3417570" cy="1306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Times New Roman"/>
                <a:cs typeface="Times New Roman"/>
              </a:rPr>
              <a:t>fie</a:t>
            </a:r>
            <a:r>
              <a:rPr dirty="0" sz="2800" spc="-10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un</a:t>
            </a:r>
            <a:r>
              <a:rPr dirty="0" sz="2800" spc="-75" b="1">
                <a:latin typeface="Times New Roman"/>
                <a:cs typeface="Times New Roman"/>
              </a:rPr>
              <a:t> </a:t>
            </a:r>
            <a:r>
              <a:rPr dirty="0" sz="2800" spc="-50" b="1">
                <a:latin typeface="Times New Roman"/>
                <a:cs typeface="Times New Roman"/>
              </a:rPr>
              <a:t>C</a:t>
            </a:r>
            <a:endParaRPr sz="28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469265" algn="l"/>
              </a:tabLst>
            </a:pPr>
            <a:r>
              <a:rPr dirty="0" sz="2800" b="1">
                <a:solidFill>
                  <a:srgbClr val="1F2023"/>
                </a:solidFill>
                <a:latin typeface="Times New Roman"/>
                <a:cs typeface="Times New Roman"/>
              </a:rPr>
              <a:t>Fiecare</a:t>
            </a:r>
            <a:r>
              <a:rPr dirty="0" sz="2800" spc="-35" b="1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1F2023"/>
                </a:solidFill>
                <a:latin typeface="Times New Roman"/>
                <a:cs typeface="Times New Roman"/>
              </a:rPr>
              <a:t>B</a:t>
            </a:r>
            <a:r>
              <a:rPr dirty="0" sz="2800" spc="-30" b="1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1F2023"/>
                </a:solidFill>
                <a:latin typeface="Times New Roman"/>
                <a:cs typeface="Times New Roman"/>
              </a:rPr>
              <a:t>este</a:t>
            </a:r>
            <a:r>
              <a:rPr dirty="0" sz="2800" spc="-40" b="1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1F2023"/>
                </a:solidFill>
                <a:latin typeface="Times New Roman"/>
                <a:cs typeface="Times New Roman"/>
              </a:rPr>
              <a:t>un</a:t>
            </a:r>
            <a:r>
              <a:rPr dirty="0" sz="2800" spc="-165" b="1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800" spc="-50" b="1">
                <a:solidFill>
                  <a:srgbClr val="1F2023"/>
                </a:solidFill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"/>
              <a:tabLst>
                <a:tab pos="469265" algn="l"/>
              </a:tabLst>
            </a:pPr>
            <a:r>
              <a:rPr dirty="0" sz="2800" b="1">
                <a:solidFill>
                  <a:srgbClr val="1F2023"/>
                </a:solidFill>
                <a:latin typeface="Times New Roman"/>
                <a:cs typeface="Times New Roman"/>
              </a:rPr>
              <a:t>Fiecare</a:t>
            </a:r>
            <a:r>
              <a:rPr dirty="0" sz="2800" spc="-25" b="1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1F2023"/>
                </a:solidFill>
                <a:latin typeface="Times New Roman"/>
                <a:cs typeface="Times New Roman"/>
              </a:rPr>
              <a:t>C</a:t>
            </a:r>
            <a:r>
              <a:rPr dirty="0" sz="2800" spc="-25" b="1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1F2023"/>
                </a:solidFill>
                <a:latin typeface="Times New Roman"/>
                <a:cs typeface="Times New Roman"/>
              </a:rPr>
              <a:t>este</a:t>
            </a:r>
            <a:r>
              <a:rPr dirty="0" sz="2800" spc="-30" b="1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1F2023"/>
                </a:solidFill>
                <a:latin typeface="Times New Roman"/>
                <a:cs typeface="Times New Roman"/>
              </a:rPr>
              <a:t>un</a:t>
            </a:r>
            <a:r>
              <a:rPr dirty="0" sz="2800" spc="-165" b="1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800" spc="-50" b="1">
                <a:solidFill>
                  <a:srgbClr val="1F2023"/>
                </a:solidFill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474724" y="1837182"/>
            <a:ext cx="19558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0">
                <a:latin typeface="Microsoft Sans Serif"/>
                <a:cs typeface="Microsoft Sans Serif"/>
              </a:rPr>
              <a:t>A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680464" y="2382774"/>
            <a:ext cx="19558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0">
                <a:latin typeface="Microsoft Sans Serif"/>
                <a:cs typeface="Microsoft Sans Serif"/>
              </a:rPr>
              <a:t>B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631695" y="3227324"/>
            <a:ext cx="2095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0">
                <a:latin typeface="Microsoft Sans Serif"/>
                <a:cs typeface="Microsoft Sans Serif"/>
              </a:rPr>
              <a:t>C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1596389" y="2376677"/>
            <a:ext cx="926465" cy="629285"/>
          </a:xfrm>
          <a:custGeom>
            <a:avLst/>
            <a:gdLst/>
            <a:ahLst/>
            <a:cxnLst/>
            <a:rect l="l" t="t" r="r" b="b"/>
            <a:pathLst>
              <a:path w="926464" h="629285">
                <a:moveTo>
                  <a:pt x="0" y="78105"/>
                </a:moveTo>
                <a:lnTo>
                  <a:pt x="6096" y="47625"/>
                </a:lnTo>
                <a:lnTo>
                  <a:pt x="22859" y="22860"/>
                </a:lnTo>
                <a:lnTo>
                  <a:pt x="47752" y="6096"/>
                </a:lnTo>
                <a:lnTo>
                  <a:pt x="78232" y="0"/>
                </a:lnTo>
                <a:lnTo>
                  <a:pt x="848233" y="0"/>
                </a:lnTo>
                <a:lnTo>
                  <a:pt x="878712" y="6096"/>
                </a:lnTo>
                <a:lnTo>
                  <a:pt x="903604" y="22860"/>
                </a:lnTo>
                <a:lnTo>
                  <a:pt x="920368" y="47625"/>
                </a:lnTo>
                <a:lnTo>
                  <a:pt x="926465" y="78105"/>
                </a:lnTo>
                <a:lnTo>
                  <a:pt x="926465" y="550926"/>
                </a:lnTo>
                <a:lnTo>
                  <a:pt x="920368" y="581279"/>
                </a:lnTo>
                <a:lnTo>
                  <a:pt x="903604" y="606044"/>
                </a:lnTo>
                <a:lnTo>
                  <a:pt x="878712" y="622808"/>
                </a:lnTo>
                <a:lnTo>
                  <a:pt x="848233" y="628904"/>
                </a:lnTo>
                <a:lnTo>
                  <a:pt x="78232" y="628904"/>
                </a:lnTo>
                <a:lnTo>
                  <a:pt x="47752" y="622808"/>
                </a:lnTo>
                <a:lnTo>
                  <a:pt x="22859" y="606044"/>
                </a:lnTo>
                <a:lnTo>
                  <a:pt x="6096" y="581279"/>
                </a:lnTo>
                <a:lnTo>
                  <a:pt x="0" y="550926"/>
                </a:lnTo>
                <a:lnTo>
                  <a:pt x="0" y="78105"/>
                </a:lnTo>
                <a:close/>
              </a:path>
            </a:pathLst>
          </a:custGeom>
          <a:ln w="25908">
            <a:solidFill>
              <a:srgbClr val="9966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1575053" y="3205733"/>
            <a:ext cx="948055" cy="693420"/>
          </a:xfrm>
          <a:custGeom>
            <a:avLst/>
            <a:gdLst/>
            <a:ahLst/>
            <a:cxnLst/>
            <a:rect l="l" t="t" r="r" b="b"/>
            <a:pathLst>
              <a:path w="948055" h="693420">
                <a:moveTo>
                  <a:pt x="0" y="85978"/>
                </a:moveTo>
                <a:lnTo>
                  <a:pt x="6731" y="52577"/>
                </a:lnTo>
                <a:lnTo>
                  <a:pt x="25146" y="25145"/>
                </a:lnTo>
                <a:lnTo>
                  <a:pt x="52578" y="6730"/>
                </a:lnTo>
                <a:lnTo>
                  <a:pt x="85978" y="0"/>
                </a:lnTo>
                <a:lnTo>
                  <a:pt x="861568" y="0"/>
                </a:lnTo>
                <a:lnTo>
                  <a:pt x="894969" y="6730"/>
                </a:lnTo>
                <a:lnTo>
                  <a:pt x="922401" y="25145"/>
                </a:lnTo>
                <a:lnTo>
                  <a:pt x="940816" y="52577"/>
                </a:lnTo>
                <a:lnTo>
                  <a:pt x="947547" y="85978"/>
                </a:lnTo>
                <a:lnTo>
                  <a:pt x="947547" y="607186"/>
                </a:lnTo>
                <a:lnTo>
                  <a:pt x="940816" y="640588"/>
                </a:lnTo>
                <a:lnTo>
                  <a:pt x="922401" y="668019"/>
                </a:lnTo>
                <a:lnTo>
                  <a:pt x="894969" y="686434"/>
                </a:lnTo>
                <a:lnTo>
                  <a:pt x="861568" y="693165"/>
                </a:lnTo>
                <a:lnTo>
                  <a:pt x="85978" y="693165"/>
                </a:lnTo>
                <a:lnTo>
                  <a:pt x="52578" y="686434"/>
                </a:lnTo>
                <a:lnTo>
                  <a:pt x="25146" y="668019"/>
                </a:lnTo>
                <a:lnTo>
                  <a:pt x="6731" y="640588"/>
                </a:lnTo>
                <a:lnTo>
                  <a:pt x="0" y="607186"/>
                </a:lnTo>
                <a:lnTo>
                  <a:pt x="0" y="85978"/>
                </a:lnTo>
                <a:close/>
              </a:path>
            </a:pathLst>
          </a:custGeom>
          <a:ln w="25908">
            <a:solidFill>
              <a:srgbClr val="996633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4" name="object 14" descr=""/>
          <p:cNvGrpSpPr/>
          <p:nvPr/>
        </p:nvGrpSpPr>
        <p:grpSpPr>
          <a:xfrm>
            <a:off x="4808220" y="1789427"/>
            <a:ext cx="3434079" cy="2374265"/>
            <a:chOff x="4808220" y="1789427"/>
            <a:chExt cx="3434079" cy="2374265"/>
          </a:xfrm>
        </p:grpSpPr>
        <p:pic>
          <p:nvPicPr>
            <p:cNvPr id="15" name="object 1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37476" y="2068308"/>
              <a:ext cx="992124" cy="716039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84720" y="2089404"/>
              <a:ext cx="897635" cy="627888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7284720" y="2089404"/>
              <a:ext cx="897890" cy="628015"/>
            </a:xfrm>
            <a:custGeom>
              <a:avLst/>
              <a:gdLst/>
              <a:ahLst/>
              <a:cxnLst/>
              <a:rect l="l" t="t" r="r" b="b"/>
              <a:pathLst>
                <a:path w="897890" h="628014">
                  <a:moveTo>
                    <a:pt x="0" y="77978"/>
                  </a:moveTo>
                  <a:lnTo>
                    <a:pt x="6096" y="47625"/>
                  </a:lnTo>
                  <a:lnTo>
                    <a:pt x="22859" y="22860"/>
                  </a:lnTo>
                  <a:lnTo>
                    <a:pt x="47625" y="6096"/>
                  </a:lnTo>
                  <a:lnTo>
                    <a:pt x="77977" y="0"/>
                  </a:lnTo>
                  <a:lnTo>
                    <a:pt x="819403" y="0"/>
                  </a:lnTo>
                  <a:lnTo>
                    <a:pt x="849756" y="6096"/>
                  </a:lnTo>
                  <a:lnTo>
                    <a:pt x="874522" y="22860"/>
                  </a:lnTo>
                  <a:lnTo>
                    <a:pt x="891285" y="47625"/>
                  </a:lnTo>
                  <a:lnTo>
                    <a:pt x="897381" y="77978"/>
                  </a:lnTo>
                  <a:lnTo>
                    <a:pt x="897381" y="549783"/>
                  </a:lnTo>
                  <a:lnTo>
                    <a:pt x="891285" y="580136"/>
                  </a:lnTo>
                  <a:lnTo>
                    <a:pt x="874522" y="604901"/>
                  </a:lnTo>
                  <a:lnTo>
                    <a:pt x="849756" y="621665"/>
                  </a:lnTo>
                  <a:lnTo>
                    <a:pt x="819403" y="627761"/>
                  </a:lnTo>
                  <a:lnTo>
                    <a:pt x="77977" y="627761"/>
                  </a:lnTo>
                  <a:lnTo>
                    <a:pt x="47625" y="621665"/>
                  </a:lnTo>
                  <a:lnTo>
                    <a:pt x="22859" y="604901"/>
                  </a:lnTo>
                  <a:lnTo>
                    <a:pt x="6096" y="580136"/>
                  </a:lnTo>
                  <a:lnTo>
                    <a:pt x="0" y="549783"/>
                  </a:lnTo>
                  <a:lnTo>
                    <a:pt x="0" y="77978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08220" y="1789427"/>
              <a:ext cx="1624584" cy="2374140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55464" y="1810512"/>
              <a:ext cx="1530096" cy="2286000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4855464" y="1810512"/>
              <a:ext cx="1530350" cy="2286000"/>
            </a:xfrm>
            <a:custGeom>
              <a:avLst/>
              <a:gdLst/>
              <a:ahLst/>
              <a:cxnLst/>
              <a:rect l="l" t="t" r="r" b="b"/>
              <a:pathLst>
                <a:path w="1530350" h="2286000">
                  <a:moveTo>
                    <a:pt x="0" y="189864"/>
                  </a:moveTo>
                  <a:lnTo>
                    <a:pt x="6731" y="139446"/>
                  </a:lnTo>
                  <a:lnTo>
                    <a:pt x="25908" y="94107"/>
                  </a:lnTo>
                  <a:lnTo>
                    <a:pt x="55625" y="55625"/>
                  </a:lnTo>
                  <a:lnTo>
                    <a:pt x="94107" y="25908"/>
                  </a:lnTo>
                  <a:lnTo>
                    <a:pt x="139446" y="6730"/>
                  </a:lnTo>
                  <a:lnTo>
                    <a:pt x="189864" y="0"/>
                  </a:lnTo>
                  <a:lnTo>
                    <a:pt x="1339977" y="0"/>
                  </a:lnTo>
                  <a:lnTo>
                    <a:pt x="1390396" y="6730"/>
                  </a:lnTo>
                  <a:lnTo>
                    <a:pt x="1435735" y="25908"/>
                  </a:lnTo>
                  <a:lnTo>
                    <a:pt x="1474215" y="55625"/>
                  </a:lnTo>
                  <a:lnTo>
                    <a:pt x="1503934" y="94107"/>
                  </a:lnTo>
                  <a:lnTo>
                    <a:pt x="1523111" y="139446"/>
                  </a:lnTo>
                  <a:lnTo>
                    <a:pt x="1529841" y="189864"/>
                  </a:lnTo>
                  <a:lnTo>
                    <a:pt x="1529841" y="2096135"/>
                  </a:lnTo>
                  <a:lnTo>
                    <a:pt x="1523111" y="2146554"/>
                  </a:lnTo>
                  <a:lnTo>
                    <a:pt x="1503934" y="2191893"/>
                  </a:lnTo>
                  <a:lnTo>
                    <a:pt x="1474215" y="2230374"/>
                  </a:lnTo>
                  <a:lnTo>
                    <a:pt x="1435735" y="2260092"/>
                  </a:lnTo>
                  <a:lnTo>
                    <a:pt x="1390396" y="2279269"/>
                  </a:lnTo>
                  <a:lnTo>
                    <a:pt x="1339977" y="2286000"/>
                  </a:lnTo>
                  <a:lnTo>
                    <a:pt x="189864" y="2286000"/>
                  </a:lnTo>
                  <a:lnTo>
                    <a:pt x="139446" y="2279269"/>
                  </a:lnTo>
                  <a:lnTo>
                    <a:pt x="94107" y="2260092"/>
                  </a:lnTo>
                  <a:lnTo>
                    <a:pt x="55625" y="2230374"/>
                  </a:lnTo>
                  <a:lnTo>
                    <a:pt x="25908" y="2191893"/>
                  </a:lnTo>
                  <a:lnTo>
                    <a:pt x="6731" y="2146554"/>
                  </a:lnTo>
                  <a:lnTo>
                    <a:pt x="0" y="2096135"/>
                  </a:lnTo>
                  <a:lnTo>
                    <a:pt x="0" y="189864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6691122" y="2478786"/>
              <a:ext cx="0" cy="909955"/>
            </a:xfrm>
            <a:custGeom>
              <a:avLst/>
              <a:gdLst/>
              <a:ahLst/>
              <a:cxnLst/>
              <a:rect l="l" t="t" r="r" b="b"/>
              <a:pathLst>
                <a:path w="0" h="909954">
                  <a:moveTo>
                    <a:pt x="0" y="909447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64224" y="2360676"/>
              <a:ext cx="975359" cy="123444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229855" y="3089393"/>
              <a:ext cx="1011936" cy="780042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277100" y="3110483"/>
              <a:ext cx="917448" cy="691895"/>
            </a:xfrm>
            <a:prstGeom prst="rect">
              <a:avLst/>
            </a:prstGeom>
          </p:spPr>
        </p:pic>
        <p:sp>
          <p:nvSpPr>
            <p:cNvPr id="25" name="object 25" descr=""/>
            <p:cNvSpPr/>
            <p:nvPr/>
          </p:nvSpPr>
          <p:spPr>
            <a:xfrm>
              <a:off x="7277100" y="3110483"/>
              <a:ext cx="917575" cy="692150"/>
            </a:xfrm>
            <a:custGeom>
              <a:avLst/>
              <a:gdLst/>
              <a:ahLst/>
              <a:cxnLst/>
              <a:rect l="l" t="t" r="r" b="b"/>
              <a:pathLst>
                <a:path w="917575" h="692150">
                  <a:moveTo>
                    <a:pt x="0" y="85851"/>
                  </a:moveTo>
                  <a:lnTo>
                    <a:pt x="6730" y="52450"/>
                  </a:lnTo>
                  <a:lnTo>
                    <a:pt x="25146" y="25145"/>
                  </a:lnTo>
                  <a:lnTo>
                    <a:pt x="52450" y="6730"/>
                  </a:lnTo>
                  <a:lnTo>
                    <a:pt x="85851" y="0"/>
                  </a:lnTo>
                  <a:lnTo>
                    <a:pt x="831469" y="0"/>
                  </a:lnTo>
                  <a:lnTo>
                    <a:pt x="864870" y="6730"/>
                  </a:lnTo>
                  <a:lnTo>
                    <a:pt x="892175" y="25145"/>
                  </a:lnTo>
                  <a:lnTo>
                    <a:pt x="910590" y="52450"/>
                  </a:lnTo>
                  <a:lnTo>
                    <a:pt x="917321" y="85851"/>
                  </a:lnTo>
                  <a:lnTo>
                    <a:pt x="917321" y="605789"/>
                  </a:lnTo>
                  <a:lnTo>
                    <a:pt x="910590" y="639190"/>
                  </a:lnTo>
                  <a:lnTo>
                    <a:pt x="892175" y="666495"/>
                  </a:lnTo>
                  <a:lnTo>
                    <a:pt x="864870" y="684910"/>
                  </a:lnTo>
                  <a:lnTo>
                    <a:pt x="831469" y="691641"/>
                  </a:lnTo>
                  <a:lnTo>
                    <a:pt x="85851" y="691641"/>
                  </a:lnTo>
                  <a:lnTo>
                    <a:pt x="52450" y="684910"/>
                  </a:lnTo>
                  <a:lnTo>
                    <a:pt x="25146" y="666495"/>
                  </a:lnTo>
                  <a:lnTo>
                    <a:pt x="6730" y="639190"/>
                  </a:lnTo>
                  <a:lnTo>
                    <a:pt x="0" y="605789"/>
                  </a:lnTo>
                  <a:lnTo>
                    <a:pt x="0" y="85851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62700" y="3418332"/>
              <a:ext cx="976883" cy="123444"/>
            </a:xfrm>
            <a:prstGeom prst="rect">
              <a:avLst/>
            </a:prstGeom>
          </p:spPr>
        </p:pic>
        <p:sp>
          <p:nvSpPr>
            <p:cNvPr id="27" name="object 27" descr=""/>
            <p:cNvSpPr/>
            <p:nvPr/>
          </p:nvSpPr>
          <p:spPr>
            <a:xfrm>
              <a:off x="6407658" y="3458717"/>
              <a:ext cx="871855" cy="0"/>
            </a:xfrm>
            <a:custGeom>
              <a:avLst/>
              <a:gdLst/>
              <a:ahLst/>
              <a:cxnLst/>
              <a:rect l="l" t="t" r="r" b="b"/>
              <a:pathLst>
                <a:path w="871854" h="0">
                  <a:moveTo>
                    <a:pt x="0" y="0"/>
                  </a:moveTo>
                  <a:lnTo>
                    <a:pt x="871600" y="0"/>
                  </a:lnTo>
                </a:path>
              </a:pathLst>
            </a:custGeom>
            <a:ln w="38100">
              <a:solidFill>
                <a:srgbClr val="9BB95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7336028" y="3117595"/>
            <a:ext cx="2095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0">
                <a:latin typeface="Microsoft Sans Serif"/>
                <a:cs typeface="Microsoft Sans Serif"/>
              </a:rPr>
              <a:t>C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4932045" y="1822831"/>
            <a:ext cx="19558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0">
                <a:latin typeface="Microsoft Sans Serif"/>
                <a:cs typeface="Microsoft Sans Serif"/>
              </a:rPr>
              <a:t>A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6297167" y="2033016"/>
            <a:ext cx="1108075" cy="1929764"/>
            <a:chOff x="6297167" y="2033016"/>
            <a:chExt cx="1108075" cy="1929764"/>
          </a:xfrm>
        </p:grpSpPr>
        <p:pic>
          <p:nvPicPr>
            <p:cNvPr id="31" name="object 31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297167" y="2380488"/>
              <a:ext cx="498347" cy="513588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870191" y="2033016"/>
              <a:ext cx="498348" cy="513588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06767" y="3448812"/>
              <a:ext cx="498348" cy="513588"/>
            </a:xfrm>
            <a:prstGeom prst="rect">
              <a:avLst/>
            </a:prstGeom>
          </p:spPr>
        </p:pic>
      </p:grpSp>
      <p:sp>
        <p:nvSpPr>
          <p:cNvPr id="34" name="object 34" descr=""/>
          <p:cNvSpPr txBox="1"/>
          <p:nvPr/>
        </p:nvSpPr>
        <p:spPr>
          <a:xfrm>
            <a:off x="6394450" y="2083434"/>
            <a:ext cx="8248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0395" algn="l"/>
              </a:tabLst>
            </a:pPr>
            <a:r>
              <a:rPr dirty="0" u="heavy" sz="1800" b="1" i="1">
                <a:solidFill>
                  <a:srgbClr val="FFCC66"/>
                </a:solidFill>
                <a:uFill>
                  <a:solidFill>
                    <a:srgbClr val="9BB957"/>
                  </a:solidFill>
                </a:uFill>
                <a:latin typeface="Arial"/>
                <a:cs typeface="Arial"/>
              </a:rPr>
              <a:t>	</a:t>
            </a:r>
            <a:r>
              <a:rPr dirty="0" u="heavy" sz="1800" spc="-25" b="1" i="1">
                <a:solidFill>
                  <a:srgbClr val="FFCC66"/>
                </a:solidFill>
                <a:uFill>
                  <a:solidFill>
                    <a:srgbClr val="9BB957"/>
                  </a:solidFill>
                </a:uFill>
                <a:latin typeface="Arial"/>
                <a:cs typeface="Arial"/>
              </a:rPr>
              <a:t>is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7396988" y="2086482"/>
            <a:ext cx="19558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0">
                <a:latin typeface="Microsoft Sans Serif"/>
                <a:cs typeface="Microsoft Sans Serif"/>
              </a:rPr>
              <a:t>B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6428994" y="2427554"/>
            <a:ext cx="217804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 i="1">
                <a:solidFill>
                  <a:srgbClr val="FFCC66"/>
                </a:solidFill>
                <a:latin typeface="Arial"/>
                <a:cs typeface="Arial"/>
              </a:rPr>
              <a:t>is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7039102" y="3501390"/>
            <a:ext cx="21780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 i="1">
                <a:solidFill>
                  <a:srgbClr val="FFCC66"/>
                </a:solidFill>
                <a:latin typeface="Arial"/>
                <a:cs typeface="Arial"/>
              </a:rPr>
              <a:t>is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38" name="object 38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313932" y="3029711"/>
            <a:ext cx="498347" cy="513588"/>
          </a:xfrm>
          <a:prstGeom prst="rect">
            <a:avLst/>
          </a:prstGeom>
        </p:spPr>
      </p:pic>
      <p:sp>
        <p:nvSpPr>
          <p:cNvPr id="39" name="object 39" descr=""/>
          <p:cNvSpPr txBox="1"/>
          <p:nvPr/>
        </p:nvSpPr>
        <p:spPr>
          <a:xfrm>
            <a:off x="6446901" y="3081909"/>
            <a:ext cx="2171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 i="1">
                <a:solidFill>
                  <a:srgbClr val="FFCC66"/>
                </a:solidFill>
                <a:latin typeface="Arial"/>
                <a:cs typeface="Arial"/>
              </a:rPr>
              <a:t>is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0" name="object 40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201667" y="3956303"/>
            <a:ext cx="4629912" cy="2272284"/>
          </a:xfrm>
          <a:prstGeom prst="rect">
            <a:avLst/>
          </a:prstGeom>
        </p:spPr>
      </p:pic>
      <p:sp>
        <p:nvSpPr>
          <p:cNvPr id="41" name="object 41" descr=""/>
          <p:cNvSpPr txBox="1"/>
          <p:nvPr/>
        </p:nvSpPr>
        <p:spPr>
          <a:xfrm>
            <a:off x="26822" y="4124020"/>
            <a:ext cx="86995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94665" indent="-456565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494665" algn="l"/>
                <a:tab pos="4389755" algn="l"/>
              </a:tabLst>
            </a:pPr>
            <a:r>
              <a:rPr dirty="0" baseline="-7936" sz="4200" spc="-67" b="1">
                <a:latin typeface="Times New Roman"/>
                <a:cs typeface="Times New Roman"/>
              </a:rPr>
              <a:t>Fiecare</a:t>
            </a:r>
            <a:r>
              <a:rPr dirty="0" baseline="-7936" sz="4200" spc="-270" b="1">
                <a:latin typeface="Times New Roman"/>
                <a:cs typeface="Times New Roman"/>
              </a:rPr>
              <a:t> </a:t>
            </a:r>
            <a:r>
              <a:rPr dirty="0" baseline="-7936" sz="4200" spc="-44" b="1">
                <a:latin typeface="Times New Roman"/>
                <a:cs typeface="Times New Roman"/>
              </a:rPr>
              <a:t>A</a:t>
            </a:r>
            <a:r>
              <a:rPr dirty="0" baseline="-7936" sz="4200" spc="-277" b="1">
                <a:latin typeface="Times New Roman"/>
                <a:cs typeface="Times New Roman"/>
              </a:rPr>
              <a:t> </a:t>
            </a:r>
            <a:r>
              <a:rPr dirty="0" baseline="-7936" sz="4200" b="1">
                <a:latin typeface="Times New Roman"/>
                <a:cs typeface="Times New Roman"/>
              </a:rPr>
              <a:t>este</a:t>
            </a:r>
            <a:r>
              <a:rPr dirty="0" baseline="-7936" sz="4200" spc="-157" b="1">
                <a:latin typeface="Times New Roman"/>
                <a:cs typeface="Times New Roman"/>
              </a:rPr>
              <a:t> </a:t>
            </a:r>
            <a:r>
              <a:rPr dirty="0" baseline="-7936" sz="4200" b="1">
                <a:latin typeface="Times New Roman"/>
                <a:cs typeface="Times New Roman"/>
              </a:rPr>
              <a:t>fie</a:t>
            </a:r>
            <a:r>
              <a:rPr dirty="0" baseline="-7936" sz="4200" spc="-89" b="1">
                <a:latin typeface="Times New Roman"/>
                <a:cs typeface="Times New Roman"/>
              </a:rPr>
              <a:t> </a:t>
            </a:r>
            <a:r>
              <a:rPr dirty="0" baseline="-7936" sz="4200" b="1">
                <a:latin typeface="Times New Roman"/>
                <a:cs typeface="Times New Roman"/>
              </a:rPr>
              <a:t>un</a:t>
            </a:r>
            <a:r>
              <a:rPr dirty="0" baseline="-7936" sz="4200" spc="-67" b="1">
                <a:latin typeface="Times New Roman"/>
                <a:cs typeface="Times New Roman"/>
              </a:rPr>
              <a:t> </a:t>
            </a:r>
            <a:r>
              <a:rPr dirty="0" baseline="-7936" sz="4200" spc="-44" b="1">
                <a:latin typeface="Times New Roman"/>
                <a:cs typeface="Times New Roman"/>
              </a:rPr>
              <a:t>B,</a:t>
            </a:r>
            <a:r>
              <a:rPr dirty="0" baseline="-7936" sz="4200" spc="-450" b="1">
                <a:latin typeface="Times New Roman"/>
                <a:cs typeface="Times New Roman"/>
              </a:rPr>
              <a:t> </a:t>
            </a:r>
            <a:r>
              <a:rPr dirty="0" sz="2800" spc="-50">
                <a:solidFill>
                  <a:srgbClr val="1F2023"/>
                </a:solidFill>
                <a:latin typeface="Wingdings"/>
                <a:cs typeface="Wingdings"/>
              </a:rPr>
              <a:t></a:t>
            </a:r>
            <a:r>
              <a:rPr dirty="0" sz="2800">
                <a:solidFill>
                  <a:srgbClr val="1F2023"/>
                </a:solidFill>
                <a:latin typeface="Times New Roman"/>
                <a:cs typeface="Times New Roman"/>
              </a:rPr>
              <a:t>	</a:t>
            </a:r>
            <a:r>
              <a:rPr dirty="0" sz="2800" spc="-10" b="1">
                <a:solidFill>
                  <a:srgbClr val="1F2023"/>
                </a:solidFill>
                <a:latin typeface="Times New Roman"/>
                <a:cs typeface="Times New Roman"/>
              </a:rPr>
              <a:t>Fiecare</a:t>
            </a:r>
            <a:r>
              <a:rPr dirty="0" sz="2800" spc="-165" b="1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800" spc="-30" b="1">
                <a:solidFill>
                  <a:srgbClr val="1F2023"/>
                </a:solidFill>
                <a:latin typeface="Times New Roman"/>
                <a:cs typeface="Times New Roman"/>
              </a:rPr>
              <a:t>A</a:t>
            </a:r>
            <a:r>
              <a:rPr dirty="0" sz="2800" spc="-155" b="1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1F2023"/>
                </a:solidFill>
                <a:latin typeface="Times New Roman"/>
                <a:cs typeface="Times New Roman"/>
              </a:rPr>
              <a:t>trebuie</a:t>
            </a:r>
            <a:r>
              <a:rPr dirty="0" sz="2800" spc="-75" b="1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1F2023"/>
                </a:solidFill>
                <a:latin typeface="Times New Roman"/>
                <a:cs typeface="Times New Roman"/>
              </a:rPr>
              <a:t>să</a:t>
            </a:r>
            <a:r>
              <a:rPr dirty="0" sz="2800" spc="-45" b="1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1F2023"/>
                </a:solidFill>
                <a:latin typeface="Times New Roman"/>
                <a:cs typeface="Times New Roman"/>
              </a:rPr>
              <a:t>fie</a:t>
            </a:r>
            <a:r>
              <a:rPr dirty="0" sz="2800" spc="-30" b="1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1F2023"/>
                </a:solidFill>
                <a:latin typeface="Times New Roman"/>
                <a:cs typeface="Times New Roman"/>
              </a:rPr>
              <a:t>un</a:t>
            </a:r>
            <a:r>
              <a:rPr dirty="0" sz="2800" spc="-25" b="1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800" spc="-50" b="1">
                <a:solidFill>
                  <a:srgbClr val="1F2023"/>
                </a:solidFill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3947286" y="4551426"/>
            <a:ext cx="4794250" cy="13569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sau</a:t>
            </a:r>
            <a:r>
              <a:rPr dirty="0" sz="2800" spc="-3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1F2023"/>
                </a:solidFill>
                <a:latin typeface="Times New Roman"/>
                <a:cs typeface="Times New Roman"/>
              </a:rPr>
              <a:t>să</a:t>
            </a:r>
            <a:r>
              <a:rPr dirty="0" sz="2800" spc="-35" b="1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1F2023"/>
                </a:solidFill>
                <a:latin typeface="Times New Roman"/>
                <a:cs typeface="Times New Roman"/>
              </a:rPr>
              <a:t>fie</a:t>
            </a:r>
            <a:r>
              <a:rPr dirty="0" sz="2800" spc="-25" b="1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1F2023"/>
                </a:solidFill>
                <a:latin typeface="Times New Roman"/>
                <a:cs typeface="Times New Roman"/>
              </a:rPr>
              <a:t>un</a:t>
            </a:r>
            <a:r>
              <a:rPr dirty="0" sz="2800" spc="-25" b="1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800" spc="-50" b="1">
                <a:solidFill>
                  <a:srgbClr val="1F2023"/>
                </a:solidFill>
                <a:latin typeface="Times New Roman"/>
                <a:cs typeface="Times New Roman"/>
              </a:rPr>
              <a:t>C</a:t>
            </a:r>
            <a:endParaRPr sz="28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"/>
              <a:tabLst>
                <a:tab pos="469265" algn="l"/>
              </a:tabLst>
            </a:pPr>
            <a:r>
              <a:rPr dirty="0" sz="2800" b="1">
                <a:solidFill>
                  <a:srgbClr val="1F2023"/>
                </a:solidFill>
                <a:latin typeface="Times New Roman"/>
                <a:cs typeface="Times New Roman"/>
              </a:rPr>
              <a:t>Fiecare</a:t>
            </a:r>
            <a:r>
              <a:rPr dirty="0" sz="2800" spc="-85" b="1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1F2023"/>
                </a:solidFill>
                <a:latin typeface="Times New Roman"/>
                <a:cs typeface="Times New Roman"/>
              </a:rPr>
              <a:t>B</a:t>
            </a:r>
            <a:r>
              <a:rPr dirty="0" sz="2800" spc="-50" b="1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1F2023"/>
                </a:solidFill>
                <a:latin typeface="Times New Roman"/>
                <a:cs typeface="Times New Roman"/>
              </a:rPr>
              <a:t>trebuie</a:t>
            </a:r>
            <a:r>
              <a:rPr dirty="0" sz="2800" spc="-40" b="1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1F2023"/>
                </a:solidFill>
                <a:latin typeface="Times New Roman"/>
                <a:cs typeface="Times New Roman"/>
              </a:rPr>
              <a:t>să</a:t>
            </a:r>
            <a:r>
              <a:rPr dirty="0" sz="2800" spc="-55" b="1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1F2023"/>
                </a:solidFill>
                <a:latin typeface="Times New Roman"/>
                <a:cs typeface="Times New Roman"/>
              </a:rPr>
              <a:t>fie</a:t>
            </a:r>
            <a:r>
              <a:rPr dirty="0" sz="2800" spc="-40" b="1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800" spc="-20" b="1">
                <a:solidFill>
                  <a:srgbClr val="1F2023"/>
                </a:solidFill>
                <a:latin typeface="Times New Roman"/>
                <a:cs typeface="Times New Roman"/>
              </a:rPr>
              <a:t>un</a:t>
            </a:r>
            <a:r>
              <a:rPr dirty="0" sz="2800" spc="-155" b="1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800" spc="-50" b="1">
                <a:solidFill>
                  <a:srgbClr val="1F2023"/>
                </a:solidFill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405"/>
              </a:spcBef>
              <a:buFont typeface="Wingdings"/>
              <a:buChar char=""/>
              <a:tabLst>
                <a:tab pos="469265" algn="l"/>
              </a:tabLst>
            </a:pPr>
            <a:r>
              <a:rPr dirty="0" sz="2800" b="1">
                <a:solidFill>
                  <a:srgbClr val="1F2023"/>
                </a:solidFill>
                <a:latin typeface="Times New Roman"/>
                <a:cs typeface="Times New Roman"/>
              </a:rPr>
              <a:t>Fiecare</a:t>
            </a:r>
            <a:r>
              <a:rPr dirty="0" sz="2800" spc="-65" b="1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1F2023"/>
                </a:solidFill>
                <a:latin typeface="Times New Roman"/>
                <a:cs typeface="Times New Roman"/>
              </a:rPr>
              <a:t>C</a:t>
            </a:r>
            <a:r>
              <a:rPr dirty="0" sz="2800" spc="-35" b="1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1F2023"/>
                </a:solidFill>
                <a:latin typeface="Times New Roman"/>
                <a:cs typeface="Times New Roman"/>
              </a:rPr>
              <a:t>trebuie</a:t>
            </a:r>
            <a:r>
              <a:rPr dirty="0" sz="2800" spc="-40" b="1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1F2023"/>
                </a:solidFill>
                <a:latin typeface="Times New Roman"/>
                <a:cs typeface="Times New Roman"/>
              </a:rPr>
              <a:t>să</a:t>
            </a:r>
            <a:r>
              <a:rPr dirty="0" sz="2800" spc="-45" b="1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1F2023"/>
                </a:solidFill>
                <a:latin typeface="Times New Roman"/>
                <a:cs typeface="Times New Roman"/>
              </a:rPr>
              <a:t>fie</a:t>
            </a:r>
            <a:r>
              <a:rPr dirty="0" sz="2800" spc="-40" b="1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800" spc="-20" b="1">
                <a:solidFill>
                  <a:srgbClr val="1F2023"/>
                </a:solidFill>
                <a:latin typeface="Times New Roman"/>
                <a:cs typeface="Times New Roman"/>
              </a:rPr>
              <a:t>un</a:t>
            </a:r>
            <a:r>
              <a:rPr dirty="0" sz="2800" spc="-155" b="1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800" spc="-50" b="1">
                <a:solidFill>
                  <a:srgbClr val="1F2023"/>
                </a:solidFill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3" name="object 43" descr=""/>
          <p:cNvGrpSpPr/>
          <p:nvPr/>
        </p:nvGrpSpPr>
        <p:grpSpPr>
          <a:xfrm>
            <a:off x="6484620" y="2237232"/>
            <a:ext cx="288290" cy="1424940"/>
            <a:chOff x="6484620" y="2237232"/>
            <a:chExt cx="288290" cy="1424940"/>
          </a:xfrm>
        </p:grpSpPr>
        <p:pic>
          <p:nvPicPr>
            <p:cNvPr id="44" name="object 44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507480" y="2237232"/>
              <a:ext cx="259079" cy="251460"/>
            </a:xfrm>
            <a:prstGeom prst="rect">
              <a:avLst/>
            </a:prstGeom>
          </p:spPr>
        </p:pic>
        <p:sp>
          <p:nvSpPr>
            <p:cNvPr id="45" name="object 45" descr=""/>
            <p:cNvSpPr/>
            <p:nvPr/>
          </p:nvSpPr>
          <p:spPr>
            <a:xfrm>
              <a:off x="6497574" y="3396234"/>
              <a:ext cx="191770" cy="252729"/>
            </a:xfrm>
            <a:custGeom>
              <a:avLst/>
              <a:gdLst/>
              <a:ahLst/>
              <a:cxnLst/>
              <a:rect l="l" t="t" r="r" b="b"/>
              <a:pathLst>
                <a:path w="191770" h="252729">
                  <a:moveTo>
                    <a:pt x="191516" y="0"/>
                  </a:moveTo>
                  <a:lnTo>
                    <a:pt x="186817" y="50037"/>
                  </a:lnTo>
                  <a:lnTo>
                    <a:pt x="173227" y="97027"/>
                  </a:lnTo>
                  <a:lnTo>
                    <a:pt x="151637" y="140207"/>
                  </a:lnTo>
                  <a:lnTo>
                    <a:pt x="122681" y="178307"/>
                  </a:lnTo>
                  <a:lnTo>
                    <a:pt x="87249" y="210565"/>
                  </a:lnTo>
                  <a:lnTo>
                    <a:pt x="46100" y="235584"/>
                  </a:lnTo>
                  <a:lnTo>
                    <a:pt x="0" y="252602"/>
                  </a:lnTo>
                </a:path>
              </a:pathLst>
            </a:custGeom>
            <a:ln w="25908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603492" y="3349752"/>
              <a:ext cx="169164" cy="176784"/>
            </a:xfrm>
            <a:prstGeom prst="rect">
              <a:avLst/>
            </a:prstGeom>
          </p:spPr>
        </p:pic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993647" y="513587"/>
            <a:ext cx="6937375" cy="518159"/>
          </a:xfrm>
          <a:prstGeom prst="rect"/>
          <a:solidFill>
            <a:srgbClr val="F8F8F9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079"/>
              </a:lnSpc>
            </a:pPr>
            <a:r>
              <a:rPr dirty="0" b="1">
                <a:solidFill>
                  <a:srgbClr val="1F2023"/>
                </a:solidFill>
                <a:latin typeface="Times New Roman"/>
                <a:cs typeface="Times New Roman"/>
              </a:rPr>
              <a:t>Subtipurile</a:t>
            </a:r>
            <a:r>
              <a:rPr dirty="0" spc="-45" b="1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b="1">
                <a:solidFill>
                  <a:srgbClr val="1F2023"/>
                </a:solidFill>
                <a:latin typeface="Times New Roman"/>
                <a:cs typeface="Times New Roman"/>
              </a:rPr>
              <a:t>Ascund</a:t>
            </a:r>
            <a:r>
              <a:rPr dirty="0" spc="-50" b="1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b="1">
                <a:solidFill>
                  <a:srgbClr val="1F2023"/>
                </a:solidFill>
                <a:latin typeface="Times New Roman"/>
                <a:cs typeface="Times New Roman"/>
              </a:rPr>
              <a:t>relațiile</a:t>
            </a:r>
            <a:r>
              <a:rPr dirty="0" spc="-30" b="1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b="1">
                <a:solidFill>
                  <a:srgbClr val="1F2023"/>
                </a:solidFill>
                <a:latin typeface="Times New Roman"/>
                <a:cs typeface="Times New Roman"/>
              </a:rPr>
              <a:t>în</a:t>
            </a:r>
            <a:r>
              <a:rPr dirty="0" spc="-50" b="1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pc="-25" b="1">
                <a:solidFill>
                  <a:srgbClr val="1F2023"/>
                </a:solidFill>
                <a:latin typeface="Times New Roman"/>
                <a:cs typeface="Times New Roman"/>
              </a:rPr>
              <a:t>Arc</a:t>
            </a:r>
          </a:p>
        </p:txBody>
      </p:sp>
      <p:sp>
        <p:nvSpPr>
          <p:cNvPr id="48" name="object 4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85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19.04.2022</a:t>
            </a:r>
          </a:p>
        </p:txBody>
      </p:sp>
      <p:sp>
        <p:nvSpPr>
          <p:cNvPr id="49" name="object 4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85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66</a:t>
            </a:fld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079491" y="2825495"/>
            <a:ext cx="1504315" cy="417830"/>
            <a:chOff x="5079491" y="2825495"/>
            <a:chExt cx="1504315" cy="41783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79491" y="2836421"/>
              <a:ext cx="762000" cy="40665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26735" y="2857499"/>
              <a:ext cx="667512" cy="31851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5126735" y="2857499"/>
              <a:ext cx="667385" cy="318770"/>
            </a:xfrm>
            <a:custGeom>
              <a:avLst/>
              <a:gdLst/>
              <a:ahLst/>
              <a:cxnLst/>
              <a:rect l="l" t="t" r="r" b="b"/>
              <a:pathLst>
                <a:path w="667385" h="318769">
                  <a:moveTo>
                    <a:pt x="0" y="39497"/>
                  </a:moveTo>
                  <a:lnTo>
                    <a:pt x="3048" y="24129"/>
                  </a:lnTo>
                  <a:lnTo>
                    <a:pt x="11556" y="11557"/>
                  </a:lnTo>
                  <a:lnTo>
                    <a:pt x="24129" y="3048"/>
                  </a:lnTo>
                  <a:lnTo>
                    <a:pt x="39497" y="0"/>
                  </a:lnTo>
                  <a:lnTo>
                    <a:pt x="627506" y="0"/>
                  </a:lnTo>
                  <a:lnTo>
                    <a:pt x="642874" y="3048"/>
                  </a:lnTo>
                  <a:lnTo>
                    <a:pt x="655447" y="11557"/>
                  </a:lnTo>
                  <a:lnTo>
                    <a:pt x="663955" y="24129"/>
                  </a:lnTo>
                  <a:lnTo>
                    <a:pt x="667003" y="39497"/>
                  </a:lnTo>
                  <a:lnTo>
                    <a:pt x="667003" y="278764"/>
                  </a:lnTo>
                  <a:lnTo>
                    <a:pt x="663955" y="294132"/>
                  </a:lnTo>
                  <a:lnTo>
                    <a:pt x="655447" y="306704"/>
                  </a:lnTo>
                  <a:lnTo>
                    <a:pt x="642874" y="315213"/>
                  </a:lnTo>
                  <a:lnTo>
                    <a:pt x="627506" y="318262"/>
                  </a:lnTo>
                  <a:lnTo>
                    <a:pt x="39497" y="318262"/>
                  </a:lnTo>
                  <a:lnTo>
                    <a:pt x="24129" y="315213"/>
                  </a:lnTo>
                  <a:lnTo>
                    <a:pt x="11556" y="306704"/>
                  </a:lnTo>
                  <a:lnTo>
                    <a:pt x="3048" y="294132"/>
                  </a:lnTo>
                  <a:lnTo>
                    <a:pt x="0" y="278764"/>
                  </a:lnTo>
                  <a:lnTo>
                    <a:pt x="0" y="39497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20155" y="2825495"/>
              <a:ext cx="763524" cy="413003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67399" y="2852927"/>
              <a:ext cx="669035" cy="318515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5867399" y="2852927"/>
              <a:ext cx="669290" cy="318770"/>
            </a:xfrm>
            <a:custGeom>
              <a:avLst/>
              <a:gdLst/>
              <a:ahLst/>
              <a:cxnLst/>
              <a:rect l="l" t="t" r="r" b="b"/>
              <a:pathLst>
                <a:path w="669290" h="318769">
                  <a:moveTo>
                    <a:pt x="0" y="39497"/>
                  </a:moveTo>
                  <a:lnTo>
                    <a:pt x="3048" y="24130"/>
                  </a:lnTo>
                  <a:lnTo>
                    <a:pt x="11557" y="11557"/>
                  </a:lnTo>
                  <a:lnTo>
                    <a:pt x="24129" y="3048"/>
                  </a:lnTo>
                  <a:lnTo>
                    <a:pt x="39497" y="0"/>
                  </a:lnTo>
                  <a:lnTo>
                    <a:pt x="629285" y="0"/>
                  </a:lnTo>
                  <a:lnTo>
                    <a:pt x="644651" y="3048"/>
                  </a:lnTo>
                  <a:lnTo>
                    <a:pt x="657225" y="11557"/>
                  </a:lnTo>
                  <a:lnTo>
                    <a:pt x="665733" y="24130"/>
                  </a:lnTo>
                  <a:lnTo>
                    <a:pt x="668781" y="39497"/>
                  </a:lnTo>
                  <a:lnTo>
                    <a:pt x="668781" y="278764"/>
                  </a:lnTo>
                  <a:lnTo>
                    <a:pt x="665733" y="294132"/>
                  </a:lnTo>
                  <a:lnTo>
                    <a:pt x="657225" y="306705"/>
                  </a:lnTo>
                  <a:lnTo>
                    <a:pt x="644651" y="315213"/>
                  </a:lnTo>
                  <a:lnTo>
                    <a:pt x="629285" y="318262"/>
                  </a:lnTo>
                  <a:lnTo>
                    <a:pt x="39497" y="318262"/>
                  </a:lnTo>
                  <a:lnTo>
                    <a:pt x="24129" y="315213"/>
                  </a:lnTo>
                  <a:lnTo>
                    <a:pt x="11557" y="306705"/>
                  </a:lnTo>
                  <a:lnTo>
                    <a:pt x="3048" y="294132"/>
                  </a:lnTo>
                  <a:lnTo>
                    <a:pt x="0" y="278764"/>
                  </a:lnTo>
                  <a:lnTo>
                    <a:pt x="0" y="39497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 descr=""/>
          <p:cNvGrpSpPr/>
          <p:nvPr/>
        </p:nvGrpSpPr>
        <p:grpSpPr>
          <a:xfrm>
            <a:off x="4977384" y="1489205"/>
            <a:ext cx="1668780" cy="521334"/>
            <a:chOff x="4977384" y="1489205"/>
            <a:chExt cx="1668780" cy="521334"/>
          </a:xfrm>
        </p:grpSpPr>
        <p:pic>
          <p:nvPicPr>
            <p:cNvPr id="10" name="object 1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77384" y="1489205"/>
              <a:ext cx="1668780" cy="520950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24628" y="1510283"/>
              <a:ext cx="1574292" cy="432815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5024628" y="1510283"/>
              <a:ext cx="1574165" cy="433070"/>
            </a:xfrm>
            <a:custGeom>
              <a:avLst/>
              <a:gdLst/>
              <a:ahLst/>
              <a:cxnLst/>
              <a:rect l="l" t="t" r="r" b="b"/>
              <a:pathLst>
                <a:path w="1574165" h="433069">
                  <a:moveTo>
                    <a:pt x="0" y="53720"/>
                  </a:moveTo>
                  <a:lnTo>
                    <a:pt x="4191" y="32765"/>
                  </a:lnTo>
                  <a:lnTo>
                    <a:pt x="15748" y="15748"/>
                  </a:lnTo>
                  <a:lnTo>
                    <a:pt x="32766" y="4190"/>
                  </a:lnTo>
                  <a:lnTo>
                    <a:pt x="53721" y="0"/>
                  </a:lnTo>
                  <a:lnTo>
                    <a:pt x="1520063" y="0"/>
                  </a:lnTo>
                  <a:lnTo>
                    <a:pt x="1541018" y="4190"/>
                  </a:lnTo>
                  <a:lnTo>
                    <a:pt x="1558036" y="15748"/>
                  </a:lnTo>
                  <a:lnTo>
                    <a:pt x="1569593" y="32765"/>
                  </a:lnTo>
                  <a:lnTo>
                    <a:pt x="1573783" y="53720"/>
                  </a:lnTo>
                  <a:lnTo>
                    <a:pt x="1573783" y="378840"/>
                  </a:lnTo>
                  <a:lnTo>
                    <a:pt x="1569593" y="399795"/>
                  </a:lnTo>
                  <a:lnTo>
                    <a:pt x="1558036" y="416813"/>
                  </a:lnTo>
                  <a:lnTo>
                    <a:pt x="1541018" y="428370"/>
                  </a:lnTo>
                  <a:lnTo>
                    <a:pt x="1520063" y="432562"/>
                  </a:lnTo>
                  <a:lnTo>
                    <a:pt x="53721" y="432562"/>
                  </a:lnTo>
                  <a:lnTo>
                    <a:pt x="32766" y="428370"/>
                  </a:lnTo>
                  <a:lnTo>
                    <a:pt x="15748" y="416813"/>
                  </a:lnTo>
                  <a:lnTo>
                    <a:pt x="4191" y="399795"/>
                  </a:lnTo>
                  <a:lnTo>
                    <a:pt x="0" y="378840"/>
                  </a:lnTo>
                  <a:lnTo>
                    <a:pt x="0" y="53720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 descr=""/>
          <p:cNvGrpSpPr/>
          <p:nvPr/>
        </p:nvGrpSpPr>
        <p:grpSpPr>
          <a:xfrm>
            <a:off x="2307335" y="1452629"/>
            <a:ext cx="1668780" cy="521334"/>
            <a:chOff x="2307335" y="1452629"/>
            <a:chExt cx="1668780" cy="521334"/>
          </a:xfrm>
        </p:grpSpPr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07335" y="1452629"/>
              <a:ext cx="1668780" cy="520950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54579" y="1473708"/>
              <a:ext cx="1574292" cy="432815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2354579" y="1473708"/>
              <a:ext cx="1574165" cy="433070"/>
            </a:xfrm>
            <a:custGeom>
              <a:avLst/>
              <a:gdLst/>
              <a:ahLst/>
              <a:cxnLst/>
              <a:rect l="l" t="t" r="r" b="b"/>
              <a:pathLst>
                <a:path w="1574164" h="433069">
                  <a:moveTo>
                    <a:pt x="0" y="53720"/>
                  </a:moveTo>
                  <a:lnTo>
                    <a:pt x="4190" y="32765"/>
                  </a:lnTo>
                  <a:lnTo>
                    <a:pt x="15747" y="15747"/>
                  </a:lnTo>
                  <a:lnTo>
                    <a:pt x="32765" y="4190"/>
                  </a:lnTo>
                  <a:lnTo>
                    <a:pt x="53720" y="0"/>
                  </a:lnTo>
                  <a:lnTo>
                    <a:pt x="1520062" y="0"/>
                  </a:lnTo>
                  <a:lnTo>
                    <a:pt x="1541018" y="4190"/>
                  </a:lnTo>
                  <a:lnTo>
                    <a:pt x="1558035" y="15747"/>
                  </a:lnTo>
                  <a:lnTo>
                    <a:pt x="1569593" y="32765"/>
                  </a:lnTo>
                  <a:lnTo>
                    <a:pt x="1573783" y="53720"/>
                  </a:lnTo>
                  <a:lnTo>
                    <a:pt x="1573783" y="378840"/>
                  </a:lnTo>
                  <a:lnTo>
                    <a:pt x="1569593" y="399795"/>
                  </a:lnTo>
                  <a:lnTo>
                    <a:pt x="1558035" y="416813"/>
                  </a:lnTo>
                  <a:lnTo>
                    <a:pt x="1541018" y="428370"/>
                  </a:lnTo>
                  <a:lnTo>
                    <a:pt x="1520062" y="432562"/>
                  </a:lnTo>
                  <a:lnTo>
                    <a:pt x="53720" y="432562"/>
                  </a:lnTo>
                  <a:lnTo>
                    <a:pt x="32765" y="428370"/>
                  </a:lnTo>
                  <a:lnTo>
                    <a:pt x="15747" y="416813"/>
                  </a:lnTo>
                  <a:lnTo>
                    <a:pt x="4190" y="399795"/>
                  </a:lnTo>
                  <a:lnTo>
                    <a:pt x="0" y="378840"/>
                  </a:lnTo>
                  <a:lnTo>
                    <a:pt x="0" y="53720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 descr=""/>
          <p:cNvGrpSpPr/>
          <p:nvPr/>
        </p:nvGrpSpPr>
        <p:grpSpPr>
          <a:xfrm>
            <a:off x="2215895" y="2595647"/>
            <a:ext cx="1809114" cy="911225"/>
            <a:chOff x="2215895" y="2595647"/>
            <a:chExt cx="1809114" cy="911225"/>
          </a:xfrm>
        </p:grpSpPr>
        <p:pic>
          <p:nvPicPr>
            <p:cNvPr id="18" name="object 18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15895" y="2595647"/>
              <a:ext cx="1808987" cy="911076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63139" y="2616708"/>
              <a:ext cx="1714500" cy="822960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2263139" y="2616708"/>
              <a:ext cx="1714500" cy="822960"/>
            </a:xfrm>
            <a:custGeom>
              <a:avLst/>
              <a:gdLst/>
              <a:ahLst/>
              <a:cxnLst/>
              <a:rect l="l" t="t" r="r" b="b"/>
              <a:pathLst>
                <a:path w="1714500" h="822960">
                  <a:moveTo>
                    <a:pt x="0" y="102107"/>
                  </a:moveTo>
                  <a:lnTo>
                    <a:pt x="8001" y="62356"/>
                  </a:lnTo>
                  <a:lnTo>
                    <a:pt x="29845" y="29844"/>
                  </a:lnTo>
                  <a:lnTo>
                    <a:pt x="62357" y="8000"/>
                  </a:lnTo>
                  <a:lnTo>
                    <a:pt x="102108" y="0"/>
                  </a:lnTo>
                  <a:lnTo>
                    <a:pt x="1612392" y="0"/>
                  </a:lnTo>
                  <a:lnTo>
                    <a:pt x="1652143" y="8000"/>
                  </a:lnTo>
                  <a:lnTo>
                    <a:pt x="1684527" y="29844"/>
                  </a:lnTo>
                  <a:lnTo>
                    <a:pt x="1706499" y="62356"/>
                  </a:lnTo>
                  <a:lnTo>
                    <a:pt x="1714500" y="102107"/>
                  </a:lnTo>
                  <a:lnTo>
                    <a:pt x="1714500" y="720851"/>
                  </a:lnTo>
                  <a:lnTo>
                    <a:pt x="1706499" y="760602"/>
                  </a:lnTo>
                  <a:lnTo>
                    <a:pt x="1684527" y="792988"/>
                  </a:lnTo>
                  <a:lnTo>
                    <a:pt x="1652143" y="814958"/>
                  </a:lnTo>
                  <a:lnTo>
                    <a:pt x="1612392" y="822959"/>
                  </a:lnTo>
                  <a:lnTo>
                    <a:pt x="102108" y="822959"/>
                  </a:lnTo>
                  <a:lnTo>
                    <a:pt x="62357" y="814958"/>
                  </a:lnTo>
                  <a:lnTo>
                    <a:pt x="29845" y="792988"/>
                  </a:lnTo>
                  <a:lnTo>
                    <a:pt x="8001" y="760602"/>
                  </a:lnTo>
                  <a:lnTo>
                    <a:pt x="0" y="720851"/>
                  </a:lnTo>
                  <a:lnTo>
                    <a:pt x="0" y="102107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 descr=""/>
          <p:cNvGrpSpPr/>
          <p:nvPr/>
        </p:nvGrpSpPr>
        <p:grpSpPr>
          <a:xfrm>
            <a:off x="2034539" y="403859"/>
            <a:ext cx="5248910" cy="518159"/>
            <a:chOff x="2034539" y="403859"/>
            <a:chExt cx="5248910" cy="518159"/>
          </a:xfrm>
        </p:grpSpPr>
        <p:pic>
          <p:nvPicPr>
            <p:cNvPr id="22" name="object 2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25139" y="524255"/>
              <a:ext cx="3189732" cy="391667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2034539" y="403859"/>
              <a:ext cx="5248910" cy="518159"/>
            </a:xfrm>
            <a:custGeom>
              <a:avLst/>
              <a:gdLst/>
              <a:ahLst/>
              <a:cxnLst/>
              <a:rect l="l" t="t" r="r" b="b"/>
              <a:pathLst>
                <a:path w="5248909" h="518159">
                  <a:moveTo>
                    <a:pt x="5248656" y="0"/>
                  </a:moveTo>
                  <a:lnTo>
                    <a:pt x="0" y="0"/>
                  </a:lnTo>
                  <a:lnTo>
                    <a:pt x="0" y="518160"/>
                  </a:lnTo>
                  <a:lnTo>
                    <a:pt x="5248656" y="518160"/>
                  </a:lnTo>
                  <a:lnTo>
                    <a:pt x="5248656" y="0"/>
                  </a:lnTo>
                  <a:close/>
                </a:path>
              </a:pathLst>
            </a:custGeom>
            <a:solidFill>
              <a:srgbClr val="F8F8F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5031295" y="1521713"/>
            <a:ext cx="156083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94615">
              <a:lnSpc>
                <a:spcPct val="100000"/>
              </a:lnSpc>
              <a:spcBef>
                <a:spcPts val="105"/>
              </a:spcBef>
            </a:pPr>
            <a:r>
              <a:rPr dirty="0" sz="2000" spc="-50">
                <a:latin typeface="Microsoft Sans Serif"/>
                <a:cs typeface="Microsoft Sans Serif"/>
              </a:rPr>
              <a:t>A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5161788" y="1932368"/>
            <a:ext cx="1370330" cy="435609"/>
            <a:chOff x="5161788" y="1932368"/>
            <a:chExt cx="1370330" cy="435609"/>
          </a:xfrm>
        </p:grpSpPr>
        <p:sp>
          <p:nvSpPr>
            <p:cNvPr id="26" name="object 26" descr=""/>
            <p:cNvSpPr/>
            <p:nvPr/>
          </p:nvSpPr>
          <p:spPr>
            <a:xfrm>
              <a:off x="6096762" y="1945385"/>
              <a:ext cx="208915" cy="396240"/>
            </a:xfrm>
            <a:custGeom>
              <a:avLst/>
              <a:gdLst/>
              <a:ahLst/>
              <a:cxnLst/>
              <a:rect l="l" t="t" r="r" b="b"/>
              <a:pathLst>
                <a:path w="208914" h="396239">
                  <a:moveTo>
                    <a:pt x="103632" y="9143"/>
                  </a:moveTo>
                  <a:lnTo>
                    <a:pt x="103632" y="395986"/>
                  </a:lnTo>
                </a:path>
                <a:path w="208914" h="396239">
                  <a:moveTo>
                    <a:pt x="0" y="0"/>
                  </a:moveTo>
                  <a:lnTo>
                    <a:pt x="103632" y="178942"/>
                  </a:lnTo>
                </a:path>
                <a:path w="208914" h="396239">
                  <a:moveTo>
                    <a:pt x="208661" y="1524"/>
                  </a:moveTo>
                  <a:lnTo>
                    <a:pt x="106552" y="180466"/>
                  </a:lnTo>
                </a:path>
              </a:pathLst>
            </a:custGeom>
            <a:ln w="25908">
              <a:solidFill>
                <a:srgbClr val="FFCC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6272022" y="2097785"/>
              <a:ext cx="247015" cy="180975"/>
            </a:xfrm>
            <a:custGeom>
              <a:avLst/>
              <a:gdLst/>
              <a:ahLst/>
              <a:cxnLst/>
              <a:rect l="l" t="t" r="r" b="b"/>
              <a:pathLst>
                <a:path w="247015" h="180975">
                  <a:moveTo>
                    <a:pt x="246760" y="0"/>
                  </a:moveTo>
                  <a:lnTo>
                    <a:pt x="228218" y="43941"/>
                  </a:lnTo>
                  <a:lnTo>
                    <a:pt x="202437" y="83058"/>
                  </a:lnTo>
                  <a:lnTo>
                    <a:pt x="170687" y="116459"/>
                  </a:lnTo>
                  <a:lnTo>
                    <a:pt x="133603" y="143637"/>
                  </a:lnTo>
                  <a:lnTo>
                    <a:pt x="92201" y="163829"/>
                  </a:lnTo>
                  <a:lnTo>
                    <a:pt x="47370" y="176529"/>
                  </a:lnTo>
                  <a:lnTo>
                    <a:pt x="0" y="180848"/>
                  </a:lnTo>
                </a:path>
              </a:pathLst>
            </a:custGeom>
            <a:ln w="25908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5462778" y="1948433"/>
              <a:ext cx="0" cy="407034"/>
            </a:xfrm>
            <a:custGeom>
              <a:avLst/>
              <a:gdLst/>
              <a:ahLst/>
              <a:cxnLst/>
              <a:rect l="l" t="t" r="r" b="b"/>
              <a:pathLst>
                <a:path w="0" h="407035">
                  <a:moveTo>
                    <a:pt x="0" y="0"/>
                  </a:moveTo>
                  <a:lnTo>
                    <a:pt x="0" y="406526"/>
                  </a:lnTo>
                </a:path>
              </a:pathLst>
            </a:custGeom>
            <a:ln w="25908">
              <a:solidFill>
                <a:srgbClr val="FFCC6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161788" y="2069591"/>
              <a:ext cx="237743" cy="214884"/>
            </a:xfrm>
            <a:prstGeom prst="rect">
              <a:avLst/>
            </a:prstGeom>
          </p:spPr>
        </p:pic>
        <p:sp>
          <p:nvSpPr>
            <p:cNvPr id="30" name="object 30" descr=""/>
            <p:cNvSpPr/>
            <p:nvPr/>
          </p:nvSpPr>
          <p:spPr>
            <a:xfrm>
              <a:off x="5410962" y="2279141"/>
              <a:ext cx="844550" cy="0"/>
            </a:xfrm>
            <a:custGeom>
              <a:avLst/>
              <a:gdLst/>
              <a:ahLst/>
              <a:cxnLst/>
              <a:rect l="l" t="t" r="r" b="b"/>
              <a:pathLst>
                <a:path w="844550" h="0">
                  <a:moveTo>
                    <a:pt x="844041" y="0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120384" y="2202179"/>
              <a:ext cx="153924" cy="155448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381244" y="2205227"/>
              <a:ext cx="153924" cy="155448"/>
            </a:xfrm>
            <a:prstGeom prst="rect">
              <a:avLst/>
            </a:prstGeom>
          </p:spPr>
        </p:pic>
      </p:grpSp>
      <p:sp>
        <p:nvSpPr>
          <p:cNvPr id="33" name="object 33" descr=""/>
          <p:cNvSpPr txBox="1"/>
          <p:nvPr/>
        </p:nvSpPr>
        <p:spPr>
          <a:xfrm>
            <a:off x="5926328" y="2859735"/>
            <a:ext cx="224154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0">
                <a:latin typeface="Microsoft Sans Serif"/>
                <a:cs typeface="Microsoft Sans Serif"/>
              </a:rPr>
              <a:t>Q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5213096" y="2866770"/>
            <a:ext cx="19558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0">
                <a:latin typeface="Microsoft Sans Serif"/>
                <a:cs typeface="Microsoft Sans Serif"/>
              </a:rPr>
              <a:t>P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5353811" y="1943100"/>
            <a:ext cx="845819" cy="920750"/>
            <a:chOff x="5353811" y="1943100"/>
            <a:chExt cx="845819" cy="920750"/>
          </a:xfrm>
        </p:grpSpPr>
        <p:sp>
          <p:nvSpPr>
            <p:cNvPr id="36" name="object 36" descr=""/>
            <p:cNvSpPr/>
            <p:nvPr/>
          </p:nvSpPr>
          <p:spPr>
            <a:xfrm>
              <a:off x="5456681" y="2372105"/>
              <a:ext cx="730250" cy="478790"/>
            </a:xfrm>
            <a:custGeom>
              <a:avLst/>
              <a:gdLst/>
              <a:ahLst/>
              <a:cxnLst/>
              <a:rect l="l" t="t" r="r" b="b"/>
              <a:pathLst>
                <a:path w="730250" h="478789">
                  <a:moveTo>
                    <a:pt x="729741" y="478282"/>
                  </a:moveTo>
                  <a:lnTo>
                    <a:pt x="728217" y="33528"/>
                  </a:lnTo>
                </a:path>
                <a:path w="730250" h="478789">
                  <a:moveTo>
                    <a:pt x="1523" y="444754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FFCC66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5366765" y="1956053"/>
              <a:ext cx="208915" cy="179705"/>
            </a:xfrm>
            <a:custGeom>
              <a:avLst/>
              <a:gdLst/>
              <a:ahLst/>
              <a:cxnLst/>
              <a:rect l="l" t="t" r="r" b="b"/>
              <a:pathLst>
                <a:path w="208914" h="179705">
                  <a:moveTo>
                    <a:pt x="0" y="0"/>
                  </a:moveTo>
                  <a:lnTo>
                    <a:pt x="103632" y="177800"/>
                  </a:lnTo>
                </a:path>
                <a:path w="208914" h="179705">
                  <a:moveTo>
                    <a:pt x="208661" y="1524"/>
                  </a:moveTo>
                  <a:lnTo>
                    <a:pt x="106553" y="179324"/>
                  </a:lnTo>
                </a:path>
              </a:pathLst>
            </a:custGeom>
            <a:ln w="25908">
              <a:solidFill>
                <a:srgbClr val="FFCC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38" name="object 38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514088" y="1940051"/>
            <a:ext cx="150875" cy="199644"/>
          </a:xfrm>
          <a:prstGeom prst="rect">
            <a:avLst/>
          </a:prstGeom>
        </p:spPr>
      </p:pic>
      <p:sp>
        <p:nvSpPr>
          <p:cNvPr id="39" name="object 39" descr=""/>
          <p:cNvSpPr txBox="1"/>
          <p:nvPr/>
        </p:nvSpPr>
        <p:spPr>
          <a:xfrm>
            <a:off x="4500117" y="1845056"/>
            <a:ext cx="16700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0" b="1">
                <a:solidFill>
                  <a:srgbClr val="1F477B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2361247" y="1485138"/>
            <a:ext cx="156083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105"/>
              </a:spcBef>
            </a:pPr>
            <a:r>
              <a:rPr dirty="0" sz="2000" spc="-50">
                <a:latin typeface="Microsoft Sans Serif"/>
                <a:cs typeface="Microsoft Sans Serif"/>
              </a:rPr>
              <a:t>A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3255009" y="2820111"/>
            <a:ext cx="224154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0">
                <a:latin typeface="Microsoft Sans Serif"/>
                <a:cs typeface="Microsoft Sans Serif"/>
              </a:rPr>
              <a:t>Q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2" name="object 42" descr=""/>
          <p:cNvSpPr/>
          <p:nvPr/>
        </p:nvSpPr>
        <p:spPr>
          <a:xfrm>
            <a:off x="2381250" y="3010661"/>
            <a:ext cx="669290" cy="318770"/>
          </a:xfrm>
          <a:custGeom>
            <a:avLst/>
            <a:gdLst/>
            <a:ahLst/>
            <a:cxnLst/>
            <a:rect l="l" t="t" r="r" b="b"/>
            <a:pathLst>
              <a:path w="669289" h="318770">
                <a:moveTo>
                  <a:pt x="0" y="39497"/>
                </a:moveTo>
                <a:lnTo>
                  <a:pt x="3048" y="24129"/>
                </a:lnTo>
                <a:lnTo>
                  <a:pt x="11556" y="11557"/>
                </a:lnTo>
                <a:lnTo>
                  <a:pt x="24130" y="3048"/>
                </a:lnTo>
                <a:lnTo>
                  <a:pt x="39497" y="0"/>
                </a:lnTo>
                <a:lnTo>
                  <a:pt x="629285" y="0"/>
                </a:lnTo>
                <a:lnTo>
                  <a:pt x="644651" y="3048"/>
                </a:lnTo>
                <a:lnTo>
                  <a:pt x="657225" y="11557"/>
                </a:lnTo>
                <a:lnTo>
                  <a:pt x="665733" y="24129"/>
                </a:lnTo>
                <a:lnTo>
                  <a:pt x="668782" y="39497"/>
                </a:lnTo>
                <a:lnTo>
                  <a:pt x="668782" y="278764"/>
                </a:lnTo>
                <a:lnTo>
                  <a:pt x="665733" y="294132"/>
                </a:lnTo>
                <a:lnTo>
                  <a:pt x="657225" y="306704"/>
                </a:lnTo>
                <a:lnTo>
                  <a:pt x="644651" y="315213"/>
                </a:lnTo>
                <a:lnTo>
                  <a:pt x="629285" y="318262"/>
                </a:lnTo>
                <a:lnTo>
                  <a:pt x="39497" y="318262"/>
                </a:lnTo>
                <a:lnTo>
                  <a:pt x="24130" y="315213"/>
                </a:lnTo>
                <a:lnTo>
                  <a:pt x="11556" y="306704"/>
                </a:lnTo>
                <a:lnTo>
                  <a:pt x="3048" y="294132"/>
                </a:lnTo>
                <a:lnTo>
                  <a:pt x="0" y="278764"/>
                </a:lnTo>
                <a:lnTo>
                  <a:pt x="0" y="39497"/>
                </a:lnTo>
                <a:close/>
              </a:path>
            </a:pathLst>
          </a:custGeom>
          <a:ln w="25908">
            <a:solidFill>
              <a:srgbClr val="9966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 descr=""/>
          <p:cNvSpPr/>
          <p:nvPr/>
        </p:nvSpPr>
        <p:spPr>
          <a:xfrm>
            <a:off x="3187445" y="2788157"/>
            <a:ext cx="667385" cy="548640"/>
          </a:xfrm>
          <a:custGeom>
            <a:avLst/>
            <a:gdLst/>
            <a:ahLst/>
            <a:cxnLst/>
            <a:rect l="l" t="t" r="r" b="b"/>
            <a:pathLst>
              <a:path w="667385" h="548639">
                <a:moveTo>
                  <a:pt x="0" y="68071"/>
                </a:moveTo>
                <a:lnTo>
                  <a:pt x="5334" y="41528"/>
                </a:lnTo>
                <a:lnTo>
                  <a:pt x="19939" y="19938"/>
                </a:lnTo>
                <a:lnTo>
                  <a:pt x="41529" y="5333"/>
                </a:lnTo>
                <a:lnTo>
                  <a:pt x="68071" y="0"/>
                </a:lnTo>
                <a:lnTo>
                  <a:pt x="598932" y="0"/>
                </a:lnTo>
                <a:lnTo>
                  <a:pt x="625475" y="5333"/>
                </a:lnTo>
                <a:lnTo>
                  <a:pt x="647065" y="19938"/>
                </a:lnTo>
                <a:lnTo>
                  <a:pt x="661669" y="41528"/>
                </a:lnTo>
                <a:lnTo>
                  <a:pt x="667004" y="68071"/>
                </a:lnTo>
                <a:lnTo>
                  <a:pt x="667004" y="480567"/>
                </a:lnTo>
                <a:lnTo>
                  <a:pt x="661669" y="507111"/>
                </a:lnTo>
                <a:lnTo>
                  <a:pt x="647065" y="528701"/>
                </a:lnTo>
                <a:lnTo>
                  <a:pt x="625475" y="543305"/>
                </a:lnTo>
                <a:lnTo>
                  <a:pt x="598932" y="548639"/>
                </a:lnTo>
                <a:lnTo>
                  <a:pt x="68071" y="548639"/>
                </a:lnTo>
                <a:lnTo>
                  <a:pt x="41529" y="543305"/>
                </a:lnTo>
                <a:lnTo>
                  <a:pt x="19939" y="528701"/>
                </a:lnTo>
                <a:lnTo>
                  <a:pt x="5334" y="507111"/>
                </a:lnTo>
                <a:lnTo>
                  <a:pt x="0" y="480567"/>
                </a:lnTo>
                <a:lnTo>
                  <a:pt x="0" y="68071"/>
                </a:lnTo>
                <a:close/>
              </a:path>
            </a:pathLst>
          </a:custGeom>
          <a:ln w="25908">
            <a:solidFill>
              <a:srgbClr val="9966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 descr=""/>
          <p:cNvSpPr txBox="1"/>
          <p:nvPr/>
        </p:nvSpPr>
        <p:spPr>
          <a:xfrm>
            <a:off x="2341879" y="2565247"/>
            <a:ext cx="320675" cy="78740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2000" spc="-50">
                <a:latin typeface="Microsoft Sans Serif"/>
                <a:cs typeface="Microsoft Sans Serif"/>
              </a:rPr>
              <a:t>R</a:t>
            </a:r>
            <a:endParaRPr sz="2000">
              <a:latin typeface="Microsoft Sans Serif"/>
              <a:cs typeface="Microsoft Sans Serif"/>
            </a:endParaRPr>
          </a:p>
          <a:p>
            <a:pPr marL="137160">
              <a:lnSpc>
                <a:spcPct val="100000"/>
              </a:lnSpc>
              <a:spcBef>
                <a:spcPts val="600"/>
              </a:spcBef>
            </a:pPr>
            <a:r>
              <a:rPr dirty="0" sz="2000" spc="-50">
                <a:latin typeface="Microsoft Sans Serif"/>
                <a:cs typeface="Microsoft Sans Serif"/>
              </a:rPr>
              <a:t>P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45" name="object 45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997964" y="1929383"/>
            <a:ext cx="103631" cy="210312"/>
          </a:xfrm>
          <a:prstGeom prst="rect">
            <a:avLst/>
          </a:prstGeom>
        </p:spPr>
      </p:pic>
      <p:sp>
        <p:nvSpPr>
          <p:cNvPr id="46" name="object 46" descr=""/>
          <p:cNvSpPr txBox="1"/>
          <p:nvPr/>
        </p:nvSpPr>
        <p:spPr>
          <a:xfrm>
            <a:off x="1965451" y="1845056"/>
            <a:ext cx="16700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0" b="1">
                <a:solidFill>
                  <a:srgbClr val="1F477B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7" name="object 47" descr=""/>
          <p:cNvGrpSpPr/>
          <p:nvPr/>
        </p:nvGrpSpPr>
        <p:grpSpPr>
          <a:xfrm>
            <a:off x="1394460" y="3987055"/>
            <a:ext cx="1746885" cy="2007235"/>
            <a:chOff x="1394460" y="3987055"/>
            <a:chExt cx="1746885" cy="2007235"/>
          </a:xfrm>
        </p:grpSpPr>
        <p:pic>
          <p:nvPicPr>
            <p:cNvPr id="48" name="object 48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82852" y="5585741"/>
              <a:ext cx="763523" cy="408150"/>
            </a:xfrm>
            <a:prstGeom prst="rect">
              <a:avLst/>
            </a:prstGeom>
          </p:spPr>
        </p:pic>
        <p:pic>
          <p:nvPicPr>
            <p:cNvPr id="49" name="object 49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30096" y="5606795"/>
              <a:ext cx="669035" cy="320040"/>
            </a:xfrm>
            <a:prstGeom prst="rect">
              <a:avLst/>
            </a:prstGeom>
          </p:spPr>
        </p:pic>
        <p:sp>
          <p:nvSpPr>
            <p:cNvPr id="50" name="object 50" descr=""/>
            <p:cNvSpPr/>
            <p:nvPr/>
          </p:nvSpPr>
          <p:spPr>
            <a:xfrm>
              <a:off x="1530096" y="5606795"/>
              <a:ext cx="669290" cy="320040"/>
            </a:xfrm>
            <a:custGeom>
              <a:avLst/>
              <a:gdLst/>
              <a:ahLst/>
              <a:cxnLst/>
              <a:rect l="l" t="t" r="r" b="b"/>
              <a:pathLst>
                <a:path w="669289" h="320039">
                  <a:moveTo>
                    <a:pt x="0" y="39725"/>
                  </a:moveTo>
                  <a:lnTo>
                    <a:pt x="3175" y="24256"/>
                  </a:lnTo>
                  <a:lnTo>
                    <a:pt x="11684" y="11633"/>
                  </a:lnTo>
                  <a:lnTo>
                    <a:pt x="24256" y="3124"/>
                  </a:lnTo>
                  <a:lnTo>
                    <a:pt x="39750" y="0"/>
                  </a:lnTo>
                  <a:lnTo>
                    <a:pt x="629030" y="0"/>
                  </a:lnTo>
                  <a:lnTo>
                    <a:pt x="644524" y="3124"/>
                  </a:lnTo>
                  <a:lnTo>
                    <a:pt x="657097" y="11633"/>
                  </a:lnTo>
                  <a:lnTo>
                    <a:pt x="665606" y="24256"/>
                  </a:lnTo>
                  <a:lnTo>
                    <a:pt x="668781" y="39725"/>
                  </a:lnTo>
                  <a:lnTo>
                    <a:pt x="668781" y="280314"/>
                  </a:lnTo>
                  <a:lnTo>
                    <a:pt x="665606" y="295782"/>
                  </a:lnTo>
                  <a:lnTo>
                    <a:pt x="657097" y="308406"/>
                  </a:lnTo>
                  <a:lnTo>
                    <a:pt x="644524" y="316915"/>
                  </a:lnTo>
                  <a:lnTo>
                    <a:pt x="629030" y="320039"/>
                  </a:lnTo>
                  <a:lnTo>
                    <a:pt x="39750" y="320039"/>
                  </a:lnTo>
                  <a:lnTo>
                    <a:pt x="24256" y="316915"/>
                  </a:lnTo>
                  <a:lnTo>
                    <a:pt x="11684" y="308406"/>
                  </a:lnTo>
                  <a:lnTo>
                    <a:pt x="3175" y="295782"/>
                  </a:lnTo>
                  <a:lnTo>
                    <a:pt x="0" y="280314"/>
                  </a:lnTo>
                  <a:lnTo>
                    <a:pt x="0" y="39725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1" name="object 51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94460" y="3987055"/>
              <a:ext cx="1746503" cy="1101580"/>
            </a:xfrm>
            <a:prstGeom prst="rect">
              <a:avLst/>
            </a:prstGeom>
          </p:spPr>
        </p:pic>
        <p:pic>
          <p:nvPicPr>
            <p:cNvPr id="52" name="object 52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41704" y="4008119"/>
              <a:ext cx="1652016" cy="1013459"/>
            </a:xfrm>
            <a:prstGeom prst="rect">
              <a:avLst/>
            </a:prstGeom>
          </p:spPr>
        </p:pic>
        <p:sp>
          <p:nvSpPr>
            <p:cNvPr id="53" name="object 53" descr=""/>
            <p:cNvSpPr/>
            <p:nvPr/>
          </p:nvSpPr>
          <p:spPr>
            <a:xfrm>
              <a:off x="1441704" y="4008119"/>
              <a:ext cx="1652270" cy="1013460"/>
            </a:xfrm>
            <a:custGeom>
              <a:avLst/>
              <a:gdLst/>
              <a:ahLst/>
              <a:cxnLst/>
              <a:rect l="l" t="t" r="r" b="b"/>
              <a:pathLst>
                <a:path w="1652270" h="1013460">
                  <a:moveTo>
                    <a:pt x="0" y="125729"/>
                  </a:moveTo>
                  <a:lnTo>
                    <a:pt x="9906" y="76834"/>
                  </a:lnTo>
                  <a:lnTo>
                    <a:pt x="36830" y="36829"/>
                  </a:lnTo>
                  <a:lnTo>
                    <a:pt x="76708" y="9905"/>
                  </a:lnTo>
                  <a:lnTo>
                    <a:pt x="125730" y="0"/>
                  </a:lnTo>
                  <a:lnTo>
                    <a:pt x="1526032" y="0"/>
                  </a:lnTo>
                  <a:lnTo>
                    <a:pt x="1575054" y="9905"/>
                  </a:lnTo>
                  <a:lnTo>
                    <a:pt x="1614932" y="36829"/>
                  </a:lnTo>
                  <a:lnTo>
                    <a:pt x="1641856" y="76834"/>
                  </a:lnTo>
                  <a:lnTo>
                    <a:pt x="1651762" y="125729"/>
                  </a:lnTo>
                  <a:lnTo>
                    <a:pt x="1651762" y="887729"/>
                  </a:lnTo>
                  <a:lnTo>
                    <a:pt x="1641856" y="936624"/>
                  </a:lnTo>
                  <a:lnTo>
                    <a:pt x="1614932" y="976629"/>
                  </a:lnTo>
                  <a:lnTo>
                    <a:pt x="1575054" y="1003553"/>
                  </a:lnTo>
                  <a:lnTo>
                    <a:pt x="1526032" y="1013459"/>
                  </a:lnTo>
                  <a:lnTo>
                    <a:pt x="125730" y="1013459"/>
                  </a:lnTo>
                  <a:lnTo>
                    <a:pt x="76708" y="1003553"/>
                  </a:lnTo>
                  <a:lnTo>
                    <a:pt x="36830" y="976629"/>
                  </a:lnTo>
                  <a:lnTo>
                    <a:pt x="9906" y="936624"/>
                  </a:lnTo>
                  <a:lnTo>
                    <a:pt x="0" y="887729"/>
                  </a:lnTo>
                  <a:lnTo>
                    <a:pt x="0" y="125729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4" name="object 54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337816" y="5585741"/>
              <a:ext cx="762000" cy="408150"/>
            </a:xfrm>
            <a:prstGeom prst="rect">
              <a:avLst/>
            </a:prstGeom>
          </p:spPr>
        </p:pic>
        <p:pic>
          <p:nvPicPr>
            <p:cNvPr id="55" name="object 55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385060" y="5606795"/>
              <a:ext cx="667512" cy="320040"/>
            </a:xfrm>
            <a:prstGeom prst="rect">
              <a:avLst/>
            </a:prstGeom>
          </p:spPr>
        </p:pic>
        <p:sp>
          <p:nvSpPr>
            <p:cNvPr id="56" name="object 56" descr=""/>
            <p:cNvSpPr/>
            <p:nvPr/>
          </p:nvSpPr>
          <p:spPr>
            <a:xfrm>
              <a:off x="2385060" y="5606795"/>
              <a:ext cx="667385" cy="320040"/>
            </a:xfrm>
            <a:custGeom>
              <a:avLst/>
              <a:gdLst/>
              <a:ahLst/>
              <a:cxnLst/>
              <a:rect l="l" t="t" r="r" b="b"/>
              <a:pathLst>
                <a:path w="667385" h="320039">
                  <a:moveTo>
                    <a:pt x="0" y="39725"/>
                  </a:moveTo>
                  <a:lnTo>
                    <a:pt x="3175" y="24256"/>
                  </a:lnTo>
                  <a:lnTo>
                    <a:pt x="11683" y="11633"/>
                  </a:lnTo>
                  <a:lnTo>
                    <a:pt x="24256" y="3124"/>
                  </a:lnTo>
                  <a:lnTo>
                    <a:pt x="39750" y="0"/>
                  </a:lnTo>
                  <a:lnTo>
                    <a:pt x="627252" y="0"/>
                  </a:lnTo>
                  <a:lnTo>
                    <a:pt x="642746" y="3124"/>
                  </a:lnTo>
                  <a:lnTo>
                    <a:pt x="655319" y="11633"/>
                  </a:lnTo>
                  <a:lnTo>
                    <a:pt x="663828" y="24256"/>
                  </a:lnTo>
                  <a:lnTo>
                    <a:pt x="667003" y="39725"/>
                  </a:lnTo>
                  <a:lnTo>
                    <a:pt x="667003" y="280314"/>
                  </a:lnTo>
                  <a:lnTo>
                    <a:pt x="663828" y="295782"/>
                  </a:lnTo>
                  <a:lnTo>
                    <a:pt x="655319" y="308406"/>
                  </a:lnTo>
                  <a:lnTo>
                    <a:pt x="642746" y="316915"/>
                  </a:lnTo>
                  <a:lnTo>
                    <a:pt x="627252" y="320039"/>
                  </a:lnTo>
                  <a:lnTo>
                    <a:pt x="39750" y="320039"/>
                  </a:lnTo>
                  <a:lnTo>
                    <a:pt x="24256" y="316915"/>
                  </a:lnTo>
                  <a:lnTo>
                    <a:pt x="11683" y="308406"/>
                  </a:lnTo>
                  <a:lnTo>
                    <a:pt x="3175" y="295782"/>
                  </a:lnTo>
                  <a:lnTo>
                    <a:pt x="0" y="280314"/>
                  </a:lnTo>
                  <a:lnTo>
                    <a:pt x="0" y="39725"/>
                  </a:lnTo>
                  <a:close/>
                </a:path>
              </a:pathLst>
            </a:custGeom>
            <a:ln w="9143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 descr=""/>
          <p:cNvSpPr txBox="1"/>
          <p:nvPr/>
        </p:nvSpPr>
        <p:spPr>
          <a:xfrm>
            <a:off x="1603375" y="5616955"/>
            <a:ext cx="19558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0">
                <a:latin typeface="Microsoft Sans Serif"/>
                <a:cs typeface="Microsoft Sans Serif"/>
              </a:rPr>
              <a:t>P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2407157" y="4141723"/>
            <a:ext cx="20955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0">
                <a:latin typeface="Microsoft Sans Serif"/>
                <a:cs typeface="Microsoft Sans Serif"/>
              </a:rPr>
              <a:t>C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1530222" y="3953357"/>
            <a:ext cx="269875" cy="78740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2000" spc="-50">
                <a:latin typeface="Microsoft Sans Serif"/>
                <a:cs typeface="Microsoft Sans Serif"/>
              </a:rPr>
              <a:t>A</a:t>
            </a:r>
            <a:endParaRPr sz="2000">
              <a:latin typeface="Microsoft Sans Serif"/>
              <a:cs typeface="Microsoft Sans Serif"/>
            </a:endParaRPr>
          </a:p>
          <a:p>
            <a:pPr marL="86995">
              <a:lnSpc>
                <a:spcPct val="100000"/>
              </a:lnSpc>
              <a:spcBef>
                <a:spcPts val="600"/>
              </a:spcBef>
            </a:pPr>
            <a:r>
              <a:rPr dirty="0" sz="2000" spc="-50">
                <a:latin typeface="Microsoft Sans Serif"/>
                <a:cs typeface="Microsoft Sans Serif"/>
              </a:rPr>
              <a:t>B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60" name="object 60" descr=""/>
          <p:cNvGrpSpPr/>
          <p:nvPr/>
        </p:nvGrpSpPr>
        <p:grpSpPr>
          <a:xfrm>
            <a:off x="1508760" y="4114800"/>
            <a:ext cx="1499870" cy="1467485"/>
            <a:chOff x="1508760" y="4114800"/>
            <a:chExt cx="1499870" cy="1467485"/>
          </a:xfrm>
        </p:grpSpPr>
        <p:sp>
          <p:nvSpPr>
            <p:cNvPr id="61" name="object 61" descr=""/>
            <p:cNvSpPr/>
            <p:nvPr/>
          </p:nvSpPr>
          <p:spPr>
            <a:xfrm>
              <a:off x="1521714" y="4127753"/>
              <a:ext cx="1473835" cy="912494"/>
            </a:xfrm>
            <a:custGeom>
              <a:avLst/>
              <a:gdLst/>
              <a:ahLst/>
              <a:cxnLst/>
              <a:rect l="l" t="t" r="r" b="b"/>
              <a:pathLst>
                <a:path w="1473835" h="912495">
                  <a:moveTo>
                    <a:pt x="0" y="318770"/>
                  </a:moveTo>
                  <a:lnTo>
                    <a:pt x="3048" y="303276"/>
                  </a:lnTo>
                  <a:lnTo>
                    <a:pt x="11557" y="290830"/>
                  </a:lnTo>
                  <a:lnTo>
                    <a:pt x="24130" y="282321"/>
                  </a:lnTo>
                  <a:lnTo>
                    <a:pt x="39497" y="279146"/>
                  </a:lnTo>
                  <a:lnTo>
                    <a:pt x="628015" y="279146"/>
                  </a:lnTo>
                  <a:lnTo>
                    <a:pt x="643382" y="282321"/>
                  </a:lnTo>
                  <a:lnTo>
                    <a:pt x="655955" y="290830"/>
                  </a:lnTo>
                  <a:lnTo>
                    <a:pt x="664337" y="303276"/>
                  </a:lnTo>
                  <a:lnTo>
                    <a:pt x="667512" y="318770"/>
                  </a:lnTo>
                  <a:lnTo>
                    <a:pt x="667512" y="558546"/>
                  </a:lnTo>
                  <a:lnTo>
                    <a:pt x="664337" y="573913"/>
                  </a:lnTo>
                  <a:lnTo>
                    <a:pt x="655955" y="586486"/>
                  </a:lnTo>
                  <a:lnTo>
                    <a:pt x="643382" y="594995"/>
                  </a:lnTo>
                  <a:lnTo>
                    <a:pt x="628015" y="598043"/>
                  </a:lnTo>
                  <a:lnTo>
                    <a:pt x="39497" y="598043"/>
                  </a:lnTo>
                  <a:lnTo>
                    <a:pt x="24130" y="594995"/>
                  </a:lnTo>
                  <a:lnTo>
                    <a:pt x="11557" y="586486"/>
                  </a:lnTo>
                  <a:lnTo>
                    <a:pt x="3048" y="573913"/>
                  </a:lnTo>
                  <a:lnTo>
                    <a:pt x="0" y="558546"/>
                  </a:lnTo>
                  <a:lnTo>
                    <a:pt x="0" y="318770"/>
                  </a:lnTo>
                  <a:close/>
                </a:path>
                <a:path w="1473835" h="912495">
                  <a:moveTo>
                    <a:pt x="804544" y="75184"/>
                  </a:moveTo>
                  <a:lnTo>
                    <a:pt x="810513" y="45974"/>
                  </a:lnTo>
                  <a:lnTo>
                    <a:pt x="826643" y="21971"/>
                  </a:lnTo>
                  <a:lnTo>
                    <a:pt x="850519" y="5969"/>
                  </a:lnTo>
                  <a:lnTo>
                    <a:pt x="879602" y="0"/>
                  </a:lnTo>
                  <a:lnTo>
                    <a:pt x="1398524" y="0"/>
                  </a:lnTo>
                  <a:lnTo>
                    <a:pt x="1427734" y="5969"/>
                  </a:lnTo>
                  <a:lnTo>
                    <a:pt x="1451610" y="21971"/>
                  </a:lnTo>
                  <a:lnTo>
                    <a:pt x="1467612" y="45974"/>
                  </a:lnTo>
                  <a:lnTo>
                    <a:pt x="1473581" y="75184"/>
                  </a:lnTo>
                  <a:lnTo>
                    <a:pt x="1473581" y="530606"/>
                  </a:lnTo>
                  <a:lnTo>
                    <a:pt x="1467612" y="559816"/>
                  </a:lnTo>
                  <a:lnTo>
                    <a:pt x="1451610" y="583692"/>
                  </a:lnTo>
                  <a:lnTo>
                    <a:pt x="1427734" y="599821"/>
                  </a:lnTo>
                  <a:lnTo>
                    <a:pt x="1398524" y="605663"/>
                  </a:lnTo>
                  <a:lnTo>
                    <a:pt x="879602" y="605663"/>
                  </a:lnTo>
                  <a:lnTo>
                    <a:pt x="850519" y="599821"/>
                  </a:lnTo>
                  <a:lnTo>
                    <a:pt x="826643" y="583692"/>
                  </a:lnTo>
                  <a:lnTo>
                    <a:pt x="810513" y="559816"/>
                  </a:lnTo>
                  <a:lnTo>
                    <a:pt x="804544" y="530606"/>
                  </a:lnTo>
                  <a:lnTo>
                    <a:pt x="804544" y="75184"/>
                  </a:lnTo>
                  <a:close/>
                </a:path>
                <a:path w="1473835" h="912495">
                  <a:moveTo>
                    <a:pt x="1190117" y="613283"/>
                  </a:moveTo>
                  <a:lnTo>
                    <a:pt x="1190117" y="912368"/>
                  </a:lnTo>
                </a:path>
                <a:path w="1473835" h="912495">
                  <a:moveTo>
                    <a:pt x="1094105" y="598043"/>
                  </a:moveTo>
                  <a:lnTo>
                    <a:pt x="1187069" y="752221"/>
                  </a:lnTo>
                </a:path>
                <a:path w="1473835" h="912495">
                  <a:moveTo>
                    <a:pt x="1284605" y="599567"/>
                  </a:moveTo>
                  <a:lnTo>
                    <a:pt x="1190117" y="753745"/>
                  </a:lnTo>
                </a:path>
              </a:pathLst>
            </a:custGeom>
            <a:ln w="25908">
              <a:solidFill>
                <a:srgbClr val="9966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2710434" y="5034533"/>
              <a:ext cx="0" cy="135890"/>
            </a:xfrm>
            <a:custGeom>
              <a:avLst/>
              <a:gdLst/>
              <a:ahLst/>
              <a:cxnLst/>
              <a:rect l="l" t="t" r="r" b="b"/>
              <a:pathLst>
                <a:path w="0" h="135889">
                  <a:moveTo>
                    <a:pt x="0" y="0"/>
                  </a:moveTo>
                  <a:lnTo>
                    <a:pt x="0" y="135382"/>
                  </a:lnTo>
                </a:path>
              </a:pathLst>
            </a:custGeom>
            <a:ln w="25908">
              <a:solidFill>
                <a:srgbClr val="FFCC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1706118" y="4726686"/>
              <a:ext cx="190500" cy="313690"/>
            </a:xfrm>
            <a:custGeom>
              <a:avLst/>
              <a:gdLst/>
              <a:ahLst/>
              <a:cxnLst/>
              <a:rect l="l" t="t" r="r" b="b"/>
              <a:pathLst>
                <a:path w="190500" h="313689">
                  <a:moveTo>
                    <a:pt x="96012" y="15239"/>
                  </a:moveTo>
                  <a:lnTo>
                    <a:pt x="96012" y="313563"/>
                  </a:lnTo>
                </a:path>
                <a:path w="190500" h="313689">
                  <a:moveTo>
                    <a:pt x="0" y="0"/>
                  </a:moveTo>
                  <a:lnTo>
                    <a:pt x="92963" y="153796"/>
                  </a:lnTo>
                </a:path>
                <a:path w="190500" h="313689">
                  <a:moveTo>
                    <a:pt x="190500" y="1524"/>
                  </a:moveTo>
                  <a:lnTo>
                    <a:pt x="96012" y="155320"/>
                  </a:lnTo>
                </a:path>
              </a:pathLst>
            </a:custGeom>
            <a:ln w="25908">
              <a:solidFill>
                <a:srgbClr val="9966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1799082" y="5208269"/>
              <a:ext cx="0" cy="361315"/>
            </a:xfrm>
            <a:custGeom>
              <a:avLst/>
              <a:gdLst/>
              <a:ahLst/>
              <a:cxnLst/>
              <a:rect l="l" t="t" r="r" b="b"/>
              <a:pathLst>
                <a:path w="0" h="361314">
                  <a:moveTo>
                    <a:pt x="0" y="361060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FFCC66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1799082" y="5034533"/>
              <a:ext cx="0" cy="135890"/>
            </a:xfrm>
            <a:custGeom>
              <a:avLst/>
              <a:gdLst/>
              <a:ahLst/>
              <a:cxnLst/>
              <a:rect l="l" t="t" r="r" b="b"/>
              <a:pathLst>
                <a:path w="0" h="135889">
                  <a:moveTo>
                    <a:pt x="0" y="0"/>
                  </a:moveTo>
                  <a:lnTo>
                    <a:pt x="0" y="135382"/>
                  </a:lnTo>
                </a:path>
              </a:pathLst>
            </a:custGeom>
            <a:ln w="25908">
              <a:solidFill>
                <a:srgbClr val="FFCC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2693670" y="5199125"/>
              <a:ext cx="2540" cy="370205"/>
            </a:xfrm>
            <a:custGeom>
              <a:avLst/>
              <a:gdLst/>
              <a:ahLst/>
              <a:cxnLst/>
              <a:rect l="l" t="t" r="r" b="b"/>
              <a:pathLst>
                <a:path w="2539" h="370204">
                  <a:moveTo>
                    <a:pt x="2412" y="370205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FFCC66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7" name="object 67" descr=""/>
          <p:cNvSpPr txBox="1"/>
          <p:nvPr/>
        </p:nvSpPr>
        <p:spPr>
          <a:xfrm>
            <a:off x="2445257" y="5616955"/>
            <a:ext cx="22352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0">
                <a:latin typeface="Microsoft Sans Serif"/>
                <a:cs typeface="Microsoft Sans Serif"/>
              </a:rPr>
              <a:t>Q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68" name="object 68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078991" y="4725923"/>
            <a:ext cx="141731" cy="219456"/>
          </a:xfrm>
          <a:prstGeom prst="rect">
            <a:avLst/>
          </a:prstGeom>
        </p:spPr>
      </p:pic>
      <p:sp>
        <p:nvSpPr>
          <p:cNvPr id="69" name="object 69" descr=""/>
          <p:cNvSpPr txBox="1"/>
          <p:nvPr/>
        </p:nvSpPr>
        <p:spPr>
          <a:xfrm>
            <a:off x="1055624" y="4641850"/>
            <a:ext cx="16700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0" b="1">
                <a:solidFill>
                  <a:srgbClr val="1F477B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0" name="object 70" descr=""/>
          <p:cNvGrpSpPr/>
          <p:nvPr/>
        </p:nvGrpSpPr>
        <p:grpSpPr>
          <a:xfrm>
            <a:off x="4053840" y="5120881"/>
            <a:ext cx="1809114" cy="913130"/>
            <a:chOff x="4053840" y="5120881"/>
            <a:chExt cx="1809114" cy="913130"/>
          </a:xfrm>
        </p:grpSpPr>
        <p:pic>
          <p:nvPicPr>
            <p:cNvPr id="71" name="object 71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053840" y="5120881"/>
              <a:ext cx="1808988" cy="912634"/>
            </a:xfrm>
            <a:prstGeom prst="rect">
              <a:avLst/>
            </a:prstGeom>
          </p:spPr>
        </p:pic>
        <p:pic>
          <p:nvPicPr>
            <p:cNvPr id="72" name="object 72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101084" y="5141975"/>
              <a:ext cx="1714500" cy="824484"/>
            </a:xfrm>
            <a:prstGeom prst="rect">
              <a:avLst/>
            </a:prstGeom>
          </p:spPr>
        </p:pic>
        <p:sp>
          <p:nvSpPr>
            <p:cNvPr id="73" name="object 73" descr=""/>
            <p:cNvSpPr/>
            <p:nvPr/>
          </p:nvSpPr>
          <p:spPr>
            <a:xfrm>
              <a:off x="4101084" y="5141975"/>
              <a:ext cx="1714500" cy="824230"/>
            </a:xfrm>
            <a:custGeom>
              <a:avLst/>
              <a:gdLst/>
              <a:ahLst/>
              <a:cxnLst/>
              <a:rect l="l" t="t" r="r" b="b"/>
              <a:pathLst>
                <a:path w="1714500" h="824229">
                  <a:moveTo>
                    <a:pt x="0" y="102362"/>
                  </a:moveTo>
                  <a:lnTo>
                    <a:pt x="8000" y="62484"/>
                  </a:lnTo>
                  <a:lnTo>
                    <a:pt x="29971" y="29972"/>
                  </a:lnTo>
                  <a:lnTo>
                    <a:pt x="62483" y="8000"/>
                  </a:lnTo>
                  <a:lnTo>
                    <a:pt x="102362" y="0"/>
                  </a:lnTo>
                  <a:lnTo>
                    <a:pt x="1612138" y="0"/>
                  </a:lnTo>
                  <a:lnTo>
                    <a:pt x="1652015" y="8000"/>
                  </a:lnTo>
                  <a:lnTo>
                    <a:pt x="1684527" y="29972"/>
                  </a:lnTo>
                  <a:lnTo>
                    <a:pt x="1706499" y="62484"/>
                  </a:lnTo>
                  <a:lnTo>
                    <a:pt x="1714500" y="102362"/>
                  </a:lnTo>
                  <a:lnTo>
                    <a:pt x="1714500" y="721817"/>
                  </a:lnTo>
                  <a:lnTo>
                    <a:pt x="1706499" y="761631"/>
                  </a:lnTo>
                  <a:lnTo>
                    <a:pt x="1684527" y="794143"/>
                  </a:lnTo>
                  <a:lnTo>
                    <a:pt x="1652015" y="816063"/>
                  </a:lnTo>
                  <a:lnTo>
                    <a:pt x="1612138" y="824103"/>
                  </a:lnTo>
                  <a:lnTo>
                    <a:pt x="102362" y="824103"/>
                  </a:lnTo>
                  <a:lnTo>
                    <a:pt x="62483" y="816063"/>
                  </a:lnTo>
                  <a:lnTo>
                    <a:pt x="29971" y="794143"/>
                  </a:lnTo>
                  <a:lnTo>
                    <a:pt x="8000" y="761631"/>
                  </a:lnTo>
                  <a:lnTo>
                    <a:pt x="0" y="721817"/>
                  </a:lnTo>
                  <a:lnTo>
                    <a:pt x="0" y="102362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4" name="object 74" descr=""/>
          <p:cNvGrpSpPr/>
          <p:nvPr/>
        </p:nvGrpSpPr>
        <p:grpSpPr>
          <a:xfrm>
            <a:off x="4069079" y="3709687"/>
            <a:ext cx="1746885" cy="1101725"/>
            <a:chOff x="4069079" y="3709687"/>
            <a:chExt cx="1746885" cy="1101725"/>
          </a:xfrm>
        </p:grpSpPr>
        <p:pic>
          <p:nvPicPr>
            <p:cNvPr id="75" name="object 75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069079" y="3709687"/>
              <a:ext cx="1746503" cy="1101580"/>
            </a:xfrm>
            <a:prstGeom prst="rect">
              <a:avLst/>
            </a:prstGeom>
          </p:spPr>
        </p:pic>
        <p:pic>
          <p:nvPicPr>
            <p:cNvPr id="76" name="object 76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116323" y="3730752"/>
              <a:ext cx="1652016" cy="1013460"/>
            </a:xfrm>
            <a:prstGeom prst="rect">
              <a:avLst/>
            </a:prstGeom>
          </p:spPr>
        </p:pic>
        <p:sp>
          <p:nvSpPr>
            <p:cNvPr id="77" name="object 77" descr=""/>
            <p:cNvSpPr/>
            <p:nvPr/>
          </p:nvSpPr>
          <p:spPr>
            <a:xfrm>
              <a:off x="4116323" y="3730752"/>
              <a:ext cx="1652270" cy="1013460"/>
            </a:xfrm>
            <a:custGeom>
              <a:avLst/>
              <a:gdLst/>
              <a:ahLst/>
              <a:cxnLst/>
              <a:rect l="l" t="t" r="r" b="b"/>
              <a:pathLst>
                <a:path w="1652270" h="1013460">
                  <a:moveTo>
                    <a:pt x="0" y="125730"/>
                  </a:moveTo>
                  <a:lnTo>
                    <a:pt x="9905" y="76835"/>
                  </a:lnTo>
                  <a:lnTo>
                    <a:pt x="36829" y="36830"/>
                  </a:lnTo>
                  <a:lnTo>
                    <a:pt x="76708" y="9906"/>
                  </a:lnTo>
                  <a:lnTo>
                    <a:pt x="125729" y="0"/>
                  </a:lnTo>
                  <a:lnTo>
                    <a:pt x="1526031" y="0"/>
                  </a:lnTo>
                  <a:lnTo>
                    <a:pt x="1575053" y="9906"/>
                  </a:lnTo>
                  <a:lnTo>
                    <a:pt x="1614931" y="36830"/>
                  </a:lnTo>
                  <a:lnTo>
                    <a:pt x="1641855" y="76835"/>
                  </a:lnTo>
                  <a:lnTo>
                    <a:pt x="1651762" y="125730"/>
                  </a:lnTo>
                  <a:lnTo>
                    <a:pt x="1651762" y="887730"/>
                  </a:lnTo>
                  <a:lnTo>
                    <a:pt x="1641855" y="936625"/>
                  </a:lnTo>
                  <a:lnTo>
                    <a:pt x="1614931" y="976630"/>
                  </a:lnTo>
                  <a:lnTo>
                    <a:pt x="1575053" y="1003554"/>
                  </a:lnTo>
                  <a:lnTo>
                    <a:pt x="1526031" y="1013460"/>
                  </a:lnTo>
                  <a:lnTo>
                    <a:pt x="125729" y="1013460"/>
                  </a:lnTo>
                  <a:lnTo>
                    <a:pt x="76708" y="1003554"/>
                  </a:lnTo>
                  <a:lnTo>
                    <a:pt x="36829" y="976630"/>
                  </a:lnTo>
                  <a:lnTo>
                    <a:pt x="9905" y="936625"/>
                  </a:lnTo>
                  <a:lnTo>
                    <a:pt x="0" y="887730"/>
                  </a:lnTo>
                  <a:lnTo>
                    <a:pt x="0" y="125730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8" name="object 78" descr=""/>
          <p:cNvSpPr txBox="1"/>
          <p:nvPr/>
        </p:nvSpPr>
        <p:spPr>
          <a:xfrm>
            <a:off x="5082666" y="3863721"/>
            <a:ext cx="20955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0">
                <a:latin typeface="Microsoft Sans Serif"/>
                <a:cs typeface="Microsoft Sans Serif"/>
              </a:rPr>
              <a:t>C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79" name="object 79" descr=""/>
          <p:cNvSpPr txBox="1"/>
          <p:nvPr/>
        </p:nvSpPr>
        <p:spPr>
          <a:xfrm>
            <a:off x="4206366" y="3675749"/>
            <a:ext cx="270510" cy="787400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2000" spc="-50">
                <a:latin typeface="Microsoft Sans Serif"/>
                <a:cs typeface="Microsoft Sans Serif"/>
              </a:rPr>
              <a:t>A</a:t>
            </a:r>
            <a:endParaRPr sz="2000">
              <a:latin typeface="Microsoft Sans Serif"/>
              <a:cs typeface="Microsoft Sans Serif"/>
            </a:endParaRPr>
          </a:p>
          <a:p>
            <a:pPr marL="86995">
              <a:lnSpc>
                <a:spcPct val="100000"/>
              </a:lnSpc>
              <a:spcBef>
                <a:spcPts val="600"/>
              </a:spcBef>
            </a:pPr>
            <a:r>
              <a:rPr dirty="0" sz="2000" spc="-50">
                <a:latin typeface="Microsoft Sans Serif"/>
                <a:cs typeface="Microsoft Sans Serif"/>
              </a:rPr>
              <a:t>B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80" name="object 80" descr=""/>
          <p:cNvGrpSpPr/>
          <p:nvPr/>
        </p:nvGrpSpPr>
        <p:grpSpPr>
          <a:xfrm>
            <a:off x="4181855" y="3838955"/>
            <a:ext cx="1501140" cy="1057275"/>
            <a:chOff x="4181855" y="3838955"/>
            <a:chExt cx="1501140" cy="1057275"/>
          </a:xfrm>
        </p:grpSpPr>
        <p:sp>
          <p:nvSpPr>
            <p:cNvPr id="81" name="object 81" descr=""/>
            <p:cNvSpPr/>
            <p:nvPr/>
          </p:nvSpPr>
          <p:spPr>
            <a:xfrm>
              <a:off x="4194809" y="3851909"/>
              <a:ext cx="1475105" cy="928369"/>
            </a:xfrm>
            <a:custGeom>
              <a:avLst/>
              <a:gdLst/>
              <a:ahLst/>
              <a:cxnLst/>
              <a:rect l="l" t="t" r="r" b="b"/>
              <a:pathLst>
                <a:path w="1475104" h="928370">
                  <a:moveTo>
                    <a:pt x="0" y="316991"/>
                  </a:moveTo>
                  <a:lnTo>
                    <a:pt x="3175" y="301497"/>
                  </a:lnTo>
                  <a:lnTo>
                    <a:pt x="11684" y="288925"/>
                  </a:lnTo>
                  <a:lnTo>
                    <a:pt x="24256" y="280415"/>
                  </a:lnTo>
                  <a:lnTo>
                    <a:pt x="39750" y="277240"/>
                  </a:lnTo>
                  <a:lnTo>
                    <a:pt x="629919" y="277240"/>
                  </a:lnTo>
                  <a:lnTo>
                    <a:pt x="645413" y="280415"/>
                  </a:lnTo>
                  <a:lnTo>
                    <a:pt x="657987" y="288925"/>
                  </a:lnTo>
                  <a:lnTo>
                    <a:pt x="666495" y="301497"/>
                  </a:lnTo>
                  <a:lnTo>
                    <a:pt x="669670" y="316991"/>
                  </a:lnTo>
                  <a:lnTo>
                    <a:pt x="669670" y="557529"/>
                  </a:lnTo>
                  <a:lnTo>
                    <a:pt x="666495" y="573023"/>
                  </a:lnTo>
                  <a:lnTo>
                    <a:pt x="657987" y="585596"/>
                  </a:lnTo>
                  <a:lnTo>
                    <a:pt x="645413" y="594106"/>
                  </a:lnTo>
                  <a:lnTo>
                    <a:pt x="629919" y="597281"/>
                  </a:lnTo>
                  <a:lnTo>
                    <a:pt x="39750" y="597281"/>
                  </a:lnTo>
                  <a:lnTo>
                    <a:pt x="24256" y="594106"/>
                  </a:lnTo>
                  <a:lnTo>
                    <a:pt x="11684" y="585596"/>
                  </a:lnTo>
                  <a:lnTo>
                    <a:pt x="3175" y="573023"/>
                  </a:lnTo>
                  <a:lnTo>
                    <a:pt x="0" y="557529"/>
                  </a:lnTo>
                  <a:lnTo>
                    <a:pt x="0" y="316991"/>
                  </a:lnTo>
                  <a:close/>
                </a:path>
                <a:path w="1475104" h="928370">
                  <a:moveTo>
                    <a:pt x="805434" y="75056"/>
                  </a:moveTo>
                  <a:lnTo>
                    <a:pt x="811402" y="45846"/>
                  </a:lnTo>
                  <a:lnTo>
                    <a:pt x="827404" y="21970"/>
                  </a:lnTo>
                  <a:lnTo>
                    <a:pt x="851280" y="5841"/>
                  </a:lnTo>
                  <a:lnTo>
                    <a:pt x="880617" y="0"/>
                  </a:lnTo>
                  <a:lnTo>
                    <a:pt x="1399920" y="0"/>
                  </a:lnTo>
                  <a:lnTo>
                    <a:pt x="1429257" y="5841"/>
                  </a:lnTo>
                  <a:lnTo>
                    <a:pt x="1453134" y="21970"/>
                  </a:lnTo>
                  <a:lnTo>
                    <a:pt x="1469136" y="45846"/>
                  </a:lnTo>
                  <a:lnTo>
                    <a:pt x="1475104" y="75056"/>
                  </a:lnTo>
                  <a:lnTo>
                    <a:pt x="1475104" y="529844"/>
                  </a:lnTo>
                  <a:lnTo>
                    <a:pt x="1469136" y="559053"/>
                  </a:lnTo>
                  <a:lnTo>
                    <a:pt x="1453134" y="582802"/>
                  </a:lnTo>
                  <a:lnTo>
                    <a:pt x="1429257" y="598932"/>
                  </a:lnTo>
                  <a:lnTo>
                    <a:pt x="1399920" y="604901"/>
                  </a:lnTo>
                  <a:lnTo>
                    <a:pt x="880617" y="604901"/>
                  </a:lnTo>
                  <a:lnTo>
                    <a:pt x="851280" y="598932"/>
                  </a:lnTo>
                  <a:lnTo>
                    <a:pt x="827404" y="582802"/>
                  </a:lnTo>
                  <a:lnTo>
                    <a:pt x="811402" y="559053"/>
                  </a:lnTo>
                  <a:lnTo>
                    <a:pt x="805434" y="529844"/>
                  </a:lnTo>
                  <a:lnTo>
                    <a:pt x="805434" y="75056"/>
                  </a:lnTo>
                  <a:close/>
                </a:path>
                <a:path w="1475104" h="928370">
                  <a:moveTo>
                    <a:pt x="1189863" y="612520"/>
                  </a:moveTo>
                  <a:lnTo>
                    <a:pt x="1189863" y="906526"/>
                  </a:lnTo>
                </a:path>
                <a:path w="1475104" h="928370">
                  <a:moveTo>
                    <a:pt x="1095248" y="603376"/>
                  </a:moveTo>
                  <a:lnTo>
                    <a:pt x="1188339" y="757173"/>
                  </a:lnTo>
                </a:path>
                <a:path w="1475104" h="928370">
                  <a:moveTo>
                    <a:pt x="1286002" y="604901"/>
                  </a:moveTo>
                  <a:lnTo>
                    <a:pt x="1191387" y="758697"/>
                  </a:lnTo>
                </a:path>
                <a:path w="1475104" h="928370">
                  <a:moveTo>
                    <a:pt x="334010" y="598804"/>
                  </a:moveTo>
                  <a:lnTo>
                    <a:pt x="334010" y="927862"/>
                  </a:lnTo>
                </a:path>
                <a:path w="1475104" h="928370">
                  <a:moveTo>
                    <a:pt x="236474" y="598804"/>
                  </a:moveTo>
                  <a:lnTo>
                    <a:pt x="330962" y="752601"/>
                  </a:lnTo>
                </a:path>
                <a:path w="1475104" h="928370">
                  <a:moveTo>
                    <a:pt x="427100" y="600328"/>
                  </a:moveTo>
                  <a:lnTo>
                    <a:pt x="334010" y="754126"/>
                  </a:lnTo>
                </a:path>
              </a:pathLst>
            </a:custGeom>
            <a:ln w="25908">
              <a:solidFill>
                <a:srgbClr val="9966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4528565" y="4755641"/>
              <a:ext cx="856615" cy="140335"/>
            </a:xfrm>
            <a:custGeom>
              <a:avLst/>
              <a:gdLst/>
              <a:ahLst/>
              <a:cxnLst/>
              <a:rect l="l" t="t" r="r" b="b"/>
              <a:pathLst>
                <a:path w="856614" h="140335">
                  <a:moveTo>
                    <a:pt x="0" y="6095"/>
                  </a:moveTo>
                  <a:lnTo>
                    <a:pt x="0" y="140080"/>
                  </a:lnTo>
                </a:path>
                <a:path w="856614" h="140335">
                  <a:moveTo>
                    <a:pt x="856107" y="0"/>
                  </a:moveTo>
                  <a:lnTo>
                    <a:pt x="856107" y="133984"/>
                  </a:lnTo>
                </a:path>
              </a:pathLst>
            </a:custGeom>
            <a:ln w="25908">
              <a:solidFill>
                <a:srgbClr val="FFCC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3" name="object 83" descr=""/>
          <p:cNvSpPr txBox="1"/>
          <p:nvPr/>
        </p:nvSpPr>
        <p:spPr>
          <a:xfrm>
            <a:off x="5092446" y="5347208"/>
            <a:ext cx="22352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0">
                <a:latin typeface="Microsoft Sans Serif"/>
                <a:cs typeface="Microsoft Sans Serif"/>
              </a:rPr>
              <a:t>Q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84" name="object 84" descr=""/>
          <p:cNvSpPr/>
          <p:nvPr/>
        </p:nvSpPr>
        <p:spPr>
          <a:xfrm>
            <a:off x="4219194" y="5314950"/>
            <a:ext cx="1471930" cy="548640"/>
          </a:xfrm>
          <a:custGeom>
            <a:avLst/>
            <a:gdLst/>
            <a:ahLst/>
            <a:cxnLst/>
            <a:rect l="l" t="t" r="r" b="b"/>
            <a:pathLst>
              <a:path w="1471929" h="548639">
                <a:moveTo>
                  <a:pt x="0" y="260731"/>
                </a:moveTo>
                <a:lnTo>
                  <a:pt x="3175" y="245237"/>
                </a:lnTo>
                <a:lnTo>
                  <a:pt x="11683" y="232663"/>
                </a:lnTo>
                <a:lnTo>
                  <a:pt x="24256" y="224155"/>
                </a:lnTo>
                <a:lnTo>
                  <a:pt x="39750" y="220980"/>
                </a:lnTo>
                <a:lnTo>
                  <a:pt x="627633" y="220980"/>
                </a:lnTo>
                <a:lnTo>
                  <a:pt x="643127" y="224155"/>
                </a:lnTo>
                <a:lnTo>
                  <a:pt x="655701" y="232663"/>
                </a:lnTo>
                <a:lnTo>
                  <a:pt x="664209" y="245237"/>
                </a:lnTo>
                <a:lnTo>
                  <a:pt x="667384" y="260731"/>
                </a:lnTo>
                <a:lnTo>
                  <a:pt x="667384" y="501294"/>
                </a:lnTo>
                <a:lnTo>
                  <a:pt x="664209" y="516763"/>
                </a:lnTo>
                <a:lnTo>
                  <a:pt x="655701" y="529386"/>
                </a:lnTo>
                <a:lnTo>
                  <a:pt x="643127" y="537895"/>
                </a:lnTo>
                <a:lnTo>
                  <a:pt x="627633" y="541019"/>
                </a:lnTo>
                <a:lnTo>
                  <a:pt x="39750" y="541019"/>
                </a:lnTo>
                <a:lnTo>
                  <a:pt x="24256" y="537895"/>
                </a:lnTo>
                <a:lnTo>
                  <a:pt x="11683" y="529386"/>
                </a:lnTo>
                <a:lnTo>
                  <a:pt x="3175" y="516763"/>
                </a:lnTo>
                <a:lnTo>
                  <a:pt x="0" y="501294"/>
                </a:lnTo>
                <a:lnTo>
                  <a:pt x="0" y="260731"/>
                </a:lnTo>
                <a:close/>
              </a:path>
              <a:path w="1471929" h="548639">
                <a:moveTo>
                  <a:pt x="804417" y="68072"/>
                </a:moveTo>
                <a:lnTo>
                  <a:pt x="809751" y="41528"/>
                </a:lnTo>
                <a:lnTo>
                  <a:pt x="824356" y="19938"/>
                </a:lnTo>
                <a:lnTo>
                  <a:pt x="846073" y="5334"/>
                </a:lnTo>
                <a:lnTo>
                  <a:pt x="872489" y="0"/>
                </a:lnTo>
                <a:lnTo>
                  <a:pt x="1403730" y="0"/>
                </a:lnTo>
                <a:lnTo>
                  <a:pt x="1430273" y="5334"/>
                </a:lnTo>
                <a:lnTo>
                  <a:pt x="1451864" y="19938"/>
                </a:lnTo>
                <a:lnTo>
                  <a:pt x="1466468" y="41528"/>
                </a:lnTo>
                <a:lnTo>
                  <a:pt x="1471802" y="68072"/>
                </a:lnTo>
                <a:lnTo>
                  <a:pt x="1471802" y="480542"/>
                </a:lnTo>
                <a:lnTo>
                  <a:pt x="1466468" y="507047"/>
                </a:lnTo>
                <a:lnTo>
                  <a:pt x="1451864" y="528688"/>
                </a:lnTo>
                <a:lnTo>
                  <a:pt x="1430273" y="543293"/>
                </a:lnTo>
                <a:lnTo>
                  <a:pt x="1403730" y="548640"/>
                </a:lnTo>
                <a:lnTo>
                  <a:pt x="872489" y="548640"/>
                </a:lnTo>
                <a:lnTo>
                  <a:pt x="846073" y="543293"/>
                </a:lnTo>
                <a:lnTo>
                  <a:pt x="824356" y="528688"/>
                </a:lnTo>
                <a:lnTo>
                  <a:pt x="809751" y="507047"/>
                </a:lnTo>
                <a:lnTo>
                  <a:pt x="804417" y="480542"/>
                </a:lnTo>
                <a:lnTo>
                  <a:pt x="804417" y="68072"/>
                </a:lnTo>
                <a:close/>
              </a:path>
            </a:pathLst>
          </a:custGeom>
          <a:ln w="25908">
            <a:solidFill>
              <a:srgbClr val="9966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 descr=""/>
          <p:cNvSpPr txBox="1"/>
          <p:nvPr/>
        </p:nvSpPr>
        <p:spPr>
          <a:xfrm>
            <a:off x="4179189" y="5091146"/>
            <a:ext cx="320675" cy="788670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dirty="0" sz="2000" spc="-50">
                <a:latin typeface="Microsoft Sans Serif"/>
                <a:cs typeface="Microsoft Sans Serif"/>
              </a:rPr>
              <a:t>R</a:t>
            </a:r>
            <a:endParaRPr sz="2000">
              <a:latin typeface="Microsoft Sans Serif"/>
              <a:cs typeface="Microsoft Sans Serif"/>
            </a:endParaRPr>
          </a:p>
          <a:p>
            <a:pPr marL="137160">
              <a:lnSpc>
                <a:spcPct val="100000"/>
              </a:lnSpc>
              <a:spcBef>
                <a:spcPts val="600"/>
              </a:spcBef>
            </a:pPr>
            <a:r>
              <a:rPr dirty="0" sz="2000" spc="-50">
                <a:latin typeface="Microsoft Sans Serif"/>
                <a:cs typeface="Microsoft Sans Serif"/>
              </a:rPr>
              <a:t>P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86" name="object 86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3663696" y="4725923"/>
            <a:ext cx="160020" cy="210312"/>
          </a:xfrm>
          <a:prstGeom prst="rect">
            <a:avLst/>
          </a:prstGeom>
        </p:spPr>
      </p:pic>
      <p:sp>
        <p:nvSpPr>
          <p:cNvPr id="87" name="object 87" descr=""/>
          <p:cNvSpPr txBox="1"/>
          <p:nvPr/>
        </p:nvSpPr>
        <p:spPr>
          <a:xfrm>
            <a:off x="3650360" y="4641850"/>
            <a:ext cx="16700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0" b="1">
                <a:solidFill>
                  <a:srgbClr val="1F477B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88" name="object 88" descr=""/>
          <p:cNvGrpSpPr/>
          <p:nvPr/>
        </p:nvGrpSpPr>
        <p:grpSpPr>
          <a:xfrm>
            <a:off x="4515611" y="4994909"/>
            <a:ext cx="882015" cy="528955"/>
            <a:chOff x="4515611" y="4994909"/>
            <a:chExt cx="882015" cy="528955"/>
          </a:xfrm>
        </p:grpSpPr>
        <p:sp>
          <p:nvSpPr>
            <p:cNvPr id="89" name="object 89" descr=""/>
            <p:cNvSpPr/>
            <p:nvPr/>
          </p:nvSpPr>
          <p:spPr>
            <a:xfrm>
              <a:off x="5370322" y="5171566"/>
              <a:ext cx="0" cy="151130"/>
            </a:xfrm>
            <a:custGeom>
              <a:avLst/>
              <a:gdLst/>
              <a:ahLst/>
              <a:cxnLst/>
              <a:rect l="l" t="t" r="r" b="b"/>
              <a:pathLst>
                <a:path w="0" h="151129">
                  <a:moveTo>
                    <a:pt x="0" y="0"/>
                  </a:moveTo>
                  <a:lnTo>
                    <a:pt x="0" y="150748"/>
                  </a:lnTo>
                </a:path>
              </a:pathLst>
            </a:custGeom>
            <a:ln w="27432">
              <a:solidFill>
                <a:srgbClr val="9966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 descr=""/>
            <p:cNvSpPr/>
            <p:nvPr/>
          </p:nvSpPr>
          <p:spPr>
            <a:xfrm>
              <a:off x="4528565" y="4994909"/>
              <a:ext cx="856615" cy="109855"/>
            </a:xfrm>
            <a:custGeom>
              <a:avLst/>
              <a:gdLst/>
              <a:ahLst/>
              <a:cxnLst/>
              <a:rect l="l" t="t" r="r" b="b"/>
              <a:pathLst>
                <a:path w="856614" h="109854">
                  <a:moveTo>
                    <a:pt x="856107" y="0"/>
                  </a:moveTo>
                  <a:lnTo>
                    <a:pt x="856107" y="109346"/>
                  </a:lnTo>
                </a:path>
                <a:path w="856614" h="109854">
                  <a:moveTo>
                    <a:pt x="0" y="0"/>
                  </a:moveTo>
                  <a:lnTo>
                    <a:pt x="0" y="109346"/>
                  </a:lnTo>
                </a:path>
              </a:pathLst>
            </a:custGeom>
            <a:ln w="25908">
              <a:solidFill>
                <a:srgbClr val="FFCC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 descr=""/>
            <p:cNvSpPr/>
            <p:nvPr/>
          </p:nvSpPr>
          <p:spPr>
            <a:xfrm>
              <a:off x="4528565" y="5191505"/>
              <a:ext cx="0" cy="332105"/>
            </a:xfrm>
            <a:custGeom>
              <a:avLst/>
              <a:gdLst/>
              <a:ahLst/>
              <a:cxnLst/>
              <a:rect l="l" t="t" r="r" b="b"/>
              <a:pathLst>
                <a:path w="0" h="332104">
                  <a:moveTo>
                    <a:pt x="0" y="117856"/>
                  </a:moveTo>
                  <a:lnTo>
                    <a:pt x="0" y="0"/>
                  </a:lnTo>
                </a:path>
                <a:path w="0" h="332104">
                  <a:moveTo>
                    <a:pt x="0" y="332105"/>
                  </a:moveTo>
                  <a:lnTo>
                    <a:pt x="0" y="211201"/>
                  </a:lnTo>
                </a:path>
              </a:pathLst>
            </a:custGeom>
            <a:ln w="25908">
              <a:solidFill>
                <a:srgbClr val="9966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2" name="object 92" descr=""/>
          <p:cNvGrpSpPr/>
          <p:nvPr/>
        </p:nvGrpSpPr>
        <p:grpSpPr>
          <a:xfrm>
            <a:off x="6469379" y="4802060"/>
            <a:ext cx="1809114" cy="1247140"/>
            <a:chOff x="6469379" y="4802060"/>
            <a:chExt cx="1809114" cy="1247140"/>
          </a:xfrm>
        </p:grpSpPr>
        <p:pic>
          <p:nvPicPr>
            <p:cNvPr id="93" name="object 93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469379" y="5136121"/>
              <a:ext cx="1808987" cy="912634"/>
            </a:xfrm>
            <a:prstGeom prst="rect">
              <a:avLst/>
            </a:prstGeom>
          </p:spPr>
        </p:pic>
        <p:pic>
          <p:nvPicPr>
            <p:cNvPr id="94" name="object 94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516623" y="5157215"/>
              <a:ext cx="1714500" cy="824484"/>
            </a:xfrm>
            <a:prstGeom prst="rect">
              <a:avLst/>
            </a:prstGeom>
          </p:spPr>
        </p:pic>
        <p:sp>
          <p:nvSpPr>
            <p:cNvPr id="95" name="object 95" descr=""/>
            <p:cNvSpPr/>
            <p:nvPr/>
          </p:nvSpPr>
          <p:spPr>
            <a:xfrm>
              <a:off x="6516623" y="5157215"/>
              <a:ext cx="1714500" cy="824230"/>
            </a:xfrm>
            <a:custGeom>
              <a:avLst/>
              <a:gdLst/>
              <a:ahLst/>
              <a:cxnLst/>
              <a:rect l="l" t="t" r="r" b="b"/>
              <a:pathLst>
                <a:path w="1714500" h="824229">
                  <a:moveTo>
                    <a:pt x="0" y="102361"/>
                  </a:moveTo>
                  <a:lnTo>
                    <a:pt x="8000" y="62483"/>
                  </a:lnTo>
                  <a:lnTo>
                    <a:pt x="29972" y="29971"/>
                  </a:lnTo>
                  <a:lnTo>
                    <a:pt x="62483" y="8000"/>
                  </a:lnTo>
                  <a:lnTo>
                    <a:pt x="102361" y="0"/>
                  </a:lnTo>
                  <a:lnTo>
                    <a:pt x="1612137" y="0"/>
                  </a:lnTo>
                  <a:lnTo>
                    <a:pt x="1652016" y="8000"/>
                  </a:lnTo>
                  <a:lnTo>
                    <a:pt x="1684527" y="29971"/>
                  </a:lnTo>
                  <a:lnTo>
                    <a:pt x="1706499" y="62483"/>
                  </a:lnTo>
                  <a:lnTo>
                    <a:pt x="1714500" y="102361"/>
                  </a:lnTo>
                  <a:lnTo>
                    <a:pt x="1714500" y="721817"/>
                  </a:lnTo>
                  <a:lnTo>
                    <a:pt x="1706499" y="761631"/>
                  </a:lnTo>
                  <a:lnTo>
                    <a:pt x="1684527" y="794143"/>
                  </a:lnTo>
                  <a:lnTo>
                    <a:pt x="1652016" y="816063"/>
                  </a:lnTo>
                  <a:lnTo>
                    <a:pt x="1612137" y="824102"/>
                  </a:lnTo>
                  <a:lnTo>
                    <a:pt x="102361" y="824102"/>
                  </a:lnTo>
                  <a:lnTo>
                    <a:pt x="62483" y="816063"/>
                  </a:lnTo>
                  <a:lnTo>
                    <a:pt x="29972" y="794143"/>
                  </a:lnTo>
                  <a:lnTo>
                    <a:pt x="8000" y="761631"/>
                  </a:lnTo>
                  <a:lnTo>
                    <a:pt x="0" y="721817"/>
                  </a:lnTo>
                  <a:lnTo>
                    <a:pt x="0" y="102361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 descr=""/>
            <p:cNvSpPr/>
            <p:nvPr/>
          </p:nvSpPr>
          <p:spPr>
            <a:xfrm>
              <a:off x="7375397" y="4815077"/>
              <a:ext cx="4445" cy="327660"/>
            </a:xfrm>
            <a:custGeom>
              <a:avLst/>
              <a:gdLst/>
              <a:ahLst/>
              <a:cxnLst/>
              <a:rect l="l" t="t" r="r" b="b"/>
              <a:pathLst>
                <a:path w="4445" h="327660">
                  <a:moveTo>
                    <a:pt x="4445" y="327406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FFCC66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7" name="object 97" descr=""/>
          <p:cNvGrpSpPr/>
          <p:nvPr/>
        </p:nvGrpSpPr>
        <p:grpSpPr>
          <a:xfrm>
            <a:off x="6484620" y="3357634"/>
            <a:ext cx="1748155" cy="1100455"/>
            <a:chOff x="6484620" y="3357634"/>
            <a:chExt cx="1748155" cy="1100455"/>
          </a:xfrm>
        </p:grpSpPr>
        <p:pic>
          <p:nvPicPr>
            <p:cNvPr id="98" name="object 98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484620" y="3357634"/>
              <a:ext cx="1748027" cy="1100065"/>
            </a:xfrm>
            <a:prstGeom prst="rect">
              <a:avLst/>
            </a:prstGeom>
          </p:spPr>
        </p:pic>
        <p:pic>
          <p:nvPicPr>
            <p:cNvPr id="99" name="object 99" descr="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531864" y="3378707"/>
              <a:ext cx="1653539" cy="1011936"/>
            </a:xfrm>
            <a:prstGeom prst="rect">
              <a:avLst/>
            </a:prstGeom>
          </p:spPr>
        </p:pic>
        <p:sp>
          <p:nvSpPr>
            <p:cNvPr id="100" name="object 100" descr=""/>
            <p:cNvSpPr/>
            <p:nvPr/>
          </p:nvSpPr>
          <p:spPr>
            <a:xfrm>
              <a:off x="6531864" y="3378707"/>
              <a:ext cx="1653539" cy="1012190"/>
            </a:xfrm>
            <a:custGeom>
              <a:avLst/>
              <a:gdLst/>
              <a:ahLst/>
              <a:cxnLst/>
              <a:rect l="l" t="t" r="r" b="b"/>
              <a:pathLst>
                <a:path w="1653540" h="1012189">
                  <a:moveTo>
                    <a:pt x="0" y="125602"/>
                  </a:moveTo>
                  <a:lnTo>
                    <a:pt x="9905" y="76707"/>
                  </a:lnTo>
                  <a:lnTo>
                    <a:pt x="36829" y="36829"/>
                  </a:lnTo>
                  <a:lnTo>
                    <a:pt x="76707" y="9905"/>
                  </a:lnTo>
                  <a:lnTo>
                    <a:pt x="125602" y="0"/>
                  </a:lnTo>
                  <a:lnTo>
                    <a:pt x="1527936" y="0"/>
                  </a:lnTo>
                  <a:lnTo>
                    <a:pt x="1576831" y="9905"/>
                  </a:lnTo>
                  <a:lnTo>
                    <a:pt x="1616709" y="36829"/>
                  </a:lnTo>
                  <a:lnTo>
                    <a:pt x="1643633" y="76707"/>
                  </a:lnTo>
                  <a:lnTo>
                    <a:pt x="1653539" y="125602"/>
                  </a:lnTo>
                  <a:lnTo>
                    <a:pt x="1653539" y="886078"/>
                  </a:lnTo>
                  <a:lnTo>
                    <a:pt x="1643633" y="934973"/>
                  </a:lnTo>
                  <a:lnTo>
                    <a:pt x="1616709" y="974851"/>
                  </a:lnTo>
                  <a:lnTo>
                    <a:pt x="1576831" y="1001775"/>
                  </a:lnTo>
                  <a:lnTo>
                    <a:pt x="1527936" y="1011681"/>
                  </a:lnTo>
                  <a:lnTo>
                    <a:pt x="125602" y="1011681"/>
                  </a:lnTo>
                  <a:lnTo>
                    <a:pt x="76707" y="1001775"/>
                  </a:lnTo>
                  <a:lnTo>
                    <a:pt x="36829" y="974851"/>
                  </a:lnTo>
                  <a:lnTo>
                    <a:pt x="9905" y="934973"/>
                  </a:lnTo>
                  <a:lnTo>
                    <a:pt x="0" y="886078"/>
                  </a:lnTo>
                  <a:lnTo>
                    <a:pt x="0" y="125602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01" name="object 101" descr="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6141720" y="4736591"/>
            <a:ext cx="150875" cy="208787"/>
          </a:xfrm>
          <a:prstGeom prst="rect">
            <a:avLst/>
          </a:prstGeom>
        </p:spPr>
      </p:pic>
      <p:sp>
        <p:nvSpPr>
          <p:cNvPr id="102" name="object 102" descr=""/>
          <p:cNvSpPr txBox="1"/>
          <p:nvPr/>
        </p:nvSpPr>
        <p:spPr>
          <a:xfrm>
            <a:off x="6119876" y="4641850"/>
            <a:ext cx="16700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0" b="1">
                <a:solidFill>
                  <a:srgbClr val="1F477B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3" name="object 103" descr=""/>
          <p:cNvSpPr txBox="1"/>
          <p:nvPr/>
        </p:nvSpPr>
        <p:spPr>
          <a:xfrm>
            <a:off x="7499984" y="3511422"/>
            <a:ext cx="2095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0">
                <a:latin typeface="Microsoft Sans Serif"/>
                <a:cs typeface="Microsoft Sans Serif"/>
              </a:rPr>
              <a:t>C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04" name="object 104" descr=""/>
          <p:cNvSpPr txBox="1"/>
          <p:nvPr/>
        </p:nvSpPr>
        <p:spPr>
          <a:xfrm>
            <a:off x="6623050" y="3323056"/>
            <a:ext cx="269875" cy="78740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2000" spc="-50">
                <a:latin typeface="Microsoft Sans Serif"/>
                <a:cs typeface="Microsoft Sans Serif"/>
              </a:rPr>
              <a:t>A</a:t>
            </a:r>
            <a:endParaRPr sz="2000">
              <a:latin typeface="Microsoft Sans Serif"/>
              <a:cs typeface="Microsoft Sans Serif"/>
            </a:endParaRPr>
          </a:p>
          <a:p>
            <a:pPr marL="86995">
              <a:lnSpc>
                <a:spcPct val="100000"/>
              </a:lnSpc>
              <a:spcBef>
                <a:spcPts val="600"/>
              </a:spcBef>
            </a:pPr>
            <a:r>
              <a:rPr dirty="0" sz="2000" spc="-50">
                <a:latin typeface="Microsoft Sans Serif"/>
                <a:cs typeface="Microsoft Sans Serif"/>
              </a:rPr>
              <a:t>B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105" name="object 105" descr=""/>
          <p:cNvGrpSpPr/>
          <p:nvPr/>
        </p:nvGrpSpPr>
        <p:grpSpPr>
          <a:xfrm>
            <a:off x="6598919" y="3486911"/>
            <a:ext cx="1499235" cy="1261110"/>
            <a:chOff x="6598919" y="3486911"/>
            <a:chExt cx="1499235" cy="1261110"/>
          </a:xfrm>
        </p:grpSpPr>
        <p:sp>
          <p:nvSpPr>
            <p:cNvPr id="106" name="object 106" descr=""/>
            <p:cNvSpPr/>
            <p:nvPr/>
          </p:nvSpPr>
          <p:spPr>
            <a:xfrm>
              <a:off x="6611873" y="3499865"/>
              <a:ext cx="1473835" cy="605155"/>
            </a:xfrm>
            <a:custGeom>
              <a:avLst/>
              <a:gdLst/>
              <a:ahLst/>
              <a:cxnLst/>
              <a:rect l="l" t="t" r="r" b="b"/>
              <a:pathLst>
                <a:path w="1473834" h="605154">
                  <a:moveTo>
                    <a:pt x="0" y="316738"/>
                  </a:moveTo>
                  <a:lnTo>
                    <a:pt x="3048" y="301371"/>
                  </a:lnTo>
                  <a:lnTo>
                    <a:pt x="11556" y="288925"/>
                  </a:lnTo>
                  <a:lnTo>
                    <a:pt x="24129" y="280416"/>
                  </a:lnTo>
                  <a:lnTo>
                    <a:pt x="39497" y="277368"/>
                  </a:lnTo>
                  <a:lnTo>
                    <a:pt x="628523" y="277368"/>
                  </a:lnTo>
                  <a:lnTo>
                    <a:pt x="643890" y="280416"/>
                  </a:lnTo>
                  <a:lnTo>
                    <a:pt x="656462" y="288925"/>
                  </a:lnTo>
                  <a:lnTo>
                    <a:pt x="664972" y="301371"/>
                  </a:lnTo>
                  <a:lnTo>
                    <a:pt x="668020" y="316738"/>
                  </a:lnTo>
                  <a:lnTo>
                    <a:pt x="668020" y="556260"/>
                  </a:lnTo>
                  <a:lnTo>
                    <a:pt x="664972" y="571627"/>
                  </a:lnTo>
                  <a:lnTo>
                    <a:pt x="656462" y="584200"/>
                  </a:lnTo>
                  <a:lnTo>
                    <a:pt x="643890" y="592709"/>
                  </a:lnTo>
                  <a:lnTo>
                    <a:pt x="628523" y="595757"/>
                  </a:lnTo>
                  <a:lnTo>
                    <a:pt x="39497" y="595757"/>
                  </a:lnTo>
                  <a:lnTo>
                    <a:pt x="24129" y="592709"/>
                  </a:lnTo>
                  <a:lnTo>
                    <a:pt x="11556" y="584200"/>
                  </a:lnTo>
                  <a:lnTo>
                    <a:pt x="3048" y="571627"/>
                  </a:lnTo>
                  <a:lnTo>
                    <a:pt x="0" y="556260"/>
                  </a:lnTo>
                  <a:lnTo>
                    <a:pt x="0" y="316738"/>
                  </a:lnTo>
                  <a:close/>
                </a:path>
                <a:path w="1473834" h="605154">
                  <a:moveTo>
                    <a:pt x="805306" y="75057"/>
                  </a:moveTo>
                  <a:lnTo>
                    <a:pt x="811149" y="45847"/>
                  </a:lnTo>
                  <a:lnTo>
                    <a:pt x="827277" y="21971"/>
                  </a:lnTo>
                  <a:lnTo>
                    <a:pt x="851153" y="5842"/>
                  </a:lnTo>
                  <a:lnTo>
                    <a:pt x="880364" y="0"/>
                  </a:lnTo>
                  <a:lnTo>
                    <a:pt x="1398270" y="0"/>
                  </a:lnTo>
                  <a:lnTo>
                    <a:pt x="1427479" y="5842"/>
                  </a:lnTo>
                  <a:lnTo>
                    <a:pt x="1451355" y="21971"/>
                  </a:lnTo>
                  <a:lnTo>
                    <a:pt x="1467357" y="45847"/>
                  </a:lnTo>
                  <a:lnTo>
                    <a:pt x="1473327" y="75057"/>
                  </a:lnTo>
                  <a:lnTo>
                    <a:pt x="1473327" y="529844"/>
                  </a:lnTo>
                  <a:lnTo>
                    <a:pt x="1467357" y="559054"/>
                  </a:lnTo>
                  <a:lnTo>
                    <a:pt x="1451355" y="582930"/>
                  </a:lnTo>
                  <a:lnTo>
                    <a:pt x="1427479" y="599059"/>
                  </a:lnTo>
                  <a:lnTo>
                    <a:pt x="1398270" y="604901"/>
                  </a:lnTo>
                  <a:lnTo>
                    <a:pt x="880364" y="604901"/>
                  </a:lnTo>
                  <a:lnTo>
                    <a:pt x="851153" y="599059"/>
                  </a:lnTo>
                  <a:lnTo>
                    <a:pt x="827277" y="582930"/>
                  </a:lnTo>
                  <a:lnTo>
                    <a:pt x="811149" y="559054"/>
                  </a:lnTo>
                  <a:lnTo>
                    <a:pt x="805306" y="529844"/>
                  </a:lnTo>
                  <a:lnTo>
                    <a:pt x="805306" y="75057"/>
                  </a:lnTo>
                  <a:close/>
                </a:path>
              </a:pathLst>
            </a:custGeom>
            <a:ln w="25908">
              <a:solidFill>
                <a:srgbClr val="9966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 descr=""/>
            <p:cNvSpPr/>
            <p:nvPr/>
          </p:nvSpPr>
          <p:spPr>
            <a:xfrm>
              <a:off x="7280909" y="4399025"/>
              <a:ext cx="187325" cy="349250"/>
            </a:xfrm>
            <a:custGeom>
              <a:avLst/>
              <a:gdLst/>
              <a:ahLst/>
              <a:cxnLst/>
              <a:rect l="l" t="t" r="r" b="b"/>
              <a:pathLst>
                <a:path w="187325" h="349250">
                  <a:moveTo>
                    <a:pt x="95250" y="1524"/>
                  </a:moveTo>
                  <a:lnTo>
                    <a:pt x="95250" y="348742"/>
                  </a:lnTo>
                </a:path>
                <a:path w="187325" h="349250">
                  <a:moveTo>
                    <a:pt x="187325" y="0"/>
                  </a:moveTo>
                  <a:lnTo>
                    <a:pt x="93599" y="153797"/>
                  </a:lnTo>
                </a:path>
                <a:path w="187325" h="349250">
                  <a:moveTo>
                    <a:pt x="0" y="1524"/>
                  </a:moveTo>
                  <a:lnTo>
                    <a:pt x="95250" y="156844"/>
                  </a:lnTo>
                </a:path>
              </a:pathLst>
            </a:custGeom>
            <a:ln w="25908">
              <a:solidFill>
                <a:srgbClr val="FFCC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8" name="object 108" descr=""/>
          <p:cNvSpPr txBox="1"/>
          <p:nvPr/>
        </p:nvSpPr>
        <p:spPr>
          <a:xfrm>
            <a:off x="7509129" y="5363057"/>
            <a:ext cx="22352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0">
                <a:latin typeface="Microsoft Sans Serif"/>
                <a:cs typeface="Microsoft Sans Serif"/>
              </a:rPr>
              <a:t>Q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09" name="object 109" descr=""/>
          <p:cNvSpPr/>
          <p:nvPr/>
        </p:nvSpPr>
        <p:spPr>
          <a:xfrm>
            <a:off x="6633209" y="5331714"/>
            <a:ext cx="1475105" cy="547370"/>
          </a:xfrm>
          <a:custGeom>
            <a:avLst/>
            <a:gdLst/>
            <a:ahLst/>
            <a:cxnLst/>
            <a:rect l="l" t="t" r="r" b="b"/>
            <a:pathLst>
              <a:path w="1475104" h="547370">
                <a:moveTo>
                  <a:pt x="0" y="260388"/>
                </a:moveTo>
                <a:lnTo>
                  <a:pt x="3048" y="244983"/>
                </a:lnTo>
                <a:lnTo>
                  <a:pt x="11557" y="232410"/>
                </a:lnTo>
                <a:lnTo>
                  <a:pt x="24130" y="224028"/>
                </a:lnTo>
                <a:lnTo>
                  <a:pt x="39497" y="220853"/>
                </a:lnTo>
                <a:lnTo>
                  <a:pt x="630174" y="220853"/>
                </a:lnTo>
                <a:lnTo>
                  <a:pt x="645541" y="224028"/>
                </a:lnTo>
                <a:lnTo>
                  <a:pt x="658114" y="232410"/>
                </a:lnTo>
                <a:lnTo>
                  <a:pt x="666623" y="244983"/>
                </a:lnTo>
                <a:lnTo>
                  <a:pt x="669671" y="260388"/>
                </a:lnTo>
                <a:lnTo>
                  <a:pt x="669671" y="499732"/>
                </a:lnTo>
                <a:lnTo>
                  <a:pt x="666623" y="515112"/>
                </a:lnTo>
                <a:lnTo>
                  <a:pt x="658114" y="527672"/>
                </a:lnTo>
                <a:lnTo>
                  <a:pt x="645541" y="536143"/>
                </a:lnTo>
                <a:lnTo>
                  <a:pt x="630174" y="539242"/>
                </a:lnTo>
                <a:lnTo>
                  <a:pt x="39497" y="539242"/>
                </a:lnTo>
                <a:lnTo>
                  <a:pt x="24130" y="536143"/>
                </a:lnTo>
                <a:lnTo>
                  <a:pt x="11557" y="527672"/>
                </a:lnTo>
                <a:lnTo>
                  <a:pt x="3048" y="515112"/>
                </a:lnTo>
                <a:lnTo>
                  <a:pt x="0" y="499732"/>
                </a:lnTo>
                <a:lnTo>
                  <a:pt x="0" y="260388"/>
                </a:lnTo>
                <a:close/>
              </a:path>
              <a:path w="1475104" h="547370">
                <a:moveTo>
                  <a:pt x="805434" y="67945"/>
                </a:moveTo>
                <a:lnTo>
                  <a:pt x="810768" y="41402"/>
                </a:lnTo>
                <a:lnTo>
                  <a:pt x="825373" y="19812"/>
                </a:lnTo>
                <a:lnTo>
                  <a:pt x="846963" y="5334"/>
                </a:lnTo>
                <a:lnTo>
                  <a:pt x="873506" y="0"/>
                </a:lnTo>
                <a:lnTo>
                  <a:pt x="1407033" y="0"/>
                </a:lnTo>
                <a:lnTo>
                  <a:pt x="1433576" y="5334"/>
                </a:lnTo>
                <a:lnTo>
                  <a:pt x="1455166" y="19812"/>
                </a:lnTo>
                <a:lnTo>
                  <a:pt x="1469771" y="41402"/>
                </a:lnTo>
                <a:lnTo>
                  <a:pt x="1475105" y="67945"/>
                </a:lnTo>
                <a:lnTo>
                  <a:pt x="1475105" y="478980"/>
                </a:lnTo>
                <a:lnTo>
                  <a:pt x="1469771" y="505409"/>
                </a:lnTo>
                <a:lnTo>
                  <a:pt x="1455166" y="526986"/>
                </a:lnTo>
                <a:lnTo>
                  <a:pt x="1433576" y="541528"/>
                </a:lnTo>
                <a:lnTo>
                  <a:pt x="1407033" y="546862"/>
                </a:lnTo>
                <a:lnTo>
                  <a:pt x="873506" y="546862"/>
                </a:lnTo>
                <a:lnTo>
                  <a:pt x="846963" y="541528"/>
                </a:lnTo>
                <a:lnTo>
                  <a:pt x="825373" y="526986"/>
                </a:lnTo>
                <a:lnTo>
                  <a:pt x="810768" y="505409"/>
                </a:lnTo>
                <a:lnTo>
                  <a:pt x="805434" y="478980"/>
                </a:lnTo>
                <a:lnTo>
                  <a:pt x="805434" y="67945"/>
                </a:lnTo>
                <a:close/>
              </a:path>
            </a:pathLst>
          </a:custGeom>
          <a:ln w="25908">
            <a:solidFill>
              <a:srgbClr val="9966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 descr=""/>
          <p:cNvSpPr txBox="1"/>
          <p:nvPr/>
        </p:nvSpPr>
        <p:spPr>
          <a:xfrm>
            <a:off x="6596253" y="5107889"/>
            <a:ext cx="320675" cy="78803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2000" spc="-50">
                <a:latin typeface="Microsoft Sans Serif"/>
                <a:cs typeface="Microsoft Sans Serif"/>
              </a:rPr>
              <a:t>R</a:t>
            </a:r>
            <a:endParaRPr sz="2000">
              <a:latin typeface="Microsoft Sans Serif"/>
              <a:cs typeface="Microsoft Sans Serif"/>
            </a:endParaRPr>
          </a:p>
          <a:p>
            <a:pPr marL="137160">
              <a:lnSpc>
                <a:spcPct val="100000"/>
              </a:lnSpc>
              <a:spcBef>
                <a:spcPts val="600"/>
              </a:spcBef>
            </a:pPr>
            <a:r>
              <a:rPr dirty="0" sz="2000" spc="-50">
                <a:latin typeface="Microsoft Sans Serif"/>
                <a:cs typeface="Microsoft Sans Serif"/>
              </a:rPr>
              <a:t>P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111" name="object 111" descr=""/>
          <p:cNvGrpSpPr/>
          <p:nvPr/>
        </p:nvGrpSpPr>
        <p:grpSpPr>
          <a:xfrm>
            <a:off x="2982467" y="1933194"/>
            <a:ext cx="234950" cy="708025"/>
            <a:chOff x="2982467" y="1933194"/>
            <a:chExt cx="234950" cy="708025"/>
          </a:xfrm>
        </p:grpSpPr>
        <p:sp>
          <p:nvSpPr>
            <p:cNvPr id="112" name="object 112" descr=""/>
            <p:cNvSpPr/>
            <p:nvPr/>
          </p:nvSpPr>
          <p:spPr>
            <a:xfrm>
              <a:off x="3109721" y="2181606"/>
              <a:ext cx="1270" cy="446405"/>
            </a:xfrm>
            <a:custGeom>
              <a:avLst/>
              <a:gdLst/>
              <a:ahLst/>
              <a:cxnLst/>
              <a:rect l="l" t="t" r="r" b="b"/>
              <a:pathLst>
                <a:path w="1269" h="446405">
                  <a:moveTo>
                    <a:pt x="1269" y="446405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FFCC66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 descr=""/>
            <p:cNvSpPr/>
            <p:nvPr/>
          </p:nvSpPr>
          <p:spPr>
            <a:xfrm>
              <a:off x="2995421" y="1963674"/>
              <a:ext cx="208915" cy="180975"/>
            </a:xfrm>
            <a:custGeom>
              <a:avLst/>
              <a:gdLst/>
              <a:ahLst/>
              <a:cxnLst/>
              <a:rect l="l" t="t" r="r" b="b"/>
              <a:pathLst>
                <a:path w="208914" h="180975">
                  <a:moveTo>
                    <a:pt x="0" y="0"/>
                  </a:moveTo>
                  <a:lnTo>
                    <a:pt x="102107" y="179324"/>
                  </a:lnTo>
                </a:path>
                <a:path w="208914" h="180975">
                  <a:moveTo>
                    <a:pt x="208660" y="1524"/>
                  </a:moveTo>
                  <a:lnTo>
                    <a:pt x="105028" y="180848"/>
                  </a:lnTo>
                </a:path>
              </a:pathLst>
            </a:custGeom>
            <a:ln w="25908">
              <a:solidFill>
                <a:srgbClr val="FFCC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 descr=""/>
            <p:cNvSpPr/>
            <p:nvPr/>
          </p:nvSpPr>
          <p:spPr>
            <a:xfrm>
              <a:off x="3101974" y="1933194"/>
              <a:ext cx="0" cy="201295"/>
            </a:xfrm>
            <a:custGeom>
              <a:avLst/>
              <a:gdLst/>
              <a:ahLst/>
              <a:cxnLst/>
              <a:rect l="l" t="t" r="r" b="b"/>
              <a:pathLst>
                <a:path w="0" h="201294">
                  <a:moveTo>
                    <a:pt x="0" y="0"/>
                  </a:moveTo>
                  <a:lnTo>
                    <a:pt x="0" y="201167"/>
                  </a:lnTo>
                </a:path>
              </a:pathLst>
            </a:custGeom>
            <a:ln w="39624">
              <a:solidFill>
                <a:srgbClr val="FFCC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5" name="object 115"/>
          <p:cNvSpPr txBox="1">
            <a:spLocks noGrp="1"/>
          </p:cNvSpPr>
          <p:nvPr>
            <p:ph type="title"/>
          </p:nvPr>
        </p:nvSpPr>
        <p:spPr>
          <a:xfrm>
            <a:off x="2034539" y="403859"/>
            <a:ext cx="5248910" cy="518159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L="635">
              <a:lnSpc>
                <a:spcPts val="4079"/>
              </a:lnSpc>
            </a:pPr>
            <a:r>
              <a:rPr dirty="0" b="1">
                <a:solidFill>
                  <a:srgbClr val="1F2023"/>
                </a:solidFill>
                <a:latin typeface="Times New Roman"/>
                <a:cs typeface="Times New Roman"/>
              </a:rPr>
              <a:t>Arc</a:t>
            </a:r>
            <a:r>
              <a:rPr dirty="0" spc="-30" b="1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b="1">
                <a:solidFill>
                  <a:srgbClr val="1F2023"/>
                </a:solidFill>
                <a:latin typeface="Times New Roman"/>
                <a:cs typeface="Times New Roman"/>
              </a:rPr>
              <a:t>și</a:t>
            </a:r>
            <a:r>
              <a:rPr dirty="0" spc="-30" b="1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pc="-10" b="1">
                <a:solidFill>
                  <a:srgbClr val="1F2023"/>
                </a:solidFill>
                <a:latin typeface="Times New Roman"/>
                <a:cs typeface="Times New Roman"/>
              </a:rPr>
              <a:t>subtipuri</a:t>
            </a:r>
          </a:p>
        </p:txBody>
      </p:sp>
      <p:sp>
        <p:nvSpPr>
          <p:cNvPr id="116" name="object 11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85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19.04.2022</a:t>
            </a:r>
          </a:p>
        </p:txBody>
      </p:sp>
      <p:sp>
        <p:nvSpPr>
          <p:cNvPr id="117" name="object 11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85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66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81000" y="798576"/>
            <a:ext cx="4419600" cy="5550535"/>
          </a:xfrm>
          <a:custGeom>
            <a:avLst/>
            <a:gdLst/>
            <a:ahLst/>
            <a:cxnLst/>
            <a:rect l="l" t="t" r="r" b="b"/>
            <a:pathLst>
              <a:path w="4419600" h="5550535">
                <a:moveTo>
                  <a:pt x="4419600" y="0"/>
                </a:moveTo>
                <a:lnTo>
                  <a:pt x="0" y="0"/>
                </a:lnTo>
                <a:lnTo>
                  <a:pt x="0" y="5550408"/>
                </a:lnTo>
                <a:lnTo>
                  <a:pt x="4419600" y="5550408"/>
                </a:lnTo>
                <a:lnTo>
                  <a:pt x="4419600" y="0"/>
                </a:lnTo>
                <a:close/>
              </a:path>
            </a:pathLst>
          </a:custGeom>
          <a:solidFill>
            <a:srgbClr val="F8F8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368300" y="787349"/>
            <a:ext cx="4434205" cy="5559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1F2023"/>
                </a:solidFill>
                <a:latin typeface="Arial"/>
                <a:cs typeface="Arial"/>
              </a:rPr>
              <a:t>Relația</a:t>
            </a:r>
            <a:r>
              <a:rPr dirty="0" sz="2400" spc="-80" b="1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1F2023"/>
                </a:solidFill>
                <a:latin typeface="Arial"/>
                <a:cs typeface="Arial"/>
              </a:rPr>
              <a:t>care</a:t>
            </a:r>
            <a:r>
              <a:rPr dirty="0" sz="2400" spc="-60" b="1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1F2023"/>
                </a:solidFill>
                <a:latin typeface="Arial"/>
                <a:cs typeface="Arial"/>
              </a:rPr>
              <a:t>ascunde</a:t>
            </a:r>
            <a:r>
              <a:rPr dirty="0" sz="2400" spc="-55" b="1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dirty="0" sz="2400" spc="-25" b="1">
                <a:solidFill>
                  <a:srgbClr val="1F2023"/>
                </a:solidFill>
                <a:latin typeface="Arial"/>
                <a:cs typeface="Arial"/>
              </a:rPr>
              <a:t>un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10" b="1">
                <a:solidFill>
                  <a:srgbClr val="1F2023"/>
                </a:solidFill>
                <a:latin typeface="Arial"/>
                <a:cs typeface="Arial"/>
              </a:rPr>
              <a:t>atribut</a:t>
            </a:r>
            <a:endParaRPr sz="2400">
              <a:latin typeface="Arial"/>
              <a:cs typeface="Arial"/>
            </a:endParaRPr>
          </a:p>
          <a:p>
            <a:pPr marL="12700" marR="92710">
              <a:lnSpc>
                <a:spcPct val="100000"/>
              </a:lnSpc>
              <a:spcBef>
                <a:spcPts val="2520"/>
              </a:spcBef>
            </a:pP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În</a:t>
            </a:r>
            <a:r>
              <a:rPr dirty="0" sz="2100" spc="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activitatea</a:t>
            </a:r>
            <a:r>
              <a:rPr dirty="0" sz="2100" spc="-2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de DJ,</a:t>
            </a:r>
            <a:r>
              <a:rPr dirty="0" sz="2100" spc="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poate</a:t>
            </a:r>
            <a:r>
              <a:rPr dirty="0" sz="2100" spc="1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25">
                <a:solidFill>
                  <a:srgbClr val="1F2023"/>
                </a:solidFill>
                <a:latin typeface="Microsoft Sans Serif"/>
                <a:cs typeface="Microsoft Sans Serif"/>
              </a:rPr>
              <a:t>fi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desemnat</a:t>
            </a:r>
            <a:r>
              <a:rPr dirty="0" sz="2100" spc="-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să</a:t>
            </a:r>
            <a:r>
              <a:rPr dirty="0" sz="2100" spc="-2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lucreze</a:t>
            </a:r>
            <a:r>
              <a:rPr dirty="0" sz="2100" spc="-2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la</a:t>
            </a:r>
            <a:r>
              <a:rPr dirty="0" sz="2100" spc="-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unul</a:t>
            </a:r>
            <a:r>
              <a:rPr dirty="0" sz="2100" spc="-2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sau</a:t>
            </a:r>
            <a:r>
              <a:rPr dirty="0" sz="2100" spc="-1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25">
                <a:solidFill>
                  <a:srgbClr val="1F2023"/>
                </a:solidFill>
                <a:latin typeface="Microsoft Sans Serif"/>
                <a:cs typeface="Microsoft Sans Serif"/>
              </a:rPr>
              <a:t>mai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multe</a:t>
            </a:r>
            <a:r>
              <a:rPr dirty="0" sz="2100" spc="-6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EVENIMENTE.</a:t>
            </a:r>
            <a:endParaRPr sz="2100">
              <a:latin typeface="Microsoft Sans Serif"/>
              <a:cs typeface="Microsoft Sans Serif"/>
            </a:endParaRPr>
          </a:p>
          <a:p>
            <a:pPr algn="just" marL="12700" marR="168910">
              <a:lnSpc>
                <a:spcPct val="100000"/>
              </a:lnSpc>
            </a:pP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Fiecare</a:t>
            </a:r>
            <a:r>
              <a:rPr dirty="0" sz="2100" spc="-1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EVENIMENT</a:t>
            </a:r>
            <a:r>
              <a:rPr dirty="0" sz="2100" spc="-4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poate</a:t>
            </a:r>
            <a:r>
              <a:rPr dirty="0" sz="2100" spc="-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fi</a:t>
            </a:r>
            <a:r>
              <a:rPr dirty="0" sz="2100" spc="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un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25">
                <a:solidFill>
                  <a:srgbClr val="1F2023"/>
                </a:solidFill>
                <a:latin typeface="Microsoft Sans Serif"/>
                <a:cs typeface="Microsoft Sans Serif"/>
              </a:rPr>
              <a:t>loc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de</a:t>
            </a:r>
            <a:r>
              <a:rPr dirty="0" sz="2100" spc="-1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muncă pentru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unul</a:t>
            </a:r>
            <a:r>
              <a:rPr dirty="0" sz="2100" spc="-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sau</a:t>
            </a:r>
            <a:r>
              <a:rPr dirty="0" sz="2100" spc="-1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mai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 mulți PARTENERI.</a:t>
            </a:r>
            <a:endParaRPr sz="2100">
              <a:latin typeface="Microsoft Sans Serif"/>
              <a:cs typeface="Microsoft Sans Serif"/>
            </a:endParaRPr>
          </a:p>
          <a:p>
            <a:pPr algn="just" marL="12700" marR="215900">
              <a:lnSpc>
                <a:spcPct val="100000"/>
              </a:lnSpc>
              <a:spcBef>
                <a:spcPts val="5"/>
              </a:spcBef>
            </a:pP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Atunci</a:t>
            </a:r>
            <a:r>
              <a:rPr dirty="0" sz="2100" spc="-3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când</a:t>
            </a:r>
            <a:r>
              <a:rPr dirty="0" sz="2100" spc="-3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un</a:t>
            </a:r>
            <a:r>
              <a:rPr dirty="0" sz="2100" spc="-2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PLANIFICATOR</a:t>
            </a:r>
            <a:r>
              <a:rPr dirty="0" sz="2100" spc="-1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25">
                <a:solidFill>
                  <a:srgbClr val="1F2023"/>
                </a:solidFill>
                <a:latin typeface="Microsoft Sans Serif"/>
                <a:cs typeface="Microsoft Sans Serif"/>
              </a:rPr>
              <a:t>DE </a:t>
            </a:r>
            <a:r>
              <a:rPr dirty="0" sz="2100" spc="-20">
                <a:solidFill>
                  <a:srgbClr val="1F2023"/>
                </a:solidFill>
                <a:latin typeface="Microsoft Sans Serif"/>
                <a:cs typeface="Microsoft Sans Serif"/>
              </a:rPr>
              <a:t>EVENIMENT,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un DJ</a:t>
            </a:r>
            <a:r>
              <a:rPr dirty="0" sz="2100" spc="1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sau </a:t>
            </a:r>
            <a:r>
              <a:rPr dirty="0" sz="2100" spc="-25">
                <a:solidFill>
                  <a:srgbClr val="1F2023"/>
                </a:solidFill>
                <a:latin typeface="Microsoft Sans Serif"/>
                <a:cs typeface="Microsoft Sans Serif"/>
              </a:rPr>
              <a:t>un</a:t>
            </a:r>
            <a:endParaRPr sz="2100">
              <a:latin typeface="Microsoft Sans Serif"/>
              <a:cs typeface="Microsoft Sans Serif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MANAGER</a:t>
            </a:r>
            <a:r>
              <a:rPr dirty="0" sz="2100" spc="-2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DE</a:t>
            </a:r>
            <a:r>
              <a:rPr dirty="0" sz="2100" spc="-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PROIECT</a:t>
            </a:r>
            <a:r>
              <a:rPr dirty="0" sz="2100" spc="-4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lucrează</a:t>
            </a:r>
            <a:r>
              <a:rPr dirty="0" sz="2100" spc="-3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25">
                <a:solidFill>
                  <a:srgbClr val="1F2023"/>
                </a:solidFill>
                <a:latin typeface="Microsoft Sans Serif"/>
                <a:cs typeface="Microsoft Sans Serif"/>
              </a:rPr>
              <a:t>la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un</a:t>
            </a:r>
            <a:r>
              <a:rPr dirty="0" sz="2100" spc="-1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20">
                <a:solidFill>
                  <a:srgbClr val="1F2023"/>
                </a:solidFill>
                <a:latin typeface="Microsoft Sans Serif"/>
                <a:cs typeface="Microsoft Sans Serif"/>
              </a:rPr>
              <a:t>EVENIMENT,</a:t>
            </a:r>
            <a:r>
              <a:rPr dirty="0" sz="2100" spc="-1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dorim</a:t>
            </a:r>
            <a:r>
              <a:rPr dirty="0" sz="2100" spc="-1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ca aceștia</a:t>
            </a:r>
            <a:r>
              <a:rPr dirty="0" sz="2100" spc="-25">
                <a:solidFill>
                  <a:srgbClr val="1F2023"/>
                </a:solidFill>
                <a:latin typeface="Microsoft Sans Serif"/>
                <a:cs typeface="Microsoft Sans Serif"/>
              </a:rPr>
              <a:t> să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înregistreze</a:t>
            </a:r>
            <a:r>
              <a:rPr dirty="0" sz="2100" spc="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starea</a:t>
            </a:r>
            <a:r>
              <a:rPr dirty="0" sz="2100" spc="2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jobului.</a:t>
            </a:r>
            <a:endParaRPr sz="2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Cărei</a:t>
            </a:r>
            <a:r>
              <a:rPr dirty="0" sz="2100" spc="-2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entități</a:t>
            </a:r>
            <a:r>
              <a:rPr dirty="0" sz="2100" spc="-4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ar</a:t>
            </a:r>
            <a:r>
              <a:rPr dirty="0" sz="2100" spc="-3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aparține</a:t>
            </a:r>
            <a:r>
              <a:rPr dirty="0" sz="2100" spc="-2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atributul</a:t>
            </a:r>
            <a:endParaRPr sz="2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ui„statut”?</a:t>
            </a:r>
            <a:endParaRPr sz="21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1000" y="266700"/>
            <a:ext cx="4267200" cy="457200"/>
          </a:xfrm>
          <a:prstGeom prst="rect"/>
          <a:solidFill>
            <a:srgbClr val="F8F8F9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545"/>
              </a:lnSpc>
            </a:pPr>
            <a:r>
              <a:rPr dirty="0" sz="3200" spc="-10" i="1">
                <a:solidFill>
                  <a:srgbClr val="1F2023"/>
                </a:solidFill>
                <a:latin typeface="Arial"/>
                <a:cs typeface="Arial"/>
              </a:rPr>
              <a:t>Spune-</a:t>
            </a:r>
            <a:r>
              <a:rPr dirty="0" sz="3200" i="1">
                <a:solidFill>
                  <a:srgbClr val="1F2023"/>
                </a:solidFill>
                <a:latin typeface="Arial"/>
                <a:cs typeface="Arial"/>
              </a:rPr>
              <a:t>mi</a:t>
            </a:r>
            <a:r>
              <a:rPr dirty="0" sz="3200" spc="15" i="1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dirty="0" sz="3200" i="1">
                <a:solidFill>
                  <a:srgbClr val="1F2023"/>
                </a:solidFill>
                <a:latin typeface="Arial"/>
                <a:cs typeface="Arial"/>
              </a:rPr>
              <a:t>/</a:t>
            </a:r>
            <a:r>
              <a:rPr dirty="0" sz="3200" spc="-95" i="1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dirty="0" sz="3200" spc="-10" i="1">
                <a:solidFill>
                  <a:srgbClr val="1F2023"/>
                </a:solidFill>
                <a:latin typeface="Arial"/>
                <a:cs typeface="Arial"/>
              </a:rPr>
              <a:t>Arată-</a:t>
            </a:r>
            <a:r>
              <a:rPr dirty="0" sz="3200" spc="-25" i="1">
                <a:solidFill>
                  <a:srgbClr val="1F2023"/>
                </a:solidFill>
                <a:latin typeface="Arial"/>
                <a:cs typeface="Arial"/>
              </a:rPr>
              <a:t>mi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337428" y="275031"/>
            <a:ext cx="289433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1F2023"/>
                </a:solidFill>
                <a:latin typeface="Courier New"/>
                <a:cs typeface="Courier New"/>
              </a:rPr>
              <a:t>EVENIMENT</a:t>
            </a:r>
            <a:r>
              <a:rPr dirty="0" sz="1800" spc="-65" b="1">
                <a:solidFill>
                  <a:srgbClr val="1F2023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1F2023"/>
                </a:solidFill>
                <a:latin typeface="Courier New"/>
                <a:cs typeface="Courier New"/>
              </a:rPr>
              <a:t>și</a:t>
            </a:r>
            <a:r>
              <a:rPr dirty="0" sz="1800" spc="-45" b="1">
                <a:solidFill>
                  <a:srgbClr val="1F2023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1F2023"/>
                </a:solidFill>
                <a:latin typeface="Courier New"/>
                <a:cs typeface="Courier New"/>
              </a:rPr>
              <a:t>PARTENER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5318" y="849243"/>
            <a:ext cx="3789530" cy="4387833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85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19.04.2022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85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66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635" y="1596897"/>
            <a:ext cx="7294245" cy="10020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775970" algn="l"/>
              </a:tabLst>
            </a:pPr>
            <a:r>
              <a:rPr dirty="0" sz="3200"/>
              <a:t>Materialul</a:t>
            </a:r>
            <a:r>
              <a:rPr dirty="0" sz="3200" spc="-70"/>
              <a:t> </a:t>
            </a:r>
            <a:r>
              <a:rPr dirty="0" sz="3200"/>
              <a:t>utilizat</a:t>
            </a:r>
            <a:r>
              <a:rPr dirty="0" sz="3200" spc="-105"/>
              <a:t> </a:t>
            </a:r>
            <a:r>
              <a:rPr dirty="0" sz="3200"/>
              <a:t>in</a:t>
            </a:r>
            <a:r>
              <a:rPr dirty="0" sz="3200" spc="-65"/>
              <a:t> </a:t>
            </a:r>
            <a:r>
              <a:rPr dirty="0" sz="3200"/>
              <a:t>acest</a:t>
            </a:r>
            <a:r>
              <a:rPr dirty="0" sz="3200" spc="-90"/>
              <a:t> </a:t>
            </a:r>
            <a:r>
              <a:rPr dirty="0" sz="3200"/>
              <a:t>curs</a:t>
            </a:r>
            <a:r>
              <a:rPr dirty="0" sz="3200" spc="-120"/>
              <a:t> </a:t>
            </a:r>
            <a:r>
              <a:rPr dirty="0" sz="3200"/>
              <a:t>face</a:t>
            </a:r>
            <a:r>
              <a:rPr dirty="0" sz="3200" spc="-114"/>
              <a:t> </a:t>
            </a:r>
            <a:r>
              <a:rPr dirty="0" sz="3200" spc="-10"/>
              <a:t>parte </a:t>
            </a:r>
            <a:r>
              <a:rPr dirty="0" sz="3200" spc="-25"/>
              <a:t>din</a:t>
            </a:r>
            <a:r>
              <a:rPr dirty="0" sz="3200"/>
              <a:t>	curriculum</a:t>
            </a:r>
            <a:r>
              <a:rPr dirty="0" sz="3200" spc="-75"/>
              <a:t> </a:t>
            </a:r>
            <a:r>
              <a:rPr dirty="0" sz="3200"/>
              <a:t>Oracle</a:t>
            </a:r>
            <a:r>
              <a:rPr dirty="0" sz="3200" spc="-80"/>
              <a:t> </a:t>
            </a:r>
            <a:r>
              <a:rPr dirty="0" sz="3200" spc="-10"/>
              <a:t>Academy</a:t>
            </a:r>
            <a:endParaRPr sz="32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85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19.04.2022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726" y="2959735"/>
            <a:ext cx="2239010" cy="60515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800" spc="-10" b="1">
                <a:solidFill>
                  <a:srgbClr val="FF0000"/>
                </a:solidFill>
                <a:latin typeface="Arial"/>
                <a:cs typeface="Arial"/>
              </a:rPr>
              <a:t>Întrebări?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31140" y="97028"/>
            <a:ext cx="20459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i="1">
                <a:solidFill>
                  <a:srgbClr val="1F2023"/>
                </a:solidFill>
                <a:latin typeface="Arial"/>
                <a:cs typeface="Arial"/>
              </a:rPr>
              <a:t>Spune-</a:t>
            </a:r>
            <a:r>
              <a:rPr dirty="0" sz="1800" i="1">
                <a:solidFill>
                  <a:srgbClr val="1F2023"/>
                </a:solidFill>
                <a:latin typeface="Arial"/>
                <a:cs typeface="Arial"/>
              </a:rPr>
              <a:t>mi</a:t>
            </a:r>
            <a:r>
              <a:rPr dirty="0" sz="1800" spc="30" i="1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dirty="0" sz="1800" i="1">
                <a:solidFill>
                  <a:srgbClr val="1F2023"/>
                </a:solidFill>
                <a:latin typeface="Arial"/>
                <a:cs typeface="Arial"/>
              </a:rPr>
              <a:t>/</a:t>
            </a:r>
            <a:r>
              <a:rPr dirty="0" sz="1800" spc="-55" i="1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dirty="0" sz="1800" spc="-10" i="1">
                <a:solidFill>
                  <a:srgbClr val="1F2023"/>
                </a:solidFill>
                <a:latin typeface="Arial"/>
                <a:cs typeface="Arial"/>
              </a:rPr>
              <a:t>Arată-</a:t>
            </a:r>
            <a:r>
              <a:rPr dirty="0" sz="1800" spc="-25" i="1">
                <a:solidFill>
                  <a:srgbClr val="1F2023"/>
                </a:solidFill>
                <a:latin typeface="Arial"/>
                <a:cs typeface="Arial"/>
              </a:rPr>
              <a:t>mi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52400" y="685800"/>
            <a:ext cx="3048000" cy="4765675"/>
          </a:xfrm>
          <a:prstGeom prst="rect">
            <a:avLst/>
          </a:prstGeom>
          <a:solidFill>
            <a:srgbClr val="F8F8F9"/>
          </a:solidFill>
        </p:spPr>
        <p:txBody>
          <a:bodyPr wrap="square" lIns="0" tIns="10160" rIns="0" bIns="0" rtlCol="0" vert="horz">
            <a:spAutoFit/>
          </a:bodyPr>
          <a:lstStyle/>
          <a:p>
            <a:pPr marR="142875">
              <a:lnSpc>
                <a:spcPts val="2880"/>
              </a:lnSpc>
              <a:spcBef>
                <a:spcPts val="80"/>
              </a:spcBef>
            </a:pP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15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fost</a:t>
            </a:r>
            <a:r>
              <a:rPr dirty="0" sz="2400" spc="-2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adăugată</a:t>
            </a:r>
            <a:r>
              <a:rPr dirty="0" sz="2400" spc="-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0">
                <a:solidFill>
                  <a:srgbClr val="1F2023"/>
                </a:solidFill>
                <a:latin typeface="Microsoft Sans Serif"/>
                <a:cs typeface="Microsoft Sans Serif"/>
              </a:rPr>
              <a:t>o </a:t>
            </a: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entitate</a:t>
            </a:r>
            <a:r>
              <a:rPr dirty="0" sz="2400" spc="-5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de</a:t>
            </a:r>
            <a:r>
              <a:rPr dirty="0" sz="2400" spc="-4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1F2023"/>
                </a:solidFill>
                <a:latin typeface="Microsoft Sans Serif"/>
                <a:cs typeface="Microsoft Sans Serif"/>
              </a:rPr>
              <a:t>intersecție</a:t>
            </a:r>
            <a:endParaRPr sz="2400">
              <a:latin typeface="Microsoft Sans Serif"/>
              <a:cs typeface="Microsoft Sans Serif"/>
            </a:endParaRPr>
          </a:p>
          <a:p>
            <a:pPr marR="603885">
              <a:lnSpc>
                <a:spcPts val="2880"/>
              </a:lnSpc>
              <a:spcBef>
                <a:spcPts val="5"/>
              </a:spcBef>
            </a:pPr>
            <a:r>
              <a:rPr dirty="0" sz="2400" spc="630">
                <a:solidFill>
                  <a:srgbClr val="1F2023"/>
                </a:solidFill>
                <a:latin typeface="Microsoft Sans Serif"/>
                <a:cs typeface="Microsoft Sans Serif"/>
              </a:rPr>
              <a:t>–</a:t>
            </a:r>
            <a:r>
              <a:rPr dirty="0" sz="2400" spc="-114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1F2023"/>
                </a:solidFill>
                <a:latin typeface="Microsoft Sans Serif"/>
                <a:cs typeface="Microsoft Sans Serif"/>
              </a:rPr>
              <a:t>ATRIBUIRE </a:t>
            </a: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LOCURI</a:t>
            </a:r>
            <a:r>
              <a:rPr dirty="0" sz="2400" spc="-6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1F2023"/>
                </a:solidFill>
                <a:latin typeface="Microsoft Sans Serif"/>
                <a:cs typeface="Microsoft Sans Serif"/>
              </a:rPr>
              <a:t>MUNCĂ,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ts val="2785"/>
              </a:lnSpc>
            </a:pP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inclusiv</a:t>
            </a:r>
            <a:r>
              <a:rPr dirty="0" sz="2400" spc="-8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atributul</a:t>
            </a:r>
            <a:r>
              <a:rPr dirty="0" sz="2400" spc="-8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5">
                <a:solidFill>
                  <a:srgbClr val="1F2023"/>
                </a:solidFill>
                <a:latin typeface="Microsoft Sans Serif"/>
                <a:cs typeface="Microsoft Sans Serif"/>
              </a:rPr>
              <a:t>de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r>
              <a:rPr dirty="0" sz="2400" spc="-10">
                <a:solidFill>
                  <a:srgbClr val="1F2023"/>
                </a:solidFill>
                <a:latin typeface="Microsoft Sans Serif"/>
                <a:cs typeface="Microsoft Sans Serif"/>
              </a:rPr>
              <a:t>stare.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2400">
              <a:latin typeface="Microsoft Sans Serif"/>
              <a:cs typeface="Microsoft Sans Serif"/>
            </a:endParaRPr>
          </a:p>
          <a:p>
            <a:pPr marR="89535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Relația</a:t>
            </a:r>
            <a:r>
              <a:rPr dirty="0" sz="2400" spc="-4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originală</a:t>
            </a:r>
            <a:r>
              <a:rPr dirty="0" sz="2400" spc="-2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M:</a:t>
            </a:r>
            <a:r>
              <a:rPr dirty="0" sz="2400" spc="-7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0">
                <a:solidFill>
                  <a:srgbClr val="1F2023"/>
                </a:solidFill>
                <a:latin typeface="Microsoft Sans Serif"/>
                <a:cs typeface="Microsoft Sans Serif"/>
              </a:rPr>
              <a:t>M </a:t>
            </a: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4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devenit</a:t>
            </a:r>
            <a:r>
              <a:rPr dirty="0" sz="2400" spc="-2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două</a:t>
            </a:r>
            <a:r>
              <a:rPr dirty="0" sz="2400" spc="-2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1F2023"/>
                </a:solidFill>
                <a:latin typeface="Microsoft Sans Serif"/>
                <a:cs typeface="Microsoft Sans Serif"/>
              </a:rPr>
              <a:t>relații </a:t>
            </a: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1:</a:t>
            </a:r>
            <a:r>
              <a:rPr dirty="0" sz="2400" spc="2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5">
                <a:solidFill>
                  <a:srgbClr val="1F2023"/>
                </a:solidFill>
                <a:latin typeface="Microsoft Sans Serif"/>
                <a:cs typeface="Microsoft Sans Serif"/>
              </a:rPr>
              <a:t>M.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65"/>
              </a:spcBef>
            </a:pPr>
            <a:endParaRPr sz="2400">
              <a:latin typeface="Microsoft Sans Serif"/>
              <a:cs typeface="Microsoft Sans Serif"/>
            </a:endParaRPr>
          </a:p>
          <a:p>
            <a:pPr>
              <a:lnSpc>
                <a:spcPts val="2845"/>
              </a:lnSpc>
            </a:pP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Care</a:t>
            </a:r>
            <a:r>
              <a:rPr dirty="0" sz="2400" spc="1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ar</a:t>
            </a:r>
            <a:r>
              <a:rPr dirty="0" sz="2400" spc="-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fi</a:t>
            </a:r>
            <a:r>
              <a:rPr dirty="0" sz="2400" spc="-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0">
                <a:solidFill>
                  <a:srgbClr val="1F2023"/>
                </a:solidFill>
                <a:latin typeface="Microsoft Sans Serif"/>
                <a:cs typeface="Microsoft Sans Serif"/>
              </a:rPr>
              <a:t>UID-</a:t>
            </a:r>
            <a:r>
              <a:rPr dirty="0" sz="2400" spc="-25">
                <a:solidFill>
                  <a:srgbClr val="1F2023"/>
                </a:solidFill>
                <a:latin typeface="Microsoft Sans Serif"/>
                <a:cs typeface="Microsoft Sans Serif"/>
              </a:rPr>
              <a:t>ul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ts val="2845"/>
              </a:lnSpc>
            </a:pP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entității</a:t>
            </a:r>
            <a:r>
              <a:rPr dirty="0" sz="2400" spc="-4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de</a:t>
            </a:r>
            <a:r>
              <a:rPr dirty="0" sz="2400" spc="-5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1F2023"/>
                </a:solidFill>
                <a:latin typeface="Microsoft Sans Serif"/>
                <a:cs typeface="Microsoft Sans Serif"/>
              </a:rPr>
              <a:t>intersecție?</a:t>
            </a:r>
            <a:endParaRPr sz="2400">
              <a:latin typeface="Microsoft Sans Serif"/>
              <a:cs typeface="Microsoft Sans Serif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38591" y="981085"/>
            <a:ext cx="3991335" cy="4829915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5642228" y="5449620"/>
            <a:ext cx="305562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1F2023"/>
                </a:solidFill>
                <a:latin typeface="Microsoft Sans Serif"/>
                <a:cs typeface="Microsoft Sans Serif"/>
              </a:rPr>
              <a:t>ATRIBUIRE</a:t>
            </a:r>
            <a:r>
              <a:rPr dirty="0" sz="1800" spc="-4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1F2023"/>
                </a:solidFill>
                <a:latin typeface="Microsoft Sans Serif"/>
                <a:cs typeface="Microsoft Sans Serif"/>
              </a:rPr>
              <a:t>LOCURI</a:t>
            </a:r>
            <a:r>
              <a:rPr dirty="0" sz="1800" spc="-2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20">
                <a:solidFill>
                  <a:srgbClr val="1F2023"/>
                </a:solidFill>
                <a:latin typeface="Microsoft Sans Serif"/>
                <a:cs typeface="Microsoft Sans Serif"/>
              </a:rPr>
              <a:t>MUNCĂ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31140" y="172923"/>
            <a:ext cx="20453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i="1">
                <a:solidFill>
                  <a:srgbClr val="1F2023"/>
                </a:solidFill>
                <a:latin typeface="Arial"/>
                <a:cs typeface="Arial"/>
              </a:rPr>
              <a:t>Spune-</a:t>
            </a:r>
            <a:r>
              <a:rPr dirty="0" sz="1800" i="1">
                <a:solidFill>
                  <a:srgbClr val="1F2023"/>
                </a:solidFill>
                <a:latin typeface="Arial"/>
                <a:cs typeface="Arial"/>
              </a:rPr>
              <a:t>mi</a:t>
            </a:r>
            <a:r>
              <a:rPr dirty="0" sz="1800" spc="30" i="1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dirty="0" sz="1800" i="1">
                <a:solidFill>
                  <a:srgbClr val="1F2023"/>
                </a:solidFill>
                <a:latin typeface="Arial"/>
                <a:cs typeface="Arial"/>
              </a:rPr>
              <a:t>/</a:t>
            </a:r>
            <a:r>
              <a:rPr dirty="0" sz="1800" spc="-55" i="1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dirty="0" sz="1800" spc="-10" i="1">
                <a:solidFill>
                  <a:srgbClr val="1F2023"/>
                </a:solidFill>
                <a:latin typeface="Arial"/>
                <a:cs typeface="Arial"/>
              </a:rPr>
              <a:t>Arată-</a:t>
            </a:r>
            <a:r>
              <a:rPr dirty="0" sz="1800" spc="-25" i="1">
                <a:solidFill>
                  <a:srgbClr val="1F2023"/>
                </a:solidFill>
                <a:latin typeface="Arial"/>
                <a:cs typeface="Arial"/>
              </a:rPr>
              <a:t>mi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971" y="762000"/>
            <a:ext cx="2819400" cy="396240"/>
          </a:xfrm>
          <a:prstGeom prst="rect"/>
          <a:solidFill>
            <a:srgbClr val="F8F8F9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080"/>
              </a:lnSpc>
            </a:pPr>
            <a:r>
              <a:rPr dirty="0" sz="2800" b="1">
                <a:solidFill>
                  <a:srgbClr val="1F2023"/>
                </a:solidFill>
                <a:latin typeface="Arial"/>
                <a:cs typeface="Arial"/>
              </a:rPr>
              <a:t>Relații</a:t>
            </a:r>
            <a:r>
              <a:rPr dirty="0" sz="2800" spc="-90" b="1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1F2023"/>
                </a:solidFill>
                <a:latin typeface="Arial"/>
                <a:cs typeface="Arial"/>
              </a:rPr>
              <a:t>interzise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76784" y="1959864"/>
            <a:ext cx="3176270" cy="4026535"/>
          </a:xfrm>
          <a:prstGeom prst="rect">
            <a:avLst/>
          </a:prstGeom>
          <a:solidFill>
            <a:srgbClr val="F8F8F9"/>
          </a:solidFill>
        </p:spPr>
        <p:txBody>
          <a:bodyPr wrap="square" lIns="0" tIns="6985" rIns="0" bIns="0" rtlCol="0" vert="horz">
            <a:spAutoFit/>
          </a:bodyPr>
          <a:lstStyle/>
          <a:p>
            <a:pPr algn="just" marR="645160">
              <a:lnSpc>
                <a:spcPts val="2880"/>
              </a:lnSpc>
              <a:spcBef>
                <a:spcPts val="55"/>
              </a:spcBef>
            </a:pPr>
            <a:r>
              <a:rPr dirty="0" sz="2400" spc="-10">
                <a:solidFill>
                  <a:srgbClr val="1F2023"/>
                </a:solidFill>
                <a:latin typeface="Microsoft Sans Serif"/>
                <a:cs typeface="Microsoft Sans Serif"/>
              </a:rPr>
              <a:t>Identificatorul</a:t>
            </a:r>
            <a:r>
              <a:rPr dirty="0" sz="2400" spc="-3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0">
                <a:solidFill>
                  <a:srgbClr val="1F2023"/>
                </a:solidFill>
                <a:latin typeface="Microsoft Sans Serif"/>
                <a:cs typeface="Microsoft Sans Serif"/>
              </a:rPr>
              <a:t>unic </a:t>
            </a: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(UID)</a:t>
            </a:r>
            <a:r>
              <a:rPr dirty="0" sz="2400" spc="-5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al</a:t>
            </a:r>
            <a:r>
              <a:rPr dirty="0" sz="2400" spc="-4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entității</a:t>
            </a:r>
            <a:r>
              <a:rPr dirty="0" sz="2400" spc="-5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5">
                <a:solidFill>
                  <a:srgbClr val="1F2023"/>
                </a:solidFill>
                <a:latin typeface="Microsoft Sans Serif"/>
                <a:cs typeface="Microsoft Sans Serif"/>
              </a:rPr>
              <a:t>de </a:t>
            </a: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intersecție</a:t>
            </a:r>
            <a:r>
              <a:rPr dirty="0" sz="2400" spc="-13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1F2023"/>
                </a:solidFill>
                <a:latin typeface="Microsoft Sans Serif"/>
                <a:cs typeface="Microsoft Sans Serif"/>
              </a:rPr>
              <a:t>provine</a:t>
            </a:r>
            <a:endParaRPr sz="2400">
              <a:latin typeface="Microsoft Sans Serif"/>
              <a:cs typeface="Microsoft Sans Serif"/>
            </a:endParaRPr>
          </a:p>
          <a:p>
            <a:pPr algn="just" marR="200025">
              <a:lnSpc>
                <a:spcPts val="2880"/>
              </a:lnSpc>
            </a:pP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adesea</a:t>
            </a:r>
            <a:r>
              <a:rPr dirty="0" sz="2400" spc="-7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din</a:t>
            </a:r>
            <a:r>
              <a:rPr dirty="0" sz="2400" spc="-6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relațiile</a:t>
            </a:r>
            <a:r>
              <a:rPr dirty="0" sz="2400" spc="-5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5">
                <a:solidFill>
                  <a:srgbClr val="1F2023"/>
                </a:solidFill>
                <a:latin typeface="Microsoft Sans Serif"/>
                <a:cs typeface="Microsoft Sans Serif"/>
              </a:rPr>
              <a:t>de </a:t>
            </a: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origine</a:t>
            </a:r>
            <a:r>
              <a:rPr dirty="0" sz="2400" spc="-2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și</a:t>
            </a:r>
            <a:r>
              <a:rPr dirty="0" sz="2400" spc="-3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0">
                <a:solidFill>
                  <a:srgbClr val="1F2023"/>
                </a:solidFill>
                <a:latin typeface="Microsoft Sans Serif"/>
                <a:cs typeface="Microsoft Sans Serif"/>
              </a:rPr>
              <a:t>este</a:t>
            </a:r>
            <a:endParaRPr sz="2400">
              <a:latin typeface="Microsoft Sans Serif"/>
              <a:cs typeface="Microsoft Sans Serif"/>
            </a:endParaRPr>
          </a:p>
          <a:p>
            <a:pPr algn="just">
              <a:lnSpc>
                <a:spcPts val="2880"/>
              </a:lnSpc>
            </a:pP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reprezentat</a:t>
            </a:r>
            <a:r>
              <a:rPr dirty="0" sz="2400" spc="-3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de</a:t>
            </a:r>
            <a:r>
              <a:rPr dirty="0" sz="2400" spc="-4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bare.</a:t>
            </a:r>
            <a:r>
              <a:rPr dirty="0" sz="2400" spc="-4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5">
                <a:solidFill>
                  <a:srgbClr val="1F2023"/>
                </a:solidFill>
                <a:latin typeface="Microsoft Sans Serif"/>
                <a:cs typeface="Microsoft Sans Serif"/>
              </a:rPr>
              <a:t>În </a:t>
            </a: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acest</a:t>
            </a:r>
            <a:r>
              <a:rPr dirty="0" sz="2400" spc="-3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caz,</a:t>
            </a:r>
            <a:r>
              <a:rPr dirty="0" sz="2400" spc="-3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relațiile</a:t>
            </a:r>
            <a:r>
              <a:rPr dirty="0" sz="2400" spc="-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de</a:t>
            </a:r>
            <a:r>
              <a:rPr dirty="0" sz="2400" spc="-3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5">
                <a:solidFill>
                  <a:srgbClr val="1F2023"/>
                </a:solidFill>
                <a:latin typeface="Microsoft Sans Serif"/>
                <a:cs typeface="Microsoft Sans Serif"/>
              </a:rPr>
              <a:t>la </a:t>
            </a: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entitățile</a:t>
            </a:r>
            <a:r>
              <a:rPr dirty="0" sz="2400" spc="-10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originare</a:t>
            </a:r>
            <a:r>
              <a:rPr dirty="0" sz="2400" spc="-9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5">
                <a:solidFill>
                  <a:srgbClr val="1F2023"/>
                </a:solidFill>
                <a:latin typeface="Microsoft Sans Serif"/>
                <a:cs typeface="Microsoft Sans Serif"/>
              </a:rPr>
              <a:t>la</a:t>
            </a:r>
            <a:endParaRPr sz="2400">
              <a:latin typeface="Microsoft Sans Serif"/>
              <a:cs typeface="Microsoft Sans Serif"/>
            </a:endParaRPr>
          </a:p>
          <a:p>
            <a:pPr algn="just" marR="102235">
              <a:lnSpc>
                <a:spcPts val="2880"/>
              </a:lnSpc>
              <a:spcBef>
                <a:spcPts val="5"/>
              </a:spcBef>
            </a:pP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entitatea</a:t>
            </a:r>
            <a:r>
              <a:rPr dirty="0" sz="2400" spc="-6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de</a:t>
            </a:r>
            <a:r>
              <a:rPr dirty="0" sz="2400" spc="-5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1F2023"/>
                </a:solidFill>
                <a:latin typeface="Microsoft Sans Serif"/>
                <a:cs typeface="Microsoft Sans Serif"/>
              </a:rPr>
              <a:t>intersecție </a:t>
            </a: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se</a:t>
            </a:r>
            <a:r>
              <a:rPr dirty="0" sz="2400" spc="-1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F2023"/>
                </a:solidFill>
                <a:latin typeface="Microsoft Sans Serif"/>
                <a:cs typeface="Microsoft Sans Serif"/>
              </a:rPr>
              <a:t>numesc</a:t>
            </a:r>
            <a:r>
              <a:rPr dirty="0" sz="2400" spc="-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1F2023"/>
                </a:solidFill>
                <a:latin typeface="Microsoft Sans Serif"/>
                <a:cs typeface="Microsoft Sans Serif"/>
              </a:rPr>
              <a:t>relații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ts val="2715"/>
              </a:lnSpc>
            </a:pPr>
            <a:r>
              <a:rPr dirty="0" sz="2400" spc="-10">
                <a:solidFill>
                  <a:srgbClr val="1F2023"/>
                </a:solidFill>
                <a:latin typeface="Microsoft Sans Serif"/>
                <a:cs typeface="Microsoft Sans Serif"/>
              </a:rPr>
              <a:t>„interzise”.</a:t>
            </a:r>
            <a:endParaRPr sz="2400">
              <a:latin typeface="Microsoft Sans Serif"/>
              <a:cs typeface="Microsoft Sans Serif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84123" y="992890"/>
            <a:ext cx="4578519" cy="5538198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5672073" y="5508752"/>
            <a:ext cx="30549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1F2023"/>
                </a:solidFill>
                <a:latin typeface="Microsoft Sans Serif"/>
                <a:cs typeface="Microsoft Sans Serif"/>
              </a:rPr>
              <a:t>ATRIBUIRE</a:t>
            </a:r>
            <a:r>
              <a:rPr dirty="0" sz="1800" spc="-3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1F2023"/>
                </a:solidFill>
                <a:latin typeface="Microsoft Sans Serif"/>
                <a:cs typeface="Microsoft Sans Serif"/>
              </a:rPr>
              <a:t>LOCURI</a:t>
            </a:r>
            <a:r>
              <a:rPr dirty="0" sz="1800" spc="-2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1F2023"/>
                </a:solidFill>
                <a:latin typeface="Microsoft Sans Serif"/>
                <a:cs typeface="Microsoft Sans Serif"/>
              </a:rPr>
              <a:t>MUNCĂ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AR</dc:creator>
  <dc:title>BDDM</dc:title>
  <dcterms:created xsi:type="dcterms:W3CDTF">2025-03-28T22:35:04Z</dcterms:created>
  <dcterms:modified xsi:type="dcterms:W3CDTF">2025-03-28T22:35:04Z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2022-04-30T00:00:00Z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2025-03-28T00:00:00Z</vt:filetime>
  </property>
  <property fmtid="{D5CDD505-2E9C-101B-9397-08002B2CF9AE}" pid="5" name="Producer">
    <vt:lpwstr>Microsoft® PowerPoint® 2016</vt:lpwstr>
  </property>
</Properties>
</file>