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3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14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99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27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45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16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01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371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04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73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10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1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148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27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230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05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97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2BEC71-9F40-4BE1-AC5E-DC29684D2317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75A299-FAF1-4530-B48A-3D8D05402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59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Enumerators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Highly </a:t>
            </a:r>
            <a:r>
              <a:rPr lang="en-GB" dirty="0" err="1" smtClean="0">
                <a:solidFill>
                  <a:srgbClr val="FFFF00"/>
                </a:solidFill>
              </a:rPr>
              <a:t>Composable</a:t>
            </a:r>
            <a:r>
              <a:rPr lang="en-GB" dirty="0" smtClean="0">
                <a:solidFill>
                  <a:srgbClr val="FFFF00"/>
                </a:solidFill>
              </a:rPr>
              <a:t> Iterators in Java 8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</a:rPr>
              <a:t>EnumJ</a:t>
            </a:r>
            <a:r>
              <a:rPr lang="en-GB" b="1" dirty="0" smtClean="0">
                <a:solidFill>
                  <a:srgbClr val="FF0000"/>
                </a:solidFill>
              </a:rPr>
              <a:t>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0538" y="531201"/>
            <a:ext cx="2708366" cy="1541439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Fluent Syntax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82732" y="531201"/>
            <a:ext cx="5704114" cy="2057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FF00"/>
                </a:solidFill>
              </a:rPr>
              <a:t>default </a:t>
            </a:r>
            <a:r>
              <a:rPr lang="en-GB" sz="1100" dirty="0" err="1" smtClean="0">
                <a:solidFill>
                  <a:srgbClr val="FFFF00"/>
                </a:solidFill>
              </a:rPr>
              <a:t>boolean</a:t>
            </a:r>
            <a:r>
              <a:rPr lang="en-GB" sz="1100" dirty="0" smtClean="0">
                <a:solidFill>
                  <a:srgbClr val="FFFF00"/>
                </a:solidFill>
              </a:rPr>
              <a:t>	</a:t>
            </a:r>
            <a:r>
              <a:rPr lang="en-GB" sz="1100" dirty="0" err="1" smtClean="0">
                <a:solidFill>
                  <a:srgbClr val="FFFF00"/>
                </a:solidFill>
              </a:rPr>
              <a:t>allMatch</a:t>
            </a:r>
            <a:r>
              <a:rPr lang="en-GB" sz="1100" dirty="0" smtClean="0">
                <a:solidFill>
                  <a:srgbClr val="FFFF00"/>
                </a:solidFill>
              </a:rPr>
              <a:t>(Predicate&lt;? super E&gt; predicate)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</a:t>
            </a:r>
            <a:r>
              <a:rPr lang="en-GB" sz="1100" dirty="0" err="1" smtClean="0">
                <a:solidFill>
                  <a:srgbClr val="FFFF00"/>
                </a:solidFill>
              </a:rPr>
              <a:t>boolean</a:t>
            </a:r>
            <a:r>
              <a:rPr lang="en-GB" sz="1100" dirty="0" smtClean="0">
                <a:solidFill>
                  <a:srgbClr val="FFFF00"/>
                </a:solidFill>
              </a:rPr>
              <a:t>	</a:t>
            </a:r>
            <a:r>
              <a:rPr lang="en-GB" sz="1100" dirty="0" err="1" smtClean="0">
                <a:solidFill>
                  <a:srgbClr val="FFFF00"/>
                </a:solidFill>
              </a:rPr>
              <a:t>anyMatch</a:t>
            </a:r>
            <a:r>
              <a:rPr lang="en-GB" sz="1100" dirty="0" smtClean="0">
                <a:solidFill>
                  <a:srgbClr val="FFFF00"/>
                </a:solidFill>
              </a:rPr>
              <a:t>(Predicate&lt;? super E&gt; predicate)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append(E...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&lt;T&gt; Enumerator&lt;T&gt;	as(Class&lt;T&gt; </a:t>
            </a:r>
            <a:r>
              <a:rPr lang="en-GB" sz="1100" dirty="0" err="1" smtClean="0">
                <a:solidFill>
                  <a:srgbClr val="FFFF00"/>
                </a:solidFill>
              </a:rPr>
              <a:t>clazz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Enumeration&lt;E&gt;	</a:t>
            </a:r>
            <a:r>
              <a:rPr lang="en-GB" sz="1100" dirty="0" err="1" smtClean="0">
                <a:solidFill>
                  <a:srgbClr val="FFFF00"/>
                </a:solidFill>
              </a:rPr>
              <a:t>asEnumeration</a:t>
            </a:r>
            <a:r>
              <a:rPr lang="en-GB" sz="11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&lt;T&gt; Enumerator&lt;T&gt;	</a:t>
            </a:r>
            <a:r>
              <a:rPr lang="en-GB" sz="1100" dirty="0" err="1" smtClean="0">
                <a:solidFill>
                  <a:srgbClr val="FFFF00"/>
                </a:solidFill>
              </a:rPr>
              <a:t>asFiltered</a:t>
            </a:r>
            <a:r>
              <a:rPr lang="en-GB" sz="1100" dirty="0" smtClean="0">
                <a:solidFill>
                  <a:srgbClr val="FFFF00"/>
                </a:solidFill>
              </a:rPr>
              <a:t>(Class&lt;T&gt; </a:t>
            </a:r>
            <a:r>
              <a:rPr lang="en-GB" sz="1100" dirty="0" err="1" smtClean="0">
                <a:solidFill>
                  <a:srgbClr val="FFFF00"/>
                </a:solidFill>
              </a:rPr>
              <a:t>clazz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</a:t>
            </a:r>
            <a:r>
              <a:rPr lang="en-GB" sz="1100" dirty="0" err="1" smtClean="0">
                <a:solidFill>
                  <a:srgbClr val="FFFF00"/>
                </a:solidFill>
              </a:rPr>
              <a:t>Iterable</a:t>
            </a:r>
            <a:r>
              <a:rPr lang="en-GB" sz="1100" dirty="0" smtClean="0">
                <a:solidFill>
                  <a:srgbClr val="FFFF00"/>
                </a:solidFill>
              </a:rPr>
              <a:t>&lt;E&gt;	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asIterable</a:t>
            </a:r>
            <a:r>
              <a:rPr lang="en-GB" sz="11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</a:t>
            </a:r>
            <a:r>
              <a:rPr lang="en-GB" sz="1100" dirty="0" err="1" smtClean="0">
                <a:solidFill>
                  <a:srgbClr val="FFFF00"/>
                </a:solidFill>
              </a:rPr>
              <a:t>ShareableEnumerator</a:t>
            </a:r>
            <a:r>
              <a:rPr lang="en-GB" sz="1100" dirty="0" smtClean="0">
                <a:solidFill>
                  <a:srgbClr val="FFFF00"/>
                </a:solidFill>
              </a:rPr>
              <a:t>&lt;E&gt;	</a:t>
            </a:r>
            <a:r>
              <a:rPr lang="en-GB" sz="1100" dirty="0" err="1" smtClean="0">
                <a:solidFill>
                  <a:srgbClr val="FFFF00"/>
                </a:solidFill>
              </a:rPr>
              <a:t>asShareable</a:t>
            </a:r>
            <a:r>
              <a:rPr lang="en-GB" sz="11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</a:t>
            </a:r>
            <a:r>
              <a:rPr lang="en-GB" sz="1100" dirty="0" err="1" smtClean="0">
                <a:solidFill>
                  <a:srgbClr val="FFFF00"/>
                </a:solidFill>
              </a:rPr>
              <a:t>Spliterator</a:t>
            </a:r>
            <a:r>
              <a:rPr lang="en-GB" sz="1100" dirty="0" smtClean="0">
                <a:solidFill>
                  <a:srgbClr val="FFFF00"/>
                </a:solidFill>
              </a:rPr>
              <a:t>&lt;E&gt;	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asSpliterator</a:t>
            </a:r>
            <a:r>
              <a:rPr lang="en-GB" sz="11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Stream&lt;E&gt;	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asStream</a:t>
            </a:r>
            <a:r>
              <a:rPr lang="en-GB" sz="11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Supplier&lt;Optional&lt;E&gt;&gt;	</a:t>
            </a:r>
            <a:r>
              <a:rPr lang="en-GB" sz="1100" dirty="0" err="1" smtClean="0">
                <a:solidFill>
                  <a:srgbClr val="FFFF00"/>
                </a:solidFill>
              </a:rPr>
              <a:t>asSupplier</a:t>
            </a:r>
            <a:r>
              <a:rPr lang="en-GB" sz="11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asTolerant</a:t>
            </a:r>
            <a:r>
              <a:rPr lang="en-GB" sz="1100" dirty="0" smtClean="0">
                <a:solidFill>
                  <a:srgbClr val="FFFF00"/>
                </a:solidFill>
              </a:rPr>
              <a:t>(Consumer&lt;? super Exception&gt; handler)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choiceOf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  <a:r>
              <a:rPr lang="en-GB" sz="1100" dirty="0" err="1" smtClean="0">
                <a:solidFill>
                  <a:srgbClr val="FFFF00"/>
                </a:solidFill>
              </a:rPr>
              <a:t>IntSupplier</a:t>
            </a:r>
            <a:r>
              <a:rPr lang="en-GB" sz="1100" dirty="0" smtClean="0">
                <a:solidFill>
                  <a:srgbClr val="FFFF00"/>
                </a:solidFill>
              </a:rPr>
              <a:t> </a:t>
            </a:r>
            <a:r>
              <a:rPr lang="en-GB" sz="1100" dirty="0" err="1" smtClean="0">
                <a:solidFill>
                  <a:srgbClr val="FFFF00"/>
                </a:solidFill>
              </a:rPr>
              <a:t>indexSupplier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IntUnaryOperator</a:t>
            </a:r>
            <a:r>
              <a:rPr lang="en-GB" sz="1100" dirty="0" smtClean="0">
                <a:solidFill>
                  <a:srgbClr val="FFFF00"/>
                </a:solidFill>
              </a:rPr>
              <a:t> </a:t>
            </a:r>
            <a:r>
              <a:rPr lang="en-GB" sz="1100" dirty="0" err="1" smtClean="0">
                <a:solidFill>
                  <a:srgbClr val="FFFF00"/>
                </a:solidFill>
              </a:rPr>
              <a:t>altIndexSupplier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Iterator&lt;E&gt; first,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Iterator&lt;? extends E&gt; second,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Iterator&lt;? extends E&gt;... rest)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choiceOf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  <a:r>
              <a:rPr lang="en-GB" sz="1100" dirty="0" err="1" smtClean="0">
                <a:solidFill>
                  <a:srgbClr val="FFFF00"/>
                </a:solidFill>
              </a:rPr>
              <a:t>IntSupplier</a:t>
            </a:r>
            <a:r>
              <a:rPr lang="en-GB" sz="1100" dirty="0" smtClean="0">
                <a:solidFill>
                  <a:srgbClr val="FFFF00"/>
                </a:solidFill>
              </a:rPr>
              <a:t> </a:t>
            </a:r>
            <a:r>
              <a:rPr lang="en-GB" sz="1100" dirty="0" err="1" smtClean="0">
                <a:solidFill>
                  <a:srgbClr val="FFFF00"/>
                </a:solidFill>
              </a:rPr>
              <a:t>indexSupplier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Iterator&lt;E&gt; first,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Iterator&lt;? extends E&gt; second,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Iterator&lt;? extends E&gt;... rest)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&lt;R,A&gt; R	collect(Collector&lt;? super E,A,R&gt; collector)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concat</a:t>
            </a:r>
            <a:r>
              <a:rPr lang="en-GB" sz="1100" dirty="0" smtClean="0">
                <a:solidFill>
                  <a:srgbClr val="FFFF00"/>
                </a:solidFill>
              </a:rPr>
              <a:t>(Enumeration&lt;?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concat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  <a:r>
              <a:rPr lang="en-GB" sz="1100" dirty="0" err="1" smtClean="0">
                <a:solidFill>
                  <a:srgbClr val="FFFF00"/>
                </a:solidFill>
              </a:rPr>
              <a:t>Iterable</a:t>
            </a:r>
            <a:r>
              <a:rPr lang="en-GB" sz="1100" dirty="0" smtClean="0">
                <a:solidFill>
                  <a:srgbClr val="FFFF00"/>
                </a:solidFill>
              </a:rPr>
              <a:t>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concat</a:t>
            </a:r>
            <a:r>
              <a:rPr lang="en-GB" sz="1100" dirty="0" smtClean="0">
                <a:solidFill>
                  <a:srgbClr val="FFFF00"/>
                </a:solidFill>
              </a:rPr>
              <a:t>(Iterator&lt;?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concat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  <a:r>
              <a:rPr lang="en-GB" sz="1100" dirty="0" err="1" smtClean="0">
                <a:solidFill>
                  <a:srgbClr val="FFFF00"/>
                </a:solidFill>
              </a:rPr>
              <a:t>Spliterator</a:t>
            </a:r>
            <a:r>
              <a:rPr lang="en-GB" sz="1100" dirty="0" smtClean="0">
                <a:solidFill>
                  <a:srgbClr val="FFFF00"/>
                </a:solidFill>
              </a:rPr>
              <a:t>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concat</a:t>
            </a:r>
            <a:r>
              <a:rPr lang="en-GB" sz="1100" dirty="0" smtClean="0">
                <a:solidFill>
                  <a:srgbClr val="FFFF00"/>
                </a:solidFill>
              </a:rPr>
              <a:t>(Stream&lt;?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concat</a:t>
            </a:r>
            <a:r>
              <a:rPr lang="en-GB" sz="1100" dirty="0" smtClean="0">
                <a:solidFill>
                  <a:srgbClr val="FFFF00"/>
                </a:solidFill>
              </a:rPr>
              <a:t>(Supplier&lt;Optional&lt;E&gt;&gt;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concatOn</a:t>
            </a:r>
            <a:r>
              <a:rPr lang="en-GB" sz="1100" dirty="0" smtClean="0">
                <a:solidFill>
                  <a:srgbClr val="FFFF00"/>
                </a:solidFill>
              </a:rPr>
              <a:t>(E...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</a:t>
            </a:r>
            <a:r>
              <a:rPr lang="en-GB" sz="1100" dirty="0" err="1" smtClean="0">
                <a:solidFill>
                  <a:srgbClr val="FFFF00"/>
                </a:solidFill>
              </a:rPr>
              <a:t>boolean</a:t>
            </a:r>
            <a:r>
              <a:rPr lang="en-GB" sz="1100" dirty="0" smtClean="0">
                <a:solidFill>
                  <a:srgbClr val="FFFF00"/>
                </a:solidFill>
              </a:rPr>
              <a:t>	contains(E element)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long	                        count()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distinct()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Optional&lt;E&gt;	</a:t>
            </a:r>
            <a:r>
              <a:rPr lang="en-GB" sz="1100" dirty="0" err="1" smtClean="0">
                <a:solidFill>
                  <a:srgbClr val="FFFF00"/>
                </a:solidFill>
              </a:rPr>
              <a:t>elementAt</a:t>
            </a:r>
            <a:r>
              <a:rPr lang="en-GB" sz="1100" dirty="0" smtClean="0">
                <a:solidFill>
                  <a:srgbClr val="FFFF00"/>
                </a:solidFill>
              </a:rPr>
              <a:t>(long index)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&lt;T&gt; </a:t>
            </a:r>
            <a:r>
              <a:rPr lang="en-GB" sz="1100" dirty="0" err="1" smtClean="0">
                <a:solidFill>
                  <a:srgbClr val="FFFF00"/>
                </a:solidFill>
              </a:rPr>
              <a:t>boolean</a:t>
            </a:r>
            <a:r>
              <a:rPr lang="en-GB" sz="1100" dirty="0" smtClean="0">
                <a:solidFill>
                  <a:srgbClr val="FFFF00"/>
                </a:solidFill>
              </a:rPr>
              <a:t>	</a:t>
            </a:r>
            <a:r>
              <a:rPr lang="en-GB" sz="1100" dirty="0" err="1" smtClean="0">
                <a:solidFill>
                  <a:srgbClr val="FFFF00"/>
                </a:solidFill>
              </a:rPr>
              <a:t>elementsEqual</a:t>
            </a:r>
            <a:r>
              <a:rPr lang="en-GB" sz="1100" dirty="0" smtClean="0">
                <a:solidFill>
                  <a:srgbClr val="FFFF00"/>
                </a:solidFill>
              </a:rPr>
              <a:t>(Iterator&lt;T&gt;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empty()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filter(Predicate&lt;? super E&gt; predicate)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Optional&lt;E&gt;	first()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&lt;R&gt; Enumerator&lt;R&gt;   </a:t>
            </a:r>
            <a:r>
              <a:rPr lang="en-GB" sz="1100" dirty="0" err="1" smtClean="0">
                <a:solidFill>
                  <a:srgbClr val="FFFF00"/>
                </a:solidFill>
              </a:rPr>
              <a:t>flatMap</a:t>
            </a:r>
            <a:r>
              <a:rPr lang="en-GB" sz="1100" dirty="0" smtClean="0">
                <a:solidFill>
                  <a:srgbClr val="FFFF00"/>
                </a:solidFill>
              </a:rPr>
              <a:t>(Function&lt;? super E,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                 ? extends Iterator&lt;? extends R&gt;&gt;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                 mapper)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void	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forEach</a:t>
            </a:r>
            <a:r>
              <a:rPr lang="en-GB" sz="1100" dirty="0" smtClean="0">
                <a:solidFill>
                  <a:srgbClr val="FFFF00"/>
                </a:solidFill>
              </a:rPr>
              <a:t>(Consumer&lt;? super E&gt; consumer)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&lt;R&gt; Enumerator&lt;R&gt;  </a:t>
            </a:r>
            <a:r>
              <a:rPr lang="en-GB" sz="1100" dirty="0" err="1" smtClean="0">
                <a:solidFill>
                  <a:srgbClr val="FFFF00"/>
                </a:solidFill>
              </a:rPr>
              <a:t>indexedMap</a:t>
            </a:r>
            <a:r>
              <a:rPr lang="en-GB" sz="1100" dirty="0" smtClean="0">
                <a:solidFill>
                  <a:srgbClr val="FFFF00"/>
                </a:solidFill>
              </a:rPr>
              <a:t>(Function&lt;? super Pair&lt;? super Long,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                         ? super E&gt;,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                         ? extends R&gt; mapper)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iterate(E seed, </a:t>
            </a:r>
            <a:r>
              <a:rPr lang="en-GB" sz="1100" dirty="0" err="1" smtClean="0">
                <a:solidFill>
                  <a:srgbClr val="FFFF00"/>
                </a:solidFill>
              </a:rPr>
              <a:t>UnaryOperator</a:t>
            </a:r>
            <a:r>
              <a:rPr lang="en-GB" sz="1100" dirty="0" smtClean="0">
                <a:solidFill>
                  <a:srgbClr val="FFFF00"/>
                </a:solidFill>
              </a:rPr>
              <a:t>&lt;E&gt; f)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Optional&lt;E&gt;	last()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limit(long </a:t>
            </a:r>
            <a:r>
              <a:rPr lang="en-GB" sz="1100" dirty="0" err="1" smtClean="0">
                <a:solidFill>
                  <a:srgbClr val="FFFF00"/>
                </a:solidFill>
              </a:rPr>
              <a:t>maxSize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limitWhile</a:t>
            </a:r>
            <a:r>
              <a:rPr lang="en-GB" sz="1100" dirty="0" smtClean="0">
                <a:solidFill>
                  <a:srgbClr val="FFFF00"/>
                </a:solidFill>
              </a:rPr>
              <a:t>(Predicate&lt;? super E&gt; predicate)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&lt;R&gt; Enumerator&lt;R&gt;map(Function&lt;? super E,? extends R&gt; mapper)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Optional&lt;E&gt;	max(Comparator&lt;? super E&gt; comparator)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Optional&lt;E&gt;	min(Comparator&lt;? super E&gt; comparator)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</a:t>
            </a:r>
            <a:r>
              <a:rPr lang="en-GB" sz="1100" dirty="0" err="1" smtClean="0">
                <a:solidFill>
                  <a:srgbClr val="FFFF00"/>
                </a:solidFill>
              </a:rPr>
              <a:t>boolean</a:t>
            </a:r>
            <a:r>
              <a:rPr lang="en-GB" sz="1100" dirty="0" smtClean="0">
                <a:solidFill>
                  <a:srgbClr val="FFFF00"/>
                </a:solidFill>
              </a:rPr>
              <a:t>	</a:t>
            </a:r>
            <a:r>
              <a:rPr lang="en-GB" sz="1100" dirty="0" err="1" smtClean="0">
                <a:solidFill>
                  <a:srgbClr val="FFFF00"/>
                </a:solidFill>
              </a:rPr>
              <a:t>noneMatch</a:t>
            </a:r>
            <a:r>
              <a:rPr lang="en-GB" sz="1100" dirty="0" smtClean="0">
                <a:solidFill>
                  <a:srgbClr val="FFFF00"/>
                </a:solidFill>
              </a:rPr>
              <a:t>(Predicate&lt;? super E&gt; predicate)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of(Enumeration&lt;E&gt;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of(</a:t>
            </a:r>
            <a:r>
              <a:rPr lang="en-GB" sz="1100" dirty="0" err="1" smtClean="0">
                <a:solidFill>
                  <a:srgbClr val="FFFF00"/>
                </a:solidFill>
              </a:rPr>
              <a:t>Iterable</a:t>
            </a:r>
            <a:r>
              <a:rPr lang="en-GB" sz="1100" dirty="0" smtClean="0">
                <a:solidFill>
                  <a:srgbClr val="FFFF00"/>
                </a:solidFill>
              </a:rPr>
              <a:t>&lt;E&gt;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of(Iterator&lt;E&gt;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of(</a:t>
            </a:r>
            <a:r>
              <a:rPr lang="en-GB" sz="1100" dirty="0" err="1" smtClean="0">
                <a:solidFill>
                  <a:srgbClr val="FFFF00"/>
                </a:solidFill>
              </a:rPr>
              <a:t>Spliterator</a:t>
            </a:r>
            <a:r>
              <a:rPr lang="en-GB" sz="1100" dirty="0" smtClean="0">
                <a:solidFill>
                  <a:srgbClr val="FFFF00"/>
                </a:solidFill>
              </a:rPr>
              <a:t>&lt;E&gt;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of(Stream&lt;E&gt;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of(Supplier&lt;Optional&lt;E&gt;&gt;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ofLazyEnumeration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Supplier&lt;? extends Enumeration&lt;E&gt;&gt;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ofLazyIterable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Supplier&lt;? extends </a:t>
            </a:r>
            <a:r>
              <a:rPr lang="en-GB" sz="1100" dirty="0" err="1" smtClean="0">
                <a:solidFill>
                  <a:srgbClr val="FFFF00"/>
                </a:solidFill>
              </a:rPr>
              <a:t>Iterable</a:t>
            </a:r>
            <a:r>
              <a:rPr lang="en-GB" sz="1100" dirty="0" smtClean="0">
                <a:solidFill>
                  <a:srgbClr val="FFFF00"/>
                </a:solidFill>
              </a:rPr>
              <a:t>&lt;E&gt;&gt;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ofLazyIterator</a:t>
            </a:r>
            <a:r>
              <a:rPr lang="en-GB" sz="1100" dirty="0" smtClean="0">
                <a:solidFill>
                  <a:srgbClr val="FFFF00"/>
                </a:solidFill>
              </a:rPr>
              <a:t>(Supplier&lt;? extends Iterator&lt;E&gt;&gt;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ofLazySpliterator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Supplier&lt;? extends </a:t>
            </a:r>
            <a:r>
              <a:rPr lang="en-GB" sz="1100" dirty="0" err="1" smtClean="0">
                <a:solidFill>
                  <a:srgbClr val="FFFF00"/>
                </a:solidFill>
              </a:rPr>
              <a:t>Spliterator</a:t>
            </a:r>
            <a:r>
              <a:rPr lang="en-GB" sz="1100" dirty="0" smtClean="0">
                <a:solidFill>
                  <a:srgbClr val="FFFF00"/>
                </a:solidFill>
              </a:rPr>
              <a:t>&lt;E&gt;&gt;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ofLazyStream</a:t>
            </a:r>
            <a:r>
              <a:rPr lang="en-GB" sz="1100" dirty="0" smtClean="0">
                <a:solidFill>
                  <a:srgbClr val="FFFF00"/>
                </a:solidFill>
              </a:rPr>
              <a:t>(Supplier&lt;? extends Stream&lt;E&gt;&gt; source)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on(E...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peek(Consumer&lt;? super E&gt; action)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prepend(Enumeration&lt;?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prepend(</a:t>
            </a:r>
            <a:r>
              <a:rPr lang="en-GB" sz="1100" dirty="0" err="1" smtClean="0">
                <a:solidFill>
                  <a:srgbClr val="FFFF00"/>
                </a:solidFill>
              </a:rPr>
              <a:t>Iterable</a:t>
            </a:r>
            <a:r>
              <a:rPr lang="en-GB" sz="1100" dirty="0" smtClean="0">
                <a:solidFill>
                  <a:srgbClr val="FFFF00"/>
                </a:solidFill>
              </a:rPr>
              <a:t>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prepend(Iterator&lt;?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prepend(</a:t>
            </a:r>
            <a:r>
              <a:rPr lang="en-GB" sz="1100" dirty="0" err="1" smtClean="0">
                <a:solidFill>
                  <a:srgbClr val="FFFF00"/>
                </a:solidFill>
              </a:rPr>
              <a:t>Spliterator</a:t>
            </a:r>
            <a:r>
              <a:rPr lang="en-GB" sz="1100" dirty="0" smtClean="0">
                <a:solidFill>
                  <a:srgbClr val="FFFF00"/>
                </a:solidFill>
              </a:rPr>
              <a:t>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prepend(Stream&lt;? extends E&gt;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prepend(Supplier&lt;Optional&lt;E&gt;&gt;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prependOn</a:t>
            </a:r>
            <a:r>
              <a:rPr lang="en-GB" sz="1100" dirty="0" smtClean="0">
                <a:solidFill>
                  <a:srgbClr val="FFFF00"/>
                </a:solidFill>
              </a:rPr>
              <a:t>(E...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range(E </a:t>
            </a:r>
            <a:r>
              <a:rPr lang="en-GB" sz="1100" dirty="0" err="1" smtClean="0">
                <a:solidFill>
                  <a:srgbClr val="FFFF00"/>
                </a:solidFill>
              </a:rPr>
              <a:t>startInclusive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E </a:t>
            </a:r>
            <a:r>
              <a:rPr lang="en-GB" sz="1100" dirty="0" err="1" smtClean="0">
                <a:solidFill>
                  <a:srgbClr val="FFFF00"/>
                </a:solidFill>
              </a:rPr>
              <a:t>endExclusive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UnaryOperator</a:t>
            </a:r>
            <a:r>
              <a:rPr lang="en-GB" sz="1100" dirty="0" smtClean="0">
                <a:solidFill>
                  <a:srgbClr val="FFFF00"/>
                </a:solidFill>
              </a:rPr>
              <a:t>&lt;E&gt; </a:t>
            </a:r>
            <a:r>
              <a:rPr lang="en-GB" sz="1100" dirty="0" err="1" smtClean="0">
                <a:solidFill>
                  <a:srgbClr val="FFFF00"/>
                </a:solidFill>
              </a:rPr>
              <a:t>succ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Comparator&lt;? super E&gt; </a:t>
            </a:r>
            <a:r>
              <a:rPr lang="en-GB" sz="1100" dirty="0" err="1" smtClean="0">
                <a:solidFill>
                  <a:srgbClr val="FFFF00"/>
                </a:solidFill>
              </a:rPr>
              <a:t>cmp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rangeClosed</a:t>
            </a:r>
            <a:r>
              <a:rPr lang="en-GB" sz="1100" dirty="0" smtClean="0">
                <a:solidFill>
                  <a:srgbClr val="FFFF00"/>
                </a:solidFill>
              </a:rPr>
              <a:t>(E </a:t>
            </a:r>
            <a:r>
              <a:rPr lang="en-GB" sz="1100" dirty="0" err="1" smtClean="0">
                <a:solidFill>
                  <a:srgbClr val="FFFF00"/>
                </a:solidFill>
              </a:rPr>
              <a:t>startInclusive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     E </a:t>
            </a:r>
            <a:r>
              <a:rPr lang="en-GB" sz="1100" dirty="0" err="1" smtClean="0">
                <a:solidFill>
                  <a:srgbClr val="FFFF00"/>
                </a:solidFill>
              </a:rPr>
              <a:t>endInclusive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UnaryOperator</a:t>
            </a:r>
            <a:r>
              <a:rPr lang="en-GB" sz="1100" dirty="0" smtClean="0">
                <a:solidFill>
                  <a:srgbClr val="FFFF00"/>
                </a:solidFill>
              </a:rPr>
              <a:t>&lt;E&gt; </a:t>
            </a:r>
            <a:r>
              <a:rPr lang="en-GB" sz="1100" dirty="0" err="1" smtClean="0">
                <a:solidFill>
                  <a:srgbClr val="FFFF00"/>
                </a:solidFill>
              </a:rPr>
              <a:t>succ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     Comparator&lt;? super E&gt; </a:t>
            </a:r>
            <a:r>
              <a:rPr lang="en-GB" sz="1100" dirty="0" err="1" smtClean="0">
                <a:solidFill>
                  <a:srgbClr val="FFFF00"/>
                </a:solidFill>
              </a:rPr>
              <a:t>cmp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Enumerator&lt;Integer&gt;</a:t>
            </a:r>
            <a:r>
              <a:rPr lang="en-GB" sz="1100" dirty="0" err="1" smtClean="0">
                <a:solidFill>
                  <a:srgbClr val="FFFF00"/>
                </a:solidFill>
              </a:rPr>
              <a:t>rangeInt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  <a:r>
              <a:rPr lang="en-GB" sz="1100" dirty="0" err="1" smtClean="0">
                <a:solidFill>
                  <a:srgbClr val="FFFF00"/>
                </a:solidFill>
              </a:rPr>
              <a:t>int</a:t>
            </a:r>
            <a:r>
              <a:rPr lang="en-GB" sz="1100" dirty="0" smtClean="0">
                <a:solidFill>
                  <a:srgbClr val="FFFF00"/>
                </a:solidFill>
              </a:rPr>
              <a:t> </a:t>
            </a:r>
            <a:r>
              <a:rPr lang="en-GB" sz="1100" dirty="0" err="1" smtClean="0">
                <a:solidFill>
                  <a:srgbClr val="FFFF00"/>
                </a:solidFill>
              </a:rPr>
              <a:t>startInclusive</a:t>
            </a:r>
            <a:r>
              <a:rPr lang="en-GB" sz="1100" dirty="0" smtClean="0">
                <a:solidFill>
                  <a:srgbClr val="FFFF00"/>
                </a:solidFill>
              </a:rPr>
              <a:t>, </a:t>
            </a:r>
            <a:r>
              <a:rPr lang="en-GB" sz="1100" dirty="0" err="1" smtClean="0">
                <a:solidFill>
                  <a:srgbClr val="FFFF00"/>
                </a:solidFill>
              </a:rPr>
              <a:t>int</a:t>
            </a:r>
            <a:r>
              <a:rPr lang="en-GB" sz="1100" dirty="0" smtClean="0">
                <a:solidFill>
                  <a:srgbClr val="FFFF00"/>
                </a:solidFill>
              </a:rPr>
              <a:t> </a:t>
            </a:r>
            <a:r>
              <a:rPr lang="en-GB" sz="1100" dirty="0" err="1" smtClean="0">
                <a:solidFill>
                  <a:srgbClr val="FFFF00"/>
                </a:solidFill>
              </a:rPr>
              <a:t>endExclusive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Enumerator&lt;Integer&gt;</a:t>
            </a:r>
            <a:r>
              <a:rPr lang="en-GB" sz="1100" dirty="0" err="1" smtClean="0">
                <a:solidFill>
                  <a:srgbClr val="FFFF00"/>
                </a:solidFill>
              </a:rPr>
              <a:t>rangeIntClosed</a:t>
            </a:r>
            <a:r>
              <a:rPr lang="en-GB" sz="1100" dirty="0" smtClean="0">
                <a:solidFill>
                  <a:srgbClr val="FFFF00"/>
                </a:solidFill>
              </a:rPr>
              <a:t>(</a:t>
            </a:r>
            <a:r>
              <a:rPr lang="en-GB" sz="1100" dirty="0" err="1" smtClean="0">
                <a:solidFill>
                  <a:srgbClr val="FFFF00"/>
                </a:solidFill>
              </a:rPr>
              <a:t>int</a:t>
            </a:r>
            <a:r>
              <a:rPr lang="en-GB" sz="1100" dirty="0" smtClean="0">
                <a:solidFill>
                  <a:srgbClr val="FFFF00"/>
                </a:solidFill>
              </a:rPr>
              <a:t> </a:t>
            </a:r>
            <a:r>
              <a:rPr lang="en-GB" sz="1100" dirty="0" err="1" smtClean="0">
                <a:solidFill>
                  <a:srgbClr val="FFFF00"/>
                </a:solidFill>
              </a:rPr>
              <a:t>startInclusive</a:t>
            </a:r>
            <a:r>
              <a:rPr lang="en-GB" sz="1100" dirty="0" smtClean="0">
                <a:solidFill>
                  <a:srgbClr val="FFFF00"/>
                </a:solidFill>
              </a:rPr>
              <a:t>, </a:t>
            </a:r>
            <a:r>
              <a:rPr lang="en-GB" sz="1100" dirty="0" err="1" smtClean="0">
                <a:solidFill>
                  <a:srgbClr val="FFFF00"/>
                </a:solidFill>
              </a:rPr>
              <a:t>int</a:t>
            </a:r>
            <a:r>
              <a:rPr lang="en-GB" sz="1100" dirty="0" smtClean="0">
                <a:solidFill>
                  <a:srgbClr val="FFFF00"/>
                </a:solidFill>
              </a:rPr>
              <a:t> </a:t>
            </a:r>
            <a:r>
              <a:rPr lang="en-GB" sz="1100" dirty="0" err="1" smtClean="0">
                <a:solidFill>
                  <a:srgbClr val="FFFF00"/>
                </a:solidFill>
              </a:rPr>
              <a:t>endInclusive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Enumerator&lt;Long&gt;	</a:t>
            </a:r>
            <a:r>
              <a:rPr lang="en-GB" sz="1100" dirty="0" err="1" smtClean="0">
                <a:solidFill>
                  <a:srgbClr val="FFFF00"/>
                </a:solidFill>
              </a:rPr>
              <a:t>rangeLong</a:t>
            </a:r>
            <a:r>
              <a:rPr lang="en-GB" sz="1100" dirty="0" smtClean="0">
                <a:solidFill>
                  <a:srgbClr val="FFFF00"/>
                </a:solidFill>
              </a:rPr>
              <a:t>(long </a:t>
            </a:r>
            <a:r>
              <a:rPr lang="en-GB" sz="1100" dirty="0" err="1" smtClean="0">
                <a:solidFill>
                  <a:srgbClr val="FFFF00"/>
                </a:solidFill>
              </a:rPr>
              <a:t>startInclusive</a:t>
            </a:r>
            <a:r>
              <a:rPr lang="en-GB" sz="1100" dirty="0" smtClean="0">
                <a:solidFill>
                  <a:srgbClr val="FFFF00"/>
                </a:solidFill>
              </a:rPr>
              <a:t>, long </a:t>
            </a:r>
            <a:r>
              <a:rPr lang="en-GB" sz="1100" dirty="0" err="1" smtClean="0">
                <a:solidFill>
                  <a:srgbClr val="FFFF00"/>
                </a:solidFill>
              </a:rPr>
              <a:t>endExclusive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Enumerator&lt;Long&gt;	</a:t>
            </a:r>
            <a:r>
              <a:rPr lang="en-GB" sz="1100" dirty="0" err="1" smtClean="0">
                <a:solidFill>
                  <a:srgbClr val="FFFF00"/>
                </a:solidFill>
              </a:rPr>
              <a:t>rangeLongClosed</a:t>
            </a:r>
            <a:r>
              <a:rPr lang="en-GB" sz="1100" dirty="0" smtClean="0">
                <a:solidFill>
                  <a:srgbClr val="FFFF00"/>
                </a:solidFill>
              </a:rPr>
              <a:t>(long </a:t>
            </a:r>
            <a:r>
              <a:rPr lang="en-GB" sz="1100" dirty="0" err="1" smtClean="0">
                <a:solidFill>
                  <a:srgbClr val="FFFF00"/>
                </a:solidFill>
              </a:rPr>
              <a:t>startInclusive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                    long </a:t>
            </a:r>
            <a:r>
              <a:rPr lang="en-GB" sz="1100" dirty="0" err="1" smtClean="0">
                <a:solidFill>
                  <a:srgbClr val="FFFF00"/>
                </a:solidFill>
              </a:rPr>
              <a:t>endInclusive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Optional&lt;E&gt;	reduce(</a:t>
            </a:r>
            <a:r>
              <a:rPr lang="en-GB" sz="1100" dirty="0" err="1" smtClean="0">
                <a:solidFill>
                  <a:srgbClr val="FFFF00"/>
                </a:solidFill>
              </a:rPr>
              <a:t>BinaryOperator</a:t>
            </a:r>
            <a:r>
              <a:rPr lang="en-GB" sz="1100" dirty="0" smtClean="0">
                <a:solidFill>
                  <a:srgbClr val="FFFF00"/>
                </a:solidFill>
              </a:rPr>
              <a:t>&lt;E&gt; accumulator)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                                reduce(E identity, </a:t>
            </a:r>
            <a:r>
              <a:rPr lang="en-GB" sz="1100" dirty="0" err="1" smtClean="0">
                <a:solidFill>
                  <a:srgbClr val="FFFF00"/>
                </a:solidFill>
              </a:rPr>
              <a:t>BinaryOperator</a:t>
            </a:r>
            <a:r>
              <a:rPr lang="en-GB" sz="1100" dirty="0" smtClean="0">
                <a:solidFill>
                  <a:srgbClr val="FFFF00"/>
                </a:solidFill>
              </a:rPr>
              <a:t>&lt;E&gt; accumulator)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repeat(Iterator&lt;E&gt; elements, </a:t>
            </a:r>
            <a:r>
              <a:rPr lang="en-GB" sz="1100" dirty="0" err="1" smtClean="0">
                <a:solidFill>
                  <a:srgbClr val="FFFF00"/>
                </a:solidFill>
              </a:rPr>
              <a:t>int</a:t>
            </a:r>
            <a:r>
              <a:rPr lang="en-GB" sz="1100" dirty="0" smtClean="0">
                <a:solidFill>
                  <a:srgbClr val="FFFF00"/>
                </a:solidFill>
              </a:rPr>
              <a:t> count)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repeatElement</a:t>
            </a:r>
            <a:r>
              <a:rPr lang="en-GB" sz="1100" dirty="0" smtClean="0">
                <a:solidFill>
                  <a:srgbClr val="FFFF00"/>
                </a:solidFill>
              </a:rPr>
              <a:t>(E element, long count)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static &lt;E&gt;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repeatElements</a:t>
            </a:r>
            <a:r>
              <a:rPr lang="en-GB" sz="1100" dirty="0" smtClean="0">
                <a:solidFill>
                  <a:srgbClr val="FFFF00"/>
                </a:solidFill>
              </a:rPr>
              <a:t>(Iterator&lt;E&gt; elements, </a:t>
            </a:r>
            <a:r>
              <a:rPr lang="en-GB" sz="1100" dirty="0" err="1" smtClean="0">
                <a:solidFill>
                  <a:srgbClr val="FFFF00"/>
                </a:solidFill>
              </a:rPr>
              <a:t>int</a:t>
            </a:r>
            <a:r>
              <a:rPr lang="en-GB" sz="1100" dirty="0" smtClean="0">
                <a:solidFill>
                  <a:srgbClr val="FFFF00"/>
                </a:solidFill>
              </a:rPr>
              <a:t> count)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reverse()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                                single()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skip(long n)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skipWhile</a:t>
            </a:r>
            <a:r>
              <a:rPr lang="en-GB" sz="1100" dirty="0" smtClean="0">
                <a:solidFill>
                  <a:srgbClr val="FFFF00"/>
                </a:solidFill>
              </a:rPr>
              <a:t>(Predicate&lt;? super E&gt; predicate)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sorted()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sorted(Comparator&lt;? super E&gt; comparator)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take(long n)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takeWhile</a:t>
            </a:r>
            <a:r>
              <a:rPr lang="en-GB" sz="1100" dirty="0" smtClean="0">
                <a:solidFill>
                  <a:srgbClr val="FFFF00"/>
                </a:solidFill>
              </a:rPr>
              <a:t>(Predicate&lt;? super E&gt; predicate)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E[]   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toArray</a:t>
            </a:r>
            <a:r>
              <a:rPr lang="en-GB" sz="1100" dirty="0" smtClean="0">
                <a:solidFill>
                  <a:srgbClr val="FFFF00"/>
                </a:solidFill>
              </a:rPr>
              <a:t>(Class&lt;E&gt; </a:t>
            </a:r>
            <a:r>
              <a:rPr lang="en-GB" sz="1100" dirty="0" err="1" smtClean="0">
                <a:solidFill>
                  <a:srgbClr val="FFFF00"/>
                </a:solidFill>
              </a:rPr>
              <a:t>clazz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List&lt;E&gt;	</a:t>
            </a:r>
            <a:r>
              <a:rPr lang="en-GB" sz="1100" dirty="0" err="1" smtClean="0">
                <a:solidFill>
                  <a:srgbClr val="FFFF00"/>
                </a:solidFill>
              </a:rPr>
              <a:t>toList</a:t>
            </a:r>
            <a:r>
              <a:rPr lang="en-GB" sz="11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&lt;K,V&gt; Map&lt;K,V&gt;	</a:t>
            </a:r>
            <a:r>
              <a:rPr lang="en-GB" sz="1100" dirty="0" err="1" smtClean="0">
                <a:solidFill>
                  <a:srgbClr val="FFFF00"/>
                </a:solidFill>
              </a:rPr>
              <a:t>toMap</a:t>
            </a:r>
            <a:r>
              <a:rPr lang="en-GB" sz="1100" dirty="0" smtClean="0">
                <a:solidFill>
                  <a:srgbClr val="FFFF00"/>
                </a:solidFill>
              </a:rPr>
              <a:t>(Function&lt;? super E,K&gt; </a:t>
            </a:r>
            <a:r>
              <a:rPr lang="en-GB" sz="1100" dirty="0" err="1" smtClean="0">
                <a:solidFill>
                  <a:srgbClr val="FFFF00"/>
                </a:solidFill>
              </a:rPr>
              <a:t>keyMapper</a:t>
            </a:r>
            <a:r>
              <a:rPr lang="en-GB" sz="1100" dirty="0" smtClean="0">
                <a:solidFill>
                  <a:srgbClr val="FFFF00"/>
                </a:solidFill>
              </a:rPr>
              <a:t>,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            Function&lt;? super E,V&gt; </a:t>
            </a:r>
            <a:r>
              <a:rPr lang="en-GB" sz="1100" dirty="0" err="1" smtClean="0">
                <a:solidFill>
                  <a:srgbClr val="FFFF00"/>
                </a:solidFill>
              </a:rPr>
              <a:t>valueMapper</a:t>
            </a:r>
            <a:r>
              <a:rPr lang="en-GB" sz="11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Set&lt;E&gt;	</a:t>
            </a:r>
            <a:r>
              <a:rPr lang="en-GB" sz="1100" dirty="0" err="1" smtClean="0">
                <a:solidFill>
                  <a:srgbClr val="FFFF00"/>
                </a:solidFill>
              </a:rPr>
              <a:t>toSet</a:t>
            </a:r>
            <a:r>
              <a:rPr lang="en-GB" sz="11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union(Enumeration&lt;? extends E&gt; others)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union(</a:t>
            </a:r>
            <a:r>
              <a:rPr lang="en-GB" sz="1100" dirty="0" err="1" smtClean="0">
                <a:solidFill>
                  <a:srgbClr val="FFFF00"/>
                </a:solidFill>
              </a:rPr>
              <a:t>Iterable</a:t>
            </a:r>
            <a:r>
              <a:rPr lang="en-GB" sz="1100" dirty="0" smtClean="0">
                <a:solidFill>
                  <a:srgbClr val="FFFF00"/>
                </a:solidFill>
              </a:rPr>
              <a:t>&lt;? extends E&gt; others)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union(Iterator&lt;? extends E&gt; others)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union(</a:t>
            </a:r>
            <a:r>
              <a:rPr lang="en-GB" sz="1100" dirty="0" err="1" smtClean="0">
                <a:solidFill>
                  <a:srgbClr val="FFFF00"/>
                </a:solidFill>
              </a:rPr>
              <a:t>Spliterator</a:t>
            </a:r>
            <a:r>
              <a:rPr lang="en-GB" sz="1100" dirty="0" smtClean="0">
                <a:solidFill>
                  <a:srgbClr val="FFFF00"/>
                </a:solidFill>
              </a:rPr>
              <a:t>&lt;? extends E&gt; others)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union(Stream&lt;? extends E&gt; others)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union(Supplier&lt;Optional&lt;E&gt;&gt; others)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Enumerator&lt;E&gt;	</a:t>
            </a:r>
            <a:r>
              <a:rPr lang="en-GB" sz="1100" dirty="0" err="1" smtClean="0">
                <a:solidFill>
                  <a:srgbClr val="FFFF00"/>
                </a:solidFill>
              </a:rPr>
              <a:t>unionOn</a:t>
            </a:r>
            <a:r>
              <a:rPr lang="en-GB" sz="1100" dirty="0" smtClean="0">
                <a:solidFill>
                  <a:srgbClr val="FFFF00"/>
                </a:solidFill>
              </a:rPr>
              <a:t>(E... others)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&lt;T&gt;                            Enumerator&lt;Pair&lt;Optional&lt;E&gt;,Optional&lt;T&gt;&gt;&gt;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zipAny</a:t>
            </a:r>
            <a:r>
              <a:rPr lang="en-GB" sz="1100" dirty="0" smtClean="0">
                <a:solidFill>
                  <a:srgbClr val="FFFF00"/>
                </a:solidFill>
              </a:rPr>
              <a:t>(Iterator&lt;T&gt;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&lt;T&gt;                            Enumerator&lt;Pair&lt;E,T&gt;&gt;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zipBoth</a:t>
            </a:r>
            <a:r>
              <a:rPr lang="en-GB" sz="1100" dirty="0" smtClean="0">
                <a:solidFill>
                  <a:srgbClr val="FFFF00"/>
                </a:solidFill>
              </a:rPr>
              <a:t>(Iterator&lt;T&gt;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&lt;T&gt;                            Enumerator&lt;Pair&lt;</a:t>
            </a:r>
            <a:r>
              <a:rPr lang="en-GB" sz="1100" dirty="0" err="1" smtClean="0">
                <a:solidFill>
                  <a:srgbClr val="FFFF00"/>
                </a:solidFill>
              </a:rPr>
              <a:t>E,Optional</a:t>
            </a:r>
            <a:r>
              <a:rPr lang="en-GB" sz="1100" dirty="0" smtClean="0">
                <a:solidFill>
                  <a:srgbClr val="FFFF00"/>
                </a:solidFill>
              </a:rPr>
              <a:t>&lt;T&gt;&gt;&gt;</a:t>
            </a:r>
          </a:p>
          <a:p>
            <a:r>
              <a:rPr lang="en-GB" sz="1100" dirty="0">
                <a:solidFill>
                  <a:srgbClr val="FFFF00"/>
                </a:solidFill>
              </a:rPr>
              <a:t> </a:t>
            </a:r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zipLeft</a:t>
            </a:r>
            <a:r>
              <a:rPr lang="en-GB" sz="1100" dirty="0" smtClean="0">
                <a:solidFill>
                  <a:srgbClr val="FFFF00"/>
                </a:solidFill>
              </a:rPr>
              <a:t>(Iterator&lt;T&gt; elements)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default &lt;T&gt;                            Enumerator&lt;Pair&lt;Optional&lt;E&gt;,T&gt;&gt;</a:t>
            </a:r>
          </a:p>
          <a:p>
            <a:r>
              <a:rPr lang="en-GB" sz="1100" dirty="0" smtClean="0">
                <a:solidFill>
                  <a:srgbClr val="FFFF00"/>
                </a:solidFill>
              </a:rPr>
              <a:t>                                                </a:t>
            </a:r>
            <a:r>
              <a:rPr lang="en-GB" sz="1100" dirty="0" err="1" smtClean="0">
                <a:solidFill>
                  <a:srgbClr val="FFFF00"/>
                </a:solidFill>
              </a:rPr>
              <a:t>zipRight</a:t>
            </a:r>
            <a:r>
              <a:rPr lang="en-GB" sz="1100" dirty="0" smtClean="0">
                <a:solidFill>
                  <a:srgbClr val="FFFF00"/>
                </a:solidFill>
              </a:rPr>
              <a:t>(Iterator&lt;T&gt; elements)</a:t>
            </a:r>
          </a:p>
        </p:txBody>
      </p:sp>
    </p:spTree>
    <p:extLst>
      <p:ext uri="{BB962C8B-B14F-4D97-AF65-F5344CB8AC3E}">
        <p14:creationId xmlns:p14="http://schemas.microsoft.com/office/powerpoint/2010/main" val="456414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59568"/>
            <a:ext cx="6554867" cy="1260232"/>
          </a:xfrm>
        </p:spPr>
        <p:txBody>
          <a:bodyPr/>
          <a:lstStyle/>
          <a:p>
            <a:r>
              <a:rPr lang="en-GB" dirty="0" smtClean="0"/>
              <a:t>When To Use Which?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616569"/>
          </a:xfrm>
        </p:spPr>
        <p:txBody>
          <a:bodyPr>
            <a:normAutofit/>
          </a:bodyPr>
          <a:lstStyle/>
          <a:p>
            <a:r>
              <a:rPr lang="en-GB" sz="2100" dirty="0" smtClean="0"/>
              <a:t>Pipeline short </a:t>
            </a:r>
            <a:r>
              <a:rPr lang="en-GB" sz="2100" dirty="0"/>
              <a:t>and fixed</a:t>
            </a:r>
          </a:p>
          <a:p>
            <a:r>
              <a:rPr lang="en-GB" dirty="0" smtClean="0"/>
              <a:t>Data semantically uniform</a:t>
            </a:r>
            <a:endParaRPr lang="en-GB" dirty="0"/>
          </a:p>
          <a:p>
            <a:r>
              <a:rPr lang="en-GB" sz="2100" dirty="0"/>
              <a:t>Logic favours processing</a:t>
            </a:r>
          </a:p>
          <a:p>
            <a:r>
              <a:rPr lang="en-GB" sz="2100" dirty="0" smtClean="0"/>
              <a:t>Logic favours parallelism</a:t>
            </a:r>
            <a:endParaRPr lang="en-GB" sz="2100" dirty="0"/>
          </a:p>
          <a:p>
            <a:r>
              <a:rPr lang="en-GB" dirty="0" smtClean="0"/>
              <a:t>Moderate composition</a:t>
            </a:r>
            <a:endParaRPr lang="en-GB" dirty="0"/>
          </a:p>
          <a:p>
            <a:r>
              <a:rPr lang="en-GB" dirty="0"/>
              <a:t>No sharing or merging</a:t>
            </a:r>
          </a:p>
          <a:p>
            <a:r>
              <a:rPr lang="en-GB" dirty="0" smtClean="0"/>
              <a:t>Fault tolerance no issue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Enumerators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2999"/>
            <a:ext cx="3956705" cy="3616569"/>
          </a:xfrm>
        </p:spPr>
        <p:txBody>
          <a:bodyPr>
            <a:normAutofit/>
          </a:bodyPr>
          <a:lstStyle/>
          <a:p>
            <a:r>
              <a:rPr lang="en-GB" dirty="0" smtClean="0"/>
              <a:t>Pipeline </a:t>
            </a:r>
            <a:r>
              <a:rPr lang="en-GB" dirty="0">
                <a:solidFill>
                  <a:srgbClr val="FFFF00"/>
                </a:solidFill>
              </a:rPr>
              <a:t>dynamic</a:t>
            </a:r>
            <a:r>
              <a:rPr lang="en-GB" dirty="0" smtClean="0"/>
              <a:t> or large</a:t>
            </a:r>
          </a:p>
          <a:p>
            <a:r>
              <a:rPr lang="en-GB" dirty="0" smtClean="0"/>
              <a:t>Data semantically </a:t>
            </a:r>
            <a:r>
              <a:rPr lang="en-GB" dirty="0">
                <a:solidFill>
                  <a:srgbClr val="FFFF00"/>
                </a:solidFill>
              </a:rPr>
              <a:t>diverse</a:t>
            </a:r>
          </a:p>
          <a:p>
            <a:r>
              <a:rPr lang="en-GB" dirty="0" smtClean="0"/>
              <a:t>Logic favours </a:t>
            </a:r>
            <a:r>
              <a:rPr lang="en-GB" dirty="0">
                <a:solidFill>
                  <a:srgbClr val="FFFF00"/>
                </a:solidFill>
              </a:rPr>
              <a:t>structure</a:t>
            </a:r>
          </a:p>
          <a:p>
            <a:r>
              <a:rPr lang="en-GB" dirty="0" smtClean="0"/>
              <a:t>Logic favours </a:t>
            </a:r>
            <a:r>
              <a:rPr lang="en-GB" dirty="0" err="1">
                <a:solidFill>
                  <a:srgbClr val="FFFF00"/>
                </a:solidFill>
              </a:rPr>
              <a:t>sequentiality</a:t>
            </a:r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High</a:t>
            </a:r>
            <a:r>
              <a:rPr lang="en-GB" dirty="0" smtClean="0"/>
              <a:t> composition</a:t>
            </a:r>
          </a:p>
          <a:p>
            <a:r>
              <a:rPr lang="en-GB" dirty="0">
                <a:solidFill>
                  <a:srgbClr val="FFFF00"/>
                </a:solidFill>
              </a:rPr>
              <a:t>Sharing</a:t>
            </a:r>
            <a:r>
              <a:rPr lang="en-GB" dirty="0" smtClean="0"/>
              <a:t> and/or </a:t>
            </a:r>
            <a:r>
              <a:rPr lang="en-GB" dirty="0">
                <a:solidFill>
                  <a:srgbClr val="FFFF00"/>
                </a:solidFill>
              </a:rPr>
              <a:t>merging</a:t>
            </a:r>
          </a:p>
          <a:p>
            <a:r>
              <a:rPr lang="en-GB" dirty="0">
                <a:solidFill>
                  <a:srgbClr val="FFFF00"/>
                </a:solidFill>
              </a:rPr>
              <a:t>Fault</a:t>
            </a:r>
            <a:r>
              <a:rPr lang="en-GB" sz="2100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tolerance</a:t>
            </a:r>
            <a:r>
              <a:rPr lang="en-GB" sz="2100" dirty="0">
                <a:solidFill>
                  <a:srgbClr val="FFFF00"/>
                </a:solidFill>
              </a:rPr>
              <a:t> </a:t>
            </a:r>
            <a:r>
              <a:rPr lang="en-GB" dirty="0" smtClean="0"/>
              <a:t>a must</a:t>
            </a:r>
          </a:p>
        </p:txBody>
      </p:sp>
    </p:spTree>
    <p:extLst>
      <p:ext uri="{BB962C8B-B14F-4D97-AF65-F5344CB8AC3E}">
        <p14:creationId xmlns:p14="http://schemas.microsoft.com/office/powerpoint/2010/main" val="1804047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399"/>
            <a:ext cx="3200400" cy="4517572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 smtClean="0"/>
              <a:t>Thank You For Watching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527766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EnumJ</a:t>
            </a:r>
            <a:r>
              <a:rPr lang="en-GB" smtClean="0"/>
              <a:t> JavaDoc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    mariusfilip.bitbucket.org</a:t>
            </a:r>
          </a:p>
          <a:p>
            <a:r>
              <a:rPr lang="en-GB" dirty="0" smtClean="0"/>
              <a:t>Source Code: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    … soon to open-source</a:t>
            </a:r>
          </a:p>
          <a:p>
            <a:r>
              <a:rPr lang="en-GB" dirty="0" smtClean="0"/>
              <a:t>Binaries: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    … soon to publish</a:t>
            </a:r>
          </a:p>
          <a:p>
            <a:r>
              <a:rPr lang="en-GB" dirty="0" smtClean="0"/>
              <a:t>Extra Info: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    mariusfiliponit.blogspot.co.uk</a:t>
            </a:r>
          </a:p>
          <a:p>
            <a:r>
              <a:rPr lang="en-GB" dirty="0" smtClean="0"/>
              <a:t>Feedback To: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FF00"/>
                </a:solidFill>
              </a:rPr>
              <a:t>    marius.filip.dev@gmail.com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714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37722"/>
            <a:ext cx="6554867" cy="1182077"/>
          </a:xfrm>
        </p:spPr>
        <p:txBody>
          <a:bodyPr/>
          <a:lstStyle/>
          <a:p>
            <a:r>
              <a:rPr lang="en-GB" dirty="0" smtClean="0"/>
              <a:t>What are </a:t>
            </a:r>
            <a:r>
              <a:rPr lang="en-GB" dirty="0" err="1" smtClean="0"/>
              <a:t>EnumJ</a:t>
            </a:r>
            <a:r>
              <a:rPr lang="en-GB" dirty="0" smtClean="0"/>
              <a:t> enumerators?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5" y="390769"/>
            <a:ext cx="3716866" cy="752231"/>
          </a:xfrm>
        </p:spPr>
        <p:txBody>
          <a:bodyPr/>
          <a:lstStyle/>
          <a:p>
            <a:r>
              <a:rPr lang="en-GB" dirty="0" smtClean="0"/>
              <a:t>Compared To Iterators: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3" y="1143000"/>
            <a:ext cx="3945467" cy="3006969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Don’t support removal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Highly </a:t>
            </a:r>
            <a:r>
              <a:rPr lang="en-GB" dirty="0" err="1" smtClean="0">
                <a:solidFill>
                  <a:srgbClr val="FFFF00"/>
                </a:solidFill>
              </a:rPr>
              <a:t>composable</a:t>
            </a: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Shareable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Fault-tolerant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Abstract</a:t>
            </a:r>
            <a:r>
              <a:rPr lang="en-GB" dirty="0" smtClean="0"/>
              <a:t>, not tied to a collection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Custom implementation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90769"/>
            <a:ext cx="39213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Enumerator&lt;E&gt;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extends Iterator&lt;E&gt; {</a:t>
            </a:r>
          </a:p>
          <a:p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enumerating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SafeVarargs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&lt;E&gt; Enumerator&lt;E&gt;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… elements) { … }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&lt;E&gt; Enumerator&lt;E&gt;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(Iterator&lt;E&gt; source) { … }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more methods . . .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default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(Predicate&lt;? super E&gt;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predicate) { … }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more methods . . .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default Enumerator&lt;E&gt;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(Iterator&lt;? Extends E&gt;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elements) { … }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even more methods . . .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49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59568"/>
            <a:ext cx="6554867" cy="1260232"/>
          </a:xfrm>
        </p:spPr>
        <p:txBody>
          <a:bodyPr/>
          <a:lstStyle/>
          <a:p>
            <a:r>
              <a:rPr lang="en-GB" dirty="0" smtClean="0"/>
              <a:t>What are </a:t>
            </a:r>
            <a:r>
              <a:rPr lang="en-GB" dirty="0" err="1" smtClean="0"/>
              <a:t>EnumJ</a:t>
            </a:r>
            <a:r>
              <a:rPr lang="en-GB" dirty="0" smtClean="0"/>
              <a:t> enumerators?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enumerators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61656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Strictly sequential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Highly </a:t>
            </a:r>
            <a:r>
              <a:rPr lang="en-GB" dirty="0" err="1"/>
              <a:t>composable</a:t>
            </a:r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Shareable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Fault-tolerant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Lazy argument evaluations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Choice composition and zipping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Custom implementation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2999"/>
            <a:ext cx="3956705" cy="3616569"/>
          </a:xfrm>
        </p:spPr>
        <p:txBody>
          <a:bodyPr>
            <a:normAutofit/>
          </a:bodyPr>
          <a:lstStyle/>
          <a:p>
            <a:r>
              <a:rPr lang="en-GB" dirty="0" smtClean="0"/>
              <a:t>Potentially parallel</a:t>
            </a:r>
          </a:p>
          <a:p>
            <a:r>
              <a:rPr lang="en-GB" dirty="0" err="1" smtClean="0"/>
              <a:t>Composable</a:t>
            </a:r>
            <a:endParaRPr lang="en-GB" dirty="0" smtClean="0"/>
          </a:p>
          <a:p>
            <a:r>
              <a:rPr lang="en-GB" dirty="0" smtClean="0"/>
              <a:t>Non-shareable</a:t>
            </a:r>
          </a:p>
          <a:p>
            <a:r>
              <a:rPr lang="en-GB" dirty="0" smtClean="0"/>
              <a:t>Not fault-tolerant</a:t>
            </a:r>
          </a:p>
          <a:p>
            <a:r>
              <a:rPr lang="en-GB" dirty="0" smtClean="0"/>
              <a:t>Eager argument evaluations</a:t>
            </a:r>
          </a:p>
          <a:p>
            <a:r>
              <a:rPr lang="en-GB" dirty="0" smtClean="0"/>
              <a:t>No multi-composition</a:t>
            </a:r>
          </a:p>
          <a:p>
            <a:r>
              <a:rPr lang="en-GB" dirty="0" smtClean="0"/>
              <a:t>Part of JDK 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595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6554867" cy="533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High Composability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66323" y="504091"/>
            <a:ext cx="227232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Enumerators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741519" y="1317679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02424" y="2656094"/>
            <a:ext cx="16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>
                <a:solidFill>
                  <a:schemeClr val="bg2">
                    <a:lumMod val="75000"/>
                  </a:schemeClr>
                </a:solidFill>
              </a:rPr>
              <a:t>100000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times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7726" y="3894497"/>
            <a:ext cx="113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No stack overflow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504091"/>
            <a:ext cx="227232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dirty="0" smtClean="0"/>
              <a:t>Streams</a:t>
            </a:r>
            <a:endParaRPr lang="en-GB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208596" y="1317679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023815" y="2005994"/>
            <a:ext cx="1286463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concat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69501" y="2656094"/>
            <a:ext cx="16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100000 times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0279" y="4040114"/>
            <a:ext cx="113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Stack overflow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1208596" y="3948058"/>
            <a:ext cx="914400" cy="914400"/>
          </a:xfrm>
          <a:prstGeom prst="irregularSeal2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/>
          <p:cNvSpPr/>
          <p:nvPr/>
        </p:nvSpPr>
        <p:spPr>
          <a:xfrm>
            <a:off x="5773327" y="3912949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1669561" y="1037491"/>
            <a:ext cx="0" cy="280188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 flipH="1">
            <a:off x="1667047" y="1775440"/>
            <a:ext cx="2514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5" idx="0"/>
          </p:cNvCxnSpPr>
          <p:nvPr/>
        </p:nvCxnSpPr>
        <p:spPr>
          <a:xfrm>
            <a:off x="1667047" y="2420210"/>
            <a:ext cx="2513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</p:cNvCxnSpPr>
          <p:nvPr/>
        </p:nvCxnSpPr>
        <p:spPr>
          <a:xfrm>
            <a:off x="1669560" y="3025426"/>
            <a:ext cx="0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65798" y="3675526"/>
            <a:ext cx="3762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34292" y="1770110"/>
            <a:ext cx="0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34291" y="2414880"/>
            <a:ext cx="1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34291" y="3020096"/>
            <a:ext cx="1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230527" y="3670196"/>
            <a:ext cx="3765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32397" y="1017647"/>
            <a:ext cx="0" cy="280188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arallelogram 44"/>
          <p:cNvSpPr/>
          <p:nvPr/>
        </p:nvSpPr>
        <p:spPr>
          <a:xfrm>
            <a:off x="606168" y="3262607"/>
            <a:ext cx="2119256" cy="411621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g</a:t>
            </a:r>
            <a:r>
              <a:rPr lang="en-GB" dirty="0" smtClean="0">
                <a:solidFill>
                  <a:srgbClr val="002060"/>
                </a:solidFill>
              </a:rPr>
              <a:t>et elements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7" name="Parallelogram 46"/>
          <p:cNvSpPr/>
          <p:nvPr/>
        </p:nvSpPr>
        <p:spPr>
          <a:xfrm>
            <a:off x="5170899" y="3258575"/>
            <a:ext cx="2119256" cy="411621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g</a:t>
            </a:r>
            <a:r>
              <a:rPr lang="en-GB" dirty="0" smtClean="0">
                <a:solidFill>
                  <a:srgbClr val="002060"/>
                </a:solidFill>
              </a:rPr>
              <a:t>et elements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87295" y="2012863"/>
            <a:ext cx="1286463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concat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63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10" grpId="0"/>
      <p:bldP spid="11" grpId="0"/>
      <p:bldP spid="12" grpId="0" animBg="1"/>
      <p:bldP spid="13" grpId="0" animBg="1"/>
      <p:bldP spid="15" grpId="0"/>
      <p:bldP spid="17" grpId="0"/>
      <p:bldP spid="9" grpId="0" animBg="1"/>
      <p:bldP spid="18" grpId="0" animBg="1"/>
      <p:bldP spid="45" grpId="0" animBg="1"/>
      <p:bldP spid="47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6554867" cy="5334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Shareability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66323" y="504091"/>
            <a:ext cx="227232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Enumerators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741519" y="1317679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741519" y="2005994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filter</a:t>
            </a:r>
            <a:endParaRPr lang="en-GB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504091"/>
            <a:ext cx="227232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dirty="0" smtClean="0"/>
              <a:t>Streams</a:t>
            </a:r>
            <a:endParaRPr lang="en-GB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208596" y="1317679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208596" y="2005994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filter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1669561" y="1037491"/>
            <a:ext cx="0" cy="280188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>
            <a:off x="1669561" y="1775440"/>
            <a:ext cx="0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</p:cNvCxnSpPr>
          <p:nvPr/>
        </p:nvCxnSpPr>
        <p:spPr>
          <a:xfrm flipH="1">
            <a:off x="1669560" y="2420210"/>
            <a:ext cx="1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34292" y="1770110"/>
            <a:ext cx="0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34291" y="2414880"/>
            <a:ext cx="1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32397" y="1017647"/>
            <a:ext cx="0" cy="280188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2506" y="272774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Share?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42092" y="2662443"/>
            <a:ext cx="3180609" cy="4999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ShareableEnumerator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&lt;E&gt;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6" idx="2"/>
          </p:cNvCxnSpPr>
          <p:nvPr/>
        </p:nvCxnSpPr>
        <p:spPr>
          <a:xfrm flipH="1">
            <a:off x="1669559" y="3097078"/>
            <a:ext cx="1" cy="1024139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4000" y="3599418"/>
            <a:ext cx="2157519" cy="499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accent6">
                    <a:lumMod val="75000"/>
                  </a:schemeClr>
                </a:solidFill>
              </a:rPr>
              <a:t>SharingEnumerator</a:t>
            </a: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&lt;E&gt;</a:t>
            </a: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63448" y="3599418"/>
            <a:ext cx="2157519" cy="499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</a:rPr>
              <a:t>SharingEnumerator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&lt;E</a:t>
            </a: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3637" y="4573453"/>
            <a:ext cx="2157519" cy="499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accent6">
                    <a:lumMod val="75000"/>
                  </a:schemeClr>
                </a:solidFill>
              </a:rPr>
              <a:t>SharingEnumerator</a:t>
            </a: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&lt;E&gt;</a:t>
            </a: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8" idx="2"/>
            <a:endCxn id="40" idx="0"/>
          </p:cNvCxnSpPr>
          <p:nvPr/>
        </p:nvCxnSpPr>
        <p:spPr>
          <a:xfrm>
            <a:off x="6232397" y="3162382"/>
            <a:ext cx="0" cy="141107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38" idx="0"/>
          </p:cNvCxnSpPr>
          <p:nvPr/>
        </p:nvCxnSpPr>
        <p:spPr>
          <a:xfrm flipH="1">
            <a:off x="4662760" y="3162382"/>
            <a:ext cx="1569637" cy="437036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39" idx="0"/>
          </p:cNvCxnSpPr>
          <p:nvPr/>
        </p:nvCxnSpPr>
        <p:spPr>
          <a:xfrm>
            <a:off x="6232397" y="3162382"/>
            <a:ext cx="1509811" cy="437036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2"/>
          </p:cNvCxnSpPr>
          <p:nvPr/>
        </p:nvCxnSpPr>
        <p:spPr>
          <a:xfrm rot="16200000" flipH="1">
            <a:off x="1611738" y="3154899"/>
            <a:ext cx="1024141" cy="908497"/>
          </a:xfrm>
          <a:prstGeom prst="bentConnector3">
            <a:avLst>
              <a:gd name="adj1" fmla="val 15987"/>
            </a:avLst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37946" y="4204121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56" name="&quot;No&quot; Symbol 55"/>
          <p:cNvSpPr/>
          <p:nvPr/>
        </p:nvSpPr>
        <p:spPr>
          <a:xfrm>
            <a:off x="2284313" y="4121217"/>
            <a:ext cx="601149" cy="601149"/>
          </a:xfrm>
          <a:prstGeom prst="noSmoking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684154" y="4099357"/>
            <a:ext cx="1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822701" y="4099357"/>
            <a:ext cx="1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232396" y="5073392"/>
            <a:ext cx="1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76404" y="4388787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6024646" y="530173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7614951" y="4388787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938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1" grpId="0"/>
      <p:bldP spid="12" grpId="0" animBg="1"/>
      <p:bldP spid="13" grpId="0" animBg="1"/>
      <p:bldP spid="6" grpId="0"/>
      <p:bldP spid="8" grpId="0" animBg="1"/>
      <p:bldP spid="38" grpId="0" animBg="1"/>
      <p:bldP spid="39" grpId="0" animBg="1"/>
      <p:bldP spid="40" grpId="0" animBg="1"/>
      <p:bldP spid="55" grpId="0"/>
      <p:bldP spid="56" grpId="0" animBg="1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6554867" cy="533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Fault Tolerance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66323" y="504091"/>
            <a:ext cx="227232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Enumerators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741519" y="1317679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52783" y="4551321"/>
            <a:ext cx="131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Pipeline continues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504091"/>
            <a:ext cx="227232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dirty="0" smtClean="0"/>
              <a:t>Streams</a:t>
            </a:r>
            <a:endParaRPr lang="en-GB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208596" y="1317679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208596" y="2005994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314044" y="3440228"/>
            <a:ext cx="113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Pipeline stops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1212361" y="3348172"/>
            <a:ext cx="914400" cy="914400"/>
          </a:xfrm>
          <a:prstGeom prst="irregularSeal2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/>
          <p:cNvSpPr/>
          <p:nvPr/>
        </p:nvSpPr>
        <p:spPr>
          <a:xfrm>
            <a:off x="5763548" y="4426666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1669561" y="1037491"/>
            <a:ext cx="0" cy="280188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>
            <a:off x="1669561" y="1775440"/>
            <a:ext cx="0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73325" y="2425540"/>
            <a:ext cx="0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69563" y="3075640"/>
            <a:ext cx="3762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34292" y="1770110"/>
            <a:ext cx="0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38056" y="2420210"/>
            <a:ext cx="1" cy="23588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234292" y="3070310"/>
            <a:ext cx="3765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32397" y="1017647"/>
            <a:ext cx="0" cy="280188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arallelogram 44"/>
          <p:cNvSpPr/>
          <p:nvPr/>
        </p:nvSpPr>
        <p:spPr>
          <a:xfrm>
            <a:off x="609933" y="2662721"/>
            <a:ext cx="2119256" cy="411621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throw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7" name="Parallelogram 46"/>
          <p:cNvSpPr/>
          <p:nvPr/>
        </p:nvSpPr>
        <p:spPr>
          <a:xfrm>
            <a:off x="5174664" y="2658689"/>
            <a:ext cx="2119256" cy="411621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throw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5777092" y="3338494"/>
            <a:ext cx="914400" cy="788276"/>
          </a:xfrm>
          <a:prstGeom prst="triangl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220748" y="4184812"/>
            <a:ext cx="3765" cy="23055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2783" y="3547966"/>
            <a:ext cx="163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Error handler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60940" y="1994092"/>
            <a:ext cx="4519615" cy="4162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GB" sz="1600" dirty="0" err="1" smtClean="0">
                <a:solidFill>
                  <a:schemeClr val="accent6">
                    <a:lumMod val="50000"/>
                  </a:schemeClr>
                </a:solidFill>
              </a:rPr>
              <a:t>asTolerant</a:t>
            </a:r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(Consumer&lt;? super Exception&gt;)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50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/>
      <p:bldP spid="11" grpId="0"/>
      <p:bldP spid="12" grpId="0" animBg="1"/>
      <p:bldP spid="13" grpId="0" animBg="1"/>
      <p:bldP spid="17" grpId="0"/>
      <p:bldP spid="9" grpId="0" animBg="1"/>
      <p:bldP spid="18" grpId="0" animBg="1"/>
      <p:bldP spid="45" grpId="0" animBg="1"/>
      <p:bldP spid="47" grpId="0" animBg="1"/>
      <p:bldP spid="6" grpId="0" animBg="1"/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6554867" cy="533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Lazy Evaluations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408779" y="271522"/>
            <a:ext cx="227232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Enumerators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083976" y="1086666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84319" y="269913"/>
            <a:ext cx="2272322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dirty="0" smtClean="0"/>
              <a:t>Streams</a:t>
            </a:r>
            <a:endParaRPr lang="en-GB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9517" y="1086666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sp>
        <p:nvSpPr>
          <p:cNvPr id="9" name="Explosion 2 8"/>
          <p:cNvSpPr/>
          <p:nvPr/>
        </p:nvSpPr>
        <p:spPr>
          <a:xfrm>
            <a:off x="516350" y="4035435"/>
            <a:ext cx="914400" cy="914400"/>
          </a:xfrm>
          <a:prstGeom prst="irregularSeal2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/>
          <p:cNvSpPr/>
          <p:nvPr/>
        </p:nvSpPr>
        <p:spPr>
          <a:xfrm>
            <a:off x="4959746" y="4035435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2120482" y="806478"/>
            <a:ext cx="0" cy="280188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2120480" y="1500882"/>
            <a:ext cx="2" cy="43307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39" idx="0"/>
          </p:cNvCxnSpPr>
          <p:nvPr/>
        </p:nvCxnSpPr>
        <p:spPr>
          <a:xfrm>
            <a:off x="6544941" y="1500882"/>
            <a:ext cx="0" cy="44994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50456" y="786634"/>
            <a:ext cx="0" cy="280188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86665" y="1950823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Const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372718" y="1950823"/>
            <a:ext cx="1433002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Expr+Expr</a:t>
            </a:r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2969844" y="1950823"/>
            <a:ext cx="1433002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Expr-Expr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742387" y="1950823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Const</a:t>
            </a:r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5828440" y="1950823"/>
            <a:ext cx="1433002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Expr+Expr</a:t>
            </a:r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7425566" y="1950823"/>
            <a:ext cx="1433002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Expr-Expr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2435543" y="2796552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482914" y="2796552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1350951" y="2797230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286665" y="2798708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cxnSp>
        <p:nvCxnSpPr>
          <p:cNvPr id="55" name="Straight Arrow Connector 54"/>
          <p:cNvCxnSpPr>
            <a:stCxn id="27" idx="2"/>
            <a:endCxn id="50" idx="0"/>
          </p:cNvCxnSpPr>
          <p:nvPr/>
        </p:nvCxnSpPr>
        <p:spPr>
          <a:xfrm flipH="1">
            <a:off x="747630" y="2365039"/>
            <a:ext cx="1341589" cy="433669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  <a:endCxn id="49" idx="0"/>
          </p:cNvCxnSpPr>
          <p:nvPr/>
        </p:nvCxnSpPr>
        <p:spPr>
          <a:xfrm flipH="1">
            <a:off x="1811916" y="2365039"/>
            <a:ext cx="277303" cy="43219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2"/>
            <a:endCxn id="46" idx="0"/>
          </p:cNvCxnSpPr>
          <p:nvPr/>
        </p:nvCxnSpPr>
        <p:spPr>
          <a:xfrm flipH="1">
            <a:off x="2896508" y="2365039"/>
            <a:ext cx="789837" cy="431513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2"/>
            <a:endCxn id="48" idx="0"/>
          </p:cNvCxnSpPr>
          <p:nvPr/>
        </p:nvCxnSpPr>
        <p:spPr>
          <a:xfrm>
            <a:off x="3686345" y="2365039"/>
            <a:ext cx="257534" cy="431513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8" idx="2"/>
            <a:endCxn id="12" idx="3"/>
          </p:cNvCxnSpPr>
          <p:nvPr/>
        </p:nvCxnSpPr>
        <p:spPr>
          <a:xfrm rot="5400000" flipH="1">
            <a:off x="2304166" y="1571055"/>
            <a:ext cx="1916994" cy="1362433"/>
          </a:xfrm>
          <a:prstGeom prst="bentConnector4">
            <a:avLst>
              <a:gd name="adj1" fmla="val -11925"/>
              <a:gd name="adj2" fmla="val -43795"/>
            </a:avLst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6" idx="2"/>
            <a:endCxn id="12" idx="3"/>
          </p:cNvCxnSpPr>
          <p:nvPr/>
        </p:nvCxnSpPr>
        <p:spPr>
          <a:xfrm rot="5400000" flipH="1">
            <a:off x="1780480" y="2094740"/>
            <a:ext cx="1916994" cy="315062"/>
          </a:xfrm>
          <a:prstGeom prst="bentConnector4">
            <a:avLst>
              <a:gd name="adj1" fmla="val -17225"/>
              <a:gd name="adj2" fmla="val -523978"/>
            </a:avLst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0" idx="2"/>
            <a:endCxn id="12" idx="1"/>
          </p:cNvCxnSpPr>
          <p:nvPr/>
        </p:nvCxnSpPr>
        <p:spPr>
          <a:xfrm rot="5400000" flipH="1" flipV="1">
            <a:off x="243998" y="1797405"/>
            <a:ext cx="1919150" cy="911887"/>
          </a:xfrm>
          <a:prstGeom prst="bentConnector4">
            <a:avLst>
              <a:gd name="adj1" fmla="val -11912"/>
              <a:gd name="adj2" fmla="val -61855"/>
            </a:avLst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9" idx="2"/>
            <a:endCxn id="12" idx="1"/>
          </p:cNvCxnSpPr>
          <p:nvPr/>
        </p:nvCxnSpPr>
        <p:spPr>
          <a:xfrm rot="5400000" flipH="1">
            <a:off x="776881" y="2176411"/>
            <a:ext cx="1917672" cy="152399"/>
          </a:xfrm>
          <a:prstGeom prst="bentConnector4">
            <a:avLst>
              <a:gd name="adj1" fmla="val -16812"/>
              <a:gd name="adj2" fmla="val 1062733"/>
            </a:avLst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2" idx="2"/>
            <a:endCxn id="35" idx="0"/>
          </p:cNvCxnSpPr>
          <p:nvPr/>
        </p:nvCxnSpPr>
        <p:spPr>
          <a:xfrm>
            <a:off x="2120482" y="1500882"/>
            <a:ext cx="1565863" cy="44994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2"/>
            <a:endCxn id="26" idx="0"/>
          </p:cNvCxnSpPr>
          <p:nvPr/>
        </p:nvCxnSpPr>
        <p:spPr>
          <a:xfrm flipH="1">
            <a:off x="747630" y="1500882"/>
            <a:ext cx="1372852" cy="44994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16090" y="4106749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Infinite loop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Memory overflow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876472" y="2804675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sp>
        <p:nvSpPr>
          <p:cNvPr id="90" name="Rounded Rectangle 89"/>
          <p:cNvSpPr/>
          <p:nvPr/>
        </p:nvSpPr>
        <p:spPr>
          <a:xfrm>
            <a:off x="7940759" y="2804675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sp>
        <p:nvSpPr>
          <p:cNvPr id="91" name="Rounded Rectangle 90"/>
          <p:cNvSpPr/>
          <p:nvPr/>
        </p:nvSpPr>
        <p:spPr>
          <a:xfrm>
            <a:off x="5812187" y="2804675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sp>
        <p:nvSpPr>
          <p:cNvPr id="92" name="Rounded Rectangle 91"/>
          <p:cNvSpPr/>
          <p:nvPr/>
        </p:nvSpPr>
        <p:spPr>
          <a:xfrm>
            <a:off x="4747901" y="2806153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Expr</a:t>
            </a:r>
            <a:endParaRPr lang="en-GB" dirty="0"/>
          </a:p>
        </p:txBody>
      </p:sp>
      <p:cxnSp>
        <p:nvCxnSpPr>
          <p:cNvPr id="97" name="Straight Arrow Connector 96"/>
          <p:cNvCxnSpPr>
            <a:stCxn id="4" idx="2"/>
            <a:endCxn id="38" idx="0"/>
          </p:cNvCxnSpPr>
          <p:nvPr/>
        </p:nvCxnSpPr>
        <p:spPr>
          <a:xfrm flipH="1">
            <a:off x="5203352" y="1500882"/>
            <a:ext cx="1341589" cy="44994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" idx="2"/>
            <a:endCxn id="40" idx="0"/>
          </p:cNvCxnSpPr>
          <p:nvPr/>
        </p:nvCxnSpPr>
        <p:spPr>
          <a:xfrm>
            <a:off x="6544941" y="1500882"/>
            <a:ext cx="1597126" cy="44994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9" idx="2"/>
            <a:endCxn id="92" idx="0"/>
          </p:cNvCxnSpPr>
          <p:nvPr/>
        </p:nvCxnSpPr>
        <p:spPr>
          <a:xfrm flipH="1">
            <a:off x="5208866" y="2365039"/>
            <a:ext cx="1336075" cy="441114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2"/>
            <a:endCxn id="91" idx="0"/>
          </p:cNvCxnSpPr>
          <p:nvPr/>
        </p:nvCxnSpPr>
        <p:spPr>
          <a:xfrm flipH="1">
            <a:off x="6273152" y="2365039"/>
            <a:ext cx="271789" cy="439636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0" idx="2"/>
            <a:endCxn id="89" idx="0"/>
          </p:cNvCxnSpPr>
          <p:nvPr/>
        </p:nvCxnSpPr>
        <p:spPr>
          <a:xfrm flipH="1">
            <a:off x="7337437" y="2365039"/>
            <a:ext cx="804630" cy="439636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0" idx="2"/>
            <a:endCxn id="90" idx="0"/>
          </p:cNvCxnSpPr>
          <p:nvPr/>
        </p:nvCxnSpPr>
        <p:spPr>
          <a:xfrm>
            <a:off x="8142067" y="2365039"/>
            <a:ext cx="259657" cy="439636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5400000" flipH="1">
            <a:off x="6183412" y="2102863"/>
            <a:ext cx="1916994" cy="315062"/>
          </a:xfrm>
          <a:prstGeom prst="bentConnector4">
            <a:avLst>
              <a:gd name="adj1" fmla="val -17225"/>
              <a:gd name="adj2" fmla="val -523978"/>
            </a:avLst>
          </a:prstGeom>
          <a:ln w="25400">
            <a:solidFill>
              <a:schemeClr val="accent2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5400000" flipH="1">
            <a:off x="6707097" y="1579177"/>
            <a:ext cx="1916994" cy="1362433"/>
          </a:xfrm>
          <a:prstGeom prst="bentConnector4">
            <a:avLst>
              <a:gd name="adj1" fmla="val -11925"/>
              <a:gd name="adj2" fmla="val -43795"/>
            </a:avLst>
          </a:prstGeom>
          <a:ln w="25400">
            <a:solidFill>
              <a:schemeClr val="accent2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5400000" flipH="1" flipV="1">
            <a:off x="4663491" y="1795250"/>
            <a:ext cx="1919150" cy="911887"/>
          </a:xfrm>
          <a:prstGeom prst="bentConnector4">
            <a:avLst>
              <a:gd name="adj1" fmla="val -11912"/>
              <a:gd name="adj2" fmla="val -61855"/>
            </a:avLst>
          </a:prstGeom>
          <a:ln w="25400">
            <a:solidFill>
              <a:schemeClr val="accent2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5400000" flipH="1">
            <a:off x="5190557" y="2172682"/>
            <a:ext cx="1917672" cy="152399"/>
          </a:xfrm>
          <a:prstGeom prst="bentConnector4">
            <a:avLst>
              <a:gd name="adj1" fmla="val -18442"/>
              <a:gd name="adj2" fmla="val 1062733"/>
            </a:avLst>
          </a:prstGeom>
          <a:ln w="25400">
            <a:solidFill>
              <a:schemeClr val="accent2">
                <a:alpha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911954" y="4106748"/>
            <a:ext cx="235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Only when needed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No overflow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36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/>
      <p:bldP spid="12" grpId="0" animBg="1"/>
      <p:bldP spid="9" grpId="0" animBg="1"/>
      <p:bldP spid="18" grpId="0" animBg="1"/>
      <p:bldP spid="26" grpId="0" animBg="1"/>
      <p:bldP spid="27" grpId="0" animBg="1"/>
      <p:bldP spid="35" grpId="0" animBg="1"/>
      <p:bldP spid="38" grpId="0" animBg="1"/>
      <p:bldP spid="39" grpId="0" animBg="1"/>
      <p:bldP spid="40" grpId="0" animBg="1"/>
      <p:bldP spid="46" grpId="0" animBg="1"/>
      <p:bldP spid="48" grpId="0" animBg="1"/>
      <p:bldP spid="49" grpId="0" animBg="1"/>
      <p:bldP spid="50" grpId="0" animBg="1"/>
      <p:bldP spid="88" grpId="0"/>
      <p:bldP spid="89" grpId="0" animBg="1"/>
      <p:bldP spid="90" grpId="0" animBg="1"/>
      <p:bldP spid="91" grpId="0" animBg="1"/>
      <p:bldP spid="92" grpId="0" animBg="1"/>
      <p:bldP spid="1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6417" y="478694"/>
            <a:ext cx="3521165" cy="16004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Enumerator&lt;Expr&gt;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Enumerator.choiceOf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() -&gt;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(3),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().as(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Expr.class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246" y="478694"/>
            <a:ext cx="2979560" cy="1169551"/>
          </a:xfrm>
          <a:prstGeom prst="rect">
            <a:avLst/>
          </a:prstGeom>
          <a:noFill/>
          <a:ln w="19050" cmpd="thickThin">
            <a:solidFill>
              <a:srgbClr val="0070C0">
                <a:alpha val="85000"/>
              </a:srgbClr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MinusExpr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246" y="1986799"/>
            <a:ext cx="3176956" cy="13849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Enumerator&lt;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Enumerator.of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 -&gt;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Optional.of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245" y="3710348"/>
            <a:ext cx="3728906" cy="16004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Enumerator&lt;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zipBoth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.map(p -&gt; new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p.getLeft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p.getRight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Explosion 2 11"/>
          <p:cNvSpPr/>
          <p:nvPr/>
        </p:nvSpPr>
        <p:spPr>
          <a:xfrm>
            <a:off x="582245" y="3711348"/>
            <a:ext cx="3728906" cy="1600438"/>
          </a:xfrm>
          <a:prstGeom prst="irregularSeal2">
            <a:avLst/>
          </a:prstGeom>
          <a:solidFill>
            <a:srgbClr val="FFC000">
              <a:alpha val="50000"/>
            </a:srgbClr>
          </a:solidFill>
          <a:ln w="381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566417" y="2320224"/>
            <a:ext cx="3836307" cy="22467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Enumerator&lt;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GB" sz="1400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Enumerator</a:t>
            </a:r>
          </a:p>
          <a:p>
            <a:r>
              <a:rPr lang="en-GB" sz="14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GB" sz="1400" b="1" i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ofLazyIterator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zipBoth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Enumerator</a:t>
            </a:r>
          </a:p>
          <a:p>
            <a:r>
              <a:rPr lang="en-GB" sz="14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GB" sz="1400" b="1" i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ofLazyIterator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.map(p -&gt; new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PlusExpr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p.getLeft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p.getRight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33400" y="5486400"/>
            <a:ext cx="6554867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Lazy Evaluations (</a:t>
            </a:r>
            <a:r>
              <a:rPr lang="en-GB" dirty="0" err="1" smtClean="0"/>
              <a:t>cont’D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545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6554867" cy="533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Choice Composition &amp; Zipping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20192" y="451477"/>
            <a:ext cx="1290934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Zipping</a:t>
            </a:r>
            <a:endParaRPr lang="en-GB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338304" y="1329072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605697" y="1333929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Iter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270449"/>
            <a:ext cx="4193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Streams, being potentially parallel, lack multi-composition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2270" y="449993"/>
            <a:ext cx="4056018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dirty="0" smtClean="0"/>
              <a:t>Choice Composition</a:t>
            </a:r>
            <a:endParaRPr lang="en-GB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15522" y="1320364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828695" y="2907613"/>
            <a:ext cx="2786197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Enumerator&lt;E&gt;</a:t>
            </a:r>
            <a:endParaRPr lang="en-GB" dirty="0"/>
          </a:p>
        </p:txBody>
      </p:sp>
      <p:sp>
        <p:nvSpPr>
          <p:cNvPr id="18" name="Smiley Face 17"/>
          <p:cNvSpPr/>
          <p:nvPr/>
        </p:nvSpPr>
        <p:spPr>
          <a:xfrm>
            <a:off x="4881104" y="4169942"/>
            <a:ext cx="914400" cy="91440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>
            <a:stCxn id="45" idx="4"/>
            <a:endCxn id="13" idx="0"/>
          </p:cNvCxnSpPr>
          <p:nvPr/>
        </p:nvCxnSpPr>
        <p:spPr>
          <a:xfrm flipH="1">
            <a:off x="2221794" y="2531580"/>
            <a:ext cx="7556" cy="376033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2"/>
            <a:endCxn id="45" idx="0"/>
          </p:cNvCxnSpPr>
          <p:nvPr/>
        </p:nvCxnSpPr>
        <p:spPr>
          <a:xfrm flipH="1">
            <a:off x="2229350" y="1743926"/>
            <a:ext cx="1337751" cy="376033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2"/>
            <a:endCxn id="45" idx="0"/>
          </p:cNvCxnSpPr>
          <p:nvPr/>
        </p:nvCxnSpPr>
        <p:spPr>
          <a:xfrm>
            <a:off x="2221794" y="1743926"/>
            <a:ext cx="7556" cy="376033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47" idx="1"/>
          </p:cNvCxnSpPr>
          <p:nvPr/>
        </p:nvCxnSpPr>
        <p:spPr>
          <a:xfrm>
            <a:off x="5799269" y="1743288"/>
            <a:ext cx="717843" cy="321743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47" idx="1"/>
          </p:cNvCxnSpPr>
          <p:nvPr/>
        </p:nvCxnSpPr>
        <p:spPr>
          <a:xfrm flipH="1">
            <a:off x="6517112" y="1748145"/>
            <a:ext cx="549550" cy="316886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45" idx="0"/>
          </p:cNvCxnSpPr>
          <p:nvPr/>
        </p:nvCxnSpPr>
        <p:spPr>
          <a:xfrm>
            <a:off x="876487" y="1734580"/>
            <a:ext cx="1352863" cy="385379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arallelogram 44"/>
          <p:cNvSpPr/>
          <p:nvPr/>
        </p:nvSpPr>
        <p:spPr>
          <a:xfrm>
            <a:off x="761920" y="2119959"/>
            <a:ext cx="2934859" cy="411621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</a:t>
            </a:r>
            <a:r>
              <a:rPr lang="en-GB" dirty="0" smtClean="0">
                <a:solidFill>
                  <a:srgbClr val="002060"/>
                </a:solidFill>
              </a:rPr>
              <a:t>hoice algorithm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7" name="Parallelogram 46"/>
          <p:cNvSpPr/>
          <p:nvPr/>
        </p:nvSpPr>
        <p:spPr>
          <a:xfrm>
            <a:off x="5406031" y="2065031"/>
            <a:ext cx="2119256" cy="411621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zip algorithm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760829" y="1329710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Iter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106136" y="1329710"/>
            <a:ext cx="921929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Iter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1" name="Rounded Rectangle 60"/>
          <p:cNvSpPr/>
          <p:nvPr/>
        </p:nvSpPr>
        <p:spPr>
          <a:xfrm>
            <a:off x="4610491" y="2907613"/>
            <a:ext cx="3710336" cy="4142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Enumerator&lt;Pair&lt;…, …&gt;&gt;</a:t>
            </a:r>
            <a:endParaRPr lang="en-GB" dirty="0"/>
          </a:p>
        </p:txBody>
      </p:sp>
      <p:cxnSp>
        <p:nvCxnSpPr>
          <p:cNvPr id="62" name="Straight Arrow Connector 61"/>
          <p:cNvCxnSpPr>
            <a:stCxn id="47" idx="4"/>
            <a:endCxn id="61" idx="0"/>
          </p:cNvCxnSpPr>
          <p:nvPr/>
        </p:nvCxnSpPr>
        <p:spPr>
          <a:xfrm>
            <a:off x="6465659" y="2476652"/>
            <a:ext cx="0" cy="430961"/>
          </a:xfrm>
          <a:prstGeom prst="straightConnector1">
            <a:avLst/>
          </a:prstGeom>
          <a:ln w="25400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53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0" grpId="0"/>
      <p:bldP spid="11" grpId="0"/>
      <p:bldP spid="12" grpId="0" animBg="1"/>
      <p:bldP spid="13" grpId="0" animBg="1"/>
      <p:bldP spid="18" grpId="0" animBg="1"/>
      <p:bldP spid="45" grpId="0" animBg="1"/>
      <p:bldP spid="47" grpId="0" animBg="1"/>
      <p:bldP spid="31" grpId="0" animBg="1"/>
      <p:bldP spid="32" grpId="0" animBg="1"/>
      <p:bldP spid="61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546</TotalTime>
  <Words>531</Words>
  <Application>Microsoft Office PowerPoint</Application>
  <PresentationFormat>On-screen Show (4:3)</PresentationFormat>
  <Paragraphs>316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Courier New</vt:lpstr>
      <vt:lpstr>Wingdings 3</vt:lpstr>
      <vt:lpstr>Slice</vt:lpstr>
      <vt:lpstr>Enumerators</vt:lpstr>
      <vt:lpstr>What are EnumJ enumerators?</vt:lpstr>
      <vt:lpstr>What are EnumJ enumerators?</vt:lpstr>
      <vt:lpstr>High Composability</vt:lpstr>
      <vt:lpstr>Shareability</vt:lpstr>
      <vt:lpstr>Fault Tolerance</vt:lpstr>
      <vt:lpstr>Lazy Evaluations</vt:lpstr>
      <vt:lpstr>PowerPoint Presentation</vt:lpstr>
      <vt:lpstr>Choice Composition &amp; Zipping</vt:lpstr>
      <vt:lpstr>Fluent Syntax</vt:lpstr>
      <vt:lpstr>When To Use Which?</vt:lpstr>
      <vt:lpstr>Thank You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Enumerators</dc:title>
  <dc:creator>Marius Filip</dc:creator>
  <cp:lastModifiedBy>Marius Filip</cp:lastModifiedBy>
  <cp:revision>70</cp:revision>
  <dcterms:created xsi:type="dcterms:W3CDTF">2015-03-08T11:00:12Z</dcterms:created>
  <dcterms:modified xsi:type="dcterms:W3CDTF">2015-03-15T14:22:37Z</dcterms:modified>
</cp:coreProperties>
</file>