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50"/>
  </p:notesMasterIdLst>
  <p:handoutMasterIdLst>
    <p:handoutMasterId r:id="rId51"/>
  </p:handoutMasterIdLst>
  <p:sldIdLst>
    <p:sldId id="258" r:id="rId2"/>
    <p:sldId id="30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34" charset="-128"/>
        <a:cs typeface="Arial Unicode MS" pitchFamily="34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34" charset="-128"/>
        <a:cs typeface="Arial Unicode MS" pitchFamily="34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34" charset="-128"/>
        <a:cs typeface="Arial Unicode MS" pitchFamily="34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34" charset="-128"/>
        <a:cs typeface="Arial Unicode MS" pitchFamily="34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Sans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Sans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Sans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Sans" pitchFamily="34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clrMru>
    <a:srgbClr val="B2B2B2"/>
    <a:srgbClr val="FF9966"/>
    <a:srgbClr val="F4F3EB"/>
    <a:srgbClr val="F0EEEB"/>
    <a:srgbClr val="00A000"/>
    <a:srgbClr val="A40508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0551" autoAdjust="0"/>
    <p:restoredTop sz="94660"/>
  </p:normalViewPr>
  <p:slideViewPr>
    <p:cSldViewPr>
      <p:cViewPr varScale="1">
        <p:scale>
          <a:sx n="134" d="100"/>
          <a:sy n="134" d="100"/>
        </p:scale>
        <p:origin x="-18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524DD6B1-7F0B-4A74-A686-48F44F06A4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90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73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B52384-065C-4051-A1FD-329B0B69B4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85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  <a:cs typeface="Arial Unicode MS" charset="0"/>
              </a:rPr>
              <a:t>Introduction to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  <a:cs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C5D33C2-3C43-41E1-A701-63DFD07B23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804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024FD-77B4-4706-962C-767A83D04C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7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DBA2C-974E-4FC3-9F37-0CB9FD84E5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2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7DFDD-D8AE-47BF-B9CB-219AC7B1A3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434B8-6DBB-46EF-8FEA-3B6085FDCB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0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9FCF6-E9C6-4F90-8968-62816ABA11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3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D666C-5034-47B6-B653-FB9865D1E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6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E1040D-1D83-428B-B9DD-210A2073A4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1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B4B13-854B-4AB9-BE98-F25C55A505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7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258AC1-A4E0-4268-844B-769B15C758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5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A0546-51C6-431F-AF1E-361FD9ACB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8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9D4288B-D56D-4F11-8184-107025E89DF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49" r:id="rId3"/>
    <p:sldLayoutId id="2147483956" r:id="rId4"/>
    <p:sldLayoutId id="2147483957" r:id="rId5"/>
    <p:sldLayoutId id="2147483958" r:id="rId6"/>
    <p:sldLayoutId id="2147483950" r:id="rId7"/>
    <p:sldLayoutId id="2147483951" r:id="rId8"/>
    <p:sldLayoutId id="2147483952" r:id="rId9"/>
    <p:sldLayoutId id="2147483959" r:id="rId10"/>
    <p:sldLayoutId id="2147483953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CS276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  <a:cs typeface="Times New Roman" pitchFamily="18" charset="0"/>
              </a:rPr>
              <a:t>Information Retrieval and Web Search</a:t>
            </a:r>
          </a:p>
          <a:p>
            <a:pPr eaLnBrk="1" hangingPunct="1"/>
            <a:r>
              <a:rPr lang="en-US" smtClean="0">
                <a:ea typeface="ＭＳ Ｐゴシック" pitchFamily="34" charset="-128"/>
                <a:cs typeface="Times New Roman" pitchFamily="18" charset="0"/>
              </a:rPr>
              <a:t>Pandu Nayak and Prabhakar Raghavan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Lecture 7: Scoring and results assembly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Special case – unweighted queries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 weighting on query terms</a:t>
            </a:r>
          </a:p>
          <a:p>
            <a:pPr lvl="1"/>
            <a:r>
              <a:rPr lang="en-US" sz="2800" smtClean="0">
                <a:ea typeface="ＭＳ Ｐゴシック" pitchFamily="34" charset="-128"/>
              </a:rPr>
              <a:t>Assume each query term occurs only once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Then for ranking, don’t need to normalize query vector</a:t>
            </a:r>
          </a:p>
          <a:p>
            <a:pPr lvl="1"/>
            <a:r>
              <a:rPr lang="en-US" sz="2800" smtClean="0">
                <a:ea typeface="ＭＳ Ｐゴシック" pitchFamily="34" charset="-128"/>
              </a:rPr>
              <a:t>Slight simplification of algorithm from Lecture 6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Computing the </a:t>
            </a:r>
            <a:r>
              <a:rPr lang="en-US" altLang="zh-CN" i="1" smtClean="0">
                <a:ea typeface="宋体" pitchFamily="2" charset="-122"/>
              </a:rPr>
              <a:t>K</a:t>
            </a:r>
            <a:r>
              <a:rPr lang="en-US" altLang="zh-CN" smtClean="0">
                <a:ea typeface="宋体" pitchFamily="2" charset="-122"/>
              </a:rPr>
              <a:t> largest cosines: selection vs. sorting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Typically we want to retrieve the top </a:t>
            </a:r>
            <a:r>
              <a:rPr lang="en-US" altLang="zh-CN" i="1" smtClean="0">
                <a:ea typeface="宋体" pitchFamily="2" charset="-122"/>
              </a:rPr>
              <a:t>K</a:t>
            </a:r>
            <a:r>
              <a:rPr lang="en-US" altLang="zh-CN" smtClean="0">
                <a:ea typeface="宋体" pitchFamily="2" charset="-122"/>
              </a:rPr>
              <a:t> docs (in the cosine ranking for the query)</a:t>
            </a:r>
          </a:p>
          <a:p>
            <a:pPr lvl="1" eaLnBrk="1" hangingPunct="1"/>
            <a:r>
              <a:rPr lang="en-US" altLang="zh-CN" sz="2800" smtClean="0">
                <a:ea typeface="宋体" pitchFamily="2" charset="-122"/>
              </a:rPr>
              <a:t>not to totally order all docs in the collection</a:t>
            </a:r>
          </a:p>
          <a:p>
            <a:pPr eaLnBrk="1" hangingPunct="1"/>
            <a:r>
              <a:rPr lang="en-US" altLang="zh-CN" smtClean="0">
                <a:solidFill>
                  <a:srgbClr val="C00000"/>
                </a:solidFill>
                <a:ea typeface="宋体" pitchFamily="2" charset="-122"/>
              </a:rPr>
              <a:t>Can we pick off docs with </a:t>
            </a:r>
            <a:r>
              <a:rPr lang="en-US" altLang="zh-CN" i="1" smtClean="0">
                <a:solidFill>
                  <a:srgbClr val="C00000"/>
                </a:solidFill>
                <a:ea typeface="宋体" pitchFamily="2" charset="-122"/>
              </a:rPr>
              <a:t>K</a:t>
            </a:r>
            <a:r>
              <a:rPr lang="en-US" altLang="zh-CN" smtClean="0">
                <a:solidFill>
                  <a:srgbClr val="C00000"/>
                </a:solidFill>
                <a:ea typeface="宋体" pitchFamily="2" charset="-122"/>
              </a:rPr>
              <a:t> highest cosines?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Let </a:t>
            </a:r>
            <a:r>
              <a:rPr lang="en-US" altLang="zh-CN" i="1" smtClean="0">
                <a:ea typeface="宋体" pitchFamily="2" charset="-122"/>
              </a:rPr>
              <a:t>J</a:t>
            </a:r>
            <a:r>
              <a:rPr lang="en-US" altLang="zh-CN" smtClean="0">
                <a:ea typeface="宋体" pitchFamily="2" charset="-122"/>
              </a:rPr>
              <a:t> = number of docs with nonzero cosines</a:t>
            </a:r>
          </a:p>
          <a:p>
            <a:pPr lvl="1" eaLnBrk="1" hangingPunct="1"/>
            <a:r>
              <a:rPr lang="en-US" altLang="zh-CN" sz="2800" smtClean="0">
                <a:ea typeface="宋体" pitchFamily="2" charset="-122"/>
              </a:rPr>
              <a:t>We seek the </a:t>
            </a:r>
            <a:r>
              <a:rPr lang="en-US" altLang="zh-CN" sz="2800" i="1" smtClean="0">
                <a:ea typeface="宋体" pitchFamily="2" charset="-122"/>
              </a:rPr>
              <a:t>K</a:t>
            </a:r>
            <a:r>
              <a:rPr lang="en-US" altLang="zh-CN" sz="2800" smtClean="0">
                <a:ea typeface="宋体" pitchFamily="2" charset="-122"/>
              </a:rPr>
              <a:t> best of these </a:t>
            </a:r>
            <a:r>
              <a:rPr lang="en-US" altLang="zh-CN" sz="2800" i="1" smtClean="0">
                <a:ea typeface="宋体" pitchFamily="2" charset="-122"/>
              </a:rPr>
              <a:t>J</a:t>
            </a:r>
            <a:endParaRPr lang="en-US" altLang="zh-CN" sz="2800" smtClean="0">
              <a:ea typeface="宋体" pitchFamily="2" charset="-122"/>
            </a:endParaRP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Use heap for selecting top </a:t>
            </a:r>
            <a:r>
              <a:rPr lang="en-US" altLang="zh-CN" i="1" smtClean="0">
                <a:ea typeface="宋体" pitchFamily="2" charset="-122"/>
              </a:rPr>
              <a:t>K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Binary tree in which each node’s value &gt; the values of children</a:t>
            </a:r>
          </a:p>
          <a:p>
            <a:pPr eaLnBrk="1" hangingPunct="1"/>
            <a:r>
              <a:rPr lang="en-US" altLang="zh-CN" smtClean="0">
                <a:solidFill>
                  <a:srgbClr val="C00000"/>
                </a:solidFill>
                <a:ea typeface="宋体" pitchFamily="2" charset="-122"/>
              </a:rPr>
              <a:t>Takes </a:t>
            </a:r>
            <a:r>
              <a:rPr lang="en-US" altLang="zh-CN" i="1" smtClean="0">
                <a:solidFill>
                  <a:srgbClr val="C00000"/>
                </a:solidFill>
                <a:ea typeface="宋体" pitchFamily="2" charset="-122"/>
              </a:rPr>
              <a:t>2J</a:t>
            </a:r>
            <a:r>
              <a:rPr lang="en-US" altLang="zh-CN" smtClean="0">
                <a:solidFill>
                  <a:srgbClr val="C00000"/>
                </a:solidFill>
                <a:ea typeface="宋体" pitchFamily="2" charset="-122"/>
              </a:rPr>
              <a:t> operations to construct, then each of </a:t>
            </a:r>
            <a:r>
              <a:rPr lang="en-US" altLang="zh-CN" i="1" smtClean="0">
                <a:solidFill>
                  <a:srgbClr val="C00000"/>
                </a:solidFill>
                <a:ea typeface="宋体" pitchFamily="2" charset="-122"/>
              </a:rPr>
              <a:t>K </a:t>
            </a:r>
            <a:r>
              <a:rPr lang="en-US" altLang="zh-CN" smtClean="0">
                <a:solidFill>
                  <a:srgbClr val="C00000"/>
                </a:solidFill>
                <a:ea typeface="宋体" pitchFamily="2" charset="-122"/>
              </a:rPr>
              <a:t>“winners” read off in 2log </a:t>
            </a:r>
            <a:r>
              <a:rPr lang="en-US" altLang="zh-CN" i="1" smtClean="0">
                <a:solidFill>
                  <a:srgbClr val="C00000"/>
                </a:solidFill>
                <a:ea typeface="宋体" pitchFamily="2" charset="-122"/>
              </a:rPr>
              <a:t>J</a:t>
            </a:r>
            <a:r>
              <a:rPr lang="en-US" altLang="zh-CN" smtClean="0">
                <a:solidFill>
                  <a:srgbClr val="C00000"/>
                </a:solidFill>
                <a:ea typeface="宋体" pitchFamily="2" charset="-122"/>
              </a:rPr>
              <a:t> steps.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For </a:t>
            </a:r>
            <a:r>
              <a:rPr lang="en-US" altLang="zh-CN" i="1" smtClean="0">
                <a:ea typeface="宋体" pitchFamily="2" charset="-122"/>
              </a:rPr>
              <a:t>J</a:t>
            </a:r>
            <a:r>
              <a:rPr lang="en-US" altLang="zh-CN" smtClean="0">
                <a:ea typeface="宋体" pitchFamily="2" charset="-122"/>
              </a:rPr>
              <a:t>=1M, </a:t>
            </a:r>
            <a:r>
              <a:rPr lang="en-US" altLang="zh-CN" i="1" smtClean="0">
                <a:ea typeface="宋体" pitchFamily="2" charset="-122"/>
              </a:rPr>
              <a:t>K</a:t>
            </a:r>
            <a:r>
              <a:rPr lang="en-US" altLang="zh-CN" smtClean="0">
                <a:ea typeface="宋体" pitchFamily="2" charset="-122"/>
              </a:rPr>
              <a:t>=100, this is about 10% of the cost of sorting.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5867400" y="4419600"/>
            <a:ext cx="4572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5410200" y="4953000"/>
            <a:ext cx="4572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.9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6400800" y="4953000"/>
            <a:ext cx="4572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.3</a:t>
            </a: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5715000" y="5562600"/>
            <a:ext cx="4572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.8</a:t>
            </a:r>
          </a:p>
        </p:txBody>
      </p:sp>
      <p:cxnSp>
        <p:nvCxnSpPr>
          <p:cNvPr id="19464" name="AutoShape 8"/>
          <p:cNvCxnSpPr>
            <a:cxnSpLocks noChangeShapeType="1"/>
            <a:stCxn id="19460" idx="3"/>
            <a:endCxn id="19461" idx="0"/>
          </p:cNvCxnSpPr>
          <p:nvPr/>
        </p:nvCxnSpPr>
        <p:spPr bwMode="auto">
          <a:xfrm flipH="1">
            <a:off x="5638800" y="4745038"/>
            <a:ext cx="29527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5" name="AutoShape 9"/>
          <p:cNvCxnSpPr>
            <a:cxnSpLocks noChangeShapeType="1"/>
            <a:stCxn id="19460" idx="5"/>
            <a:endCxn id="19462" idx="0"/>
          </p:cNvCxnSpPr>
          <p:nvPr/>
        </p:nvCxnSpPr>
        <p:spPr bwMode="auto">
          <a:xfrm>
            <a:off x="6257925" y="4745038"/>
            <a:ext cx="37147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4953000" y="5562600"/>
            <a:ext cx="4572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.3</a:t>
            </a:r>
          </a:p>
        </p:txBody>
      </p:sp>
      <p:cxnSp>
        <p:nvCxnSpPr>
          <p:cNvPr id="19467" name="AutoShape 11"/>
          <p:cNvCxnSpPr>
            <a:cxnSpLocks noChangeShapeType="1"/>
            <a:stCxn id="19461" idx="3"/>
            <a:endCxn id="19466" idx="0"/>
          </p:cNvCxnSpPr>
          <p:nvPr/>
        </p:nvCxnSpPr>
        <p:spPr bwMode="auto">
          <a:xfrm flipH="1">
            <a:off x="5181600" y="5278438"/>
            <a:ext cx="295275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2"/>
          <p:cNvCxnSpPr>
            <a:cxnSpLocks noChangeShapeType="1"/>
            <a:stCxn id="19461" idx="5"/>
            <a:endCxn id="19463" idx="0"/>
          </p:cNvCxnSpPr>
          <p:nvPr/>
        </p:nvCxnSpPr>
        <p:spPr bwMode="auto">
          <a:xfrm>
            <a:off x="5800725" y="5278438"/>
            <a:ext cx="142875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5715000" y="6248400"/>
            <a:ext cx="4572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.1</a:t>
            </a:r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6400800" y="5562600"/>
            <a:ext cx="4572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.1</a:t>
            </a:r>
          </a:p>
        </p:txBody>
      </p:sp>
      <p:cxnSp>
        <p:nvCxnSpPr>
          <p:cNvPr id="19471" name="AutoShape 15"/>
          <p:cNvCxnSpPr>
            <a:cxnSpLocks noChangeShapeType="1"/>
            <a:stCxn id="19463" idx="4"/>
            <a:endCxn id="19469" idx="0"/>
          </p:cNvCxnSpPr>
          <p:nvPr/>
        </p:nvCxnSpPr>
        <p:spPr bwMode="auto">
          <a:xfrm>
            <a:off x="5943600" y="5943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AutoShape 16"/>
          <p:cNvCxnSpPr>
            <a:cxnSpLocks noChangeShapeType="1"/>
            <a:stCxn id="19462" idx="4"/>
            <a:endCxn id="19470" idx="0"/>
          </p:cNvCxnSpPr>
          <p:nvPr/>
        </p:nvCxnSpPr>
        <p:spPr bwMode="auto">
          <a:xfrm>
            <a:off x="6629400" y="5334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3" name="Freeform 17"/>
          <p:cNvSpPr>
            <a:spLocks/>
          </p:cNvSpPr>
          <p:nvPr/>
        </p:nvSpPr>
        <p:spPr bwMode="auto">
          <a:xfrm>
            <a:off x="4800600" y="4254500"/>
            <a:ext cx="1892300" cy="1892300"/>
          </a:xfrm>
          <a:custGeom>
            <a:avLst/>
            <a:gdLst>
              <a:gd name="T0" fmla="*/ 0 w 1192"/>
              <a:gd name="T1" fmla="*/ 2147483647 h 1192"/>
              <a:gd name="T2" fmla="*/ 2147483647 w 1192"/>
              <a:gd name="T3" fmla="*/ 2147483647 h 1192"/>
              <a:gd name="T4" fmla="*/ 2147483647 w 1192"/>
              <a:gd name="T5" fmla="*/ 2147483647 h 1192"/>
              <a:gd name="T6" fmla="*/ 2147483647 w 1192"/>
              <a:gd name="T7" fmla="*/ 2147483647 h 1192"/>
              <a:gd name="T8" fmla="*/ 2147483647 w 1192"/>
              <a:gd name="T9" fmla="*/ 2147483647 h 1192"/>
              <a:gd name="T10" fmla="*/ 2147483647 w 1192"/>
              <a:gd name="T11" fmla="*/ 2147483647 h 1192"/>
              <a:gd name="T12" fmla="*/ 2147483647 w 1192"/>
              <a:gd name="T13" fmla="*/ 2147483647 h 1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92"/>
              <a:gd name="T22" fmla="*/ 0 h 1192"/>
              <a:gd name="T23" fmla="*/ 1192 w 1192"/>
              <a:gd name="T24" fmla="*/ 1192 h 1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92" h="1192">
                <a:moveTo>
                  <a:pt x="0" y="152"/>
                </a:moveTo>
                <a:cubicBezTo>
                  <a:pt x="12" y="116"/>
                  <a:pt x="24" y="80"/>
                  <a:pt x="96" y="200"/>
                </a:cubicBezTo>
                <a:cubicBezTo>
                  <a:pt x="168" y="320"/>
                  <a:pt x="312" y="712"/>
                  <a:pt x="432" y="872"/>
                </a:cubicBezTo>
                <a:cubicBezTo>
                  <a:pt x="552" y="1032"/>
                  <a:pt x="736" y="1192"/>
                  <a:pt x="816" y="1160"/>
                </a:cubicBezTo>
                <a:cubicBezTo>
                  <a:pt x="896" y="1128"/>
                  <a:pt x="856" y="856"/>
                  <a:pt x="912" y="680"/>
                </a:cubicBezTo>
                <a:cubicBezTo>
                  <a:pt x="968" y="504"/>
                  <a:pt x="1112" y="208"/>
                  <a:pt x="1152" y="104"/>
                </a:cubicBezTo>
                <a:cubicBezTo>
                  <a:pt x="1192" y="0"/>
                  <a:pt x="1152" y="64"/>
                  <a:pt x="1152" y="56"/>
                </a:cubicBezTo>
              </a:path>
            </a:pathLst>
          </a:custGeom>
          <a:noFill/>
          <a:ln w="25400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Bottlenecks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Primary computational bottleneck in scoring: </a:t>
            </a:r>
            <a:r>
              <a:rPr lang="en-US" altLang="zh-CN" u="sng" smtClean="0">
                <a:ea typeface="宋体" pitchFamily="2" charset="-122"/>
              </a:rPr>
              <a:t>cosine computation</a:t>
            </a:r>
          </a:p>
          <a:p>
            <a:pPr eaLnBrk="1" hangingPunct="1"/>
            <a:r>
              <a:rPr lang="en-US" altLang="zh-CN" smtClean="0">
                <a:solidFill>
                  <a:srgbClr val="C00000"/>
                </a:solidFill>
                <a:ea typeface="宋体" pitchFamily="2" charset="-122"/>
              </a:rPr>
              <a:t>Can we avoid all this computation?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Yes, but may sometimes get it wrong</a:t>
            </a:r>
          </a:p>
          <a:p>
            <a:pPr lvl="1" eaLnBrk="1" hangingPunct="1"/>
            <a:r>
              <a:rPr lang="en-US" altLang="zh-CN" sz="2800" smtClean="0">
                <a:ea typeface="宋体" pitchFamily="2" charset="-122"/>
              </a:rPr>
              <a:t>a doc </a:t>
            </a:r>
            <a:r>
              <a:rPr lang="en-US" altLang="zh-CN" sz="2800" i="1" smtClean="0">
                <a:ea typeface="宋体" pitchFamily="2" charset="-122"/>
              </a:rPr>
              <a:t>not</a:t>
            </a:r>
            <a:r>
              <a:rPr lang="en-US" altLang="zh-CN" sz="2800" smtClean="0">
                <a:ea typeface="宋体" pitchFamily="2" charset="-122"/>
              </a:rPr>
              <a:t> in the top </a:t>
            </a:r>
            <a:r>
              <a:rPr lang="en-US" altLang="zh-CN" sz="2800" i="1" smtClean="0">
                <a:ea typeface="宋体" pitchFamily="2" charset="-122"/>
              </a:rPr>
              <a:t>K</a:t>
            </a:r>
            <a:r>
              <a:rPr lang="en-US" altLang="zh-CN" sz="2800" smtClean="0">
                <a:ea typeface="宋体" pitchFamily="2" charset="-122"/>
              </a:rPr>
              <a:t> may creep into the list of </a:t>
            </a:r>
            <a:r>
              <a:rPr lang="en-US" altLang="zh-CN" sz="2800" i="1" smtClean="0">
                <a:ea typeface="宋体" pitchFamily="2" charset="-122"/>
              </a:rPr>
              <a:t>K</a:t>
            </a:r>
            <a:r>
              <a:rPr lang="en-US" altLang="zh-CN" sz="2800" smtClean="0">
                <a:ea typeface="宋体" pitchFamily="2" charset="-122"/>
              </a:rPr>
              <a:t> output docs</a:t>
            </a:r>
          </a:p>
          <a:p>
            <a:pPr lvl="1" eaLnBrk="1" hangingPunct="1"/>
            <a:r>
              <a:rPr lang="en-US" altLang="zh-CN" sz="2800" smtClean="0">
                <a:ea typeface="宋体" pitchFamily="2" charset="-122"/>
              </a:rPr>
              <a:t>Is this such a bad thing?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Cosine similarity is only a proxy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User has a task and a query formulation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Cosine matches docs to query</a:t>
            </a:r>
          </a:p>
          <a:p>
            <a:r>
              <a:rPr lang="en-US" smtClean="0">
                <a:ea typeface="ＭＳ Ｐゴシック" pitchFamily="34" charset="-128"/>
              </a:rPr>
              <a:t>Thus cosine is anyway a proxy for user happiness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If we get a list of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K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 docs “close” to the top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K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 by cosine measure, should be ok</a:t>
            </a:r>
          </a:p>
        </p:txBody>
      </p: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Generic approach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Find a set </a:t>
            </a:r>
            <a:r>
              <a:rPr lang="en-US" i="1" smtClean="0">
                <a:ea typeface="ＭＳ Ｐゴシック" pitchFamily="34" charset="-128"/>
              </a:rPr>
              <a:t>A </a:t>
            </a:r>
            <a:r>
              <a:rPr lang="en-US" smtClean="0">
                <a:ea typeface="ＭＳ Ｐゴシック" pitchFamily="34" charset="-128"/>
              </a:rPr>
              <a:t> of </a:t>
            </a:r>
            <a:r>
              <a:rPr lang="en-US" i="1" smtClean="0">
                <a:ea typeface="ＭＳ Ｐゴシック" pitchFamily="34" charset="-128"/>
              </a:rPr>
              <a:t>contenders</a:t>
            </a:r>
            <a:r>
              <a:rPr lang="en-US" smtClean="0">
                <a:ea typeface="ＭＳ Ｐゴシック" pitchFamily="34" charset="-128"/>
              </a:rPr>
              <a:t>, with </a:t>
            </a:r>
            <a:r>
              <a:rPr lang="en-US" i="1" smtClean="0">
                <a:ea typeface="ＭＳ Ｐゴシック" pitchFamily="34" charset="-128"/>
              </a:rPr>
              <a:t>K &lt; |A| </a:t>
            </a:r>
            <a:r>
              <a:rPr lang="en-US" i="1" smtClean="0">
                <a:ea typeface="ＭＳ Ｐゴシック" pitchFamily="34" charset="-128"/>
                <a:sym typeface="Symbol" pitchFamily="18" charset="2"/>
              </a:rPr>
              <a:t>&lt;&lt; N</a:t>
            </a:r>
          </a:p>
          <a:p>
            <a:pPr lvl="1"/>
            <a:r>
              <a:rPr lang="en-US" sz="2600" i="1" smtClean="0">
                <a:ea typeface="ＭＳ Ｐゴシック" pitchFamily="34" charset="-128"/>
              </a:rPr>
              <a:t>A </a:t>
            </a:r>
            <a:r>
              <a:rPr lang="en-US" sz="2600" smtClean="0">
                <a:ea typeface="ＭＳ Ｐゴシック" pitchFamily="34" charset="-128"/>
              </a:rPr>
              <a:t>does not necessarily contain the top </a:t>
            </a:r>
            <a:r>
              <a:rPr lang="en-US" sz="2600" i="1" smtClean="0">
                <a:ea typeface="ＭＳ Ｐゴシック" pitchFamily="34" charset="-128"/>
              </a:rPr>
              <a:t>K, </a:t>
            </a:r>
            <a:r>
              <a:rPr lang="en-US" sz="2600" smtClean="0">
                <a:ea typeface="ＭＳ Ｐゴシック" pitchFamily="34" charset="-128"/>
              </a:rPr>
              <a:t>but has many docs from among the top </a:t>
            </a:r>
            <a:r>
              <a:rPr lang="en-US" sz="2600" i="1" smtClean="0">
                <a:ea typeface="ＭＳ Ｐゴシック" pitchFamily="34" charset="-128"/>
              </a:rPr>
              <a:t>K</a:t>
            </a:r>
          </a:p>
          <a:p>
            <a:pPr lvl="1"/>
            <a:r>
              <a:rPr lang="en-US" sz="2600" smtClean="0">
                <a:ea typeface="ＭＳ Ｐゴシック" pitchFamily="34" charset="-128"/>
              </a:rPr>
              <a:t>Return the top </a:t>
            </a:r>
            <a:r>
              <a:rPr lang="en-US" sz="2600" i="1" smtClean="0">
                <a:ea typeface="ＭＳ Ｐゴシック" pitchFamily="34" charset="-128"/>
              </a:rPr>
              <a:t>K </a:t>
            </a:r>
            <a:r>
              <a:rPr lang="en-US" sz="2600" smtClean="0">
                <a:ea typeface="ＭＳ Ｐゴシック" pitchFamily="34" charset="-128"/>
              </a:rPr>
              <a:t>docs in </a:t>
            </a:r>
            <a:r>
              <a:rPr lang="en-US" sz="2600" i="1" smtClean="0">
                <a:ea typeface="ＭＳ Ｐゴシック" pitchFamily="34" charset="-128"/>
              </a:rPr>
              <a:t>A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Think of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A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 as </a:t>
            </a:r>
            <a:r>
              <a:rPr lang="en-US" u="sng" smtClean="0">
                <a:solidFill>
                  <a:srgbClr val="C00000"/>
                </a:solidFill>
                <a:ea typeface="ＭＳ Ｐゴシック" pitchFamily="34" charset="-128"/>
              </a:rPr>
              <a:t>pruning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 non-contenders</a:t>
            </a:r>
          </a:p>
          <a:p>
            <a:r>
              <a:rPr lang="en-US" smtClean="0">
                <a:ea typeface="ＭＳ Ｐゴシック" pitchFamily="34" charset="-128"/>
              </a:rPr>
              <a:t>The same approach is also used for other (non-cosine) scoring functions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Will look at several schemes following this approach</a:t>
            </a: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Index elimination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Basic algorithm cosine computation algorithm only considers docs containing at least one query term</a:t>
            </a:r>
          </a:p>
          <a:p>
            <a:r>
              <a:rPr lang="en-US" smtClean="0">
                <a:ea typeface="ＭＳ Ｐゴシック" pitchFamily="34" charset="-128"/>
              </a:rPr>
              <a:t>Take this further: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Only consider high-idf query terms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Only consider docs containing many query terms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High-idf query terms only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For a query such as </a:t>
            </a:r>
            <a:r>
              <a:rPr lang="en-US" i="1" smtClean="0">
                <a:ea typeface="ＭＳ Ｐゴシック" pitchFamily="34" charset="-128"/>
              </a:rPr>
              <a:t>catcher in the rye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Only accumulate scores from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catcher 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and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rye</a:t>
            </a:r>
          </a:p>
          <a:p>
            <a:r>
              <a:rPr lang="en-US" smtClean="0">
                <a:ea typeface="ＭＳ Ｐゴシック" pitchFamily="34" charset="-128"/>
              </a:rPr>
              <a:t>Intuition: </a:t>
            </a:r>
            <a:r>
              <a:rPr lang="en-US" b="1" i="1" smtClean="0">
                <a:ea typeface="ＭＳ Ｐゴシック" pitchFamily="34" charset="-128"/>
              </a:rPr>
              <a:t>in</a:t>
            </a:r>
            <a:r>
              <a:rPr lang="en-US" i="1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and </a:t>
            </a:r>
            <a:r>
              <a:rPr lang="en-US" b="1" i="1" smtClean="0">
                <a:ea typeface="ＭＳ Ｐゴシック" pitchFamily="34" charset="-128"/>
              </a:rPr>
              <a:t>the</a:t>
            </a:r>
            <a:r>
              <a:rPr lang="en-US" i="1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contribute little to the scores and so </a:t>
            </a:r>
            <a:r>
              <a:rPr lang="en-US" u="sng" smtClean="0">
                <a:ea typeface="ＭＳ Ｐゴシック" pitchFamily="34" charset="-128"/>
              </a:rPr>
              <a:t>don’t alter rank-ordering much</a:t>
            </a:r>
          </a:p>
          <a:p>
            <a:r>
              <a:rPr lang="en-US" smtClean="0">
                <a:ea typeface="ＭＳ Ｐゴシック" pitchFamily="34" charset="-128"/>
              </a:rPr>
              <a:t>Benefit:</a:t>
            </a:r>
          </a:p>
          <a:p>
            <a:pPr lvl="1"/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Postings of low-idf terms have many docs 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 these (many) docs get eliminated from set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A 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of contenders</a:t>
            </a:r>
            <a:endParaRPr lang="en-US" i="1" smtClean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Docs containing many query terms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Any doc with at least one query term is a candidate for the top </a:t>
            </a:r>
            <a:r>
              <a:rPr lang="en-US" i="1" smtClean="0">
                <a:ea typeface="ＭＳ Ｐゴシック" pitchFamily="34" charset="-128"/>
              </a:rPr>
              <a:t>K</a:t>
            </a:r>
            <a:r>
              <a:rPr lang="en-US" smtClean="0">
                <a:ea typeface="ＭＳ Ｐゴシック" pitchFamily="34" charset="-128"/>
              </a:rPr>
              <a:t> output list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For multi-term queries, only compute scores for docs containing several of the query terms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Say, at least 3 out of 4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Imposes a “soft conjunction” on queries seen on web search engines (early Google)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Easy to implement in postings traversal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3 of 4 query terms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81000" y="2733675"/>
            <a:ext cx="11763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b="1" i="1"/>
              <a:t>Brutus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381000" y="3267075"/>
            <a:ext cx="128587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b="1" i="1"/>
              <a:t>Caesar</a:t>
            </a: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381000" y="3800475"/>
            <a:ext cx="174942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b="1" i="1"/>
              <a:t>Calpurnia</a:t>
            </a:r>
          </a:p>
        </p:txBody>
      </p:sp>
      <p:sp>
        <p:nvSpPr>
          <p:cNvPr id="26630" name="AutoShape 7"/>
          <p:cNvSpPr>
            <a:spLocks noChangeArrowheads="1"/>
          </p:cNvSpPr>
          <p:nvPr/>
        </p:nvSpPr>
        <p:spPr bwMode="auto">
          <a:xfrm>
            <a:off x="2057400" y="2809875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1" name="AutoShape 8"/>
          <p:cNvSpPr>
            <a:spLocks noChangeArrowheads="1"/>
          </p:cNvSpPr>
          <p:nvPr/>
        </p:nvSpPr>
        <p:spPr bwMode="auto">
          <a:xfrm>
            <a:off x="2057400" y="3343275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6632" name="Group 26"/>
          <p:cNvGrpSpPr>
            <a:grpSpLocks/>
          </p:cNvGrpSpPr>
          <p:nvPr/>
        </p:nvGrpSpPr>
        <p:grpSpPr bwMode="auto">
          <a:xfrm>
            <a:off x="3276600" y="3876675"/>
            <a:ext cx="4876800" cy="304800"/>
            <a:chOff x="2064" y="2448"/>
            <a:chExt cx="3072" cy="192"/>
          </a:xfrm>
        </p:grpSpPr>
        <p:sp>
          <p:nvSpPr>
            <p:cNvPr id="26692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693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94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95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96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633" name="Group 51"/>
          <p:cNvGrpSpPr>
            <a:grpSpLocks/>
          </p:cNvGrpSpPr>
          <p:nvPr/>
        </p:nvGrpSpPr>
        <p:grpSpPr bwMode="auto">
          <a:xfrm>
            <a:off x="3276600" y="3267075"/>
            <a:ext cx="4943475" cy="457200"/>
            <a:chOff x="2064" y="2688"/>
            <a:chExt cx="3114" cy="288"/>
          </a:xfrm>
        </p:grpSpPr>
        <p:grpSp>
          <p:nvGrpSpPr>
            <p:cNvPr id="26678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26687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88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89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90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91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679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6680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26681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26682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26683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26684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13</a:t>
              </a:r>
            </a:p>
          </p:txBody>
        </p:sp>
        <p:sp>
          <p:nvSpPr>
            <p:cNvPr id="26685" name="Text Box 38"/>
            <p:cNvSpPr txBox="1">
              <a:spLocks noChangeArrowheads="1"/>
            </p:cNvSpPr>
            <p:nvPr/>
          </p:nvSpPr>
          <p:spPr bwMode="auto">
            <a:xfrm>
              <a:off x="4464" y="2688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21</a:t>
              </a:r>
            </a:p>
          </p:txBody>
        </p:sp>
        <p:sp>
          <p:nvSpPr>
            <p:cNvPr id="26686" name="Text Box 39"/>
            <p:cNvSpPr txBox="1">
              <a:spLocks noChangeArrowheads="1"/>
            </p:cNvSpPr>
            <p:nvPr/>
          </p:nvSpPr>
          <p:spPr bwMode="auto">
            <a:xfrm>
              <a:off x="4848" y="2688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34</a:t>
              </a:r>
            </a:p>
          </p:txBody>
        </p:sp>
      </p:grpSp>
      <p:grpSp>
        <p:nvGrpSpPr>
          <p:cNvPr id="26634" name="Group 52"/>
          <p:cNvGrpSpPr>
            <a:grpSpLocks/>
          </p:cNvGrpSpPr>
          <p:nvPr/>
        </p:nvGrpSpPr>
        <p:grpSpPr bwMode="auto">
          <a:xfrm>
            <a:off x="3276600" y="2733675"/>
            <a:ext cx="4876800" cy="457200"/>
            <a:chOff x="2064" y="2400"/>
            <a:chExt cx="3072" cy="288"/>
          </a:xfrm>
        </p:grpSpPr>
        <p:grpSp>
          <p:nvGrpSpPr>
            <p:cNvPr id="26664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26673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74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75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76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77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665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26666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26667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26668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26669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32</a:t>
              </a:r>
            </a:p>
          </p:txBody>
        </p:sp>
        <p:sp>
          <p:nvSpPr>
            <p:cNvPr id="26670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64</a:t>
              </a:r>
            </a:p>
          </p:txBody>
        </p:sp>
        <p:sp>
          <p:nvSpPr>
            <p:cNvPr id="26671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128</a:t>
              </a:r>
            </a:p>
          </p:txBody>
        </p:sp>
        <p:sp>
          <p:nvSpPr>
            <p:cNvPr id="26672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26635" name="Text Box 48"/>
          <p:cNvSpPr txBox="1">
            <a:spLocks noChangeArrowheads="1"/>
          </p:cNvSpPr>
          <p:nvPr/>
        </p:nvSpPr>
        <p:spPr bwMode="auto">
          <a:xfrm>
            <a:off x="3276600" y="3800475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13</a:t>
            </a:r>
          </a:p>
        </p:txBody>
      </p:sp>
      <p:sp>
        <p:nvSpPr>
          <p:cNvPr id="26636" name="AutoShape 49"/>
          <p:cNvSpPr>
            <a:spLocks noChangeArrowheads="1"/>
          </p:cNvSpPr>
          <p:nvPr/>
        </p:nvSpPr>
        <p:spPr bwMode="auto">
          <a:xfrm>
            <a:off x="2057400" y="3876675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7" name="Text Box 50"/>
          <p:cNvSpPr txBox="1">
            <a:spLocks noChangeArrowheads="1"/>
          </p:cNvSpPr>
          <p:nvPr/>
        </p:nvSpPr>
        <p:spPr bwMode="auto">
          <a:xfrm>
            <a:off x="3895725" y="3800475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16</a:t>
            </a:r>
          </a:p>
        </p:txBody>
      </p:sp>
      <p:sp>
        <p:nvSpPr>
          <p:cNvPr id="26638" name="Text Box 4"/>
          <p:cNvSpPr txBox="1">
            <a:spLocks noChangeArrowheads="1"/>
          </p:cNvSpPr>
          <p:nvPr/>
        </p:nvSpPr>
        <p:spPr bwMode="auto">
          <a:xfrm>
            <a:off x="381000" y="2133600"/>
            <a:ext cx="1309688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b="1" i="1"/>
              <a:t>Antony</a:t>
            </a:r>
          </a:p>
        </p:txBody>
      </p:sp>
      <p:sp>
        <p:nvSpPr>
          <p:cNvPr id="26639" name="AutoShape 7"/>
          <p:cNvSpPr>
            <a:spLocks noChangeArrowheads="1"/>
          </p:cNvSpPr>
          <p:nvPr/>
        </p:nvSpPr>
        <p:spPr bwMode="auto">
          <a:xfrm>
            <a:off x="2057400" y="2209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6640" name="Group 52"/>
          <p:cNvGrpSpPr>
            <a:grpSpLocks/>
          </p:cNvGrpSpPr>
          <p:nvPr/>
        </p:nvGrpSpPr>
        <p:grpSpPr bwMode="auto">
          <a:xfrm>
            <a:off x="3276600" y="2133600"/>
            <a:ext cx="4876800" cy="461963"/>
            <a:chOff x="2064" y="2400"/>
            <a:chExt cx="3072" cy="291"/>
          </a:xfrm>
        </p:grpSpPr>
        <p:grpSp>
          <p:nvGrpSpPr>
            <p:cNvPr id="26650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26659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60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61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62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63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651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26652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26653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26654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26655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32</a:t>
              </a:r>
            </a:p>
          </p:txBody>
        </p:sp>
        <p:sp>
          <p:nvSpPr>
            <p:cNvPr id="26656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64</a:t>
              </a:r>
            </a:p>
          </p:txBody>
        </p:sp>
        <p:sp>
          <p:nvSpPr>
            <p:cNvPr id="26657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128</a:t>
              </a:r>
            </a:p>
          </p:txBody>
        </p:sp>
        <p:sp>
          <p:nvSpPr>
            <p:cNvPr id="26658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26641" name="Text Box 50"/>
          <p:cNvSpPr txBox="1">
            <a:spLocks noChangeArrowheads="1"/>
          </p:cNvSpPr>
          <p:nvPr/>
        </p:nvSpPr>
        <p:spPr bwMode="auto">
          <a:xfrm>
            <a:off x="4532313" y="3810000"/>
            <a:ext cx="573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32</a:t>
            </a:r>
          </a:p>
        </p:txBody>
      </p:sp>
      <p:grpSp>
        <p:nvGrpSpPr>
          <p:cNvPr id="9" name="Group 85"/>
          <p:cNvGrpSpPr>
            <a:grpSpLocks/>
          </p:cNvGrpSpPr>
          <p:nvPr/>
        </p:nvGrpSpPr>
        <p:grpSpPr bwMode="auto">
          <a:xfrm>
            <a:off x="4495800" y="2209800"/>
            <a:ext cx="1828800" cy="1447800"/>
            <a:chOff x="4495800" y="3276600"/>
            <a:chExt cx="1828800" cy="1447800"/>
          </a:xfrm>
        </p:grpSpPr>
        <p:sp>
          <p:nvSpPr>
            <p:cNvPr id="26647" name="Rectangle 82"/>
            <p:cNvSpPr>
              <a:spLocks noChangeArrowheads="1"/>
            </p:cNvSpPr>
            <p:nvPr/>
          </p:nvSpPr>
          <p:spPr bwMode="auto">
            <a:xfrm>
              <a:off x="4495800" y="3276600"/>
              <a:ext cx="609600" cy="304800"/>
            </a:xfrm>
            <a:prstGeom prst="rect">
              <a:avLst/>
            </a:prstGeom>
            <a:solidFill>
              <a:schemeClr val="accent1">
                <a:alpha val="12157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83"/>
            <p:cNvSpPr>
              <a:spLocks noChangeArrowheads="1"/>
            </p:cNvSpPr>
            <p:nvPr/>
          </p:nvSpPr>
          <p:spPr bwMode="auto">
            <a:xfrm>
              <a:off x="4495800" y="3886200"/>
              <a:ext cx="609600" cy="304800"/>
            </a:xfrm>
            <a:prstGeom prst="rect">
              <a:avLst/>
            </a:prstGeom>
            <a:solidFill>
              <a:schemeClr val="accent1">
                <a:alpha val="12157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84"/>
            <p:cNvSpPr>
              <a:spLocks noChangeArrowheads="1"/>
            </p:cNvSpPr>
            <p:nvPr/>
          </p:nvSpPr>
          <p:spPr bwMode="auto">
            <a:xfrm>
              <a:off x="5715000" y="4419600"/>
              <a:ext cx="609600" cy="304800"/>
            </a:xfrm>
            <a:prstGeom prst="rect">
              <a:avLst/>
            </a:prstGeom>
            <a:solidFill>
              <a:schemeClr val="accent1">
                <a:alpha val="12157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0"/>
          <p:cNvGrpSpPr/>
          <p:nvPr/>
        </p:nvGrpSpPr>
        <p:grpSpPr>
          <a:xfrm>
            <a:off x="3886200" y="2209800"/>
            <a:ext cx="1828800" cy="1981200"/>
            <a:chOff x="3886200" y="3276600"/>
            <a:chExt cx="1828800" cy="1981200"/>
          </a:xfrm>
          <a:solidFill>
            <a:schemeClr val="accent1">
              <a:alpha val="12000"/>
            </a:schemeClr>
          </a:solidFill>
        </p:grpSpPr>
        <p:sp>
          <p:nvSpPr>
            <p:cNvPr id="88" name="Rectangle 87"/>
            <p:cNvSpPr/>
            <p:nvPr/>
          </p:nvSpPr>
          <p:spPr bwMode="auto">
            <a:xfrm>
              <a:off x="5105400" y="3276600"/>
              <a:ext cx="6096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Arial Unicode MS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5105400" y="3886200"/>
              <a:ext cx="6096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Arial Unicode MS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886200" y="4953000"/>
              <a:ext cx="6096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Arial Unicode MS" charset="0"/>
              </a:endParaRPr>
            </a:p>
          </p:txBody>
        </p:sp>
      </p:grpSp>
      <p:grpSp>
        <p:nvGrpSpPr>
          <p:cNvPr id="11" name="Group 91"/>
          <p:cNvGrpSpPr/>
          <p:nvPr/>
        </p:nvGrpSpPr>
        <p:grpSpPr>
          <a:xfrm>
            <a:off x="4495800" y="2209800"/>
            <a:ext cx="1828800" cy="1981200"/>
            <a:chOff x="3886200" y="3276600"/>
            <a:chExt cx="1828800" cy="1981200"/>
          </a:xfrm>
          <a:solidFill>
            <a:schemeClr val="accent1">
              <a:alpha val="12000"/>
            </a:schemeClr>
          </a:solidFill>
        </p:grpSpPr>
        <p:sp>
          <p:nvSpPr>
            <p:cNvPr id="93" name="Rectangle 92"/>
            <p:cNvSpPr/>
            <p:nvPr/>
          </p:nvSpPr>
          <p:spPr bwMode="auto">
            <a:xfrm>
              <a:off x="5105400" y="3276600"/>
              <a:ext cx="6096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Arial Unicode MS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5105400" y="3886200"/>
              <a:ext cx="6096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Arial Unicode MS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3886200" y="4953000"/>
              <a:ext cx="6096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Arial Unicode MS" charset="0"/>
              </a:endParaRPr>
            </a:p>
          </p:txBody>
        </p:sp>
      </p:grp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762000" y="5105400"/>
            <a:ext cx="803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2800">
                <a:solidFill>
                  <a:srgbClr val="C00000"/>
                </a:solidFill>
              </a:rPr>
              <a:t>Scores only computed for docs 8, 16 and 32.</a:t>
            </a:r>
          </a:p>
        </p:txBody>
      </p:sp>
      <p:sp>
        <p:nvSpPr>
          <p:cNvPr id="2664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Lecture 6 – I introduced a bug</a:t>
            </a: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 my anxiety to avoid taking the log of zero, I rewrote</a:t>
            </a: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as </a:t>
            </a:r>
          </a:p>
          <a:p>
            <a:pPr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EF4518A9-AD95-44A4-BCA4-7CA3E9A70B79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479550" y="2819400"/>
          <a:ext cx="51292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2031840" imgH="457200" progId="Equation.3">
                  <p:embed/>
                </p:oleObj>
              </mc:Choice>
              <mc:Fallback>
                <p:oleObj name="Equation" r:id="rId3" imgW="203184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2819400"/>
                        <a:ext cx="51292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1320800" y="4343400"/>
          <a:ext cx="538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2133360" imgH="457200" progId="Equation.3">
                  <p:embed/>
                </p:oleObj>
              </mc:Choice>
              <mc:Fallback>
                <p:oleObj name="Equation" r:id="rId5" imgW="21333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4343400"/>
                        <a:ext cx="5384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152400" y="5791200"/>
            <a:ext cx="8931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In fact this was unnecessary, since the zero case is treated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specially above; net the FIRST version above is right.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Champion lists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Precompute for each dictionary term </a:t>
            </a:r>
            <a:r>
              <a:rPr lang="en-US" i="1" smtClean="0">
                <a:ea typeface="ＭＳ Ｐゴシック" pitchFamily="34" charset="-128"/>
              </a:rPr>
              <a:t>t,</a:t>
            </a:r>
            <a:r>
              <a:rPr lang="en-US" smtClean="0">
                <a:ea typeface="ＭＳ Ｐゴシック" pitchFamily="34" charset="-128"/>
              </a:rPr>
              <a:t> the </a:t>
            </a:r>
            <a:r>
              <a:rPr lang="en-US" i="1" smtClean="0">
                <a:ea typeface="ＭＳ Ｐゴシック" pitchFamily="34" charset="-128"/>
              </a:rPr>
              <a:t>r</a:t>
            </a:r>
            <a:r>
              <a:rPr lang="en-US" smtClean="0">
                <a:ea typeface="ＭＳ Ｐゴシック" pitchFamily="34" charset="-128"/>
              </a:rPr>
              <a:t> docs of highest weight in </a:t>
            </a:r>
            <a:r>
              <a:rPr lang="en-US" i="1" smtClean="0">
                <a:ea typeface="ＭＳ Ｐゴシック" pitchFamily="34" charset="-128"/>
              </a:rPr>
              <a:t>t’</a:t>
            </a:r>
            <a:r>
              <a:rPr lang="en-US" smtClean="0">
                <a:ea typeface="ＭＳ Ｐゴシック" pitchFamily="34" charset="-128"/>
              </a:rPr>
              <a:t>s postings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Call this the </a:t>
            </a:r>
            <a:r>
              <a:rPr lang="en-US" u="sng" smtClean="0">
                <a:ea typeface="ＭＳ Ｐゴシック" pitchFamily="34" charset="-128"/>
              </a:rPr>
              <a:t>champion list</a:t>
            </a:r>
            <a:r>
              <a:rPr lang="en-US" smtClean="0">
                <a:ea typeface="ＭＳ Ｐゴシック" pitchFamily="34" charset="-128"/>
              </a:rPr>
              <a:t> for </a:t>
            </a:r>
            <a:r>
              <a:rPr lang="en-US" i="1" smtClean="0">
                <a:ea typeface="ＭＳ Ｐゴシック" pitchFamily="34" charset="-128"/>
              </a:rPr>
              <a:t>t</a:t>
            </a:r>
            <a:endParaRPr lang="en-US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(aka </a:t>
            </a:r>
            <a:r>
              <a:rPr lang="en-US" u="sng" smtClean="0">
                <a:ea typeface="ＭＳ Ｐゴシック" pitchFamily="34" charset="-128"/>
              </a:rPr>
              <a:t>fancy list</a:t>
            </a:r>
            <a:r>
              <a:rPr lang="en-US" smtClean="0">
                <a:ea typeface="ＭＳ Ｐゴシック" pitchFamily="34" charset="-128"/>
              </a:rPr>
              <a:t> or </a:t>
            </a:r>
            <a:r>
              <a:rPr lang="en-US" u="sng" smtClean="0">
                <a:ea typeface="ＭＳ Ｐゴシック" pitchFamily="34" charset="-128"/>
              </a:rPr>
              <a:t>top docs</a:t>
            </a:r>
            <a:r>
              <a:rPr lang="en-US" smtClean="0">
                <a:ea typeface="ＭＳ Ｐゴシック" pitchFamily="34" charset="-128"/>
              </a:rPr>
              <a:t> for 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smtClean="0">
                <a:ea typeface="ＭＳ Ｐゴシック" pitchFamily="34" charset="-128"/>
              </a:rPr>
              <a:t>)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Note that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r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 has to be chosen at index build time</a:t>
            </a:r>
          </a:p>
          <a:p>
            <a:pPr lvl="1"/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Thus, it’s possible that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r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 &lt;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K</a:t>
            </a:r>
          </a:p>
          <a:p>
            <a:r>
              <a:rPr lang="en-US" smtClean="0">
                <a:ea typeface="ＭＳ Ｐゴシック" pitchFamily="34" charset="-128"/>
              </a:rPr>
              <a:t>At query time, only compute scores for docs in the champion list of some query term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Pick the </a:t>
            </a:r>
            <a:r>
              <a:rPr lang="en-US" i="1" smtClean="0">
                <a:ea typeface="ＭＳ Ｐゴシック" pitchFamily="34" charset="-128"/>
              </a:rPr>
              <a:t>K</a:t>
            </a:r>
            <a:r>
              <a:rPr lang="en-US" smtClean="0">
                <a:ea typeface="ＭＳ Ｐゴシック" pitchFamily="34" charset="-128"/>
              </a:rPr>
              <a:t> top-scoring docs from amongst these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Exercises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How do Champion Lists relate to Index Elimination? Can they be used together?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How can Champion Lists be implemented in an inverted index?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Note that the champion list has nothing to do with small docIDs</a:t>
            </a:r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124200" y="5181600"/>
            <a:ext cx="5810250" cy="1219200"/>
            <a:chOff x="3124200" y="5181600"/>
            <a:chExt cx="5810869" cy="1219199"/>
          </a:xfrm>
        </p:grpSpPr>
        <p:sp>
          <p:nvSpPr>
            <p:cNvPr id="5" name="TextBox 4"/>
            <p:cNvSpPr txBox="1"/>
            <p:nvPr/>
          </p:nvSpPr>
          <p:spPr>
            <a:xfrm>
              <a:off x="6934606" y="5181600"/>
              <a:ext cx="2000463" cy="461963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Quantitative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rot="10800000" flipV="1">
              <a:off x="5334235" y="5410200"/>
              <a:ext cx="1600370" cy="1524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Straight Arrow Connector 8"/>
            <p:cNvCxnSpPr>
              <a:stCxn id="5" idx="1"/>
            </p:cNvCxnSpPr>
            <p:nvPr/>
          </p:nvCxnSpPr>
          <p:spPr bwMode="auto">
            <a:xfrm rot="10800000" flipV="1">
              <a:off x="6020108" y="5411788"/>
              <a:ext cx="914497" cy="37941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>
              <a:stCxn id="5" idx="1"/>
            </p:cNvCxnSpPr>
            <p:nvPr/>
          </p:nvCxnSpPr>
          <p:spPr bwMode="auto">
            <a:xfrm rot="10800000" flipV="1">
              <a:off x="3124200" y="5411788"/>
              <a:ext cx="3810406" cy="98901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Static quality scores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We want top-ranking documents to be both </a:t>
            </a:r>
            <a:r>
              <a:rPr lang="en-US" i="1" smtClean="0">
                <a:ea typeface="ＭＳ Ｐゴシック" pitchFamily="34" charset="-128"/>
              </a:rPr>
              <a:t>relevant </a:t>
            </a:r>
            <a:r>
              <a:rPr lang="en-US" smtClean="0">
                <a:ea typeface="ＭＳ Ｐゴシック" pitchFamily="34" charset="-128"/>
              </a:rPr>
              <a:t>and </a:t>
            </a:r>
            <a:r>
              <a:rPr lang="en-US" i="1" smtClean="0">
                <a:ea typeface="ＭＳ Ｐゴシック" pitchFamily="34" charset="-128"/>
              </a:rPr>
              <a:t>authoritative</a:t>
            </a:r>
          </a:p>
          <a:p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Relevance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 is being modeled by cosine scores</a:t>
            </a:r>
          </a:p>
          <a:p>
            <a:r>
              <a:rPr lang="en-US" i="1" smtClean="0">
                <a:ea typeface="ＭＳ Ｐゴシック" pitchFamily="34" charset="-128"/>
              </a:rPr>
              <a:t>Authority </a:t>
            </a:r>
            <a:r>
              <a:rPr lang="en-US" smtClean="0">
                <a:ea typeface="ＭＳ Ｐゴシック" pitchFamily="34" charset="-128"/>
              </a:rPr>
              <a:t>is typically a query-independent property of a document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Examples of authority signals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Wikipedia among websites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Articles in certain newspapers</a:t>
            </a:r>
          </a:p>
          <a:p>
            <a:pPr lvl="1"/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A paper with many citations</a:t>
            </a:r>
          </a:p>
          <a:p>
            <a:pPr lvl="1"/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Many bitly’s, diggs or del.icio.us marks</a:t>
            </a:r>
          </a:p>
          <a:p>
            <a:pPr lvl="1"/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(Pagerank)</a:t>
            </a: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Modeling authority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Assign to each document a </a:t>
            </a:r>
            <a:r>
              <a:rPr lang="en-US" i="1" smtClean="0">
                <a:ea typeface="ＭＳ Ｐゴシック" pitchFamily="34" charset="-128"/>
              </a:rPr>
              <a:t>query-independent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u="sng" smtClean="0">
                <a:ea typeface="ＭＳ Ｐゴシック" pitchFamily="34" charset="-128"/>
              </a:rPr>
              <a:t>quality score</a:t>
            </a:r>
            <a:r>
              <a:rPr lang="en-US" smtClean="0">
                <a:ea typeface="ＭＳ Ｐゴシック" pitchFamily="34" charset="-128"/>
              </a:rPr>
              <a:t> in [0,1] to each document </a:t>
            </a:r>
            <a:r>
              <a:rPr lang="en-US" i="1" smtClean="0">
                <a:ea typeface="ＭＳ Ｐゴシック" pitchFamily="34" charset="-128"/>
              </a:rPr>
              <a:t>d</a:t>
            </a:r>
            <a:endParaRPr lang="en-US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Denote this by </a:t>
            </a:r>
            <a:r>
              <a:rPr lang="en-US" i="1" smtClean="0">
                <a:ea typeface="ＭＳ Ｐゴシック" pitchFamily="34" charset="-128"/>
              </a:rPr>
              <a:t>g(d)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Thus, a quantity like the number of citations is scaled into [0,1]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Exercise: suggest a formula for this.</a:t>
            </a:r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Net score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Consider a simple total score combining cosine relevance and authority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net-score(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q,d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) =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g(d) + 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cosine(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q,d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)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Can use some other linear combination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Indeed, any function of the two “signals” of user happiness – more later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Now we seek the top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K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 docs by </a:t>
            </a:r>
            <a:r>
              <a:rPr lang="en-US" u="sng" smtClean="0">
                <a:solidFill>
                  <a:srgbClr val="C00000"/>
                </a:solidFill>
                <a:ea typeface="ＭＳ Ｐゴシック" pitchFamily="34" charset="-128"/>
              </a:rPr>
              <a:t>net score</a:t>
            </a: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Top </a:t>
            </a:r>
            <a:r>
              <a:rPr lang="en-US" i="1" smtClean="0">
                <a:ea typeface="ＭＳ Ｐゴシック" pitchFamily="34" charset="-128"/>
              </a:rPr>
              <a:t>K </a:t>
            </a:r>
            <a:r>
              <a:rPr lang="en-US" smtClean="0">
                <a:ea typeface="ＭＳ Ｐゴシック" pitchFamily="34" charset="-128"/>
              </a:rPr>
              <a:t>by net score – fast methods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First idea: Order all postings by </a:t>
            </a:r>
            <a:r>
              <a:rPr lang="en-US" i="1" smtClean="0">
                <a:ea typeface="ＭＳ Ｐゴシック" pitchFamily="34" charset="-128"/>
              </a:rPr>
              <a:t>g(d)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Key: this is a common ordering for all postings</a:t>
            </a:r>
          </a:p>
          <a:p>
            <a:r>
              <a:rPr lang="en-US" smtClean="0">
                <a:ea typeface="ＭＳ Ｐゴシック" pitchFamily="34" charset="-128"/>
              </a:rPr>
              <a:t>Thus, can concurrently traverse query terms’ postings for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Postings intersection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Cosine score computation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Exercise: write pseudocode for cosine score computation if postings are ordered by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g(d)</a:t>
            </a:r>
            <a:endParaRPr lang="en-US" smtClean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Why order postings by </a:t>
            </a:r>
            <a:r>
              <a:rPr lang="en-US" i="1" smtClean="0">
                <a:ea typeface="ＭＳ Ｐゴシック" pitchFamily="34" charset="-128"/>
              </a:rPr>
              <a:t>g(d)?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Under </a:t>
            </a:r>
            <a:r>
              <a:rPr lang="en-US" i="1" smtClean="0">
                <a:ea typeface="ＭＳ Ｐゴシック" pitchFamily="34" charset="-128"/>
              </a:rPr>
              <a:t>g(d)-</a:t>
            </a:r>
            <a:r>
              <a:rPr lang="en-US" smtClean="0">
                <a:ea typeface="ＭＳ Ｐゴシック" pitchFamily="34" charset="-128"/>
              </a:rPr>
              <a:t>ordering, top-scoring docs likely to appear early in postings traversal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In time-bound applications (say, we have to return whatever search results we can in 50 ms), this allows us to stop postings traversal early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Short of computing scores for all docs in postings</a:t>
            </a: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Champion lists in </a:t>
            </a:r>
            <a:r>
              <a:rPr lang="en-US" i="1" smtClean="0">
                <a:ea typeface="ＭＳ Ｐゴシック" pitchFamily="34" charset="-128"/>
              </a:rPr>
              <a:t>g(d)-</a:t>
            </a:r>
            <a:r>
              <a:rPr lang="en-US" smtClean="0">
                <a:ea typeface="ＭＳ Ｐゴシック" pitchFamily="34" charset="-128"/>
              </a:rPr>
              <a:t>ordering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Can combine champion lists with </a:t>
            </a:r>
            <a:r>
              <a:rPr lang="en-US" i="1" smtClean="0">
                <a:ea typeface="ＭＳ Ｐゴシック" pitchFamily="34" charset="-128"/>
              </a:rPr>
              <a:t>g(d)-</a:t>
            </a:r>
            <a:r>
              <a:rPr lang="en-US" smtClean="0">
                <a:ea typeface="ＭＳ Ｐゴシック" pitchFamily="34" charset="-128"/>
              </a:rPr>
              <a:t>ordering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Maintain for each term a champion list of the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r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 docs with highest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g(d) + 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tf-idf</a:t>
            </a:r>
            <a:r>
              <a:rPr lang="en-US" i="1" baseline="-25000" smtClean="0">
                <a:solidFill>
                  <a:srgbClr val="C00000"/>
                </a:solidFill>
                <a:ea typeface="ＭＳ Ｐゴシック" pitchFamily="34" charset="-128"/>
              </a:rPr>
              <a:t>td</a:t>
            </a:r>
          </a:p>
          <a:p>
            <a:r>
              <a:rPr lang="en-US" smtClean="0">
                <a:ea typeface="ＭＳ Ｐゴシック" pitchFamily="34" charset="-128"/>
              </a:rPr>
              <a:t>Seek top-</a:t>
            </a:r>
            <a:r>
              <a:rPr lang="en-US" i="1" smtClean="0">
                <a:ea typeface="ＭＳ Ｐゴシック" pitchFamily="34" charset="-128"/>
              </a:rPr>
              <a:t>K</a:t>
            </a:r>
            <a:r>
              <a:rPr lang="en-US" smtClean="0">
                <a:ea typeface="ＭＳ Ｐゴシック" pitchFamily="34" charset="-128"/>
              </a:rPr>
              <a:t> results from only the docs in these champion lists</a:t>
            </a:r>
            <a:endParaRPr lang="en-US" i="1" baseline="-25000" smtClean="0">
              <a:ea typeface="ＭＳ Ｐゴシック" pitchFamily="34" charset="-128"/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High and low lists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For each term, we maintain two postings lists called </a:t>
            </a:r>
            <a:r>
              <a:rPr lang="en-US" i="1" smtClean="0">
                <a:ea typeface="ＭＳ Ｐゴシック" pitchFamily="34" charset="-128"/>
              </a:rPr>
              <a:t>high </a:t>
            </a:r>
            <a:r>
              <a:rPr lang="en-US" smtClean="0">
                <a:ea typeface="ＭＳ Ｐゴシック" pitchFamily="34" charset="-128"/>
              </a:rPr>
              <a:t>and </a:t>
            </a:r>
            <a:r>
              <a:rPr lang="en-US" i="1" smtClean="0">
                <a:ea typeface="ＭＳ Ｐゴシック" pitchFamily="34" charset="-128"/>
              </a:rPr>
              <a:t>low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Think of </a:t>
            </a:r>
            <a:r>
              <a:rPr lang="en-US" i="1" smtClean="0">
                <a:ea typeface="ＭＳ Ｐゴシック" pitchFamily="34" charset="-128"/>
              </a:rPr>
              <a:t>high</a:t>
            </a:r>
            <a:r>
              <a:rPr lang="en-US" smtClean="0">
                <a:ea typeface="ＭＳ Ｐゴシック" pitchFamily="34" charset="-128"/>
              </a:rPr>
              <a:t> as the champion list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When traversing postings on a query, only traverse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high 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lists first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If we get more than </a:t>
            </a:r>
            <a:r>
              <a:rPr lang="en-US" i="1" smtClean="0">
                <a:ea typeface="ＭＳ Ｐゴシック" pitchFamily="34" charset="-128"/>
              </a:rPr>
              <a:t>K</a:t>
            </a:r>
            <a:r>
              <a:rPr lang="en-US" smtClean="0">
                <a:ea typeface="ＭＳ Ｐゴシック" pitchFamily="34" charset="-128"/>
              </a:rPr>
              <a:t> docs, select the top </a:t>
            </a:r>
            <a:r>
              <a:rPr lang="en-US" i="1" smtClean="0">
                <a:ea typeface="ＭＳ Ｐゴシック" pitchFamily="34" charset="-128"/>
              </a:rPr>
              <a:t>K </a:t>
            </a:r>
            <a:r>
              <a:rPr lang="en-US" smtClean="0">
                <a:ea typeface="ＭＳ Ｐゴシック" pitchFamily="34" charset="-128"/>
              </a:rPr>
              <a:t>and stop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Else proceed to get docs from the </a:t>
            </a:r>
            <a:r>
              <a:rPr lang="en-US" i="1" smtClean="0">
                <a:ea typeface="ＭＳ Ｐゴシック" pitchFamily="34" charset="-128"/>
              </a:rPr>
              <a:t>low</a:t>
            </a:r>
            <a:r>
              <a:rPr lang="en-US" smtClean="0">
                <a:ea typeface="ＭＳ Ｐゴシック" pitchFamily="34" charset="-128"/>
              </a:rPr>
              <a:t> lists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Can be used even for simple cosine scores, without global quality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g(d)</a:t>
            </a:r>
          </a:p>
          <a:p>
            <a:r>
              <a:rPr lang="en-US" smtClean="0">
                <a:ea typeface="ＭＳ Ｐゴシック" pitchFamily="34" charset="-128"/>
              </a:rPr>
              <a:t>A means for segmenting index into two </a:t>
            </a:r>
            <a:r>
              <a:rPr lang="en-US" u="sng" smtClean="0">
                <a:ea typeface="ＭＳ Ｐゴシック" pitchFamily="34" charset="-128"/>
              </a:rPr>
              <a:t>tiers</a:t>
            </a: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ea typeface="宋体" pitchFamily="2" charset="-122"/>
              </a:rPr>
              <a:t>Impact-ordered postings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We only want to compute scores for docs for which </a:t>
            </a:r>
            <a:r>
              <a:rPr lang="en-US" altLang="zh-CN" i="1" smtClean="0">
                <a:ea typeface="宋体" pitchFamily="2" charset="-122"/>
              </a:rPr>
              <a:t>wf</a:t>
            </a:r>
            <a:r>
              <a:rPr lang="en-US" altLang="zh-CN" i="1" baseline="-25000" smtClean="0">
                <a:ea typeface="宋体" pitchFamily="2" charset="-122"/>
              </a:rPr>
              <a:t>t,d</a:t>
            </a:r>
            <a:r>
              <a:rPr lang="en-US" altLang="zh-CN" smtClean="0">
                <a:ea typeface="宋体" pitchFamily="2" charset="-122"/>
              </a:rPr>
              <a:t> is high enough</a:t>
            </a:r>
          </a:p>
          <a:p>
            <a:pPr eaLnBrk="1" hangingPunct="1"/>
            <a:r>
              <a:rPr lang="en-US" altLang="zh-CN" smtClean="0">
                <a:solidFill>
                  <a:srgbClr val="C00000"/>
                </a:solidFill>
                <a:ea typeface="宋体" pitchFamily="2" charset="-122"/>
              </a:rPr>
              <a:t>We sort each postings list by </a:t>
            </a:r>
            <a:r>
              <a:rPr lang="en-US" altLang="zh-CN" i="1" smtClean="0">
                <a:solidFill>
                  <a:srgbClr val="C00000"/>
                </a:solidFill>
                <a:ea typeface="宋体" pitchFamily="2" charset="-122"/>
              </a:rPr>
              <a:t>wf</a:t>
            </a:r>
            <a:r>
              <a:rPr lang="en-US" altLang="zh-CN" i="1" baseline="-25000" smtClean="0">
                <a:solidFill>
                  <a:srgbClr val="C00000"/>
                </a:solidFill>
                <a:ea typeface="宋体" pitchFamily="2" charset="-122"/>
              </a:rPr>
              <a:t>t,d</a:t>
            </a:r>
            <a:endParaRPr lang="en-US" altLang="zh-CN" smtClean="0">
              <a:solidFill>
                <a:srgbClr val="C00000"/>
              </a:solidFill>
              <a:ea typeface="宋体" pitchFamily="2" charset="-122"/>
            </a:endParaRPr>
          </a:p>
          <a:p>
            <a:pPr eaLnBrk="1" hangingPunct="1"/>
            <a:r>
              <a:rPr lang="en-US" altLang="zh-CN" u="sng" smtClean="0">
                <a:ea typeface="宋体" pitchFamily="2" charset="-122"/>
              </a:rPr>
              <a:t>Now: not all postings in a common order!</a:t>
            </a:r>
          </a:p>
          <a:p>
            <a:pPr eaLnBrk="1" hangingPunct="1"/>
            <a:r>
              <a:rPr lang="en-US" altLang="zh-CN" smtClean="0">
                <a:solidFill>
                  <a:srgbClr val="C00000"/>
                </a:solidFill>
                <a:ea typeface="宋体" pitchFamily="2" charset="-122"/>
              </a:rPr>
              <a:t>How do we compute scores in order to pick off top </a:t>
            </a:r>
            <a:r>
              <a:rPr lang="en-US" altLang="zh-CN" i="1" smtClean="0">
                <a:solidFill>
                  <a:srgbClr val="C00000"/>
                </a:solidFill>
                <a:ea typeface="宋体" pitchFamily="2" charset="-122"/>
              </a:rPr>
              <a:t>K?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Two ideas follow</a:t>
            </a:r>
          </a:p>
        </p:txBody>
      </p: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Recap: tf-idf weighting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458200" cy="48768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tf-idf weight of a term is the product of its tf weight and its idf weight.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Best known weighting scheme in information retrieval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Increases with the number of occurrences within a document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Increases with the rarity of the term in the collection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123950" y="2743200"/>
          <a:ext cx="66706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2209680" imgH="253800" progId="Equation.3">
                  <p:embed/>
                </p:oleObj>
              </mc:Choice>
              <mc:Fallback>
                <p:oleObj name="Equation" r:id="rId3" imgW="220968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2743200"/>
                        <a:ext cx="6670675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5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1. Early termination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When traversing </a:t>
            </a:r>
            <a:r>
              <a:rPr lang="en-US" i="1" smtClean="0">
                <a:ea typeface="ＭＳ Ｐゴシック" pitchFamily="34" charset="-128"/>
              </a:rPr>
              <a:t>t’</a:t>
            </a:r>
            <a:r>
              <a:rPr lang="en-US" smtClean="0">
                <a:ea typeface="ＭＳ Ｐゴシック" pitchFamily="34" charset="-128"/>
              </a:rPr>
              <a:t>s postings, stop early after either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 fixed number of </a:t>
            </a:r>
            <a:r>
              <a:rPr lang="en-US" i="1" smtClean="0">
                <a:ea typeface="ＭＳ Ｐゴシック" pitchFamily="34" charset="-128"/>
              </a:rPr>
              <a:t>r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altLang="zh-CN" smtClean="0">
                <a:ea typeface="宋体" pitchFamily="2" charset="-122"/>
              </a:rPr>
              <a:t>docs</a:t>
            </a:r>
            <a:endParaRPr lang="en-US" smtClean="0">
              <a:ea typeface="ＭＳ Ｐゴシック" pitchFamily="34" charset="-128"/>
            </a:endParaRPr>
          </a:p>
          <a:p>
            <a:pPr lvl="1"/>
            <a:r>
              <a:rPr lang="en-US" altLang="zh-CN" i="1" smtClean="0">
                <a:ea typeface="宋体" pitchFamily="2" charset="-122"/>
              </a:rPr>
              <a:t>wf</a:t>
            </a:r>
            <a:r>
              <a:rPr lang="en-US" altLang="zh-CN" i="1" baseline="-25000" smtClean="0">
                <a:ea typeface="宋体" pitchFamily="2" charset="-122"/>
              </a:rPr>
              <a:t>t,d  </a:t>
            </a:r>
            <a:r>
              <a:rPr lang="en-US" altLang="zh-CN" smtClean="0">
                <a:ea typeface="宋体" pitchFamily="2" charset="-122"/>
              </a:rPr>
              <a:t>drops below some threshold</a:t>
            </a:r>
          </a:p>
          <a:p>
            <a:r>
              <a:rPr lang="en-US" smtClean="0">
                <a:solidFill>
                  <a:srgbClr val="C00000"/>
                </a:solidFill>
                <a:ea typeface="宋体" pitchFamily="2" charset="-122"/>
              </a:rPr>
              <a:t>Take the union of the resulting sets of docs</a:t>
            </a:r>
          </a:p>
          <a:p>
            <a:pPr lvl="1"/>
            <a:r>
              <a:rPr lang="en-US" smtClean="0">
                <a:solidFill>
                  <a:srgbClr val="C00000"/>
                </a:solidFill>
                <a:ea typeface="宋体" pitchFamily="2" charset="-122"/>
              </a:rPr>
              <a:t>One from the postings of each query term</a:t>
            </a:r>
          </a:p>
          <a:p>
            <a:r>
              <a:rPr lang="en-US" smtClean="0">
                <a:ea typeface="宋体" pitchFamily="2" charset="-122"/>
              </a:rPr>
              <a:t>Compute only the scores for docs in this union</a:t>
            </a:r>
            <a:endParaRPr lang="en-US" smtClean="0">
              <a:ea typeface="ＭＳ Ｐゴシック" pitchFamily="34" charset="-128"/>
            </a:endParaRPr>
          </a:p>
          <a:p>
            <a:pPr lvl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2. idf-ordered terms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When considering the postings of query terms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Look at them in order of decreasing idf</a:t>
            </a:r>
          </a:p>
          <a:p>
            <a:pPr lvl="1"/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High idf terms likely to contribute most to score</a:t>
            </a:r>
          </a:p>
          <a:p>
            <a:r>
              <a:rPr lang="en-US" smtClean="0">
                <a:ea typeface="ＭＳ Ｐゴシック" pitchFamily="34" charset="-128"/>
              </a:rPr>
              <a:t>As we update score contribution from each query term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Stop if doc scores relatively unchanged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Can apply to cosine or some other net scores</a:t>
            </a:r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Cluster pruning: preprocessing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500" smtClean="0">
                <a:ea typeface="宋体" pitchFamily="2" charset="-122"/>
              </a:rPr>
              <a:t>Pick </a:t>
            </a:r>
            <a:r>
              <a:rPr lang="en-US" altLang="zh-CN" sz="3500" smtClean="0">
                <a:ea typeface="宋体" pitchFamily="2" charset="-122"/>
                <a:sym typeface="Symbol" pitchFamily="18" charset="2"/>
              </a:rPr>
              <a:t>N </a:t>
            </a:r>
            <a:r>
              <a:rPr lang="en-US" altLang="zh-CN" sz="3500" i="1" smtClean="0">
                <a:ea typeface="宋体" pitchFamily="2" charset="-122"/>
                <a:sym typeface="Symbol" pitchFamily="18" charset="2"/>
              </a:rPr>
              <a:t>docs</a:t>
            </a:r>
            <a:r>
              <a:rPr lang="en-US" altLang="zh-CN" sz="3500" smtClean="0">
                <a:ea typeface="宋体" pitchFamily="2" charset="-122"/>
                <a:sym typeface="Symbol" pitchFamily="18" charset="2"/>
              </a:rPr>
              <a:t> at random: call these </a:t>
            </a:r>
            <a:r>
              <a:rPr lang="en-US" altLang="zh-CN" sz="3500" i="1" smtClean="0">
                <a:ea typeface="宋体" pitchFamily="2" charset="-122"/>
                <a:sym typeface="Symbol" pitchFamily="18" charset="2"/>
              </a:rPr>
              <a:t>leaders</a:t>
            </a:r>
            <a:endParaRPr lang="en-US" altLang="zh-CN" sz="3500" smtClean="0">
              <a:ea typeface="宋体" pitchFamily="2" charset="-122"/>
            </a:endParaRPr>
          </a:p>
          <a:p>
            <a:pPr eaLnBrk="1" hangingPunct="1"/>
            <a:r>
              <a:rPr lang="en-US" altLang="zh-CN" sz="3500" smtClean="0">
                <a:solidFill>
                  <a:srgbClr val="C00000"/>
                </a:solidFill>
                <a:ea typeface="宋体" pitchFamily="2" charset="-122"/>
              </a:rPr>
              <a:t>For every other doc, pre-compute nearest leader</a:t>
            </a:r>
          </a:p>
          <a:p>
            <a:pPr lvl="1" eaLnBrk="1" hangingPunct="1"/>
            <a:r>
              <a:rPr lang="en-US" altLang="zh-CN" sz="3200" smtClean="0">
                <a:ea typeface="宋体" pitchFamily="2" charset="-122"/>
              </a:rPr>
              <a:t>Docs attached to a leader: its </a:t>
            </a:r>
            <a:r>
              <a:rPr lang="en-US" altLang="zh-CN" sz="3200" i="1" smtClean="0">
                <a:ea typeface="宋体" pitchFamily="2" charset="-122"/>
              </a:rPr>
              <a:t>followers;</a:t>
            </a:r>
          </a:p>
          <a:p>
            <a:pPr lvl="1" eaLnBrk="1" hangingPunct="1"/>
            <a:r>
              <a:rPr lang="en-US" altLang="zh-CN" sz="3200" u="sng" smtClean="0">
                <a:ea typeface="宋体" pitchFamily="2" charset="-122"/>
              </a:rPr>
              <a:t>Likely</a:t>
            </a:r>
            <a:r>
              <a:rPr lang="en-US" altLang="zh-CN" sz="3200" smtClean="0">
                <a:ea typeface="宋体" pitchFamily="2" charset="-122"/>
              </a:rPr>
              <a:t>: each leader has ~ </a:t>
            </a:r>
            <a:r>
              <a:rPr lang="en-US" altLang="zh-CN" sz="3200" smtClean="0">
                <a:ea typeface="宋体" pitchFamily="2" charset="-122"/>
                <a:sym typeface="Symbol" pitchFamily="18" charset="2"/>
              </a:rPr>
              <a:t></a:t>
            </a:r>
            <a:r>
              <a:rPr lang="en-US" altLang="zh-CN" sz="3200" i="1" smtClean="0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3200" smtClean="0">
                <a:ea typeface="宋体" pitchFamily="2" charset="-122"/>
                <a:sym typeface="Symbol" pitchFamily="18" charset="2"/>
              </a:rPr>
              <a:t> followers.</a:t>
            </a:r>
            <a:endParaRPr lang="en-US" altLang="zh-CN" sz="3200" i="1" smtClean="0">
              <a:ea typeface="宋体" pitchFamily="2" charset="-122"/>
            </a:endParaRPr>
          </a:p>
        </p:txBody>
      </p:sp>
      <p:sp>
        <p:nvSpPr>
          <p:cNvPr id="3994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Cluster pruning: query processing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smtClean="0">
                <a:ea typeface="宋体" pitchFamily="2" charset="-122"/>
              </a:rPr>
              <a:t>Process a query as follows:</a:t>
            </a:r>
          </a:p>
          <a:p>
            <a:pPr lvl="1" eaLnBrk="1" hangingPunct="1"/>
            <a:r>
              <a:rPr lang="en-US" altLang="zh-CN" sz="3200" smtClean="0">
                <a:ea typeface="宋体" pitchFamily="2" charset="-122"/>
              </a:rPr>
              <a:t>Given query </a:t>
            </a:r>
            <a:r>
              <a:rPr lang="en-US" altLang="zh-CN" sz="3200" i="1" smtClean="0">
                <a:ea typeface="宋体" pitchFamily="2" charset="-122"/>
              </a:rPr>
              <a:t>Q</a:t>
            </a:r>
            <a:r>
              <a:rPr lang="en-US" altLang="zh-CN" sz="3200" smtClean="0">
                <a:ea typeface="宋体" pitchFamily="2" charset="-122"/>
              </a:rPr>
              <a:t>, find its nearest </a:t>
            </a:r>
            <a:r>
              <a:rPr lang="en-US" altLang="zh-CN" sz="3200" i="1" smtClean="0">
                <a:ea typeface="宋体" pitchFamily="2" charset="-122"/>
              </a:rPr>
              <a:t>leader L.</a:t>
            </a:r>
          </a:p>
          <a:p>
            <a:pPr lvl="1" eaLnBrk="1" hangingPunct="1"/>
            <a:r>
              <a:rPr lang="en-US" altLang="zh-CN" sz="3200" smtClean="0">
                <a:ea typeface="宋体" pitchFamily="2" charset="-122"/>
              </a:rPr>
              <a:t>Seek </a:t>
            </a:r>
            <a:r>
              <a:rPr lang="en-US" altLang="zh-CN" sz="3200" i="1" smtClean="0">
                <a:ea typeface="宋体" pitchFamily="2" charset="-122"/>
              </a:rPr>
              <a:t>K</a:t>
            </a:r>
            <a:r>
              <a:rPr lang="en-US" altLang="zh-CN" sz="3200" smtClean="0">
                <a:ea typeface="宋体" pitchFamily="2" charset="-122"/>
              </a:rPr>
              <a:t> nearest docs from among </a:t>
            </a:r>
            <a:r>
              <a:rPr lang="en-US" altLang="zh-CN" sz="3200" i="1" smtClean="0">
                <a:ea typeface="宋体" pitchFamily="2" charset="-122"/>
              </a:rPr>
              <a:t>L</a:t>
            </a:r>
            <a:r>
              <a:rPr lang="en-US" altLang="zh-CN" sz="3200" smtClean="0">
                <a:ea typeface="宋体" pitchFamily="2" charset="-122"/>
              </a:rPr>
              <a:t>’s followers.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Visualization</a:t>
            </a:r>
          </a:p>
        </p:txBody>
      </p:sp>
      <p:sp>
        <p:nvSpPr>
          <p:cNvPr id="41987" name="Oval 15"/>
          <p:cNvSpPr>
            <a:spLocks noChangeArrowheads="1"/>
          </p:cNvSpPr>
          <p:nvPr/>
        </p:nvSpPr>
        <p:spPr bwMode="auto">
          <a:xfrm>
            <a:off x="2011363" y="3173413"/>
            <a:ext cx="212725" cy="25082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8" name="Oval 16"/>
          <p:cNvSpPr>
            <a:spLocks noChangeArrowheads="1"/>
          </p:cNvSpPr>
          <p:nvPr/>
        </p:nvSpPr>
        <p:spPr bwMode="auto">
          <a:xfrm>
            <a:off x="1806575" y="2684463"/>
            <a:ext cx="212725" cy="252412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9" name="Oval 17"/>
          <p:cNvSpPr>
            <a:spLocks noChangeArrowheads="1"/>
          </p:cNvSpPr>
          <p:nvPr/>
        </p:nvSpPr>
        <p:spPr bwMode="auto">
          <a:xfrm>
            <a:off x="2422525" y="3009900"/>
            <a:ext cx="212725" cy="252413"/>
          </a:xfrm>
          <a:prstGeom prst="ellipse">
            <a:avLst/>
          </a:prstGeom>
          <a:solidFill>
            <a:srgbClr val="9933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0" name="Oval 18"/>
          <p:cNvSpPr>
            <a:spLocks noChangeArrowheads="1"/>
          </p:cNvSpPr>
          <p:nvPr/>
        </p:nvSpPr>
        <p:spPr bwMode="auto">
          <a:xfrm>
            <a:off x="2422525" y="3416300"/>
            <a:ext cx="212725" cy="252413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Oval 19"/>
          <p:cNvSpPr>
            <a:spLocks noChangeArrowheads="1"/>
          </p:cNvSpPr>
          <p:nvPr/>
        </p:nvSpPr>
        <p:spPr bwMode="auto">
          <a:xfrm>
            <a:off x="1806575" y="3822700"/>
            <a:ext cx="212725" cy="252413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Oval 20"/>
          <p:cNvSpPr>
            <a:spLocks noChangeArrowheads="1"/>
          </p:cNvSpPr>
          <p:nvPr/>
        </p:nvSpPr>
        <p:spPr bwMode="auto">
          <a:xfrm>
            <a:off x="6743700" y="5367338"/>
            <a:ext cx="212725" cy="252412"/>
          </a:xfrm>
          <a:prstGeom prst="ellipse">
            <a:avLst/>
          </a:prstGeom>
          <a:solidFill>
            <a:srgbClr val="9933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3" name="Oval 21"/>
          <p:cNvSpPr>
            <a:spLocks noChangeArrowheads="1"/>
          </p:cNvSpPr>
          <p:nvPr/>
        </p:nvSpPr>
        <p:spPr bwMode="auto">
          <a:xfrm>
            <a:off x="5715000" y="1954213"/>
            <a:ext cx="212725" cy="25082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Oval 22"/>
          <p:cNvSpPr>
            <a:spLocks noChangeArrowheads="1"/>
          </p:cNvSpPr>
          <p:nvPr/>
        </p:nvSpPr>
        <p:spPr bwMode="auto">
          <a:xfrm>
            <a:off x="5867400" y="2262188"/>
            <a:ext cx="212725" cy="252412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Oval 24"/>
          <p:cNvSpPr>
            <a:spLocks noChangeArrowheads="1"/>
          </p:cNvSpPr>
          <p:nvPr/>
        </p:nvSpPr>
        <p:spPr bwMode="auto">
          <a:xfrm>
            <a:off x="6950075" y="5122863"/>
            <a:ext cx="212725" cy="252412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6" name="Oval 25"/>
          <p:cNvSpPr>
            <a:spLocks noChangeArrowheads="1"/>
          </p:cNvSpPr>
          <p:nvPr/>
        </p:nvSpPr>
        <p:spPr bwMode="auto">
          <a:xfrm>
            <a:off x="6743700" y="5854700"/>
            <a:ext cx="212725" cy="252413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7" name="Oval 26"/>
          <p:cNvSpPr>
            <a:spLocks noChangeArrowheads="1"/>
          </p:cNvSpPr>
          <p:nvPr/>
        </p:nvSpPr>
        <p:spPr bwMode="auto">
          <a:xfrm>
            <a:off x="7154863" y="5529263"/>
            <a:ext cx="212725" cy="252412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Oval 27"/>
          <p:cNvSpPr>
            <a:spLocks noChangeArrowheads="1"/>
          </p:cNvSpPr>
          <p:nvPr/>
        </p:nvSpPr>
        <p:spPr bwMode="auto">
          <a:xfrm>
            <a:off x="7154863" y="5854700"/>
            <a:ext cx="212725" cy="252413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Oval 28"/>
          <p:cNvSpPr>
            <a:spLocks noChangeArrowheads="1"/>
          </p:cNvSpPr>
          <p:nvPr/>
        </p:nvSpPr>
        <p:spPr bwMode="auto">
          <a:xfrm>
            <a:off x="6469063" y="2360613"/>
            <a:ext cx="212725" cy="25082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0" name="Oval 29"/>
          <p:cNvSpPr>
            <a:spLocks noChangeArrowheads="1"/>
          </p:cNvSpPr>
          <p:nvPr/>
        </p:nvSpPr>
        <p:spPr bwMode="auto">
          <a:xfrm>
            <a:off x="6743700" y="2197100"/>
            <a:ext cx="212725" cy="252413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Oval 30"/>
          <p:cNvSpPr>
            <a:spLocks noChangeArrowheads="1"/>
          </p:cNvSpPr>
          <p:nvPr/>
        </p:nvSpPr>
        <p:spPr bwMode="auto">
          <a:xfrm>
            <a:off x="2217738" y="4879975"/>
            <a:ext cx="212725" cy="252413"/>
          </a:xfrm>
          <a:prstGeom prst="ellipse">
            <a:avLst/>
          </a:prstGeom>
          <a:solidFill>
            <a:srgbClr val="9933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2" name="Oval 31"/>
          <p:cNvSpPr>
            <a:spLocks noChangeArrowheads="1"/>
          </p:cNvSpPr>
          <p:nvPr/>
        </p:nvSpPr>
        <p:spPr bwMode="auto">
          <a:xfrm>
            <a:off x="4275138" y="4392613"/>
            <a:ext cx="212725" cy="250825"/>
          </a:xfrm>
          <a:prstGeom prst="ellipse">
            <a:avLst/>
          </a:prstGeom>
          <a:solidFill>
            <a:srgbClr val="9933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3" name="Oval 32"/>
          <p:cNvSpPr>
            <a:spLocks noChangeArrowheads="1"/>
          </p:cNvSpPr>
          <p:nvPr/>
        </p:nvSpPr>
        <p:spPr bwMode="auto">
          <a:xfrm>
            <a:off x="2628900" y="5122863"/>
            <a:ext cx="212725" cy="252412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4" name="Oval 33"/>
          <p:cNvSpPr>
            <a:spLocks noChangeArrowheads="1"/>
          </p:cNvSpPr>
          <p:nvPr/>
        </p:nvSpPr>
        <p:spPr bwMode="auto">
          <a:xfrm>
            <a:off x="2628900" y="4879975"/>
            <a:ext cx="212725" cy="252413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5" name="Oval 34"/>
          <p:cNvSpPr>
            <a:spLocks noChangeArrowheads="1"/>
          </p:cNvSpPr>
          <p:nvPr/>
        </p:nvSpPr>
        <p:spPr bwMode="auto">
          <a:xfrm>
            <a:off x="1806575" y="5122863"/>
            <a:ext cx="212725" cy="252412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6" name="Oval 35"/>
          <p:cNvSpPr>
            <a:spLocks noChangeArrowheads="1"/>
          </p:cNvSpPr>
          <p:nvPr/>
        </p:nvSpPr>
        <p:spPr bwMode="auto">
          <a:xfrm>
            <a:off x="2149475" y="5367338"/>
            <a:ext cx="212725" cy="252412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7" name="Oval 36"/>
          <p:cNvSpPr>
            <a:spLocks noChangeArrowheads="1"/>
          </p:cNvSpPr>
          <p:nvPr/>
        </p:nvSpPr>
        <p:spPr bwMode="auto">
          <a:xfrm>
            <a:off x="4479925" y="4148138"/>
            <a:ext cx="212725" cy="252412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8" name="Oval 37"/>
          <p:cNvSpPr>
            <a:spLocks noChangeArrowheads="1"/>
          </p:cNvSpPr>
          <p:nvPr/>
        </p:nvSpPr>
        <p:spPr bwMode="auto">
          <a:xfrm>
            <a:off x="4686300" y="4554538"/>
            <a:ext cx="212725" cy="252412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9" name="Oval 38"/>
          <p:cNvSpPr>
            <a:spLocks noChangeArrowheads="1"/>
          </p:cNvSpPr>
          <p:nvPr/>
        </p:nvSpPr>
        <p:spPr bwMode="auto">
          <a:xfrm>
            <a:off x="4479925" y="4879975"/>
            <a:ext cx="212725" cy="252413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0" name="Oval 39"/>
          <p:cNvSpPr>
            <a:spLocks noChangeArrowheads="1"/>
          </p:cNvSpPr>
          <p:nvPr/>
        </p:nvSpPr>
        <p:spPr bwMode="auto">
          <a:xfrm>
            <a:off x="4068763" y="4635500"/>
            <a:ext cx="212725" cy="252413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1" name="Rectangle 40"/>
          <p:cNvSpPr>
            <a:spLocks noChangeArrowheads="1"/>
          </p:cNvSpPr>
          <p:nvPr/>
        </p:nvSpPr>
        <p:spPr bwMode="auto">
          <a:xfrm>
            <a:off x="5921375" y="3173413"/>
            <a:ext cx="2127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2" name="Oval 41"/>
          <p:cNvSpPr>
            <a:spLocks noChangeArrowheads="1"/>
          </p:cNvSpPr>
          <p:nvPr/>
        </p:nvSpPr>
        <p:spPr bwMode="auto">
          <a:xfrm>
            <a:off x="5715000" y="3173413"/>
            <a:ext cx="212725" cy="250825"/>
          </a:xfrm>
          <a:prstGeom prst="ellipse">
            <a:avLst/>
          </a:prstGeom>
          <a:solidFill>
            <a:srgbClr val="339966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3" name="Oval 42"/>
          <p:cNvSpPr>
            <a:spLocks noChangeArrowheads="1"/>
          </p:cNvSpPr>
          <p:nvPr/>
        </p:nvSpPr>
        <p:spPr bwMode="auto">
          <a:xfrm>
            <a:off x="1600200" y="6342063"/>
            <a:ext cx="212725" cy="252412"/>
          </a:xfrm>
          <a:prstGeom prst="ellipse">
            <a:avLst/>
          </a:prstGeom>
          <a:solidFill>
            <a:srgbClr val="9933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4" name="Oval 43"/>
          <p:cNvSpPr>
            <a:spLocks noChangeArrowheads="1"/>
          </p:cNvSpPr>
          <p:nvPr/>
        </p:nvSpPr>
        <p:spPr bwMode="auto">
          <a:xfrm>
            <a:off x="4892675" y="6342063"/>
            <a:ext cx="212725" cy="252412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5" name="Text Box 4"/>
          <p:cNvSpPr txBox="1">
            <a:spLocks noChangeArrowheads="1"/>
          </p:cNvSpPr>
          <p:nvPr/>
        </p:nvSpPr>
        <p:spPr bwMode="auto">
          <a:xfrm>
            <a:off x="5867400" y="32004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Query</a:t>
            </a:r>
          </a:p>
        </p:txBody>
      </p:sp>
      <p:cxnSp>
        <p:nvCxnSpPr>
          <p:cNvPr id="42016" name="AutoShape 5"/>
          <p:cNvCxnSpPr>
            <a:cxnSpLocks noChangeShapeType="1"/>
            <a:stCxn id="42015" idx="1"/>
            <a:endCxn id="42015" idx="1"/>
          </p:cNvCxnSpPr>
          <p:nvPr/>
        </p:nvCxnSpPr>
        <p:spPr bwMode="auto">
          <a:xfrm>
            <a:off x="5867400" y="34290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17" name="Text Box 11"/>
          <p:cNvSpPr txBox="1">
            <a:spLocks noChangeArrowheads="1"/>
          </p:cNvSpPr>
          <p:nvPr/>
        </p:nvSpPr>
        <p:spPr bwMode="auto">
          <a:xfrm>
            <a:off x="1752600" y="6248400"/>
            <a:ext cx="102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Leader</a:t>
            </a:r>
          </a:p>
        </p:txBody>
      </p:sp>
      <p:sp>
        <p:nvSpPr>
          <p:cNvPr id="42018" name="Text Box 12"/>
          <p:cNvSpPr txBox="1">
            <a:spLocks noChangeArrowheads="1"/>
          </p:cNvSpPr>
          <p:nvPr/>
        </p:nvSpPr>
        <p:spPr bwMode="auto">
          <a:xfrm>
            <a:off x="5029200" y="6248400"/>
            <a:ext cx="128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Follower</a:t>
            </a:r>
          </a:p>
        </p:txBody>
      </p:sp>
      <p:sp>
        <p:nvSpPr>
          <p:cNvPr id="42019" name="Oval 13"/>
          <p:cNvSpPr>
            <a:spLocks noChangeArrowheads="1"/>
          </p:cNvSpPr>
          <p:nvPr/>
        </p:nvSpPr>
        <p:spPr bwMode="auto">
          <a:xfrm>
            <a:off x="6248400" y="2286000"/>
            <a:ext cx="76200" cy="76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020" name="AutoShape 45"/>
          <p:cNvCxnSpPr>
            <a:cxnSpLocks noChangeShapeType="1"/>
            <a:stCxn id="42019" idx="5"/>
            <a:endCxn id="41999" idx="1"/>
          </p:cNvCxnSpPr>
          <p:nvPr/>
        </p:nvCxnSpPr>
        <p:spPr bwMode="auto">
          <a:xfrm>
            <a:off x="6313488" y="2351088"/>
            <a:ext cx="187325" cy="365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1" name="AutoShape 46"/>
          <p:cNvCxnSpPr>
            <a:cxnSpLocks noChangeShapeType="1"/>
            <a:stCxn id="42019" idx="6"/>
            <a:endCxn id="42000" idx="2"/>
          </p:cNvCxnSpPr>
          <p:nvPr/>
        </p:nvCxnSpPr>
        <p:spPr bwMode="auto">
          <a:xfrm>
            <a:off x="6324600" y="2324100"/>
            <a:ext cx="409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2" name="AutoShape 48"/>
          <p:cNvCxnSpPr>
            <a:cxnSpLocks noChangeShapeType="1"/>
            <a:stCxn id="42019" idx="0"/>
          </p:cNvCxnSpPr>
          <p:nvPr/>
        </p:nvCxnSpPr>
        <p:spPr bwMode="auto">
          <a:xfrm>
            <a:off x="6286500" y="2286000"/>
            <a:ext cx="15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3" name="AutoShape 50"/>
          <p:cNvCxnSpPr>
            <a:cxnSpLocks noChangeShapeType="1"/>
            <a:stCxn id="42019" idx="7"/>
          </p:cNvCxnSpPr>
          <p:nvPr/>
        </p:nvCxnSpPr>
        <p:spPr bwMode="auto">
          <a:xfrm flipH="1" flipV="1">
            <a:off x="6232525" y="2012950"/>
            <a:ext cx="80963" cy="28416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4" name="AutoShape 51"/>
          <p:cNvCxnSpPr>
            <a:cxnSpLocks noChangeShapeType="1"/>
            <a:stCxn id="42019" idx="1"/>
            <a:endCxn id="41993" idx="6"/>
          </p:cNvCxnSpPr>
          <p:nvPr/>
        </p:nvCxnSpPr>
        <p:spPr bwMode="auto">
          <a:xfrm flipH="1" flipV="1">
            <a:off x="5937250" y="2079625"/>
            <a:ext cx="322263" cy="2174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5" name="AutoShape 52"/>
          <p:cNvCxnSpPr>
            <a:cxnSpLocks noChangeShapeType="1"/>
            <a:stCxn id="42019" idx="1"/>
            <a:endCxn id="41994" idx="6"/>
          </p:cNvCxnSpPr>
          <p:nvPr/>
        </p:nvCxnSpPr>
        <p:spPr bwMode="auto">
          <a:xfrm flipH="1">
            <a:off x="6089650" y="2297113"/>
            <a:ext cx="169863" cy="920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5829" name="AutoShape 53"/>
          <p:cNvCxnSpPr>
            <a:cxnSpLocks noChangeShapeType="1"/>
            <a:stCxn id="42012" idx="0"/>
            <a:endCxn id="42019" idx="3"/>
          </p:cNvCxnSpPr>
          <p:nvPr/>
        </p:nvCxnSpPr>
        <p:spPr bwMode="auto">
          <a:xfrm flipV="1">
            <a:off x="5821363" y="2351088"/>
            <a:ext cx="438150" cy="8128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55830" name="Freeform 54"/>
          <p:cNvSpPr>
            <a:spLocks/>
          </p:cNvSpPr>
          <p:nvPr/>
        </p:nvSpPr>
        <p:spPr bwMode="auto">
          <a:xfrm>
            <a:off x="5062538" y="1582738"/>
            <a:ext cx="2787650" cy="1485900"/>
          </a:xfrm>
          <a:custGeom>
            <a:avLst/>
            <a:gdLst>
              <a:gd name="T0" fmla="*/ 2147483647 w 1756"/>
              <a:gd name="T1" fmla="*/ 2147483647 h 936"/>
              <a:gd name="T2" fmla="*/ 2147483647 w 1756"/>
              <a:gd name="T3" fmla="*/ 2147483647 h 936"/>
              <a:gd name="T4" fmla="*/ 2147483647 w 1756"/>
              <a:gd name="T5" fmla="*/ 2147483647 h 936"/>
              <a:gd name="T6" fmla="*/ 2147483647 w 1756"/>
              <a:gd name="T7" fmla="*/ 2147483647 h 936"/>
              <a:gd name="T8" fmla="*/ 2147483647 w 1756"/>
              <a:gd name="T9" fmla="*/ 2147483647 h 936"/>
              <a:gd name="T10" fmla="*/ 2147483647 w 1756"/>
              <a:gd name="T11" fmla="*/ 2147483647 h 936"/>
              <a:gd name="T12" fmla="*/ 2147483647 w 1756"/>
              <a:gd name="T13" fmla="*/ 2147483647 h 936"/>
              <a:gd name="T14" fmla="*/ 2147483647 w 1756"/>
              <a:gd name="T15" fmla="*/ 2147483647 h 936"/>
              <a:gd name="T16" fmla="*/ 2147483647 w 1756"/>
              <a:gd name="T17" fmla="*/ 2147483647 h 936"/>
              <a:gd name="T18" fmla="*/ 2147483647 w 1756"/>
              <a:gd name="T19" fmla="*/ 2147483647 h 936"/>
              <a:gd name="T20" fmla="*/ 2147483647 w 1756"/>
              <a:gd name="T21" fmla="*/ 2147483647 h 936"/>
              <a:gd name="T22" fmla="*/ 2147483647 w 1756"/>
              <a:gd name="T23" fmla="*/ 2147483647 h 936"/>
              <a:gd name="T24" fmla="*/ 2147483647 w 1756"/>
              <a:gd name="T25" fmla="*/ 2147483647 h 936"/>
              <a:gd name="T26" fmla="*/ 2147483647 w 1756"/>
              <a:gd name="T27" fmla="*/ 2147483647 h 936"/>
              <a:gd name="T28" fmla="*/ 2147483647 w 1756"/>
              <a:gd name="T29" fmla="*/ 0 h 936"/>
              <a:gd name="T30" fmla="*/ 2147483647 w 1756"/>
              <a:gd name="T31" fmla="*/ 2147483647 h 936"/>
              <a:gd name="T32" fmla="*/ 2147483647 w 1756"/>
              <a:gd name="T33" fmla="*/ 2147483647 h 936"/>
              <a:gd name="T34" fmla="*/ 2147483647 w 1756"/>
              <a:gd name="T35" fmla="*/ 2147483647 h 936"/>
              <a:gd name="T36" fmla="*/ 2147483647 w 1756"/>
              <a:gd name="T37" fmla="*/ 2147483647 h 936"/>
              <a:gd name="T38" fmla="*/ 2147483647 w 1756"/>
              <a:gd name="T39" fmla="*/ 2147483647 h 936"/>
              <a:gd name="T40" fmla="*/ 2147483647 w 1756"/>
              <a:gd name="T41" fmla="*/ 2147483647 h 9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756"/>
              <a:gd name="T64" fmla="*/ 0 h 936"/>
              <a:gd name="T65" fmla="*/ 1756 w 1756"/>
              <a:gd name="T66" fmla="*/ 936 h 9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756" h="936">
                <a:moveTo>
                  <a:pt x="52" y="267"/>
                </a:moveTo>
                <a:cubicBezTo>
                  <a:pt x="131" y="371"/>
                  <a:pt x="0" y="200"/>
                  <a:pt x="129" y="361"/>
                </a:cubicBezTo>
                <a:cubicBezTo>
                  <a:pt x="185" y="430"/>
                  <a:pt x="219" y="505"/>
                  <a:pt x="293" y="559"/>
                </a:cubicBezTo>
                <a:cubicBezTo>
                  <a:pt x="341" y="594"/>
                  <a:pt x="412" y="601"/>
                  <a:pt x="465" y="628"/>
                </a:cubicBezTo>
                <a:cubicBezTo>
                  <a:pt x="502" y="647"/>
                  <a:pt x="538" y="671"/>
                  <a:pt x="576" y="688"/>
                </a:cubicBezTo>
                <a:cubicBezTo>
                  <a:pt x="629" y="712"/>
                  <a:pt x="687" y="731"/>
                  <a:pt x="740" y="757"/>
                </a:cubicBezTo>
                <a:cubicBezTo>
                  <a:pt x="853" y="814"/>
                  <a:pt x="965" y="884"/>
                  <a:pt x="1092" y="903"/>
                </a:cubicBezTo>
                <a:cubicBezTo>
                  <a:pt x="1188" y="936"/>
                  <a:pt x="1281" y="916"/>
                  <a:pt x="1385" y="912"/>
                </a:cubicBezTo>
                <a:cubicBezTo>
                  <a:pt x="1453" y="906"/>
                  <a:pt x="1508" y="896"/>
                  <a:pt x="1574" y="886"/>
                </a:cubicBezTo>
                <a:cubicBezTo>
                  <a:pt x="1616" y="862"/>
                  <a:pt x="1653" y="850"/>
                  <a:pt x="1686" y="817"/>
                </a:cubicBezTo>
                <a:cubicBezTo>
                  <a:pt x="1697" y="783"/>
                  <a:pt x="1737" y="722"/>
                  <a:pt x="1737" y="722"/>
                </a:cubicBezTo>
                <a:cubicBezTo>
                  <a:pt x="1742" y="702"/>
                  <a:pt x="1756" y="683"/>
                  <a:pt x="1754" y="662"/>
                </a:cubicBezTo>
                <a:cubicBezTo>
                  <a:pt x="1745" y="584"/>
                  <a:pt x="1701" y="519"/>
                  <a:pt x="1677" y="447"/>
                </a:cubicBezTo>
                <a:cubicBezTo>
                  <a:pt x="1654" y="377"/>
                  <a:pt x="1629" y="289"/>
                  <a:pt x="1582" y="232"/>
                </a:cubicBezTo>
                <a:cubicBezTo>
                  <a:pt x="1442" y="65"/>
                  <a:pt x="1160" y="16"/>
                  <a:pt x="955" y="0"/>
                </a:cubicBezTo>
                <a:cubicBezTo>
                  <a:pt x="845" y="5"/>
                  <a:pt x="759" y="14"/>
                  <a:pt x="654" y="26"/>
                </a:cubicBezTo>
                <a:cubicBezTo>
                  <a:pt x="598" y="40"/>
                  <a:pt x="539" y="51"/>
                  <a:pt x="482" y="60"/>
                </a:cubicBezTo>
                <a:cubicBezTo>
                  <a:pt x="409" y="91"/>
                  <a:pt x="328" y="111"/>
                  <a:pt x="250" y="129"/>
                </a:cubicBezTo>
                <a:cubicBezTo>
                  <a:pt x="202" y="152"/>
                  <a:pt x="153" y="180"/>
                  <a:pt x="104" y="198"/>
                </a:cubicBezTo>
                <a:cubicBezTo>
                  <a:pt x="98" y="204"/>
                  <a:pt x="90" y="208"/>
                  <a:pt x="86" y="215"/>
                </a:cubicBezTo>
                <a:cubicBezTo>
                  <a:pt x="72" y="239"/>
                  <a:pt x="86" y="267"/>
                  <a:pt x="52" y="267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prstDash val="lg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8" name="Oval 56"/>
          <p:cNvSpPr>
            <a:spLocks noChangeArrowheads="1"/>
          </p:cNvSpPr>
          <p:nvPr/>
        </p:nvSpPr>
        <p:spPr bwMode="auto">
          <a:xfrm>
            <a:off x="6172200" y="2187575"/>
            <a:ext cx="212725" cy="250825"/>
          </a:xfrm>
          <a:prstGeom prst="ellipse">
            <a:avLst/>
          </a:prstGeom>
          <a:solidFill>
            <a:srgbClr val="9933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9" name="Oval 58"/>
          <p:cNvSpPr>
            <a:spLocks noChangeArrowheads="1"/>
          </p:cNvSpPr>
          <p:nvPr/>
        </p:nvSpPr>
        <p:spPr bwMode="auto">
          <a:xfrm>
            <a:off x="6096000" y="1752600"/>
            <a:ext cx="212725" cy="252413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3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58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Why use random sampling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Fast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Leaders reflect data distribution</a:t>
            </a:r>
          </a:p>
        </p:txBody>
      </p:sp>
      <p:sp>
        <p:nvSpPr>
          <p:cNvPr id="4301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General variants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Have each follower attached to </a:t>
            </a:r>
            <a:r>
              <a:rPr lang="en-US" altLang="zh-CN" i="1" smtClean="0">
                <a:ea typeface="宋体" pitchFamily="2" charset="-122"/>
              </a:rPr>
              <a:t>b1</a:t>
            </a:r>
            <a:r>
              <a:rPr lang="en-US" altLang="zh-CN" smtClean="0">
                <a:ea typeface="宋体" pitchFamily="2" charset="-122"/>
              </a:rPr>
              <a:t>=3 (say) nearest leaders.</a:t>
            </a:r>
          </a:p>
          <a:p>
            <a:pPr eaLnBrk="1" hangingPunct="1"/>
            <a:r>
              <a:rPr lang="en-US" altLang="zh-CN" smtClean="0">
                <a:solidFill>
                  <a:srgbClr val="C00000"/>
                </a:solidFill>
                <a:ea typeface="宋体" pitchFamily="2" charset="-122"/>
              </a:rPr>
              <a:t>From query, find </a:t>
            </a:r>
            <a:r>
              <a:rPr lang="en-US" altLang="zh-CN" i="1" smtClean="0">
                <a:solidFill>
                  <a:srgbClr val="C00000"/>
                </a:solidFill>
                <a:ea typeface="宋体" pitchFamily="2" charset="-122"/>
              </a:rPr>
              <a:t>b2</a:t>
            </a:r>
            <a:r>
              <a:rPr lang="en-US" altLang="zh-CN" smtClean="0">
                <a:solidFill>
                  <a:srgbClr val="C00000"/>
                </a:solidFill>
                <a:ea typeface="宋体" pitchFamily="2" charset="-122"/>
              </a:rPr>
              <a:t>=4 (say) nearest leaders and their followers.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Can recurse on leader/follower construction.</a:t>
            </a:r>
          </a:p>
        </p:txBody>
      </p:sp>
      <p:sp>
        <p:nvSpPr>
          <p:cNvPr id="4403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Exercises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To find the nearest leader in step 1, how many cosine computations do we do?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Why did we have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N in the first place?</a:t>
            </a:r>
            <a:endParaRPr lang="en-US" altLang="zh-CN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solidFill>
                  <a:srgbClr val="C00000"/>
                </a:solidFill>
                <a:ea typeface="宋体" pitchFamily="2" charset="-122"/>
              </a:rPr>
              <a:t>What is the effect of the constants </a:t>
            </a:r>
            <a:r>
              <a:rPr lang="en-US" altLang="zh-CN" i="1" smtClean="0">
                <a:solidFill>
                  <a:srgbClr val="C00000"/>
                </a:solidFill>
                <a:ea typeface="宋体" pitchFamily="2" charset="-122"/>
              </a:rPr>
              <a:t>b1, b2</a:t>
            </a:r>
            <a:r>
              <a:rPr lang="en-US" altLang="zh-CN" smtClean="0">
                <a:solidFill>
                  <a:srgbClr val="C00000"/>
                </a:solidFill>
                <a:ea typeface="宋体" pitchFamily="2" charset="-122"/>
              </a:rPr>
              <a:t> on the previous slide?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Devise an example where this is </a:t>
            </a:r>
            <a:r>
              <a:rPr lang="en-US" altLang="zh-CN" i="1" smtClean="0">
                <a:ea typeface="宋体" pitchFamily="2" charset="-122"/>
              </a:rPr>
              <a:t>likely to</a:t>
            </a:r>
            <a:r>
              <a:rPr lang="en-US" altLang="zh-CN" smtClean="0">
                <a:ea typeface="宋体" pitchFamily="2" charset="-122"/>
              </a:rPr>
              <a:t> fail – i.e., we miss one of the </a:t>
            </a:r>
            <a:r>
              <a:rPr lang="en-US" altLang="zh-CN" i="1" smtClean="0">
                <a:ea typeface="宋体" pitchFamily="2" charset="-122"/>
              </a:rPr>
              <a:t>K</a:t>
            </a:r>
            <a:r>
              <a:rPr lang="en-US" altLang="zh-CN" smtClean="0">
                <a:ea typeface="宋体" pitchFamily="2" charset="-122"/>
              </a:rPr>
              <a:t> nearest docs.</a:t>
            </a:r>
          </a:p>
          <a:p>
            <a:pPr lvl="1" eaLnBrk="1" hangingPunct="1"/>
            <a:r>
              <a:rPr lang="en-US" altLang="zh-CN" i="1" smtClean="0">
                <a:ea typeface="宋体" pitchFamily="2" charset="-122"/>
              </a:rPr>
              <a:t>Likely</a:t>
            </a:r>
            <a:r>
              <a:rPr lang="en-US" altLang="zh-CN" smtClean="0">
                <a:ea typeface="宋体" pitchFamily="2" charset="-122"/>
              </a:rPr>
              <a:t> under random sampling.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Parametric and zone indexes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Thus far, a doc has been a sequence of terms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In fact documents have multiple parts, some with special semantics: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Author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Title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Date of publication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Language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Format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etc.</a:t>
            </a:r>
          </a:p>
          <a:p>
            <a:r>
              <a:rPr lang="en-US" smtClean="0">
                <a:ea typeface="ＭＳ Ｐゴシック" pitchFamily="34" charset="-128"/>
              </a:rPr>
              <a:t>These constitute the </a:t>
            </a:r>
            <a:r>
              <a:rPr lang="en-US" u="sng" smtClean="0">
                <a:ea typeface="ＭＳ Ｐゴシック" pitchFamily="34" charset="-128"/>
              </a:rPr>
              <a:t>metadata</a:t>
            </a:r>
            <a:r>
              <a:rPr lang="en-US" smtClean="0">
                <a:ea typeface="ＭＳ Ｐゴシック" pitchFamily="34" charset="-128"/>
              </a:rPr>
              <a:t> about a document</a:t>
            </a:r>
          </a:p>
        </p:txBody>
      </p:sp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Fields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We sometimes wish to search by these metadata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E.g., find docs authored by William Shakespeare in the year 1601, containing </a:t>
            </a:r>
            <a:r>
              <a:rPr lang="en-US" i="1" smtClean="0">
                <a:ea typeface="ＭＳ Ｐゴシック" pitchFamily="34" charset="-128"/>
              </a:rPr>
              <a:t>alas poor Yorick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Year = 1601 is an example of a </a:t>
            </a:r>
            <a:r>
              <a:rPr lang="en-US" u="sng" smtClean="0">
                <a:solidFill>
                  <a:srgbClr val="C00000"/>
                </a:solidFill>
                <a:ea typeface="ＭＳ Ｐゴシック" pitchFamily="34" charset="-128"/>
              </a:rPr>
              <a:t>field</a:t>
            </a:r>
          </a:p>
          <a:p>
            <a:r>
              <a:rPr lang="en-US" smtClean="0">
                <a:ea typeface="ＭＳ Ｐゴシック" pitchFamily="34" charset="-128"/>
              </a:rPr>
              <a:t>Also, author last name = shakespeare, etc.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Field or parametric index: postings for each field value</a:t>
            </a:r>
          </a:p>
          <a:p>
            <a:pPr lvl="1"/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Sometimes build range trees (e.g., for dates)</a:t>
            </a:r>
          </a:p>
          <a:p>
            <a:r>
              <a:rPr lang="en-US" smtClean="0">
                <a:ea typeface="ＭＳ Ｐゴシック" pitchFamily="34" charset="-128"/>
              </a:rPr>
              <a:t>Field query typically treated as conjunction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(doc </a:t>
            </a:r>
            <a:r>
              <a:rPr lang="en-US" i="1" smtClean="0">
                <a:ea typeface="ＭＳ Ｐゴシック" pitchFamily="34" charset="-128"/>
              </a:rPr>
              <a:t>must </a:t>
            </a:r>
            <a:r>
              <a:rPr lang="en-US" smtClean="0">
                <a:ea typeface="ＭＳ Ｐゴシック" pitchFamily="34" charset="-128"/>
              </a:rPr>
              <a:t>be authored by shakespeare)</a:t>
            </a:r>
          </a:p>
        </p:txBody>
      </p:sp>
      <p:sp>
        <p:nvSpPr>
          <p:cNvPr id="4710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Recap: Queries as vectors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smtClean="0">
                <a:solidFill>
                  <a:srgbClr val="0000FF"/>
                </a:solidFill>
                <a:ea typeface="ＭＳ Ｐゴシック" pitchFamily="34" charset="-128"/>
              </a:rPr>
              <a:t>Key idea 1:</a:t>
            </a:r>
            <a:r>
              <a:rPr lang="en-US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Do the same for queries: represent them as vectors in the space</a:t>
            </a:r>
          </a:p>
          <a:p>
            <a:pPr eaLnBrk="1" hangingPunct="1"/>
            <a:r>
              <a:rPr lang="en-US" u="sng" smtClean="0">
                <a:solidFill>
                  <a:srgbClr val="0000FF"/>
                </a:solidFill>
                <a:ea typeface="ＭＳ Ｐゴシック" pitchFamily="34" charset="-128"/>
              </a:rPr>
              <a:t>Key idea 2:</a:t>
            </a:r>
            <a:r>
              <a:rPr lang="en-US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Rank documents according to their proximity to the query in this space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proximity = similarity of vectors</a:t>
            </a: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5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Zone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 </a:t>
            </a:r>
            <a:r>
              <a:rPr lang="en-US" u="sng" smtClean="0">
                <a:ea typeface="ＭＳ Ｐゴシック" pitchFamily="34" charset="-128"/>
              </a:rPr>
              <a:t>zone</a:t>
            </a:r>
            <a:r>
              <a:rPr lang="en-US" smtClean="0">
                <a:ea typeface="ＭＳ Ｐゴシック" pitchFamily="34" charset="-128"/>
              </a:rPr>
              <a:t> is a region of the doc that can contain an arbitrary amount of text, e.g.,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Title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Abstract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References …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Build inverted indexes on zones as well to permit querying</a:t>
            </a:r>
          </a:p>
          <a:p>
            <a:r>
              <a:rPr lang="en-US" smtClean="0">
                <a:ea typeface="ＭＳ Ｐゴシック" pitchFamily="34" charset="-128"/>
              </a:rPr>
              <a:t>E.g., “find docs with </a:t>
            </a:r>
            <a:r>
              <a:rPr lang="en-US" i="1" smtClean="0">
                <a:ea typeface="ＭＳ Ｐゴシック" pitchFamily="34" charset="-128"/>
              </a:rPr>
              <a:t>merchant </a:t>
            </a:r>
            <a:r>
              <a:rPr lang="en-US" smtClean="0">
                <a:ea typeface="ＭＳ Ｐゴシック" pitchFamily="34" charset="-128"/>
              </a:rPr>
              <a:t>in the title zone and matching the query </a:t>
            </a:r>
            <a:r>
              <a:rPr lang="en-US" i="1" smtClean="0">
                <a:ea typeface="ＭＳ Ｐゴシック" pitchFamily="34" charset="-128"/>
              </a:rPr>
              <a:t>gentle rain”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 zone indexes</a:t>
            </a:r>
          </a:p>
        </p:txBody>
      </p:sp>
      <p:pic>
        <p:nvPicPr>
          <p:cNvPr id="49155" name="Content Placeholder 3" descr="zoneindex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828800"/>
            <a:ext cx="8686800" cy="2608263"/>
          </a:xfrm>
        </p:spPr>
      </p:pic>
      <p:pic>
        <p:nvPicPr>
          <p:cNvPr id="49156" name="Picture 5" descr="zoneindex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73763"/>
            <a:ext cx="8189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7"/>
          <p:cNvSpPr txBox="1">
            <a:spLocks noChangeArrowheads="1"/>
          </p:cNvSpPr>
          <p:nvPr/>
        </p:nvSpPr>
        <p:spPr bwMode="auto">
          <a:xfrm>
            <a:off x="533400" y="4953000"/>
            <a:ext cx="8186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3200">
                <a:solidFill>
                  <a:srgbClr val="C00000"/>
                </a:solidFill>
              </a:rPr>
              <a:t>Encode zones in dictionary vs. postings.</a:t>
            </a:r>
          </a:p>
        </p:txBody>
      </p:sp>
      <p:sp>
        <p:nvSpPr>
          <p:cNvPr id="49158" name="Up Arrow 8"/>
          <p:cNvSpPr>
            <a:spLocks noChangeArrowheads="1"/>
          </p:cNvSpPr>
          <p:nvPr/>
        </p:nvSpPr>
        <p:spPr bwMode="auto">
          <a:xfrm>
            <a:off x="4495800" y="4572000"/>
            <a:ext cx="484188" cy="457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Down Arrow 9"/>
          <p:cNvSpPr>
            <a:spLocks noChangeArrowheads="1"/>
          </p:cNvSpPr>
          <p:nvPr/>
        </p:nvSpPr>
        <p:spPr bwMode="auto">
          <a:xfrm>
            <a:off x="7239000" y="5486400"/>
            <a:ext cx="484188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Tiered indexes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Break postings up into a hierarchy of lists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Most important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…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Least important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Can be done by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g(d) 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or another measure</a:t>
            </a:r>
          </a:p>
          <a:p>
            <a:r>
              <a:rPr lang="en-US" smtClean="0">
                <a:ea typeface="ＭＳ Ｐゴシック" pitchFamily="34" charset="-128"/>
              </a:rPr>
              <a:t>Inverted index thus broken up into </a:t>
            </a:r>
            <a:r>
              <a:rPr lang="en-US" u="sng" smtClean="0">
                <a:ea typeface="ＭＳ Ｐゴシック" pitchFamily="34" charset="-128"/>
              </a:rPr>
              <a:t>tiers </a:t>
            </a:r>
            <a:r>
              <a:rPr lang="en-US" smtClean="0">
                <a:ea typeface="ＭＳ Ｐゴシック" pitchFamily="34" charset="-128"/>
              </a:rPr>
              <a:t>of decreasing importance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At query time use top tier unless it fails to yield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K 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docs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If so drop to lower tiers</a:t>
            </a:r>
          </a:p>
        </p:txBody>
      </p:sp>
      <p:sp>
        <p:nvSpPr>
          <p:cNvPr id="5018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 tiered index</a:t>
            </a:r>
          </a:p>
        </p:txBody>
      </p:sp>
      <p:pic>
        <p:nvPicPr>
          <p:cNvPr id="51203" name="Content Placeholder 3" descr="tiered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524000"/>
            <a:ext cx="4648200" cy="5334000"/>
          </a:xfrm>
        </p:spPr>
      </p:pic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Query term proximity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smtClean="0">
                <a:ea typeface="ＭＳ Ｐゴシック" pitchFamily="34" charset="-128"/>
              </a:rPr>
              <a:t>Free text queries</a:t>
            </a:r>
            <a:r>
              <a:rPr lang="en-US" smtClean="0">
                <a:ea typeface="ＭＳ Ｐゴシック" pitchFamily="34" charset="-128"/>
              </a:rPr>
              <a:t>: just a set of terms typed into the query box – common on the web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Users prefer docs in which query terms occur within close proximity of each other</a:t>
            </a:r>
          </a:p>
          <a:p>
            <a:r>
              <a:rPr lang="en-US" smtClean="0">
                <a:ea typeface="ＭＳ Ｐゴシック" pitchFamily="34" charset="-128"/>
              </a:rPr>
              <a:t>Let </a:t>
            </a:r>
            <a:r>
              <a:rPr lang="en-US" i="1" smtClean="0">
                <a:ea typeface="ＭＳ Ｐゴシック" pitchFamily="34" charset="-128"/>
              </a:rPr>
              <a:t>w</a:t>
            </a:r>
            <a:r>
              <a:rPr lang="en-US" smtClean="0">
                <a:ea typeface="ＭＳ Ｐゴシック" pitchFamily="34" charset="-128"/>
              </a:rPr>
              <a:t> be the smallest window in a doc containing all query terms, e.g.,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For the query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strained mercy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 the smallest window in the doc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The quality of </a:t>
            </a:r>
            <a:r>
              <a:rPr lang="en-US" i="1" smtClean="0">
                <a:solidFill>
                  <a:srgbClr val="0070C0"/>
                </a:solidFill>
                <a:ea typeface="ＭＳ Ｐゴシック" pitchFamily="34" charset="-128"/>
              </a:rPr>
              <a:t>mercy is not strained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 is </a:t>
            </a:r>
            <a:r>
              <a:rPr lang="en-US" u="sng" smtClean="0">
                <a:solidFill>
                  <a:srgbClr val="C00000"/>
                </a:solidFill>
                <a:ea typeface="ＭＳ Ｐゴシック" pitchFamily="34" charset="-128"/>
              </a:rPr>
              <a:t>4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 (words)</a:t>
            </a:r>
          </a:p>
          <a:p>
            <a:r>
              <a:rPr lang="en-US" smtClean="0">
                <a:ea typeface="ＭＳ Ｐゴシック" pitchFamily="34" charset="-128"/>
              </a:rPr>
              <a:t>Would like scoring function to take this into account – how?</a:t>
            </a:r>
          </a:p>
        </p:txBody>
      </p:sp>
      <p:sp>
        <p:nvSpPr>
          <p:cNvPr id="5222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7.2.2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Query parsers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Free text query from user may in fact spawn one or more queries to the indexes, e.g., query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rising interest rates</a:t>
            </a:r>
            <a:endParaRPr lang="en-US" smtClean="0">
              <a:ea typeface="ＭＳ Ｐゴシック" pitchFamily="34" charset="-128"/>
            </a:endParaRPr>
          </a:p>
          <a:p>
            <a:pPr lvl="1"/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Run the query as a phrase query </a:t>
            </a:r>
            <a:endParaRPr lang="en-US" i="1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lvl="1"/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If &lt;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K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 docs contain the phrase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rising interest rates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, run the two phrase queries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rising interest 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and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interest rates</a:t>
            </a:r>
            <a:endParaRPr lang="en-US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lvl="1"/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If we still have &lt;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K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 docs, run the vector space query </a:t>
            </a: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rising interest rates</a:t>
            </a:r>
          </a:p>
          <a:p>
            <a:pPr lvl="1"/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Rank matching docs by vector space scoring</a:t>
            </a:r>
            <a:endParaRPr lang="en-US" i="1" smtClean="0">
              <a:solidFill>
                <a:srgbClr val="C00000"/>
              </a:solidFill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This sequence is issued by a </a:t>
            </a:r>
            <a:r>
              <a:rPr lang="en-US" u="sng" smtClean="0">
                <a:ea typeface="ＭＳ Ｐゴシック" pitchFamily="34" charset="-128"/>
              </a:rPr>
              <a:t>query parser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325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7.2.3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Aggregate scores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We’ve seen that score functions can combine cosine, static quality, proximity, etc.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How do we know the best combination?</a:t>
            </a:r>
          </a:p>
          <a:p>
            <a:r>
              <a:rPr lang="en-US" smtClean="0">
                <a:ea typeface="ＭＳ Ｐゴシック" pitchFamily="34" charset="-128"/>
              </a:rPr>
              <a:t>Some applications – expert-tuned</a:t>
            </a:r>
          </a:p>
          <a:p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Increasingly common: machine-learned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See May 19</a:t>
            </a:r>
            <a:r>
              <a:rPr lang="en-US" baseline="30000" smtClean="0">
                <a:ea typeface="ＭＳ Ｐゴシック" pitchFamily="34" charset="-128"/>
              </a:rPr>
              <a:t>th</a:t>
            </a:r>
            <a:r>
              <a:rPr lang="en-US" smtClean="0">
                <a:ea typeface="ＭＳ Ｐゴシック" pitchFamily="34" charset="-128"/>
              </a:rPr>
              <a:t> lecture</a:t>
            </a:r>
          </a:p>
        </p:txBody>
      </p:sp>
      <p:sp>
        <p:nvSpPr>
          <p:cNvPr id="5427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7.2.3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Putting it all together</a:t>
            </a:r>
          </a:p>
        </p:txBody>
      </p:sp>
      <p:pic>
        <p:nvPicPr>
          <p:cNvPr id="55299" name="Content Placeholder 4" descr="system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84325"/>
            <a:ext cx="9144000" cy="4378325"/>
          </a:xfrm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53200" y="4876800"/>
            <a:ext cx="2590800" cy="1066800"/>
            <a:chOff x="6553200" y="4876800"/>
            <a:chExt cx="2590800" cy="1066800"/>
          </a:xfrm>
        </p:grpSpPr>
        <p:sp>
          <p:nvSpPr>
            <p:cNvPr id="55303" name="Rectangle 5"/>
            <p:cNvSpPr>
              <a:spLocks noChangeArrowheads="1"/>
            </p:cNvSpPr>
            <p:nvPr/>
          </p:nvSpPr>
          <p:spPr bwMode="auto">
            <a:xfrm>
              <a:off x="8229600" y="4876800"/>
              <a:ext cx="914400" cy="10668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4" name="Rectangle 6"/>
            <p:cNvSpPr>
              <a:spLocks noChangeArrowheads="1"/>
            </p:cNvSpPr>
            <p:nvPr/>
          </p:nvSpPr>
          <p:spPr bwMode="auto">
            <a:xfrm>
              <a:off x="6553200" y="5562600"/>
              <a:ext cx="1676400" cy="3048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4267200" y="1981200"/>
            <a:ext cx="2362200" cy="228600"/>
          </a:xfrm>
          <a:prstGeom prst="rect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7.2.4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Resources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000" smtClean="0">
                <a:ea typeface="宋体" pitchFamily="2" charset="-122"/>
                <a:cs typeface="Times New Roman" pitchFamily="18" charset="0"/>
              </a:rPr>
              <a:t>IIR 7, 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Recap: cosine(query,document)</a:t>
            </a:r>
          </a:p>
        </p:txBody>
      </p:sp>
      <p:graphicFrame>
        <p:nvGraphicFramePr>
          <p:cNvPr id="307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012825" y="2317750"/>
          <a:ext cx="72167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2946240" imgH="609480" progId="Equation.3">
                  <p:embed/>
                </p:oleObj>
              </mc:Choice>
              <mc:Fallback>
                <p:oleObj name="Equation" r:id="rId3" imgW="2946240" imgH="60948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317750"/>
                        <a:ext cx="721677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1 4"/>
          <p:cNvSpPr>
            <a:spLocks/>
          </p:cNvSpPr>
          <p:nvPr/>
        </p:nvSpPr>
        <p:spPr bwMode="auto">
          <a:xfrm>
            <a:off x="1600200" y="1676400"/>
            <a:ext cx="1984375" cy="461963"/>
          </a:xfrm>
          <a:prstGeom prst="borderCallout1">
            <a:avLst>
              <a:gd name="adj1" fmla="val 104463"/>
              <a:gd name="adj2" fmla="val 51190"/>
              <a:gd name="adj3" fmla="val 204176"/>
              <a:gd name="adj4" fmla="val 74931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Dot product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14800" y="1676400"/>
            <a:ext cx="1981200" cy="762000"/>
            <a:chOff x="4114800" y="1676400"/>
            <a:chExt cx="1981200" cy="762000"/>
          </a:xfrm>
        </p:grpSpPr>
        <p:sp>
          <p:nvSpPr>
            <p:cNvPr id="3086" name="Line Callout 2 5"/>
            <p:cNvSpPr>
              <a:spLocks/>
            </p:cNvSpPr>
            <p:nvPr/>
          </p:nvSpPr>
          <p:spPr bwMode="auto">
            <a:xfrm>
              <a:off x="4114800" y="1676400"/>
              <a:ext cx="1981200" cy="457200"/>
            </a:xfrm>
            <a:prstGeom prst="borderCallout2">
              <a:avLst>
                <a:gd name="adj1" fmla="val 97319"/>
                <a:gd name="adj2" fmla="val 8153"/>
                <a:gd name="adj3" fmla="val 159227"/>
                <a:gd name="adj4" fmla="val 7509"/>
                <a:gd name="adj5" fmla="val 172023"/>
                <a:gd name="adj6" fmla="val 3884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Unit vectors</a:t>
              </a:r>
            </a:p>
          </p:txBody>
        </p:sp>
        <p:cxnSp>
          <p:nvCxnSpPr>
            <p:cNvPr id="3087" name="Straight Connector 7"/>
            <p:cNvCxnSpPr>
              <a:cxnSpLocks noChangeShapeType="1"/>
            </p:cNvCxnSpPr>
            <p:nvPr/>
          </p:nvCxnSpPr>
          <p:spPr bwMode="auto">
            <a:xfrm rot="5400000">
              <a:off x="4572794" y="2286000"/>
              <a:ext cx="304006" cy="7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78" name="TextBox 10"/>
          <p:cNvSpPr txBox="1">
            <a:spLocks noChangeArrowheads="1"/>
          </p:cNvSpPr>
          <p:nvPr/>
        </p:nvSpPr>
        <p:spPr bwMode="auto">
          <a:xfrm>
            <a:off x="304800" y="5494338"/>
            <a:ext cx="8610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cos(</a:t>
            </a:r>
            <a:r>
              <a:rPr lang="en-US" i="1"/>
              <a:t>q,d</a:t>
            </a:r>
            <a:r>
              <a:rPr lang="en-US"/>
              <a:t>) is the cosine similarity of </a:t>
            </a:r>
            <a:r>
              <a:rPr lang="en-US" i="1"/>
              <a:t>q</a:t>
            </a:r>
            <a:r>
              <a:rPr lang="en-US"/>
              <a:t> and </a:t>
            </a:r>
            <a:r>
              <a:rPr lang="en-US" i="1"/>
              <a:t>d</a:t>
            </a:r>
            <a:r>
              <a:rPr lang="en-US"/>
              <a:t> … or,</a:t>
            </a:r>
          </a:p>
          <a:p>
            <a:pPr eaLnBrk="1" hangingPunct="1"/>
            <a:r>
              <a:rPr lang="en-US"/>
              <a:t>equivalently, the cosine of the angle between </a:t>
            </a:r>
            <a:r>
              <a:rPr lang="en-US" i="1"/>
              <a:t>q</a:t>
            </a:r>
            <a:r>
              <a:rPr lang="en-US"/>
              <a:t> and </a:t>
            </a:r>
            <a:r>
              <a:rPr lang="en-US" i="1"/>
              <a:t>d</a:t>
            </a:r>
            <a:r>
              <a:rPr lang="en-US"/>
              <a:t>.</a:t>
            </a:r>
          </a:p>
        </p:txBody>
      </p:sp>
      <p:cxnSp>
        <p:nvCxnSpPr>
          <p:cNvPr id="3079" name="Straight Arrow Connector 11"/>
          <p:cNvCxnSpPr>
            <a:cxnSpLocks noChangeShapeType="1"/>
          </p:cNvCxnSpPr>
          <p:nvPr/>
        </p:nvCxnSpPr>
        <p:spPr bwMode="auto">
          <a:xfrm>
            <a:off x="5486400" y="5561013"/>
            <a:ext cx="228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0" name="Straight Arrow Connector 12"/>
          <p:cNvCxnSpPr>
            <a:cxnSpLocks noChangeShapeType="1"/>
          </p:cNvCxnSpPr>
          <p:nvPr/>
        </p:nvCxnSpPr>
        <p:spPr bwMode="auto">
          <a:xfrm>
            <a:off x="6400800" y="54864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1" name="Straight Arrow Connector 13"/>
          <p:cNvCxnSpPr>
            <a:cxnSpLocks noChangeShapeType="1"/>
          </p:cNvCxnSpPr>
          <p:nvPr/>
        </p:nvCxnSpPr>
        <p:spPr bwMode="auto">
          <a:xfrm>
            <a:off x="7239000" y="5942013"/>
            <a:ext cx="228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2" name="Straight Arrow Connector 14"/>
          <p:cNvCxnSpPr>
            <a:cxnSpLocks noChangeShapeType="1"/>
          </p:cNvCxnSpPr>
          <p:nvPr/>
        </p:nvCxnSpPr>
        <p:spPr bwMode="auto">
          <a:xfrm>
            <a:off x="8077200" y="5865813"/>
            <a:ext cx="228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Straight Arrow Connector 15"/>
          <p:cNvCxnSpPr>
            <a:cxnSpLocks noChangeShapeType="1"/>
          </p:cNvCxnSpPr>
          <p:nvPr/>
        </p:nvCxnSpPr>
        <p:spPr bwMode="auto">
          <a:xfrm>
            <a:off x="1295400" y="54864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Straight Arrow Connector 16"/>
          <p:cNvCxnSpPr>
            <a:cxnSpLocks noChangeShapeType="1"/>
          </p:cNvCxnSpPr>
          <p:nvPr/>
        </p:nvCxnSpPr>
        <p:spPr bwMode="auto">
          <a:xfrm>
            <a:off x="9906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5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This lecture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ea typeface="宋体" pitchFamily="2" charset="-122"/>
              </a:rPr>
              <a:t>Speeding up vector space ranking</a:t>
            </a:r>
          </a:p>
          <a:p>
            <a:pPr eaLnBrk="1" hangingPunct="1"/>
            <a:r>
              <a:rPr lang="en-US" altLang="zh-CN" sz="3600" smtClean="0">
                <a:solidFill>
                  <a:srgbClr val="C00000"/>
                </a:solidFill>
                <a:ea typeface="宋体" pitchFamily="2" charset="-122"/>
              </a:rPr>
              <a:t>Putting together a complete search system</a:t>
            </a:r>
          </a:p>
          <a:p>
            <a:pPr lvl="1" eaLnBrk="1" hangingPunct="1"/>
            <a:r>
              <a:rPr lang="en-US" altLang="zh-CN" sz="3400" smtClean="0">
                <a:ea typeface="宋体" pitchFamily="2" charset="-122"/>
              </a:rPr>
              <a:t>Will require learning about  a number of miscellaneous topics and heuristics</a:t>
            </a: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5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58200" cy="9906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Computing cosine scores</a:t>
            </a:r>
          </a:p>
        </p:txBody>
      </p:sp>
      <p:pic>
        <p:nvPicPr>
          <p:cNvPr id="14339" name="Content Placeholder 8" descr="cosinescore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73213"/>
            <a:ext cx="8153400" cy="5187950"/>
          </a:xfrm>
        </p:spPr>
      </p:pic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Efficient cosine ranking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000" smtClean="0">
                <a:ea typeface="宋体" pitchFamily="2" charset="-122"/>
              </a:rPr>
              <a:t>Find the </a:t>
            </a:r>
            <a:r>
              <a:rPr lang="en-US" altLang="zh-CN" sz="3000" i="1" smtClean="0">
                <a:ea typeface="宋体" pitchFamily="2" charset="-122"/>
              </a:rPr>
              <a:t>K</a:t>
            </a:r>
            <a:r>
              <a:rPr lang="en-US" altLang="zh-CN" sz="3000" smtClean="0">
                <a:ea typeface="宋体" pitchFamily="2" charset="-122"/>
              </a:rPr>
              <a:t> docs in the collection “nearest” to the query </a:t>
            </a:r>
            <a:r>
              <a:rPr lang="en-US" altLang="zh-CN" sz="3000" smtClean="0">
                <a:ea typeface="宋体" pitchFamily="2" charset="-122"/>
                <a:sym typeface="Symbol" pitchFamily="18" charset="2"/>
              </a:rPr>
              <a:t> </a:t>
            </a:r>
            <a:r>
              <a:rPr lang="en-US" altLang="zh-CN" sz="3000" i="1" smtClean="0">
                <a:ea typeface="宋体" pitchFamily="2" charset="-122"/>
                <a:sym typeface="Symbol" pitchFamily="18" charset="2"/>
              </a:rPr>
              <a:t>K </a:t>
            </a:r>
            <a:r>
              <a:rPr lang="en-US" altLang="zh-CN" sz="3000" smtClean="0">
                <a:ea typeface="宋体" pitchFamily="2" charset="-122"/>
                <a:sym typeface="Symbol" pitchFamily="18" charset="2"/>
              </a:rPr>
              <a:t>largest query-doc cosines.</a:t>
            </a:r>
            <a:endParaRPr lang="en-US" altLang="zh-CN" sz="3000" smtClean="0">
              <a:ea typeface="宋体" pitchFamily="2" charset="-122"/>
            </a:endParaRPr>
          </a:p>
          <a:p>
            <a:pPr eaLnBrk="1" hangingPunct="1"/>
            <a:r>
              <a:rPr lang="en-US" altLang="zh-CN" sz="3000" smtClean="0">
                <a:ea typeface="宋体" pitchFamily="2" charset="-122"/>
              </a:rPr>
              <a:t>Efficient ranking:</a:t>
            </a:r>
          </a:p>
          <a:p>
            <a:pPr lvl="1" eaLnBrk="1" hangingPunct="1"/>
            <a:r>
              <a:rPr lang="en-US" altLang="zh-CN" sz="2800" smtClean="0">
                <a:ea typeface="宋体" pitchFamily="2" charset="-122"/>
              </a:rPr>
              <a:t>Computing a single cosine efficiently.</a:t>
            </a:r>
          </a:p>
          <a:p>
            <a:pPr lvl="1" eaLnBrk="1" hangingPunct="1"/>
            <a:r>
              <a:rPr lang="en-US" altLang="zh-CN" sz="2800" smtClean="0">
                <a:ea typeface="宋体" pitchFamily="2" charset="-122"/>
              </a:rPr>
              <a:t>Choosing the </a:t>
            </a:r>
            <a:r>
              <a:rPr lang="en-US" altLang="zh-CN" sz="2800" i="1" smtClean="0">
                <a:ea typeface="宋体" pitchFamily="2" charset="-122"/>
              </a:rPr>
              <a:t>K </a:t>
            </a:r>
            <a:r>
              <a:rPr lang="en-US" altLang="zh-CN" sz="2800" smtClean="0">
                <a:ea typeface="宋体" pitchFamily="2" charset="-122"/>
              </a:rPr>
              <a:t>largest cosine values efficiently.</a:t>
            </a:r>
          </a:p>
          <a:p>
            <a:pPr lvl="2" eaLnBrk="1" hangingPunct="1"/>
            <a:r>
              <a:rPr lang="en-US" altLang="zh-CN" sz="2400" smtClean="0">
                <a:ea typeface="宋体" pitchFamily="2" charset="-122"/>
              </a:rPr>
              <a:t>Can we do this without computing all </a:t>
            </a:r>
            <a:r>
              <a:rPr lang="en-US" altLang="zh-CN" sz="2400" i="1" smtClean="0">
                <a:ea typeface="宋体" pitchFamily="2" charset="-122"/>
              </a:rPr>
              <a:t>N</a:t>
            </a:r>
            <a:r>
              <a:rPr lang="en-US" altLang="zh-CN" sz="2400" smtClean="0">
                <a:ea typeface="宋体" pitchFamily="2" charset="-122"/>
              </a:rPr>
              <a:t> cosines?</a:t>
            </a:r>
            <a:endParaRPr lang="en-US" altLang="zh-CN" i="1" smtClean="0">
              <a:ea typeface="宋体" pitchFamily="2" charset="-122"/>
            </a:endParaRP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Efficient cosine ranking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What we’re doing in effect: solving the </a:t>
            </a:r>
            <a:r>
              <a:rPr lang="en-US" altLang="zh-CN" i="1" smtClean="0">
                <a:ea typeface="宋体" pitchFamily="2" charset="-122"/>
              </a:rPr>
              <a:t>K</a:t>
            </a:r>
            <a:r>
              <a:rPr lang="en-US" altLang="zh-CN" smtClean="0">
                <a:ea typeface="宋体" pitchFamily="2" charset="-122"/>
              </a:rPr>
              <a:t>-nearest neighbor problem for a query vector</a:t>
            </a:r>
          </a:p>
          <a:p>
            <a:pPr eaLnBrk="1" hangingPunct="1"/>
            <a:r>
              <a:rPr lang="en-US" altLang="zh-CN" smtClean="0">
                <a:solidFill>
                  <a:srgbClr val="C00000"/>
                </a:solidFill>
                <a:ea typeface="宋体" pitchFamily="2" charset="-122"/>
              </a:rPr>
              <a:t>In general, we do not know how to do this  efficiently for high-dimensional spaces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But it is solvable for short queries, and standard indexes support this well</a:t>
            </a: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7.1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16173</TotalTime>
  <Words>2269</Words>
  <Application>Microsoft Office PowerPoint</Application>
  <PresentationFormat>On-screen Show (4:3)</PresentationFormat>
  <Paragraphs>339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Lucida Sans</vt:lpstr>
      <vt:lpstr>Arial Unicode MS</vt:lpstr>
      <vt:lpstr>Arial</vt:lpstr>
      <vt:lpstr>Calibri</vt:lpstr>
      <vt:lpstr>ＭＳ Ｐゴシック</vt:lpstr>
      <vt:lpstr>Wingdings</vt:lpstr>
      <vt:lpstr>Tahoma</vt:lpstr>
      <vt:lpstr>Times New Roman</vt:lpstr>
      <vt:lpstr>宋体</vt:lpstr>
      <vt:lpstr>Symbol</vt:lpstr>
      <vt:lpstr>IIR-slides</vt:lpstr>
      <vt:lpstr>Microsoft Equation 3.0</vt:lpstr>
      <vt:lpstr>PowerPoint Presentation</vt:lpstr>
      <vt:lpstr>Lecture 6 – I introduced a bug</vt:lpstr>
      <vt:lpstr>Recap: tf-idf weighting</vt:lpstr>
      <vt:lpstr>Recap: Queries as vectors</vt:lpstr>
      <vt:lpstr>Recap: cosine(query,document)</vt:lpstr>
      <vt:lpstr>This lecture</vt:lpstr>
      <vt:lpstr>Computing cosine scores</vt:lpstr>
      <vt:lpstr>Efficient cosine ranking</vt:lpstr>
      <vt:lpstr>Efficient cosine ranking</vt:lpstr>
      <vt:lpstr>Special case – unweighted queries</vt:lpstr>
      <vt:lpstr>Computing the K largest cosines: selection vs. sorting</vt:lpstr>
      <vt:lpstr>Use heap for selecting top K</vt:lpstr>
      <vt:lpstr>Bottlenecks</vt:lpstr>
      <vt:lpstr>Cosine similarity is only a proxy</vt:lpstr>
      <vt:lpstr>Generic approach</vt:lpstr>
      <vt:lpstr>Index elimination</vt:lpstr>
      <vt:lpstr>High-idf query terms only</vt:lpstr>
      <vt:lpstr>Docs containing many query terms</vt:lpstr>
      <vt:lpstr>3 of 4 query terms</vt:lpstr>
      <vt:lpstr>Champion lists</vt:lpstr>
      <vt:lpstr>Exercises</vt:lpstr>
      <vt:lpstr>Static quality scores</vt:lpstr>
      <vt:lpstr>Modeling authority</vt:lpstr>
      <vt:lpstr>Net score</vt:lpstr>
      <vt:lpstr>Top K by net score – fast methods</vt:lpstr>
      <vt:lpstr>Why order postings by g(d)?</vt:lpstr>
      <vt:lpstr>Champion lists in g(d)-ordering</vt:lpstr>
      <vt:lpstr>High and low lists</vt:lpstr>
      <vt:lpstr>Impact-ordered postings</vt:lpstr>
      <vt:lpstr>1. Early termination</vt:lpstr>
      <vt:lpstr>2. idf-ordered terms</vt:lpstr>
      <vt:lpstr>Cluster pruning: preprocessing</vt:lpstr>
      <vt:lpstr> Cluster pruning: query processing</vt:lpstr>
      <vt:lpstr>Visualization</vt:lpstr>
      <vt:lpstr>Why use random sampling</vt:lpstr>
      <vt:lpstr>General variants</vt:lpstr>
      <vt:lpstr>Exercises</vt:lpstr>
      <vt:lpstr>Parametric and zone indexes</vt:lpstr>
      <vt:lpstr>Fields</vt:lpstr>
      <vt:lpstr>Zone</vt:lpstr>
      <vt:lpstr>Example zone indexes</vt:lpstr>
      <vt:lpstr>Tiered indexes</vt:lpstr>
      <vt:lpstr>Example tiered index</vt:lpstr>
      <vt:lpstr>Query term proximity</vt:lpstr>
      <vt:lpstr>Query parsers</vt:lpstr>
      <vt:lpstr>Aggregate scores</vt:lpstr>
      <vt:lpstr>Putting it all together</vt:lpstr>
      <vt:lpstr>Resources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tech</cp:lastModifiedBy>
  <cp:revision>392</cp:revision>
  <cp:lastPrinted>2009-09-22T15:48:09Z</cp:lastPrinted>
  <dcterms:created xsi:type="dcterms:W3CDTF">2009-09-21T23:46:17Z</dcterms:created>
  <dcterms:modified xsi:type="dcterms:W3CDTF">2013-06-03T21:51:07Z</dcterms:modified>
</cp:coreProperties>
</file>