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Microsoft_Equation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Microsoft_Equation2.bin" ContentType="application/vnd.openxmlformats-officedocument.oleObject"/>
  <Override PartName="/ppt/notesSlides/notesSlide3.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Microsoft_Equation3.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Microsoft_Equation4.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Microsoft_Equation7.bin" ContentType="application/vnd.openxmlformats-officedocument.oleObject"/>
  <Override PartName="/ppt/embeddings/Microsoft_Equation8.bin" ContentType="application/vnd.openxmlformats-officedocument.oleObject"/>
  <Override PartName="/ppt/embeddings/Microsoft_Equation9.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6.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7.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Microsoft_Equation11.bin" ContentType="application/vnd.openxmlformats-officedocument.oleObject"/>
  <Override PartName="/ppt/embeddings/oleObject20.bin" ContentType="application/vnd.openxmlformats-officedocument.oleObject"/>
  <Override PartName="/ppt/notesSlides/notesSlide8.xml" ContentType="application/vnd.openxmlformats-officedocument.presentationml.notesSlide+xml"/>
  <Override PartName="/ppt/embeddings/oleObject21.bin" ContentType="application/vnd.openxmlformats-officedocument.oleObject"/>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56" r:id="rId2"/>
    <p:sldId id="303" r:id="rId3"/>
    <p:sldId id="311" r:id="rId4"/>
    <p:sldId id="3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5" r:id="rId21"/>
    <p:sldId id="275" r:id="rId22"/>
    <p:sldId id="276" r:id="rId23"/>
    <p:sldId id="277" r:id="rId24"/>
    <p:sldId id="278" r:id="rId25"/>
    <p:sldId id="279" r:id="rId26"/>
    <p:sldId id="306" r:id="rId27"/>
    <p:sldId id="281" r:id="rId28"/>
    <p:sldId id="280" r:id="rId29"/>
    <p:sldId id="282" r:id="rId30"/>
    <p:sldId id="283" r:id="rId31"/>
    <p:sldId id="300"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233337"/>
    <a:srgbClr val="A18BA3"/>
    <a:srgbClr val="139CB7"/>
    <a:srgbClr val="918BA3"/>
    <a:srgbClr val="357E69"/>
    <a:srgbClr val="437085"/>
    <a:srgbClr val="0E485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09" d="100"/>
          <a:sy n="109" d="100"/>
        </p:scale>
        <p:origin x="-15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4" Type="http://schemas.openxmlformats.org/officeDocument/2006/relationships/image" Target="../media/image31.wmf"/><Relationship Id="rId1" Type="http://schemas.openxmlformats.org/officeDocument/2006/relationships/image" Target="../media/image28.emf"/><Relationship Id="rId2"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 Id="rId3"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wmf"/><Relationship Id="rId5" Type="http://schemas.openxmlformats.org/officeDocument/2006/relationships/image" Target="../media/image13.emf"/><Relationship Id="rId6" Type="http://schemas.openxmlformats.org/officeDocument/2006/relationships/image" Target="../media/image20.emf"/><Relationship Id="rId1" Type="http://schemas.openxmlformats.org/officeDocument/2006/relationships/image" Target="../media/image16.emf"/><Relationship Id="rId2"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CDFDE8-84A8-7048-85AB-7FD5C4F9DB1E}" type="datetimeFigureOut">
              <a:rPr lang="en-US" smtClean="0"/>
              <a:t>4/22/13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CD7CE5-645E-5542-8DED-AF8A3782C6BF}" type="slidenum">
              <a:rPr lang="en-US" smtClean="0"/>
              <a:t>‹#›</a:t>
            </a:fld>
            <a:endParaRPr lang="en-US"/>
          </a:p>
        </p:txBody>
      </p:sp>
    </p:spTree>
    <p:extLst>
      <p:ext uri="{BB962C8B-B14F-4D97-AF65-F5344CB8AC3E}">
        <p14:creationId xmlns:p14="http://schemas.microsoft.com/office/powerpoint/2010/main" val="2804138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67DF242-42AD-0142-A254-67E5CE78648F}" type="datetime1">
              <a:rPr lang="en-US"/>
              <a:pPr/>
              <a:t>4/21/13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5A24E07-1FDD-2643-B922-C0CE5D003F5E}" type="slidenum">
              <a:rPr lang="en-US"/>
              <a:pPr/>
              <a:t>‹#›</a:t>
            </a:fld>
            <a:endParaRPr lang="en-US"/>
          </a:p>
        </p:txBody>
      </p:sp>
    </p:spTree>
    <p:extLst>
      <p:ext uri="{BB962C8B-B14F-4D97-AF65-F5344CB8AC3E}">
        <p14:creationId xmlns:p14="http://schemas.microsoft.com/office/powerpoint/2010/main" val="1629109128"/>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 default is just term frequency</a:t>
            </a:r>
          </a:p>
          <a:p>
            <a:r>
              <a:rPr lang="en-US">
                <a:ea typeface="ＭＳ Ｐゴシック" charset="0"/>
                <a:cs typeface="ＭＳ Ｐゴシック" charset="0"/>
              </a:rPr>
              <a:t>ltc is best known form of weighting</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Lucida Sans" charset="0"/>
                <a:ea typeface="ＭＳ Ｐゴシック" charset="0"/>
                <a:cs typeface="Arial Unicode MS" charset="0"/>
              </a:defRPr>
            </a:lvl1pPr>
            <a:lvl2pPr marL="35879619" indent="-35447153" eaLnBrk="0" hangingPunct="0">
              <a:defRPr sz="2300">
                <a:solidFill>
                  <a:schemeClr val="tx1"/>
                </a:solidFill>
                <a:latin typeface="Lucida Sans" charset="0"/>
                <a:ea typeface="Arial Unicode MS" charset="0"/>
                <a:cs typeface="Arial Unicode MS" charset="0"/>
              </a:defRPr>
            </a:lvl2pPr>
            <a:lvl3pPr eaLnBrk="0" hangingPunct="0">
              <a:defRPr sz="2300">
                <a:solidFill>
                  <a:schemeClr val="tx1"/>
                </a:solidFill>
                <a:latin typeface="Lucida Sans" charset="0"/>
                <a:ea typeface="Arial Unicode MS" charset="0"/>
                <a:cs typeface="Arial Unicode MS" charset="0"/>
              </a:defRPr>
            </a:lvl3pPr>
            <a:lvl4pPr eaLnBrk="0" hangingPunct="0">
              <a:defRPr sz="2300">
                <a:solidFill>
                  <a:schemeClr val="tx1"/>
                </a:solidFill>
                <a:latin typeface="Lucida Sans" charset="0"/>
                <a:ea typeface="Arial Unicode MS" charset="0"/>
                <a:cs typeface="Arial Unicode MS" charset="0"/>
              </a:defRPr>
            </a:lvl4pPr>
            <a:lvl5pPr eaLnBrk="0" hangingPunct="0">
              <a:defRPr sz="2300">
                <a:solidFill>
                  <a:schemeClr val="tx1"/>
                </a:solidFill>
                <a:latin typeface="Lucida Sans" charset="0"/>
                <a:ea typeface="Arial Unicode MS" charset="0"/>
                <a:cs typeface="Arial Unicode MS" charset="0"/>
              </a:defRPr>
            </a:lvl5pPr>
            <a:lvl6pPr marL="432465" eaLnBrk="0" fontAlgn="base" hangingPunct="0">
              <a:spcBef>
                <a:spcPct val="0"/>
              </a:spcBef>
              <a:spcAft>
                <a:spcPct val="0"/>
              </a:spcAft>
              <a:defRPr sz="2300">
                <a:solidFill>
                  <a:schemeClr val="tx1"/>
                </a:solidFill>
                <a:latin typeface="Lucida Sans" charset="0"/>
                <a:ea typeface="Arial Unicode MS" charset="0"/>
                <a:cs typeface="Arial Unicode MS" charset="0"/>
              </a:defRPr>
            </a:lvl6pPr>
            <a:lvl7pPr marL="864931" eaLnBrk="0" fontAlgn="base" hangingPunct="0">
              <a:spcBef>
                <a:spcPct val="0"/>
              </a:spcBef>
              <a:spcAft>
                <a:spcPct val="0"/>
              </a:spcAft>
              <a:defRPr sz="2300">
                <a:solidFill>
                  <a:schemeClr val="tx1"/>
                </a:solidFill>
                <a:latin typeface="Lucida Sans" charset="0"/>
                <a:ea typeface="Arial Unicode MS" charset="0"/>
                <a:cs typeface="Arial Unicode MS" charset="0"/>
              </a:defRPr>
            </a:lvl7pPr>
            <a:lvl8pPr marL="1297396" eaLnBrk="0" fontAlgn="base" hangingPunct="0">
              <a:spcBef>
                <a:spcPct val="0"/>
              </a:spcBef>
              <a:spcAft>
                <a:spcPct val="0"/>
              </a:spcAft>
              <a:defRPr sz="2300">
                <a:solidFill>
                  <a:schemeClr val="tx1"/>
                </a:solidFill>
                <a:latin typeface="Lucida Sans" charset="0"/>
                <a:ea typeface="Arial Unicode MS" charset="0"/>
                <a:cs typeface="Arial Unicode MS" charset="0"/>
              </a:defRPr>
            </a:lvl8pPr>
            <a:lvl9pPr marL="1729862" eaLnBrk="0" fontAlgn="base" hangingPunct="0">
              <a:spcBef>
                <a:spcPct val="0"/>
              </a:spcBef>
              <a:spcAft>
                <a:spcPct val="0"/>
              </a:spcAft>
              <a:defRPr sz="2300">
                <a:solidFill>
                  <a:schemeClr val="tx1"/>
                </a:solidFill>
                <a:latin typeface="Lucida Sans" charset="0"/>
                <a:ea typeface="Arial Unicode MS" charset="0"/>
                <a:cs typeface="Arial Unicode MS" charset="0"/>
              </a:defRPr>
            </a:lvl9pPr>
          </a:lstStyle>
          <a:p>
            <a:pPr eaLnBrk="1" hangingPunct="1"/>
            <a:fld id="{B5FA4E0D-04C5-9F40-AD93-7EED497EE0A0}" type="slidenum">
              <a:rPr lang="en-US" sz="1100"/>
              <a:pPr eaLnBrk="1" hangingPunct="1"/>
              <a:t>4</a:t>
            </a:fld>
            <a:endParaRPr lang="en-US"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EFCED-3E00-6C41-AA43-5732B9E1BFED}" type="slidenum">
              <a:rPr lang="en-US"/>
              <a:pPr/>
              <a:t>6</a:t>
            </a:fld>
            <a:endParaRPr lang="en-US"/>
          </a:p>
        </p:txBody>
      </p:sp>
      <p:sp>
        <p:nvSpPr>
          <p:cNvPr id="105474" name="Rectangle 2"/>
          <p:cNvSpPr>
            <a:spLocks noGrp="1" noRot="1" noChangeAspect="1" noChangeArrowheads="1"/>
          </p:cNvSpPr>
          <p:nvPr>
            <p:ph type="sldImg"/>
          </p:nvPr>
        </p:nvSpPr>
        <p:spPr bwMode="auto">
          <a:xfrm>
            <a:off x="1155700" y="682625"/>
            <a:ext cx="4548188" cy="341153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bwMode="auto">
          <a:xfrm>
            <a:off x="914400" y="4321175"/>
            <a:ext cx="5029200" cy="417036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1F783-017A-0D44-AF00-2E046320CD89}" type="slidenum">
              <a:rPr lang="en-US"/>
              <a:pPr/>
              <a:t>14</a:t>
            </a:fld>
            <a:endParaRPr lang="en-US"/>
          </a:p>
        </p:txBody>
      </p:sp>
      <p:sp>
        <p:nvSpPr>
          <p:cNvPr id="117762" name="Rectangle 2"/>
          <p:cNvSpPr>
            <a:spLocks noGrp="1" noChangeArrowheads="1"/>
          </p:cNvSpPr>
          <p:nvPr>
            <p:ph type="body" idx="1"/>
          </p:nvPr>
        </p:nvSpPr>
        <p:spPr bwMode="auto">
          <a:xfrm>
            <a:off x="912813" y="4341813"/>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488" tIns="44450" rIns="90488" bIns="44450"/>
          <a:lstStyle/>
          <a:p>
            <a:r>
              <a:rPr lang="en-US"/>
              <a:t>In addition to the </a:t>
            </a:r>
            <a:r>
              <a:rPr lang="ja-JP" altLang="en-US">
                <a:latin typeface="Arial"/>
              </a:rPr>
              <a:t>“</a:t>
            </a:r>
            <a:r>
              <a:rPr lang="en-US"/>
              <a:t>document independence assumption</a:t>
            </a:r>
            <a:r>
              <a:rPr lang="ja-JP" altLang="en-US">
                <a:latin typeface="Arial"/>
              </a:rPr>
              <a:t>”</a:t>
            </a:r>
            <a:r>
              <a:rPr lang="en-US"/>
              <a:t> on previous slide, we have a </a:t>
            </a:r>
            <a:r>
              <a:rPr lang="ja-JP" altLang="en-US">
                <a:latin typeface="Arial"/>
              </a:rPr>
              <a:t>“</a:t>
            </a:r>
            <a:r>
              <a:rPr lang="en-US"/>
              <a:t>term independence assumption</a:t>
            </a:r>
            <a:r>
              <a:rPr lang="ja-JP" altLang="en-US">
                <a:latin typeface="Arial"/>
              </a:rPr>
              <a:t>”</a:t>
            </a:r>
            <a:r>
              <a:rPr lang="en-US"/>
              <a:t>: terms</a:t>
            </a:r>
            <a:r>
              <a:rPr lang="ja-JP" altLang="en-US">
                <a:latin typeface="Arial"/>
              </a:rPr>
              <a:t>’</a:t>
            </a:r>
            <a:r>
              <a:rPr lang="en-US"/>
              <a:t> contributions to relevance are treated as independent events.</a:t>
            </a:r>
          </a:p>
          <a:p>
            <a:r>
              <a:rPr lang="en-US"/>
              <a:t>Okapi is one particular way of estimating probability given tf, df, and length.</a:t>
            </a:r>
          </a:p>
        </p:txBody>
      </p:sp>
      <p:sp>
        <p:nvSpPr>
          <p:cNvPr id="117763" name="Rectangle 3"/>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20</a:t>
            </a:fld>
            <a:endParaRPr lang="en-US"/>
          </a:p>
        </p:txBody>
      </p:sp>
    </p:spTree>
    <p:extLst>
      <p:ext uri="{BB962C8B-B14F-4D97-AF65-F5344CB8AC3E}">
        <p14:creationId xmlns:p14="http://schemas.microsoft.com/office/powerpoint/2010/main" val="424298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all terms in query into right</a:t>
            </a:r>
            <a:r>
              <a:rPr lang="en-US" baseline="0" dirty="0" smtClean="0"/>
              <a:t> product and then divide through by them in left product.</a:t>
            </a:r>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21</a:t>
            </a:fld>
            <a:endParaRPr lang="en-US"/>
          </a:p>
        </p:txBody>
      </p:sp>
    </p:spTree>
    <p:extLst>
      <p:ext uri="{BB962C8B-B14F-4D97-AF65-F5344CB8AC3E}">
        <p14:creationId xmlns:p14="http://schemas.microsoft.com/office/powerpoint/2010/main" val="108081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F452A-31DE-EF45-9C2F-1BE6FF501E27}" type="slidenum">
              <a:rPr lang="en-US"/>
              <a:pPr/>
              <a:t>23</a:t>
            </a:fld>
            <a:endParaRPr lang="en-US"/>
          </a:p>
        </p:txBody>
      </p:sp>
      <p:sp>
        <p:nvSpPr>
          <p:cNvPr id="197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7635" name="Rectangle 3"/>
          <p:cNvSpPr>
            <a:spLocks noGrp="1" noChangeArrowheads="1"/>
          </p:cNvSpPr>
          <p:nvPr>
            <p:ph type="body" idx="1"/>
          </p:nvPr>
        </p:nvSpPr>
        <p:spPr/>
        <p:txBody>
          <a:bodyPr/>
          <a:lstStyle/>
          <a:p>
            <a:r>
              <a:rPr lang="en-US"/>
              <a:t>Used to say: </a:t>
            </a:r>
            <a:r>
              <a:rPr kumimoji="0" lang="en-US">
                <a:solidFill>
                  <a:schemeClr val="tx2"/>
                </a:solidFill>
              </a:rPr>
              <a:t>Linear Discriminant Function, because it is a linear function in terms of log probabilities, but maybe that</a:t>
            </a:r>
            <a:r>
              <a:rPr kumimoji="0" lang="ja-JP" altLang="en-US">
                <a:solidFill>
                  <a:schemeClr val="tx2"/>
                </a:solidFill>
                <a:latin typeface="Arial"/>
              </a:rPr>
              <a:t>’</a:t>
            </a:r>
            <a:r>
              <a:rPr kumimoji="0" lang="en-US">
                <a:solidFill>
                  <a:schemeClr val="tx2"/>
                </a:solidFill>
              </a:rPr>
              <a:t>s too far afield for here, and is better discussed later</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F6C45-9900-F741-98B6-6B1AA105C003}" type="slidenum">
              <a:rPr lang="en-US"/>
              <a:pPr/>
              <a:t>24</a:t>
            </a:fld>
            <a:endParaRPr lang="en-US"/>
          </a:p>
        </p:txBody>
      </p:sp>
      <p:sp>
        <p:nvSpPr>
          <p:cNvPr id="198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8659" name="Rectangle 3"/>
          <p:cNvSpPr>
            <a:spLocks noGrp="1" noChangeArrowheads="1"/>
          </p:cNvSpPr>
          <p:nvPr>
            <p:ph type="body" idx="1"/>
          </p:nvPr>
        </p:nvSpPr>
        <p:spPr/>
        <p:txBody>
          <a:bodyPr/>
          <a:lstStyle/>
          <a:p>
            <a:r>
              <a:rPr lang="en-US"/>
              <a:t>Prabhakar wanted the add 0.5 explained.  Here or elsewhere?</a:t>
            </a:r>
          </a:p>
          <a:p>
            <a:r>
              <a:rPr kumimoji="0" lang="en-US"/>
              <a:t>Log odds ratio. Add 0.5 to every expression</a:t>
            </a:r>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15E0E-99C8-C94E-9BBA-E9B1795A3C03}" type="slidenum">
              <a:rPr lang="en-US"/>
              <a:pPr/>
              <a:t>27</a:t>
            </a:fld>
            <a:endParaRPr lang="en-US"/>
          </a:p>
        </p:txBody>
      </p:sp>
      <p:sp>
        <p:nvSpPr>
          <p:cNvPr id="200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0707" name="Rectangle 3"/>
          <p:cNvSpPr>
            <a:spLocks noGrp="1" noChangeArrowheads="1"/>
          </p:cNvSpPr>
          <p:nvPr>
            <p:ph type="body" idx="1"/>
          </p:nvPr>
        </p:nvSpPr>
        <p:spPr/>
        <p:txBody>
          <a:bodyPr/>
          <a:lstStyle/>
          <a:p>
            <a:r>
              <a:rPr lang="en-US"/>
              <a:t>explicit Bayesian smoothing with a prior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DCA18-D75B-DD48-AB2B-85C6C829C4BA}" type="slidenum">
              <a:rPr lang="en-US"/>
              <a:pPr/>
              <a:t>31</a:t>
            </a:fld>
            <a:endParaRPr lang="en-US"/>
          </a:p>
        </p:txBody>
      </p:sp>
      <p:sp>
        <p:nvSpPr>
          <p:cNvPr id="166914" name="Rectangle 2"/>
          <p:cNvSpPr>
            <a:spLocks noGrp="1" noRot="1" noChangeAspect="1" noChangeArrowheads="1"/>
          </p:cNvSpPr>
          <p:nvPr>
            <p:ph type="sldImg"/>
          </p:nvPr>
        </p:nvSpPr>
        <p:spPr bwMode="auto">
          <a:xfrm>
            <a:off x="1155700" y="682625"/>
            <a:ext cx="4548188" cy="341153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6915" name="Rectangle 3"/>
          <p:cNvSpPr>
            <a:spLocks noGrp="1" noChangeArrowheads="1"/>
          </p:cNvSpPr>
          <p:nvPr>
            <p:ph type="body" idx="1"/>
          </p:nvPr>
        </p:nvSpPr>
        <p:spPr bwMode="auto">
          <a:xfrm>
            <a:off x="914400" y="4321175"/>
            <a:ext cx="5029200" cy="417036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p:nvPr/>
        </p:nvSpPr>
        <p:spPr>
          <a:xfrm>
            <a:off x="1084263" y="1981200"/>
            <a:ext cx="3013075" cy="646113"/>
          </a:xfrm>
          <a:prstGeom prst="rect">
            <a:avLst/>
          </a:prstGeom>
          <a:noFill/>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3600">
                <a:solidFill>
                  <a:srgbClr val="FBFCFF"/>
                </a:solidFill>
              </a:rPr>
              <a:t>Introduction to</a:t>
            </a:r>
          </a:p>
        </p:txBody>
      </p:sp>
      <p:sp>
        <p:nvSpPr>
          <p:cNvPr id="5" name="Rectangle 4"/>
          <p:cNvSpPr/>
          <p:nvPr/>
        </p:nvSpPr>
        <p:spPr>
          <a:xfrm>
            <a:off x="0" y="0"/>
            <a:ext cx="9144000" cy="304800"/>
          </a:xfrm>
          <a:prstGeom prst="rect">
            <a:avLst/>
          </a:prstGeom>
          <a:solidFill>
            <a:srgbClr val="139CB7"/>
          </a:soli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6" name="Rectangle 5"/>
          <p:cNvSpPr/>
          <p:nvPr/>
        </p:nvSpPr>
        <p:spPr>
          <a:xfrm>
            <a:off x="830263" y="2590800"/>
            <a:ext cx="5646737" cy="830263"/>
          </a:xfrm>
          <a:prstGeom prst="rect">
            <a:avLst/>
          </a:prstGeom>
        </p:spPr>
        <p:txBody>
          <a:bodyPr wrap="none">
            <a:spAutoFit/>
          </a:bodyPr>
          <a:lstStyle/>
          <a:p>
            <a:r>
              <a:rPr lang="en-US" sz="4800" b="1">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fld id="{6E13AFA6-086B-2444-B70C-69C50B884306}" type="datetime1">
              <a:rPr lang="en-US"/>
              <a:pPr/>
              <a:t>4/21/13</a:t>
            </a:fld>
            <a:endParaRPr lang="en-US"/>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en-US"/>
          </a:p>
        </p:txBody>
      </p:sp>
      <p:sp>
        <p:nvSpPr>
          <p:cNvPr id="9" name="Slide Number Placeholder 5"/>
          <p:cNvSpPr>
            <a:spLocks noGrp="1"/>
          </p:cNvSpPr>
          <p:nvPr>
            <p:ph type="sldNum" sz="quarter" idx="12"/>
          </p:nvPr>
        </p:nvSpPr>
        <p:spPr/>
        <p:txBody>
          <a:bodyPr/>
          <a:lstStyle>
            <a:lvl1pPr>
              <a:defRPr>
                <a:solidFill>
                  <a:srgbClr val="437085"/>
                </a:solidFill>
              </a:defRPr>
            </a:lvl1pPr>
          </a:lstStyle>
          <a:p>
            <a:fld id="{6458409C-5287-2045-9303-96407578E061}" type="slidenum">
              <a:rPr lang="en-US"/>
              <a:pPr/>
              <a:t>‹#›</a:t>
            </a:fld>
            <a:endParaRPr lang="en-US"/>
          </a:p>
        </p:txBody>
      </p:sp>
    </p:spTree>
    <p:extLst>
      <p:ext uri="{BB962C8B-B14F-4D97-AF65-F5344CB8AC3E}">
        <p14:creationId xmlns:p14="http://schemas.microsoft.com/office/powerpoint/2010/main" val="43417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73ECB98-B50A-5347-A72C-E0F11225E23A}" type="datetime1">
              <a:rPr lang="en-US"/>
              <a:pPr/>
              <a:t>4/21/13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3F678F9-7F56-1A4F-9717-C3E0B8A76930}" type="slidenum">
              <a:rPr lang="en-US"/>
              <a:pPr/>
              <a:t>‹#›</a:t>
            </a:fld>
            <a:endParaRPr lang="en-US"/>
          </a:p>
        </p:txBody>
      </p:sp>
    </p:spTree>
    <p:extLst>
      <p:ext uri="{BB962C8B-B14F-4D97-AF65-F5344CB8AC3E}">
        <p14:creationId xmlns:p14="http://schemas.microsoft.com/office/powerpoint/2010/main" val="104114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A7A46EB-2318-8041-BCCD-759386497D05}" type="datetime1">
              <a:rPr lang="en-US"/>
              <a:pPr/>
              <a:t>4/21/13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1B4A62-7CE7-A446-9172-20B4B6A1D93D}" type="slidenum">
              <a:rPr lang="en-US"/>
              <a:pPr/>
              <a:t>‹#›</a:t>
            </a:fld>
            <a:endParaRPr lang="en-US"/>
          </a:p>
        </p:txBody>
      </p:sp>
    </p:spTree>
    <p:extLst>
      <p:ext uri="{BB962C8B-B14F-4D97-AF65-F5344CB8AC3E}">
        <p14:creationId xmlns:p14="http://schemas.microsoft.com/office/powerpoint/2010/main" val="138884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8C023C96-B132-1B44-92B2-0E5039AEE70A}" type="datetime1">
              <a:rPr lang="en-US"/>
              <a:pPr/>
              <a:t>4/21/13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3E70979-84F6-6C47-9682-19809606761D}" type="slidenum">
              <a:rPr lang="en-US"/>
              <a:pPr/>
              <a:t>‹#›</a:t>
            </a:fld>
            <a:endParaRPr lang="en-US"/>
          </a:p>
        </p:txBody>
      </p:sp>
    </p:spTree>
    <p:extLst>
      <p:ext uri="{BB962C8B-B14F-4D97-AF65-F5344CB8AC3E}">
        <p14:creationId xmlns:p14="http://schemas.microsoft.com/office/powerpoint/2010/main" val="374612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DA8F2C-174E-0F44-B406-5C835211A147}" type="datetime1">
              <a:rPr lang="en-US"/>
              <a:pPr/>
              <a:t>4/21/13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9043F9-5BE6-304B-A780-01ADB7792D86}" type="slidenum">
              <a:rPr lang="en-US"/>
              <a:pPr/>
              <a:t>‹#›</a:t>
            </a:fld>
            <a:endParaRPr lang="en-US"/>
          </a:p>
        </p:txBody>
      </p:sp>
    </p:spTree>
    <p:extLst>
      <p:ext uri="{BB962C8B-B14F-4D97-AF65-F5344CB8AC3E}">
        <p14:creationId xmlns:p14="http://schemas.microsoft.com/office/powerpoint/2010/main" val="348852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2B739663-E47E-3543-BB9C-0C00A7C3285E}" type="datetime1">
              <a:rPr lang="en-US"/>
              <a:pPr/>
              <a:t>4/21/13</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3EF02626-B9A1-8C4A-B6EC-8DDE7F2053EB}" type="slidenum">
              <a:rPr lang="en-US"/>
              <a:pPr/>
              <a:t>‹#›</a:t>
            </a:fld>
            <a:endParaRPr lang="en-US"/>
          </a:p>
        </p:txBody>
      </p:sp>
    </p:spTree>
    <p:extLst>
      <p:ext uri="{BB962C8B-B14F-4D97-AF65-F5344CB8AC3E}">
        <p14:creationId xmlns:p14="http://schemas.microsoft.com/office/powerpoint/2010/main" val="239254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fld id="{339E15AD-0F71-644C-9F39-A5D5F76925C9}" type="datetime1">
              <a:rPr lang="en-US"/>
              <a:pPr/>
              <a:t>4/21/13</a:t>
            </a:fld>
            <a:endParaRPr lang="en-US"/>
          </a:p>
        </p:txBody>
      </p:sp>
      <p:sp>
        <p:nvSpPr>
          <p:cNvPr id="9" name="Footer Placeholder 7"/>
          <p:cNvSpPr>
            <a:spLocks noGrp="1"/>
          </p:cNvSpPr>
          <p:nvPr>
            <p:ph type="ftr" sz="quarter" idx="11"/>
          </p:nvPr>
        </p:nvSpPr>
        <p:spPr/>
        <p:txBody>
          <a:bodyPr/>
          <a:lstStyle>
            <a:lvl1pPr>
              <a:defRPr/>
            </a:lvl1pPr>
          </a:lstStyle>
          <a:p>
            <a:endParaRPr lang="en-US"/>
          </a:p>
        </p:txBody>
      </p:sp>
      <p:sp>
        <p:nvSpPr>
          <p:cNvPr id="10" name="Slide Number Placeholder 8"/>
          <p:cNvSpPr>
            <a:spLocks noGrp="1"/>
          </p:cNvSpPr>
          <p:nvPr>
            <p:ph type="sldNum" sz="quarter" idx="12"/>
          </p:nvPr>
        </p:nvSpPr>
        <p:spPr/>
        <p:txBody>
          <a:bodyPr/>
          <a:lstStyle>
            <a:lvl1pPr>
              <a:defRPr/>
            </a:lvl1pPr>
          </a:lstStyle>
          <a:p>
            <a:fld id="{B1B4B7CE-BCCB-F24B-8385-704CC8C52E71}" type="slidenum">
              <a:rPr lang="en-US"/>
              <a:pPr/>
              <a:t>‹#›</a:t>
            </a:fld>
            <a:endParaRPr lang="en-US"/>
          </a:p>
        </p:txBody>
      </p:sp>
    </p:spTree>
    <p:extLst>
      <p:ext uri="{BB962C8B-B14F-4D97-AF65-F5344CB8AC3E}">
        <p14:creationId xmlns:p14="http://schemas.microsoft.com/office/powerpoint/2010/main" val="429288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554000F-317A-724A-96AA-E04B0626C1B6}" type="datetime1">
              <a:rPr lang="en-US"/>
              <a:pPr/>
              <a:t>4/21/13</a:t>
            </a:fld>
            <a:endParaRPr lang="en-US"/>
          </a:p>
        </p:txBody>
      </p:sp>
      <p:sp>
        <p:nvSpPr>
          <p:cNvPr id="5" name="Footer Placeholder 3"/>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27FDAD36-90EC-274B-8558-8B1B197B3A30}" type="slidenum">
              <a:rPr lang="en-US"/>
              <a:pPr/>
              <a:t>‹#›</a:t>
            </a:fld>
            <a:endParaRPr lang="en-US"/>
          </a:p>
        </p:txBody>
      </p:sp>
    </p:spTree>
    <p:extLst>
      <p:ext uri="{BB962C8B-B14F-4D97-AF65-F5344CB8AC3E}">
        <p14:creationId xmlns:p14="http://schemas.microsoft.com/office/powerpoint/2010/main" val="152158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AFF9994-9002-3F42-989D-3402ED5EB563}" type="datetime1">
              <a:rPr lang="en-US"/>
              <a:pPr/>
              <a:t>4/21/13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0452BF5-6878-AE44-871C-241090AF6EFA}" type="slidenum">
              <a:rPr lang="en-US"/>
              <a:pPr/>
              <a:t>‹#›</a:t>
            </a:fld>
            <a:endParaRPr lang="en-US"/>
          </a:p>
        </p:txBody>
      </p:sp>
    </p:spTree>
    <p:extLst>
      <p:ext uri="{BB962C8B-B14F-4D97-AF65-F5344CB8AC3E}">
        <p14:creationId xmlns:p14="http://schemas.microsoft.com/office/powerpoint/2010/main" val="308076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B9FC65A-2C86-A44F-A1BE-B63F589CB0BF}" type="datetime1">
              <a:rPr lang="en-US"/>
              <a:pPr/>
              <a:t>4/21/13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DF21048-A3A7-1540-A8AB-49DF79E3EABC}" type="slidenum">
              <a:rPr lang="en-US"/>
              <a:pPr/>
              <a:t>‹#›</a:t>
            </a:fld>
            <a:endParaRPr lang="en-US"/>
          </a:p>
        </p:txBody>
      </p:sp>
    </p:spTree>
    <p:extLst>
      <p:ext uri="{BB962C8B-B14F-4D97-AF65-F5344CB8AC3E}">
        <p14:creationId xmlns:p14="http://schemas.microsoft.com/office/powerpoint/2010/main" val="91092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F0E6903-B22C-3E4A-BE2E-C8EA0B9DDF3A}" type="datetime1">
              <a:rPr lang="en-US"/>
              <a:pPr/>
              <a:t>4/21/13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063115A-9E67-0945-8DAA-4ECEA2759808}" type="slidenum">
              <a:rPr lang="en-US"/>
              <a:pPr/>
              <a:t>‹#›</a:t>
            </a:fld>
            <a:endParaRPr lang="en-US"/>
          </a:p>
        </p:txBody>
      </p:sp>
    </p:spTree>
    <p:extLst>
      <p:ext uri="{BB962C8B-B14F-4D97-AF65-F5344CB8AC3E}">
        <p14:creationId xmlns:p14="http://schemas.microsoft.com/office/powerpoint/2010/main" val="234930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DF4C787-762A-6241-89A2-E8BE3A04E823}" type="datetime1">
              <a:rPr lang="en-US"/>
              <a:pPr/>
              <a:t>4/21/13</a:t>
            </a:fld>
            <a:endParaRPr 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7A06A92A-3653-574B-9C41-A9C15614C5F3}" type="slidenum">
              <a:rPr lang="en-US"/>
              <a:pPr/>
              <a:t>‹#›</a:t>
            </a:fld>
            <a:endParaRPr lang="en-US"/>
          </a:p>
        </p:txBody>
      </p:sp>
      <p:sp>
        <p:nvSpPr>
          <p:cNvPr id="7" name="Rectangle 6"/>
          <p:cNvSpPr/>
          <p:nvPr/>
        </p:nvSpPr>
        <p:spPr>
          <a:xfrm>
            <a:off x="0" y="0"/>
            <a:ext cx="3733800" cy="274638"/>
          </a:xfrm>
          <a:prstGeom prst="rect">
            <a:avLst/>
          </a:prstGeom>
          <a:solidFill>
            <a:srgbClr val="0E4851"/>
          </a:solidFill>
          <a:ln>
            <a:noFill/>
          </a:ln>
        </p:spPr>
        <p:style>
          <a:lnRef idx="1">
            <a:schemeClr val="accent1"/>
          </a:lnRef>
          <a:fillRef idx="3">
            <a:schemeClr val="accent1"/>
          </a:fillRef>
          <a:effectRef idx="2">
            <a:schemeClr val="accent1"/>
          </a:effectRef>
          <a:fontRef idx="minor">
            <a:schemeClr val="lt1"/>
          </a:fontRef>
        </p:style>
        <p:txBody>
          <a:bodyPr anchor="ctr"/>
          <a:lstStyle/>
          <a:p>
            <a:r>
              <a:rPr lang="en-US" sz="1600" i="1">
                <a:solidFill>
                  <a:srgbClr val="FFFFFF"/>
                </a:solidFill>
                <a:latin typeface="Calibri" charset="0"/>
                <a:ea typeface="ＭＳ Ｐゴシック" charset="0"/>
                <a:cs typeface="ＭＳ Ｐゴシック" charset="0"/>
              </a:rPr>
              <a:t>Introduction to Information Retrieval</a:t>
            </a:r>
          </a:p>
        </p:txBody>
      </p:sp>
      <p:sp>
        <p:nvSpPr>
          <p:cNvPr id="8" name="Rectangle 7"/>
          <p:cNvSpPr/>
          <p:nvPr/>
        </p:nvSpPr>
        <p:spPr>
          <a:xfrm>
            <a:off x="3733800" y="0"/>
            <a:ext cx="3886200" cy="274638"/>
          </a:xfrm>
          <a:prstGeom prst="rect">
            <a:avLst/>
          </a:prstGeom>
          <a:solidFill>
            <a:srgbClr val="0E4851"/>
          </a:solidFill>
          <a:ln>
            <a:noFill/>
          </a:ln>
        </p:spPr>
        <p:style>
          <a:lnRef idx="1">
            <a:schemeClr val="accent1"/>
          </a:lnRef>
          <a:fillRef idx="3">
            <a:schemeClr val="accent1"/>
          </a:fillRef>
          <a:effectRef idx="2">
            <a:schemeClr val="accent1"/>
          </a:effectRef>
          <a:fontRef idx="minor">
            <a:schemeClr val="lt1"/>
          </a:fontRef>
        </p:style>
        <p:txBody>
          <a:bodyPr anchor="ctr"/>
          <a:lstStyle/>
          <a:p>
            <a:r>
              <a:rPr lang="en-US" sz="1600">
                <a:solidFill>
                  <a:srgbClr val="FFFFFF"/>
                </a:solidFill>
                <a:latin typeface="Calibri" charset="0"/>
                <a:ea typeface="ＭＳ Ｐゴシック" charset="0"/>
                <a:cs typeface="ＭＳ Ｐゴシック" charset="0"/>
              </a:rPr>
              <a:t> </a:t>
            </a:r>
          </a:p>
        </p:txBody>
      </p:sp>
      <p:sp>
        <p:nvSpPr>
          <p:cNvPr id="9" name="Rectangle 8"/>
          <p:cNvSpPr/>
          <p:nvPr/>
        </p:nvSpPr>
        <p:spPr>
          <a:xfrm>
            <a:off x="7620000" y="0"/>
            <a:ext cx="1524000" cy="274638"/>
          </a:xfrm>
          <a:prstGeom prst="rect">
            <a:avLst/>
          </a:prstGeom>
          <a:solidFill>
            <a:srgbClr val="139CB7"/>
          </a:solidFill>
          <a:ln>
            <a:noFill/>
          </a:ln>
        </p:spPr>
        <p:style>
          <a:lnRef idx="1">
            <a:schemeClr val="accent1"/>
          </a:lnRef>
          <a:fillRef idx="3">
            <a:schemeClr val="accent1"/>
          </a:fillRef>
          <a:effectRef idx="2">
            <a:schemeClr val="accent1"/>
          </a:effectRef>
          <a:fontRef idx="minor">
            <a:schemeClr val="lt1"/>
          </a:fontRef>
        </p:style>
        <p:txBody>
          <a:bodyPr anchor="ctr"/>
          <a:lstStyle/>
          <a:p>
            <a:r>
              <a:rPr lang="en-US" sz="1600">
                <a:solidFill>
                  <a:srgbClr val="FFFFFF"/>
                </a:solidFill>
                <a:latin typeface="Calibri" charset="0"/>
                <a:ea typeface="ＭＳ Ｐゴシック" charset="0"/>
                <a:cs typeface="ＭＳ Ｐゴシック" charset="0"/>
              </a:rPr>
              <a:t> </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78" r:id="rId3"/>
    <p:sldLayoutId id="2147483685" r:id="rId4"/>
    <p:sldLayoutId id="2147483686" r:id="rId5"/>
    <p:sldLayoutId id="2147483687" r:id="rId6"/>
    <p:sldLayoutId id="2147483679" r:id="rId7"/>
    <p:sldLayoutId id="2147483680" r:id="rId8"/>
    <p:sldLayoutId id="2147483681" r:id="rId9"/>
    <p:sldLayoutId id="2147483688" r:id="rId10"/>
    <p:sldLayoutId id="2147483682" r:id="rId11"/>
  </p:sldLayoutIdLst>
  <p:txStyles>
    <p:titleStyle>
      <a:lvl1pPr algn="l" defTabSz="457200" rtl="0" eaLnBrk="1" fontAlgn="base" hangingPunct="1">
        <a:spcBef>
          <a:spcPct val="0"/>
        </a:spcBef>
        <a:spcAft>
          <a:spcPct val="0"/>
        </a:spcAft>
        <a:defRPr sz="4000"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2pPr>
      <a:lvl3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3pPr>
      <a:lvl4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4pPr>
      <a:lvl5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5pPr>
      <a:lvl6pPr marL="4572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437085"/>
        </a:buClr>
        <a:buFont typeface="Wingdings" charset="0"/>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357E69"/>
        </a:buClr>
        <a:buFont typeface="Wingdings"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918BA3"/>
        </a:buClr>
        <a:buFont typeface="Wingdings"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2F6E7E"/>
        </a:buClr>
        <a:buFont typeface="Wingdings"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233337"/>
        </a:buClr>
        <a:buFont typeface="Wingdings"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emf"/><Relationship Id="rId5" Type="http://schemas.openxmlformats.org/officeDocument/2006/relationships/oleObject" Target="../embeddings/oleObject3.bin"/><Relationship Id="rId6"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0.wmf"/><Relationship Id="rId5" Type="http://schemas.openxmlformats.org/officeDocument/2006/relationships/oleObject" Target="../embeddings/oleObject5.bin"/><Relationship Id="rId6"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13.emf"/><Relationship Id="rId5" Type="http://schemas.openxmlformats.org/officeDocument/2006/relationships/oleObject" Target="../embeddings/oleObject7.bin"/><Relationship Id="rId6" Type="http://schemas.openxmlformats.org/officeDocument/2006/relationships/image" Target="../media/image14.emf"/><Relationship Id="rId7" Type="http://schemas.openxmlformats.org/officeDocument/2006/relationships/oleObject" Target="../embeddings/oleObject8.bin"/><Relationship Id="rId8" Type="http://schemas.openxmlformats.org/officeDocument/2006/relationships/image" Target="../media/image15.e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1" Type="http://schemas.openxmlformats.org/officeDocument/2006/relationships/oleObject" Target="../embeddings/Microsoft_Equation5.bin"/><Relationship Id="rId12" Type="http://schemas.openxmlformats.org/officeDocument/2006/relationships/image" Target="../media/image13.emf"/><Relationship Id="rId13" Type="http://schemas.openxmlformats.org/officeDocument/2006/relationships/oleObject" Target="../embeddings/Microsoft_Equation6.bin"/><Relationship Id="rId14"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6.xml"/><Relationship Id="rId3" Type="http://schemas.openxmlformats.org/officeDocument/2006/relationships/oleObject" Target="../embeddings/Microsoft_Equation4.bin"/><Relationship Id="rId4" Type="http://schemas.openxmlformats.org/officeDocument/2006/relationships/image" Target="../media/image16.emf"/><Relationship Id="rId5" Type="http://schemas.openxmlformats.org/officeDocument/2006/relationships/oleObject" Target="../embeddings/oleObject9.bin"/><Relationship Id="rId6" Type="http://schemas.openxmlformats.org/officeDocument/2006/relationships/image" Target="../media/image17.emf"/><Relationship Id="rId7" Type="http://schemas.openxmlformats.org/officeDocument/2006/relationships/oleObject" Target="../embeddings/oleObject10.bin"/><Relationship Id="rId8" Type="http://schemas.openxmlformats.org/officeDocument/2006/relationships/image" Target="../media/image18.emf"/><Relationship Id="rId9" Type="http://schemas.openxmlformats.org/officeDocument/2006/relationships/oleObject" Target="../embeddings/oleObject11.bin"/><Relationship Id="rId10" Type="http://schemas.openxmlformats.org/officeDocument/2006/relationships/image" Target="../media/image19.wmf"/></Relationships>
</file>

<file path=ppt/slides/_rels/slide2.xml.rels><?xml version="1.0" encoding="UTF-8" standalone="yes"?>
<Relationships xmlns="http://schemas.openxmlformats.org/package/2006/relationships"><Relationship Id="rId3" Type="http://schemas.openxmlformats.org/officeDocument/2006/relationships/hyperlink" Target="http://www.cl.cam.ac.uk/misc/obituaries/sparck-jones/ksj.png" TargetMode="External"/><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7.bin"/><Relationship Id="rId5" Type="http://schemas.openxmlformats.org/officeDocument/2006/relationships/image" Target="../media/image21.emf"/><Relationship Id="rId6" Type="http://schemas.openxmlformats.org/officeDocument/2006/relationships/oleObject" Target="../embeddings/Microsoft_Equation8.bin"/><Relationship Id="rId7" Type="http://schemas.openxmlformats.org/officeDocument/2006/relationships/image" Target="../media/image22.emf"/><Relationship Id="rId8" Type="http://schemas.openxmlformats.org/officeDocument/2006/relationships/oleObject" Target="../embeddings/Microsoft_Equation9.bin"/><Relationship Id="rId9" Type="http://schemas.openxmlformats.org/officeDocument/2006/relationships/image" Target="../media/image23.e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4.wmf"/><Relationship Id="rId5" Type="http://schemas.openxmlformats.org/officeDocument/2006/relationships/oleObject" Target="../embeddings/oleObject13.bin"/><Relationship Id="rId6" Type="http://schemas.openxmlformats.org/officeDocument/2006/relationships/image" Target="../media/image25.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4.bin"/><Relationship Id="rId5" Type="http://schemas.openxmlformats.org/officeDocument/2006/relationships/image" Target="../media/image25.wmf"/><Relationship Id="rId6" Type="http://schemas.openxmlformats.org/officeDocument/2006/relationships/oleObject" Target="../embeddings/oleObject15.bin"/><Relationship Id="rId7" Type="http://schemas.openxmlformats.org/officeDocument/2006/relationships/image" Target="../media/image26.wmf"/><Relationship Id="rId8" Type="http://schemas.openxmlformats.org/officeDocument/2006/relationships/oleObject" Target="../embeddings/oleObject16.bin"/><Relationship Id="rId9" Type="http://schemas.openxmlformats.org/officeDocument/2006/relationships/image" Target="../media/image27.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Word_97_-_2004_Document10.doc"/><Relationship Id="rId5" Type="http://schemas.openxmlformats.org/officeDocument/2006/relationships/image" Target="../media/image28.emf"/><Relationship Id="rId6" Type="http://schemas.openxmlformats.org/officeDocument/2006/relationships/oleObject" Target="../embeddings/oleObject17.bin"/><Relationship Id="rId7" Type="http://schemas.openxmlformats.org/officeDocument/2006/relationships/image" Target="../media/image29.wmf"/><Relationship Id="rId8" Type="http://schemas.openxmlformats.org/officeDocument/2006/relationships/oleObject" Target="../embeddings/oleObject18.bin"/><Relationship Id="rId9" Type="http://schemas.openxmlformats.org/officeDocument/2006/relationships/image" Target="../media/image30.wmf"/><Relationship Id="rId10" Type="http://schemas.openxmlformats.org/officeDocument/2006/relationships/oleObject" Target="../embeddings/oleObject19.bin"/><Relationship Id="rId11" Type="http://schemas.openxmlformats.org/officeDocument/2006/relationships/image" Target="../media/image31.w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Equation11.bin"/><Relationship Id="rId4" Type="http://schemas.openxmlformats.org/officeDocument/2006/relationships/image" Target="../media/image32.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3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1.bin"/><Relationship Id="rId5" Type="http://schemas.openxmlformats.org/officeDocument/2006/relationships/image" Target="../media/image34.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acm.org/pubs/citations/journals/surveys/1998-30-4/p528-crestan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5" Type="http://schemas.openxmlformats.org/officeDocument/2006/relationships/oleObject" Target="../embeddings/Microsoft_Equation1.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Probabilistic Information Retrieval</a:t>
            </a:r>
          </a:p>
          <a:p>
            <a:r>
              <a:rPr lang="en-US" dirty="0">
                <a:latin typeface="Calibri" charset="0"/>
              </a:rPr>
              <a:t>Chris Manning, Pandu Nayak and </a:t>
            </a:r>
          </a:p>
          <a:p>
            <a:r>
              <a:rPr lang="en-US" dirty="0" err="1">
                <a:latin typeface="Calibri" charset="0"/>
              </a:rPr>
              <a:t>Prabhakar</a:t>
            </a:r>
            <a:r>
              <a:rPr lang="en-US" dirty="0">
                <a:latin typeface="Calibri" charset="0"/>
              </a:rPr>
              <a:t> </a:t>
            </a:r>
            <a:r>
              <a:rPr lang="en-US" dirty="0" err="1" smtClean="0">
                <a:latin typeface="Calibri" charset="0"/>
              </a:rPr>
              <a:t>Raghavan</a:t>
            </a:r>
            <a:endParaRPr lang="en-US" dirty="0">
              <a:latin typeface="Calibri" charset="0"/>
            </a:endParaRPr>
          </a:p>
        </p:txBody>
      </p:sp>
    </p:spTree>
    <p:extLst>
      <p:ext uri="{BB962C8B-B14F-4D97-AF65-F5344CB8AC3E}">
        <p14:creationId xmlns:p14="http://schemas.microsoft.com/office/powerpoint/2010/main" val="35175606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Probability Ranking Principle</a:t>
            </a:r>
          </a:p>
        </p:txBody>
      </p:sp>
      <p:sp>
        <p:nvSpPr>
          <p:cNvPr id="112643" name="Text Box 3"/>
          <p:cNvSpPr txBox="1">
            <a:spLocks noChangeArrowheads="1"/>
          </p:cNvSpPr>
          <p:nvPr/>
        </p:nvSpPr>
        <p:spPr bwMode="auto">
          <a:xfrm>
            <a:off x="976313" y="1870075"/>
            <a:ext cx="58161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Let </a:t>
            </a:r>
            <a:r>
              <a:rPr lang="en-US" i="1" dirty="0">
                <a:solidFill>
                  <a:schemeClr val="tx2"/>
                </a:solidFill>
                <a:latin typeface="Times New Roman" charset="0"/>
              </a:rPr>
              <a:t>x</a:t>
            </a:r>
            <a:r>
              <a:rPr lang="en-US" i="1" dirty="0">
                <a:latin typeface="Times New Roman" charset="0"/>
              </a:rPr>
              <a:t> </a:t>
            </a:r>
            <a:r>
              <a:rPr lang="en-US" dirty="0" smtClean="0">
                <a:latin typeface="Times New Roman" charset="0"/>
              </a:rPr>
              <a:t>represent a </a:t>
            </a:r>
            <a:r>
              <a:rPr lang="en-US" dirty="0">
                <a:latin typeface="Times New Roman" charset="0"/>
              </a:rPr>
              <a:t>document in the collection. </a:t>
            </a:r>
          </a:p>
          <a:p>
            <a:pPr eaLnBrk="0" hangingPunct="0"/>
            <a:r>
              <a:rPr lang="en-US" dirty="0">
                <a:latin typeface="Times New Roman" charset="0"/>
              </a:rPr>
              <a:t>Let </a:t>
            </a:r>
            <a:r>
              <a:rPr lang="en-US" i="1" dirty="0">
                <a:solidFill>
                  <a:schemeClr val="tx2"/>
                </a:solidFill>
                <a:latin typeface="Times New Roman" charset="0"/>
              </a:rPr>
              <a:t>R</a:t>
            </a:r>
            <a:r>
              <a:rPr lang="en-US" dirty="0">
                <a:latin typeface="Times New Roman" charset="0"/>
              </a:rPr>
              <a:t> </a:t>
            </a:r>
            <a:r>
              <a:rPr lang="en-US" dirty="0" smtClean="0">
                <a:latin typeface="Times New Roman" charset="0"/>
              </a:rPr>
              <a:t>represent </a:t>
            </a:r>
            <a:r>
              <a:rPr lang="en-US" b="1" dirty="0">
                <a:latin typeface="Times New Roman" charset="0"/>
              </a:rPr>
              <a:t>relevance </a:t>
            </a:r>
            <a:r>
              <a:rPr lang="en-US" dirty="0">
                <a:latin typeface="Times New Roman" charset="0"/>
              </a:rPr>
              <a:t>of a document </a:t>
            </a:r>
            <a:r>
              <a:rPr lang="en-US" dirty="0" err="1">
                <a:latin typeface="Times New Roman" charset="0"/>
              </a:rPr>
              <a:t>w.r.t</a:t>
            </a:r>
            <a:r>
              <a:rPr lang="en-US" dirty="0">
                <a:latin typeface="Times New Roman" charset="0"/>
              </a:rPr>
              <a:t>. given (fixed) </a:t>
            </a:r>
          </a:p>
          <a:p>
            <a:pPr eaLnBrk="0" hangingPunct="0"/>
            <a:r>
              <a:rPr lang="en-US" dirty="0">
                <a:latin typeface="Times New Roman" charset="0"/>
              </a:rPr>
              <a:t>query and let </a:t>
            </a:r>
            <a:r>
              <a:rPr lang="en-US" b="1" dirty="0" smtClean="0">
                <a:latin typeface="Times New Roman" charset="0"/>
              </a:rPr>
              <a:t>R=1</a:t>
            </a:r>
            <a:r>
              <a:rPr lang="en-US" dirty="0" smtClean="0">
                <a:latin typeface="Times New Roman" charset="0"/>
              </a:rPr>
              <a:t> represent relevant and </a:t>
            </a:r>
            <a:r>
              <a:rPr lang="en-US" b="1" dirty="0" smtClean="0">
                <a:latin typeface="Times New Roman" charset="0"/>
              </a:rPr>
              <a:t>R=0</a:t>
            </a:r>
            <a:r>
              <a:rPr lang="en-US" dirty="0" smtClean="0">
                <a:latin typeface="Times New Roman" charset="0"/>
              </a:rPr>
              <a:t> not relevant</a:t>
            </a:r>
            <a:r>
              <a:rPr lang="en-US" b="1" dirty="0" smtClean="0">
                <a:latin typeface="Times New Roman" charset="0"/>
              </a:rPr>
              <a:t>.</a:t>
            </a:r>
            <a:endParaRPr lang="en-US" dirty="0">
              <a:latin typeface="Times New Roman" charset="0"/>
            </a:endParaRPr>
          </a:p>
        </p:txBody>
      </p:sp>
      <p:graphicFrame>
        <p:nvGraphicFramePr>
          <p:cNvPr id="112644" name="Object 4"/>
          <p:cNvGraphicFramePr>
            <a:graphicFrameLocks noChangeAspect="1"/>
          </p:cNvGraphicFramePr>
          <p:nvPr>
            <p:extLst>
              <p:ext uri="{D42A27DB-BD31-4B8C-83A1-F6EECF244321}">
                <p14:modId xmlns:p14="http://schemas.microsoft.com/office/powerpoint/2010/main" val="925641613"/>
              </p:ext>
            </p:extLst>
          </p:nvPr>
        </p:nvGraphicFramePr>
        <p:xfrm>
          <a:off x="846138" y="3886200"/>
          <a:ext cx="4078287" cy="1677988"/>
        </p:xfrm>
        <a:graphic>
          <a:graphicData uri="http://schemas.openxmlformats.org/presentationml/2006/ole">
            <mc:AlternateContent xmlns:mc="http://schemas.openxmlformats.org/markup-compatibility/2006">
              <mc:Choice xmlns:v="urn:schemas-microsoft-com:vml" Requires="v">
                <p:oleObj spid="_x0000_s44138" name="Equation" r:id="rId3" imgW="2095500" imgH="863600" progId="Equation.3">
                  <p:embed/>
                </p:oleObj>
              </mc:Choice>
              <mc:Fallback>
                <p:oleObj name="Equation" r:id="rId3" imgW="2095500" imgH="863600" progId="Equation.3">
                  <p:embed/>
                  <p:pic>
                    <p:nvPicPr>
                      <p:cNvPr id="0" name=""/>
                      <p:cNvPicPr>
                        <a:picLocks noChangeAspect="1" noChangeArrowheads="1"/>
                      </p:cNvPicPr>
                      <p:nvPr/>
                    </p:nvPicPr>
                    <p:blipFill>
                      <a:blip r:embed="rId4"/>
                      <a:srcRect/>
                      <a:stretch>
                        <a:fillRect/>
                      </a:stretch>
                    </p:blipFill>
                    <p:spPr bwMode="auto">
                      <a:xfrm>
                        <a:off x="846138" y="3886200"/>
                        <a:ext cx="4078287" cy="167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645" name="Text Box 5"/>
          <p:cNvSpPr txBox="1">
            <a:spLocks noChangeArrowheads="1"/>
          </p:cNvSpPr>
          <p:nvPr/>
        </p:nvSpPr>
        <p:spPr bwMode="auto">
          <a:xfrm>
            <a:off x="4924425" y="4744754"/>
            <a:ext cx="3962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dirty="0">
                <a:solidFill>
                  <a:schemeClr val="tx2"/>
                </a:solidFill>
                <a:latin typeface="Times New Roman" charset="0"/>
              </a:rPr>
              <a:t>p(</a:t>
            </a:r>
            <a:r>
              <a:rPr lang="en-US" i="1" dirty="0" err="1">
                <a:solidFill>
                  <a:schemeClr val="tx2"/>
                </a:solidFill>
                <a:latin typeface="Times New Roman" charset="0"/>
              </a:rPr>
              <a:t>x|</a:t>
            </a:r>
            <a:r>
              <a:rPr lang="en-US" i="1" dirty="0" err="1" smtClean="0">
                <a:solidFill>
                  <a:schemeClr val="tx2"/>
                </a:solidFill>
                <a:latin typeface="Times New Roman" charset="0"/>
              </a:rPr>
              <a:t>R</a:t>
            </a:r>
            <a:r>
              <a:rPr lang="en-US" i="1" dirty="0" smtClean="0">
                <a:solidFill>
                  <a:schemeClr val="tx2"/>
                </a:solidFill>
                <a:latin typeface="Times New Roman" charset="0"/>
              </a:rPr>
              <a:t>=</a:t>
            </a:r>
            <a:r>
              <a:rPr lang="en-US" dirty="0" smtClean="0">
                <a:solidFill>
                  <a:schemeClr val="tx2"/>
                </a:solidFill>
                <a:latin typeface="Times New Roman" charset="0"/>
              </a:rPr>
              <a:t>1)</a:t>
            </a:r>
            <a:r>
              <a:rPr lang="en-US" dirty="0">
                <a:solidFill>
                  <a:schemeClr val="tx2"/>
                </a:solidFill>
                <a:latin typeface="Times New Roman" charset="0"/>
              </a:rPr>
              <a:t>, p(</a:t>
            </a:r>
            <a:r>
              <a:rPr lang="en-US" i="1" dirty="0" err="1">
                <a:solidFill>
                  <a:schemeClr val="tx2"/>
                </a:solidFill>
                <a:latin typeface="Times New Roman" charset="0"/>
              </a:rPr>
              <a:t>x</a:t>
            </a:r>
            <a:r>
              <a:rPr lang="en-US" i="1" dirty="0" err="1" smtClean="0">
                <a:solidFill>
                  <a:schemeClr val="tx2"/>
                </a:solidFill>
                <a:latin typeface="Times New Roman" charset="0"/>
              </a:rPr>
              <a:t>|R</a:t>
            </a:r>
            <a:r>
              <a:rPr lang="en-US" i="1" dirty="0" smtClean="0">
                <a:solidFill>
                  <a:schemeClr val="tx2"/>
                </a:solidFill>
                <a:latin typeface="Times New Roman" charset="0"/>
              </a:rPr>
              <a:t>=</a:t>
            </a:r>
            <a:r>
              <a:rPr lang="en-US" dirty="0" smtClean="0">
                <a:solidFill>
                  <a:schemeClr val="tx2"/>
                </a:solidFill>
                <a:latin typeface="Times New Roman" charset="0"/>
              </a:rPr>
              <a:t>0)</a:t>
            </a:r>
            <a:r>
              <a:rPr lang="en-US" i="1" dirty="0" smtClean="0">
                <a:latin typeface="Times New Roman" charset="0"/>
              </a:rPr>
              <a:t> </a:t>
            </a:r>
            <a:r>
              <a:rPr lang="en-US" i="1" dirty="0">
                <a:latin typeface="Times New Roman" charset="0"/>
              </a:rPr>
              <a:t>-</a:t>
            </a:r>
            <a:r>
              <a:rPr lang="en-US" dirty="0">
                <a:latin typeface="Times New Roman" charset="0"/>
              </a:rPr>
              <a:t> probability that if a relevant (</a:t>
            </a:r>
            <a:r>
              <a:rPr lang="en-US" dirty="0" smtClean="0">
                <a:latin typeface="Times New Roman" charset="0"/>
              </a:rPr>
              <a:t>not relevant</a:t>
            </a:r>
            <a:r>
              <a:rPr lang="en-US" dirty="0" smtClean="0">
                <a:latin typeface="Times New Roman" charset="0"/>
              </a:rPr>
              <a:t>) document </a:t>
            </a:r>
            <a:r>
              <a:rPr lang="en-US" dirty="0">
                <a:latin typeface="Times New Roman" charset="0"/>
              </a:rPr>
              <a:t>is retrieved, it is </a:t>
            </a:r>
            <a:r>
              <a:rPr lang="en-US" i="1" dirty="0">
                <a:solidFill>
                  <a:schemeClr val="tx2"/>
                </a:solidFill>
                <a:latin typeface="Times New Roman" charset="0"/>
              </a:rPr>
              <a:t>x</a:t>
            </a:r>
            <a:r>
              <a:rPr lang="en-US" i="1" dirty="0">
                <a:latin typeface="Times New Roman" charset="0"/>
              </a:rPr>
              <a:t>.</a:t>
            </a:r>
            <a:endParaRPr lang="en-US" dirty="0">
              <a:latin typeface="Times New Roman" charset="0"/>
            </a:endParaRPr>
          </a:p>
        </p:txBody>
      </p:sp>
      <p:sp>
        <p:nvSpPr>
          <p:cNvPr id="112646" name="Text Box 6"/>
          <p:cNvSpPr txBox="1">
            <a:spLocks noChangeArrowheads="1"/>
          </p:cNvSpPr>
          <p:nvPr/>
        </p:nvSpPr>
        <p:spPr bwMode="auto">
          <a:xfrm>
            <a:off x="990600" y="3124200"/>
            <a:ext cx="62841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Need to find </a:t>
            </a:r>
            <a:r>
              <a:rPr lang="en-US" dirty="0">
                <a:solidFill>
                  <a:schemeClr val="tx2"/>
                </a:solidFill>
                <a:latin typeface="Times New Roman" charset="0"/>
              </a:rPr>
              <a:t>p(</a:t>
            </a:r>
            <a:r>
              <a:rPr lang="en-US" i="1" dirty="0" smtClean="0">
                <a:solidFill>
                  <a:schemeClr val="tx2"/>
                </a:solidFill>
                <a:latin typeface="Times New Roman" charset="0"/>
              </a:rPr>
              <a:t>R=</a:t>
            </a:r>
            <a:r>
              <a:rPr lang="en-US" dirty="0" smtClean="0">
                <a:solidFill>
                  <a:schemeClr val="tx2"/>
                </a:solidFill>
                <a:latin typeface="Times New Roman" charset="0"/>
              </a:rPr>
              <a:t>1</a:t>
            </a:r>
            <a:r>
              <a:rPr lang="en-US" i="1" dirty="0" smtClean="0">
                <a:solidFill>
                  <a:schemeClr val="tx2"/>
                </a:solidFill>
                <a:latin typeface="Times New Roman" charset="0"/>
              </a:rPr>
              <a:t>|</a:t>
            </a:r>
            <a:r>
              <a:rPr lang="en-US" i="1" dirty="0">
                <a:solidFill>
                  <a:schemeClr val="tx2"/>
                </a:solidFill>
                <a:latin typeface="Times New Roman" charset="0"/>
              </a:rPr>
              <a:t>x</a:t>
            </a:r>
            <a:r>
              <a:rPr lang="en-US" dirty="0">
                <a:solidFill>
                  <a:schemeClr val="tx2"/>
                </a:solidFill>
                <a:latin typeface="Times New Roman" charset="0"/>
              </a:rPr>
              <a:t>)</a:t>
            </a:r>
            <a:r>
              <a:rPr lang="en-US" i="1" dirty="0">
                <a:latin typeface="Times New Roman" charset="0"/>
              </a:rPr>
              <a:t> </a:t>
            </a:r>
            <a:r>
              <a:rPr lang="en-US" dirty="0">
                <a:latin typeface="Times New Roman" charset="0"/>
              </a:rPr>
              <a:t>- probability that a document </a:t>
            </a:r>
            <a:r>
              <a:rPr lang="en-US" i="1" dirty="0">
                <a:solidFill>
                  <a:schemeClr val="tx2"/>
                </a:solidFill>
                <a:latin typeface="Times New Roman" charset="0"/>
              </a:rPr>
              <a:t>x</a:t>
            </a:r>
            <a:r>
              <a:rPr lang="en-US" i="1" dirty="0">
                <a:latin typeface="Times New Roman" charset="0"/>
              </a:rPr>
              <a:t> </a:t>
            </a:r>
            <a:r>
              <a:rPr lang="en-US" dirty="0">
                <a:latin typeface="Times New Roman" charset="0"/>
              </a:rPr>
              <a:t>is </a:t>
            </a:r>
            <a:r>
              <a:rPr lang="en-US" b="1" dirty="0">
                <a:latin typeface="Times New Roman" charset="0"/>
              </a:rPr>
              <a:t>relevant.</a:t>
            </a:r>
            <a:endParaRPr lang="en-US" dirty="0">
              <a:latin typeface="Times New Roman" charset="0"/>
            </a:endParaRPr>
          </a:p>
        </p:txBody>
      </p:sp>
      <p:sp>
        <p:nvSpPr>
          <p:cNvPr id="112647" name="Text Box 7"/>
          <p:cNvSpPr txBox="1">
            <a:spLocks noChangeArrowheads="1"/>
          </p:cNvSpPr>
          <p:nvPr/>
        </p:nvSpPr>
        <p:spPr bwMode="auto">
          <a:xfrm>
            <a:off x="4959350" y="3810000"/>
            <a:ext cx="37673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p(</a:t>
            </a:r>
            <a:r>
              <a:rPr lang="en-US" i="1" dirty="0" smtClean="0">
                <a:latin typeface="Times New Roman" charset="0"/>
              </a:rPr>
              <a:t>R=1)</a:t>
            </a:r>
            <a:r>
              <a:rPr lang="en-US" dirty="0">
                <a:latin typeface="Times New Roman" charset="0"/>
              </a:rPr>
              <a:t>,p</a:t>
            </a:r>
            <a:r>
              <a:rPr lang="en-US" dirty="0" smtClean="0">
                <a:latin typeface="Times New Roman" charset="0"/>
              </a:rPr>
              <a:t>(</a:t>
            </a:r>
            <a:r>
              <a:rPr lang="en-US" i="1" dirty="0">
                <a:latin typeface="Times New Roman" charset="0"/>
              </a:rPr>
              <a:t>R</a:t>
            </a:r>
            <a:r>
              <a:rPr lang="en-US" i="1" dirty="0" smtClean="0">
                <a:latin typeface="Times New Roman" charset="0"/>
              </a:rPr>
              <a:t>=0</a:t>
            </a:r>
            <a:r>
              <a:rPr lang="en-US" dirty="0" smtClean="0">
                <a:latin typeface="Times New Roman" charset="0"/>
              </a:rPr>
              <a:t>) </a:t>
            </a:r>
            <a:r>
              <a:rPr lang="en-US" dirty="0">
                <a:latin typeface="Times New Roman" charset="0"/>
              </a:rPr>
              <a:t>- prior probability</a:t>
            </a:r>
          </a:p>
          <a:p>
            <a:pPr eaLnBrk="0" hangingPunct="0"/>
            <a:r>
              <a:rPr lang="en-US" dirty="0">
                <a:latin typeface="Times New Roman" charset="0"/>
              </a:rPr>
              <a:t>of retrieving a </a:t>
            </a:r>
            <a:r>
              <a:rPr lang="en-US" dirty="0" smtClean="0">
                <a:latin typeface="Times New Roman" charset="0"/>
              </a:rPr>
              <a:t>relevant or non-relevant</a:t>
            </a:r>
            <a:endParaRPr lang="en-US" dirty="0">
              <a:latin typeface="Times New Roman" charset="0"/>
            </a:endParaRPr>
          </a:p>
          <a:p>
            <a:pPr eaLnBrk="0" hangingPunct="0"/>
            <a:r>
              <a:rPr lang="en-US" dirty="0">
                <a:latin typeface="Times New Roman" charset="0"/>
              </a:rPr>
              <a:t>document</a:t>
            </a:r>
          </a:p>
        </p:txBody>
      </p:sp>
      <p:graphicFrame>
        <p:nvGraphicFramePr>
          <p:cNvPr id="112648" name="Object 8"/>
          <p:cNvGraphicFramePr>
            <a:graphicFrameLocks noChangeAspect="1"/>
          </p:cNvGraphicFramePr>
          <p:nvPr>
            <p:extLst>
              <p:ext uri="{D42A27DB-BD31-4B8C-83A1-F6EECF244321}">
                <p14:modId xmlns:p14="http://schemas.microsoft.com/office/powerpoint/2010/main" val="1106495428"/>
              </p:ext>
            </p:extLst>
          </p:nvPr>
        </p:nvGraphicFramePr>
        <p:xfrm>
          <a:off x="846138" y="5756572"/>
          <a:ext cx="3754437" cy="425450"/>
        </p:xfrm>
        <a:graphic>
          <a:graphicData uri="http://schemas.openxmlformats.org/presentationml/2006/ole">
            <mc:AlternateContent xmlns:mc="http://schemas.openxmlformats.org/markup-compatibility/2006">
              <mc:Choice xmlns:v="urn:schemas-microsoft-com:vml" Requires="v">
                <p:oleObj spid="_x0000_s44139" name="Equation" r:id="rId5" imgW="1701800" imgH="203200" progId="Equation.3">
                  <p:embed/>
                </p:oleObj>
              </mc:Choice>
              <mc:Fallback>
                <p:oleObj name="Equation" r:id="rId5" imgW="1701800" imgH="203200" progId="Equation.3">
                  <p:embed/>
                  <p:pic>
                    <p:nvPicPr>
                      <p:cNvPr id="0" name=""/>
                      <p:cNvPicPr>
                        <a:picLocks noChangeAspect="1" noChangeArrowheads="1"/>
                      </p:cNvPicPr>
                      <p:nvPr/>
                    </p:nvPicPr>
                    <p:blipFill>
                      <a:blip r:embed="rId6"/>
                      <a:srcRect/>
                      <a:stretch>
                        <a:fillRect/>
                      </a:stretch>
                    </p:blipFill>
                    <p:spPr bwMode="auto">
                      <a:xfrm>
                        <a:off x="846138" y="5756572"/>
                        <a:ext cx="3754437"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651550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600"/>
              <a:t>Probability Ranking Principle (PRP)</a:t>
            </a:r>
          </a:p>
        </p:txBody>
      </p:sp>
      <p:sp>
        <p:nvSpPr>
          <p:cNvPr id="113667" name="Rectangle 3"/>
          <p:cNvSpPr>
            <a:spLocks noGrp="1" noChangeArrowheads="1"/>
          </p:cNvSpPr>
          <p:nvPr>
            <p:ph type="body" idx="1"/>
          </p:nvPr>
        </p:nvSpPr>
        <p:spPr/>
        <p:txBody>
          <a:bodyPr/>
          <a:lstStyle/>
          <a:p>
            <a:pPr>
              <a:lnSpc>
                <a:spcPct val="90000"/>
              </a:lnSpc>
            </a:pPr>
            <a:r>
              <a:rPr lang="en-US" dirty="0"/>
              <a:t>Simple case: no selection costs or other utility concerns that would differentially weight errors</a:t>
            </a:r>
          </a:p>
          <a:p>
            <a:pPr marL="0" indent="0">
              <a:lnSpc>
                <a:spcPct val="90000"/>
              </a:lnSpc>
              <a:buNone/>
            </a:pPr>
            <a:endParaRPr lang="en-US" sz="1600" dirty="0" smtClean="0"/>
          </a:p>
          <a:p>
            <a:pPr>
              <a:lnSpc>
                <a:spcPct val="90000"/>
              </a:lnSpc>
            </a:pPr>
            <a:r>
              <a:rPr lang="en-US" dirty="0"/>
              <a:t>PRP in action: Rank all documents by </a:t>
            </a:r>
            <a:r>
              <a:rPr lang="en-US" i="1" dirty="0"/>
              <a:t>p</a:t>
            </a:r>
            <a:r>
              <a:rPr lang="en-US" dirty="0"/>
              <a:t>(</a:t>
            </a:r>
            <a:r>
              <a:rPr lang="en-US" i="1" dirty="0"/>
              <a:t>R=1</a:t>
            </a:r>
            <a:r>
              <a:rPr lang="en-US" dirty="0"/>
              <a:t>|</a:t>
            </a:r>
            <a:r>
              <a:rPr lang="en-US" i="1" dirty="0"/>
              <a:t>x</a:t>
            </a:r>
            <a:r>
              <a:rPr lang="en-US" dirty="0"/>
              <a:t>)</a:t>
            </a:r>
            <a:endParaRPr lang="en-US" i="1" dirty="0"/>
          </a:p>
          <a:p>
            <a:pPr>
              <a:lnSpc>
                <a:spcPct val="90000"/>
              </a:lnSpc>
            </a:pPr>
            <a:endParaRPr lang="en-US" b="1" dirty="0" smtClean="0"/>
          </a:p>
          <a:p>
            <a:pPr>
              <a:lnSpc>
                <a:spcPct val="90000"/>
              </a:lnSpc>
            </a:pPr>
            <a:r>
              <a:rPr lang="en-US" dirty="0" smtClean="0"/>
              <a:t>Theorem: Using </a:t>
            </a:r>
            <a:r>
              <a:rPr lang="en-US" dirty="0"/>
              <a:t>the PRP is optimal, in that it minimizes the loss (Bayes risk) under 1/0 loss</a:t>
            </a:r>
          </a:p>
          <a:p>
            <a:pPr lvl="1">
              <a:lnSpc>
                <a:spcPct val="90000"/>
              </a:lnSpc>
            </a:pPr>
            <a:r>
              <a:rPr lang="en-US" dirty="0"/>
              <a:t>Provable if all probabilities correct, etc.  </a:t>
            </a:r>
            <a:r>
              <a:rPr lang="en-US" dirty="0">
                <a:solidFill>
                  <a:schemeClr val="folHlink"/>
                </a:solidFill>
              </a:rPr>
              <a:t>[e.g., Ripley 1996]</a:t>
            </a:r>
          </a:p>
        </p:txBody>
      </p:sp>
    </p:spTree>
    <p:extLst>
      <p:ext uri="{BB962C8B-B14F-4D97-AF65-F5344CB8AC3E}">
        <p14:creationId xmlns:p14="http://schemas.microsoft.com/office/powerpoint/2010/main" val="10802393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en-US"/>
              <a:t>Probability Ranking Principle</a:t>
            </a:r>
          </a:p>
        </p:txBody>
      </p:sp>
      <p:sp>
        <p:nvSpPr>
          <p:cNvPr id="114692" name="Rectangle 4"/>
          <p:cNvSpPr>
            <a:spLocks noGrp="1" noChangeArrowheads="1"/>
          </p:cNvSpPr>
          <p:nvPr>
            <p:ph type="body" idx="1"/>
          </p:nvPr>
        </p:nvSpPr>
        <p:spPr>
          <a:xfrm>
            <a:off x="457200" y="1828800"/>
            <a:ext cx="8382000" cy="4495800"/>
          </a:xfrm>
        </p:spPr>
        <p:txBody>
          <a:bodyPr/>
          <a:lstStyle/>
          <a:p>
            <a:r>
              <a:rPr lang="en-US" dirty="0"/>
              <a:t>More complex case: retrieval </a:t>
            </a:r>
            <a:r>
              <a:rPr lang="en-US" dirty="0" smtClean="0"/>
              <a:t>costs.</a:t>
            </a:r>
            <a:endParaRPr lang="en-US" dirty="0"/>
          </a:p>
          <a:p>
            <a:pPr lvl="1"/>
            <a:r>
              <a:rPr lang="en-US" dirty="0"/>
              <a:t>Let </a:t>
            </a:r>
            <a:r>
              <a:rPr lang="en-US" i="1" dirty="0"/>
              <a:t>d</a:t>
            </a:r>
            <a:r>
              <a:rPr lang="en-US" dirty="0"/>
              <a:t> be a document</a:t>
            </a:r>
          </a:p>
          <a:p>
            <a:pPr lvl="1"/>
            <a:r>
              <a:rPr lang="en-US" i="1" dirty="0"/>
              <a:t>C </a:t>
            </a:r>
            <a:r>
              <a:rPr lang="en-US" dirty="0" smtClean="0"/>
              <a:t>– </a:t>
            </a:r>
            <a:r>
              <a:rPr lang="en-US" dirty="0" smtClean="0"/>
              <a:t>cost of not retrieving </a:t>
            </a:r>
            <a:r>
              <a:rPr lang="en-US" dirty="0" smtClean="0"/>
              <a:t>a </a:t>
            </a:r>
            <a:r>
              <a:rPr lang="en-US" u="sng" dirty="0"/>
              <a:t>relevant</a:t>
            </a:r>
            <a:r>
              <a:rPr lang="en-US" dirty="0"/>
              <a:t> document</a:t>
            </a:r>
          </a:p>
          <a:p>
            <a:pPr lvl="1"/>
            <a:r>
              <a:rPr lang="en-US" i="1" dirty="0" smtClean="0"/>
              <a:t>C’</a:t>
            </a:r>
            <a:r>
              <a:rPr lang="en-US" dirty="0" smtClean="0"/>
              <a:t> – </a:t>
            </a:r>
            <a:r>
              <a:rPr lang="en-US" dirty="0" smtClean="0"/>
              <a:t>cost of </a:t>
            </a:r>
            <a:r>
              <a:rPr lang="en-US" dirty="0" smtClean="0"/>
              <a:t>retrieving a </a:t>
            </a:r>
            <a:r>
              <a:rPr lang="en-US" u="sng" dirty="0" smtClean="0"/>
              <a:t>non</a:t>
            </a:r>
            <a:r>
              <a:rPr lang="en-US" u="sng" dirty="0"/>
              <a:t>-relevant</a:t>
            </a:r>
            <a:r>
              <a:rPr lang="en-US" dirty="0"/>
              <a:t> document</a:t>
            </a:r>
          </a:p>
          <a:p>
            <a:r>
              <a:rPr lang="en-US" dirty="0"/>
              <a:t>Probability Ranking Principle: if</a:t>
            </a:r>
          </a:p>
          <a:p>
            <a:pPr>
              <a:buFont typeface="Wingdings" charset="0"/>
              <a:buNone/>
            </a:pPr>
            <a:endParaRPr lang="en-US" dirty="0"/>
          </a:p>
          <a:p>
            <a:pPr>
              <a:buFont typeface="Wingdings" charset="0"/>
              <a:buNone/>
            </a:pPr>
            <a:r>
              <a:rPr lang="en-US" dirty="0"/>
              <a:t>for all </a:t>
            </a:r>
            <a:r>
              <a:rPr lang="en-US" i="1" dirty="0" smtClean="0"/>
              <a:t>d’ </a:t>
            </a:r>
            <a:r>
              <a:rPr lang="en-US" i="1" dirty="0"/>
              <a:t>not yet retrieved</a:t>
            </a:r>
            <a:r>
              <a:rPr lang="en-US" dirty="0"/>
              <a:t>, then </a:t>
            </a:r>
            <a:r>
              <a:rPr lang="en-US" i="1" dirty="0"/>
              <a:t>d</a:t>
            </a:r>
            <a:r>
              <a:rPr lang="en-US" dirty="0"/>
              <a:t> </a:t>
            </a:r>
            <a:r>
              <a:rPr lang="en-US" b="1" dirty="0"/>
              <a:t>is the next document to be retrieved</a:t>
            </a:r>
          </a:p>
          <a:p>
            <a:r>
              <a:rPr lang="en-US" b="1" dirty="0"/>
              <a:t>We </a:t>
            </a:r>
            <a:r>
              <a:rPr lang="en-US" b="1" dirty="0" smtClean="0"/>
              <a:t>won’t </a:t>
            </a:r>
            <a:r>
              <a:rPr lang="en-US" b="1" dirty="0"/>
              <a:t>further consider </a:t>
            </a:r>
            <a:r>
              <a:rPr lang="en-US" b="1" dirty="0" smtClean="0"/>
              <a:t>cost/utility </a:t>
            </a:r>
            <a:r>
              <a:rPr lang="en-US" b="1" dirty="0"/>
              <a:t>from now on</a:t>
            </a:r>
          </a:p>
        </p:txBody>
      </p:sp>
      <p:graphicFrame>
        <p:nvGraphicFramePr>
          <p:cNvPr id="114693" name="Object 5"/>
          <p:cNvGraphicFramePr>
            <a:graphicFrameLocks noChangeAspect="1"/>
          </p:cNvGraphicFramePr>
          <p:nvPr>
            <p:extLst>
              <p:ext uri="{D42A27DB-BD31-4B8C-83A1-F6EECF244321}">
                <p14:modId xmlns:p14="http://schemas.microsoft.com/office/powerpoint/2010/main" val="1392814567"/>
              </p:ext>
            </p:extLst>
          </p:nvPr>
        </p:nvGraphicFramePr>
        <p:xfrm>
          <a:off x="573088" y="4191000"/>
          <a:ext cx="7977187" cy="457200"/>
        </p:xfrm>
        <a:graphic>
          <a:graphicData uri="http://schemas.openxmlformats.org/presentationml/2006/ole">
            <mc:AlternateContent xmlns:mc="http://schemas.openxmlformats.org/markup-compatibility/2006">
              <mc:Choice xmlns:v="urn:schemas-microsoft-com:vml" Requires="v">
                <p:oleObj spid="_x0000_s46136" name="Equation" r:id="rId3" imgW="3975100" imgH="203200" progId="Equation.3">
                  <p:embed/>
                </p:oleObj>
              </mc:Choice>
              <mc:Fallback>
                <p:oleObj name="Equation" r:id="rId3" imgW="3975100" imgH="203200" progId="Equation.3">
                  <p:embed/>
                  <p:pic>
                    <p:nvPicPr>
                      <p:cNvPr id="0" name=""/>
                      <p:cNvPicPr>
                        <a:picLocks noChangeAspect="1" noChangeArrowheads="1"/>
                      </p:cNvPicPr>
                      <p:nvPr/>
                    </p:nvPicPr>
                    <p:blipFill>
                      <a:blip r:embed="rId4"/>
                      <a:srcRect/>
                      <a:stretch>
                        <a:fillRect/>
                      </a:stretch>
                    </p:blipFill>
                    <p:spPr bwMode="auto">
                      <a:xfrm>
                        <a:off x="573088" y="4191000"/>
                        <a:ext cx="7977187" cy="457200"/>
                      </a:xfrm>
                      <a:prstGeom prst="rect">
                        <a:avLst/>
                      </a:prstGeom>
                      <a:solidFill>
                        <a:srgbClr val="89CB22"/>
                      </a:solidFill>
                      <a:ln>
                        <a:noFill/>
                      </a:ln>
                      <a:effectLst/>
                      <a:extLst/>
                    </p:spPr>
                  </p:pic>
                </p:oleObj>
              </mc:Fallback>
            </mc:AlternateContent>
          </a:graphicData>
        </a:graphic>
      </p:graphicFrame>
    </p:spTree>
    <p:extLst>
      <p:ext uri="{BB962C8B-B14F-4D97-AF65-F5344CB8AC3E}">
        <p14:creationId xmlns:p14="http://schemas.microsoft.com/office/powerpoint/2010/main" val="20648308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Probability Ranking Principle</a:t>
            </a:r>
          </a:p>
        </p:txBody>
      </p:sp>
      <p:sp>
        <p:nvSpPr>
          <p:cNvPr id="115715" name="Rectangle 3"/>
          <p:cNvSpPr>
            <a:spLocks noGrp="1" noChangeArrowheads="1"/>
          </p:cNvSpPr>
          <p:nvPr>
            <p:ph type="body" idx="1"/>
          </p:nvPr>
        </p:nvSpPr>
        <p:spPr>
          <a:xfrm>
            <a:off x="990600" y="1676400"/>
            <a:ext cx="7772400" cy="4648200"/>
          </a:xfrm>
        </p:spPr>
        <p:txBody>
          <a:bodyPr/>
          <a:lstStyle/>
          <a:p>
            <a:r>
              <a:rPr lang="en-US" dirty="0"/>
              <a:t>How do we compute all those probabilities?</a:t>
            </a:r>
          </a:p>
          <a:p>
            <a:pPr lvl="1"/>
            <a:r>
              <a:rPr lang="en-US" dirty="0"/>
              <a:t>Do not know exact probabilities, have to use estimates </a:t>
            </a:r>
          </a:p>
          <a:p>
            <a:pPr lvl="1"/>
            <a:r>
              <a:rPr lang="en-US" dirty="0"/>
              <a:t>Binary Independence </a:t>
            </a:r>
            <a:r>
              <a:rPr lang="en-US" dirty="0" smtClean="0"/>
              <a:t>Model </a:t>
            </a:r>
            <a:r>
              <a:rPr lang="en-US" dirty="0"/>
              <a:t>(</a:t>
            </a:r>
            <a:r>
              <a:rPr lang="en-US" dirty="0" smtClean="0"/>
              <a:t>BIM) </a:t>
            </a:r>
            <a:r>
              <a:rPr lang="en-US" dirty="0"/>
              <a:t>– which we discuss </a:t>
            </a:r>
            <a:r>
              <a:rPr lang="en-US" dirty="0" smtClean="0"/>
              <a:t>next – </a:t>
            </a:r>
            <a:r>
              <a:rPr lang="en-US" dirty="0"/>
              <a:t>is the simplest model</a:t>
            </a:r>
          </a:p>
          <a:p>
            <a:r>
              <a:rPr lang="en-US" dirty="0" smtClean="0"/>
              <a:t>Questionable a</a:t>
            </a:r>
            <a:r>
              <a:rPr lang="en-US" dirty="0" smtClean="0"/>
              <a:t>ssumptions</a:t>
            </a:r>
            <a:endParaRPr lang="en-US" dirty="0"/>
          </a:p>
          <a:p>
            <a:pPr lvl="1"/>
            <a:r>
              <a:rPr lang="en-US" dirty="0" smtClean="0"/>
              <a:t>“Relevance” </a:t>
            </a:r>
            <a:r>
              <a:rPr lang="en-US" dirty="0"/>
              <a:t>of each document is independent of relevance of other documents.</a:t>
            </a:r>
          </a:p>
          <a:p>
            <a:pPr lvl="2"/>
            <a:r>
              <a:rPr lang="en-US" dirty="0"/>
              <a:t>Really, </a:t>
            </a:r>
            <a:r>
              <a:rPr lang="en-US" dirty="0" smtClean="0"/>
              <a:t>it’s </a:t>
            </a:r>
            <a:r>
              <a:rPr lang="en-US" dirty="0"/>
              <a:t>bad to keep on returning </a:t>
            </a:r>
            <a:r>
              <a:rPr lang="en-US" b="1" dirty="0"/>
              <a:t>duplicates</a:t>
            </a:r>
          </a:p>
          <a:p>
            <a:pPr lvl="1"/>
            <a:r>
              <a:rPr lang="en-US" dirty="0"/>
              <a:t>Boolean model of relevance</a:t>
            </a:r>
          </a:p>
          <a:p>
            <a:pPr lvl="1"/>
            <a:r>
              <a:rPr lang="en-US" dirty="0"/>
              <a:t>That one has a single step information need</a:t>
            </a:r>
          </a:p>
          <a:p>
            <a:pPr lvl="2"/>
            <a:r>
              <a:rPr lang="en-US" dirty="0"/>
              <a:t>Seeing a range of results might let user refine query</a:t>
            </a:r>
          </a:p>
        </p:txBody>
      </p:sp>
    </p:spTree>
    <p:extLst>
      <p:ext uri="{BB962C8B-B14F-4D97-AF65-F5344CB8AC3E}">
        <p14:creationId xmlns:p14="http://schemas.microsoft.com/office/powerpoint/2010/main" val="4223367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7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3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40" name="Rectangle 4"/>
          <p:cNvSpPr>
            <a:spLocks noGrp="1" noChangeArrowheads="1"/>
          </p:cNvSpPr>
          <p:nvPr>
            <p:ph type="title"/>
          </p:nvPr>
        </p:nvSpPr>
        <p:spPr>
          <a:xfrm>
            <a:off x="685800" y="4572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t>Probabilistic Retrieval Strategy</a:t>
            </a:r>
          </a:p>
        </p:txBody>
      </p:sp>
      <p:sp>
        <p:nvSpPr>
          <p:cNvPr id="116741" name="Rectangle 5"/>
          <p:cNvSpPr>
            <a:spLocks noGrp="1" noChangeArrowheads="1"/>
          </p:cNvSpPr>
          <p:nvPr>
            <p:ph type="body" idx="1"/>
          </p:nvPr>
        </p:nvSpPr>
        <p:spPr>
          <a:xfrm>
            <a:off x="381000" y="1752600"/>
            <a:ext cx="8458200" cy="495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a:t>Estimate how terms contribute to relevance</a:t>
            </a:r>
          </a:p>
          <a:p>
            <a:pPr lvl="1"/>
            <a:r>
              <a:rPr lang="en-US" dirty="0"/>
              <a:t>How do things like </a:t>
            </a:r>
            <a:r>
              <a:rPr lang="en-US" dirty="0" err="1"/>
              <a:t>tf</a:t>
            </a:r>
            <a:r>
              <a:rPr lang="en-US" dirty="0"/>
              <a:t>, </a:t>
            </a:r>
            <a:r>
              <a:rPr lang="en-US" dirty="0" err="1"/>
              <a:t>df</a:t>
            </a:r>
            <a:r>
              <a:rPr lang="en-US" dirty="0"/>
              <a:t>, and </a:t>
            </a:r>
            <a:r>
              <a:rPr lang="en-US" dirty="0" smtClean="0"/>
              <a:t>document length </a:t>
            </a:r>
            <a:r>
              <a:rPr lang="en-US" dirty="0"/>
              <a:t>influence your judgments about document relevance? </a:t>
            </a:r>
          </a:p>
          <a:p>
            <a:pPr lvl="2"/>
            <a:r>
              <a:rPr lang="en-US" dirty="0" smtClean="0"/>
              <a:t>A more nuanced </a:t>
            </a:r>
            <a:r>
              <a:rPr lang="en-US" dirty="0"/>
              <a:t>answer is the Okapi </a:t>
            </a:r>
            <a:r>
              <a:rPr lang="en-US" dirty="0" smtClean="0"/>
              <a:t>formulae</a:t>
            </a:r>
          </a:p>
          <a:p>
            <a:pPr lvl="3"/>
            <a:r>
              <a:rPr lang="en-US" dirty="0" err="1" smtClean="0"/>
              <a:t>Spärck</a:t>
            </a:r>
            <a:r>
              <a:rPr lang="en-US" dirty="0" smtClean="0"/>
              <a:t> Jones / Robertson</a:t>
            </a:r>
            <a:endParaRPr lang="en-US" dirty="0"/>
          </a:p>
          <a:p>
            <a:pPr>
              <a:buFont typeface="Wingdings" charset="0"/>
              <a:buNone/>
            </a:pPr>
            <a:endParaRPr lang="en-US" dirty="0"/>
          </a:p>
          <a:p>
            <a:r>
              <a:rPr lang="en-US" dirty="0"/>
              <a:t>Combine to find document relevance probability</a:t>
            </a:r>
          </a:p>
          <a:p>
            <a:pPr>
              <a:buFont typeface="Wingdings" charset="0"/>
              <a:buNone/>
            </a:pPr>
            <a:endParaRPr lang="en-US" dirty="0"/>
          </a:p>
          <a:p>
            <a:r>
              <a:rPr lang="en-US" dirty="0"/>
              <a:t>Order documents by decreasing probability </a:t>
            </a:r>
          </a:p>
        </p:txBody>
      </p:sp>
    </p:spTree>
    <p:extLst>
      <p:ext uri="{BB962C8B-B14F-4D97-AF65-F5344CB8AC3E}">
        <p14:creationId xmlns:p14="http://schemas.microsoft.com/office/powerpoint/2010/main" val="37405082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Probabilistic Ranking</a:t>
            </a:r>
          </a:p>
        </p:txBody>
      </p:sp>
      <p:sp>
        <p:nvSpPr>
          <p:cNvPr id="199683" name="Text Box 3"/>
          <p:cNvSpPr txBox="1">
            <a:spLocks noChangeArrowheads="1"/>
          </p:cNvSpPr>
          <p:nvPr/>
        </p:nvSpPr>
        <p:spPr bwMode="auto">
          <a:xfrm>
            <a:off x="685800" y="1752600"/>
            <a:ext cx="80772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b="1" dirty="0">
                <a:solidFill>
                  <a:srgbClr val="0000CC"/>
                </a:solidFill>
                <a:latin typeface="Arial" charset="0"/>
                <a:cs typeface="Arial" charset="0"/>
              </a:rPr>
              <a:t>Basic concept:</a:t>
            </a:r>
          </a:p>
          <a:p>
            <a:pPr eaLnBrk="0" hangingPunct="0">
              <a:spcBef>
                <a:spcPct val="50000"/>
              </a:spcBef>
            </a:pPr>
            <a:r>
              <a:rPr lang="en-US" dirty="0" smtClean="0">
                <a:cs typeface="Arial" charset="0"/>
              </a:rPr>
              <a:t>“</a:t>
            </a:r>
            <a:r>
              <a:rPr lang="en-US" dirty="0" smtClean="0">
                <a:latin typeface="Arial" charset="0"/>
                <a:cs typeface="Arial" charset="0"/>
              </a:rPr>
              <a:t>For </a:t>
            </a:r>
            <a:r>
              <a:rPr lang="en-US" dirty="0">
                <a:latin typeface="Arial" charset="0"/>
                <a:cs typeface="Arial" charset="0"/>
              </a:rPr>
              <a:t>a given query, if we know some documents that are relevant, terms that occur in those documents should be given greater weighting in searching for other relevant documents.</a:t>
            </a:r>
          </a:p>
          <a:p>
            <a:pPr eaLnBrk="0" hangingPunct="0">
              <a:spcBef>
                <a:spcPct val="50000"/>
              </a:spcBef>
            </a:pPr>
            <a:r>
              <a:rPr lang="en-US" dirty="0">
                <a:latin typeface="Arial" charset="0"/>
                <a:cs typeface="Arial" charset="0"/>
              </a:rPr>
              <a:t>By making assumptions about the distribution of terms and applying Bayes Theorem, it is possible to derive weights theoretically</a:t>
            </a:r>
            <a:r>
              <a:rPr lang="en-US" dirty="0" smtClean="0">
                <a:latin typeface="Arial" charset="0"/>
                <a:cs typeface="Arial" charset="0"/>
              </a:rPr>
              <a:t>.”</a:t>
            </a:r>
            <a:endParaRPr lang="en-US" dirty="0">
              <a:latin typeface="Arial" charset="0"/>
              <a:cs typeface="Arial" charset="0"/>
            </a:endParaRPr>
          </a:p>
          <a:p>
            <a:pPr algn="r" eaLnBrk="0" hangingPunct="0">
              <a:spcBef>
                <a:spcPct val="50000"/>
              </a:spcBef>
            </a:pPr>
            <a:r>
              <a:rPr lang="en-US" i="1" dirty="0">
                <a:latin typeface="Arial" charset="0"/>
                <a:cs typeface="Arial" charset="0"/>
              </a:rPr>
              <a:t>Van </a:t>
            </a:r>
            <a:r>
              <a:rPr lang="en-US" i="1" dirty="0" err="1">
                <a:latin typeface="Arial" charset="0"/>
                <a:cs typeface="Arial" charset="0"/>
              </a:rPr>
              <a:t>Rijsbergen</a:t>
            </a:r>
            <a:endParaRPr lang="en-US" i="1" dirty="0">
              <a:latin typeface="Arial" charset="0"/>
              <a:cs typeface="Arial" charset="0"/>
            </a:endParaRPr>
          </a:p>
        </p:txBody>
      </p:sp>
    </p:spTree>
    <p:extLst>
      <p:ext uri="{BB962C8B-B14F-4D97-AF65-F5344CB8AC3E}">
        <p14:creationId xmlns:p14="http://schemas.microsoft.com/office/powerpoint/2010/main" val="1684303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Binary Independence Model</a:t>
            </a:r>
          </a:p>
        </p:txBody>
      </p:sp>
      <p:sp>
        <p:nvSpPr>
          <p:cNvPr id="118787" name="Rectangle 3"/>
          <p:cNvSpPr>
            <a:spLocks noGrp="1" noChangeArrowheads="1"/>
          </p:cNvSpPr>
          <p:nvPr>
            <p:ph type="body" idx="1"/>
          </p:nvPr>
        </p:nvSpPr>
        <p:spPr/>
        <p:txBody>
          <a:bodyPr/>
          <a:lstStyle/>
          <a:p>
            <a:r>
              <a:rPr lang="en-US" sz="2200" dirty="0"/>
              <a:t>Traditionally used in conjunction with PRP</a:t>
            </a:r>
          </a:p>
          <a:p>
            <a:r>
              <a:rPr lang="en-US" sz="2200" b="1" dirty="0" smtClean="0">
                <a:solidFill>
                  <a:schemeClr val="tx2"/>
                </a:solidFill>
              </a:rPr>
              <a:t>“Binary” </a:t>
            </a:r>
            <a:r>
              <a:rPr lang="en-US" sz="2200" b="1" dirty="0">
                <a:solidFill>
                  <a:schemeClr val="tx2"/>
                </a:solidFill>
              </a:rPr>
              <a:t>= Boolean</a:t>
            </a:r>
            <a:r>
              <a:rPr lang="en-US" sz="2200" dirty="0"/>
              <a:t>: documents are represented as binary incidence vectors of terms (cf. </a:t>
            </a:r>
            <a:r>
              <a:rPr lang="en-US" sz="2200" dirty="0" smtClean="0"/>
              <a:t>IIR Chapter </a:t>
            </a:r>
            <a:r>
              <a:rPr lang="en-US" sz="2200" dirty="0"/>
              <a:t>1):</a:t>
            </a:r>
          </a:p>
          <a:p>
            <a:pPr lvl="1"/>
            <a:r>
              <a:rPr lang="en-US" dirty="0"/>
              <a:t>  </a:t>
            </a:r>
          </a:p>
          <a:p>
            <a:pPr lvl="1"/>
            <a:r>
              <a:rPr lang="en-US" dirty="0"/>
              <a:t>               </a:t>
            </a:r>
            <a:r>
              <a:rPr lang="en-US" sz="2000" u="sng" dirty="0" err="1"/>
              <a:t>iff</a:t>
            </a:r>
            <a:r>
              <a:rPr lang="en-US" sz="2000" u="sng" dirty="0"/>
              <a:t> </a:t>
            </a:r>
            <a:r>
              <a:rPr lang="en-US" sz="2000" dirty="0"/>
              <a:t> term </a:t>
            </a:r>
            <a:r>
              <a:rPr lang="en-US" sz="2000" i="1" dirty="0" err="1"/>
              <a:t>i</a:t>
            </a:r>
            <a:r>
              <a:rPr lang="en-US" sz="2000" dirty="0"/>
              <a:t> is present in document </a:t>
            </a:r>
            <a:r>
              <a:rPr lang="en-US" sz="2000" i="1" dirty="0"/>
              <a:t>x</a:t>
            </a:r>
            <a:r>
              <a:rPr lang="en-US" sz="2000" dirty="0"/>
              <a:t>.</a:t>
            </a:r>
          </a:p>
          <a:p>
            <a:r>
              <a:rPr lang="en-US" sz="2200" b="1" dirty="0" smtClean="0">
                <a:solidFill>
                  <a:schemeClr val="tx2"/>
                </a:solidFill>
              </a:rPr>
              <a:t>“Independence”:</a:t>
            </a:r>
            <a:r>
              <a:rPr lang="en-US" sz="2200" dirty="0" smtClean="0"/>
              <a:t> </a:t>
            </a:r>
            <a:r>
              <a:rPr lang="en-US" sz="2200" dirty="0"/>
              <a:t>terms occur in documents independently  </a:t>
            </a:r>
          </a:p>
          <a:p>
            <a:r>
              <a:rPr lang="en-US" sz="2200" dirty="0"/>
              <a:t>Different documents can be modeled as </a:t>
            </a:r>
            <a:r>
              <a:rPr lang="en-US" sz="2200" dirty="0" smtClean="0"/>
              <a:t>the same </a:t>
            </a:r>
            <a:r>
              <a:rPr lang="en-US" sz="2200" dirty="0"/>
              <a:t>vector</a:t>
            </a:r>
          </a:p>
          <a:p>
            <a:pPr marL="0" indent="0">
              <a:buNone/>
            </a:pPr>
            <a:endParaRPr lang="en-US" sz="2200" dirty="0"/>
          </a:p>
        </p:txBody>
      </p:sp>
      <p:graphicFrame>
        <p:nvGraphicFramePr>
          <p:cNvPr id="118788" name="Object 4"/>
          <p:cNvGraphicFramePr>
            <a:graphicFrameLocks noChangeAspect="1"/>
          </p:cNvGraphicFramePr>
          <p:nvPr>
            <p:extLst>
              <p:ext uri="{D42A27DB-BD31-4B8C-83A1-F6EECF244321}">
                <p14:modId xmlns:p14="http://schemas.microsoft.com/office/powerpoint/2010/main" val="107081884"/>
              </p:ext>
            </p:extLst>
          </p:nvPr>
        </p:nvGraphicFramePr>
        <p:xfrm>
          <a:off x="1447800" y="2667000"/>
          <a:ext cx="2432050" cy="615950"/>
        </p:xfrm>
        <a:graphic>
          <a:graphicData uri="http://schemas.openxmlformats.org/presentationml/2006/ole">
            <mc:AlternateContent xmlns:mc="http://schemas.openxmlformats.org/markup-compatibility/2006">
              <mc:Choice xmlns:v="urn:schemas-microsoft-com:vml" Requires="v">
                <p:oleObj spid="_x0000_s51308" name="Equation" r:id="rId3" imgW="901440" imgH="228600" progId="Equation.3">
                  <p:embed/>
                </p:oleObj>
              </mc:Choice>
              <mc:Fallback>
                <p:oleObj name="Equation" r:id="rId3" imgW="9014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67000"/>
                        <a:ext cx="24320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8789" name="Object 5"/>
          <p:cNvGraphicFramePr>
            <a:graphicFrameLocks noChangeAspect="1"/>
          </p:cNvGraphicFramePr>
          <p:nvPr>
            <p:extLst>
              <p:ext uri="{D42A27DB-BD31-4B8C-83A1-F6EECF244321}">
                <p14:modId xmlns:p14="http://schemas.microsoft.com/office/powerpoint/2010/main" val="1836546067"/>
              </p:ext>
            </p:extLst>
          </p:nvPr>
        </p:nvGraphicFramePr>
        <p:xfrm>
          <a:off x="1371600" y="3213100"/>
          <a:ext cx="838200" cy="520700"/>
        </p:xfrm>
        <a:graphic>
          <a:graphicData uri="http://schemas.openxmlformats.org/presentationml/2006/ole">
            <mc:AlternateContent xmlns:mc="http://schemas.openxmlformats.org/markup-compatibility/2006">
              <mc:Choice xmlns:v="urn:schemas-microsoft-com:vml" Requires="v">
                <p:oleObj spid="_x0000_s51309" name="Equation" r:id="rId5" imgW="368280" imgH="228600" progId="Equation.3">
                  <p:embed/>
                </p:oleObj>
              </mc:Choice>
              <mc:Fallback>
                <p:oleObj name="Equation" r:id="rId5" imgW="368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213100"/>
                        <a:ext cx="838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7436760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Binary Independence Model</a:t>
            </a:r>
          </a:p>
        </p:txBody>
      </p:sp>
      <p:sp>
        <p:nvSpPr>
          <p:cNvPr id="119811" name="Rectangle 3"/>
          <p:cNvSpPr>
            <a:spLocks noGrp="1" noChangeArrowheads="1"/>
          </p:cNvSpPr>
          <p:nvPr>
            <p:ph type="body" idx="1"/>
          </p:nvPr>
        </p:nvSpPr>
        <p:spPr/>
        <p:txBody>
          <a:bodyPr/>
          <a:lstStyle/>
          <a:p>
            <a:r>
              <a:rPr lang="en-US" dirty="0"/>
              <a:t>Queries: binary term incidence vectors</a:t>
            </a:r>
          </a:p>
          <a:p>
            <a:r>
              <a:rPr lang="en-US" dirty="0"/>
              <a:t>Given query </a:t>
            </a:r>
            <a:r>
              <a:rPr lang="en-US" b="1" i="1" dirty="0">
                <a:solidFill>
                  <a:schemeClr val="tx2"/>
                </a:solidFill>
              </a:rPr>
              <a:t>q</a:t>
            </a:r>
            <a:r>
              <a:rPr lang="en-US" dirty="0"/>
              <a:t>, </a:t>
            </a:r>
          </a:p>
          <a:p>
            <a:pPr lvl="1"/>
            <a:r>
              <a:rPr lang="en-US" dirty="0"/>
              <a:t>for each document </a:t>
            </a:r>
            <a:r>
              <a:rPr lang="en-US" b="1" i="1" dirty="0">
                <a:solidFill>
                  <a:schemeClr val="tx2"/>
                </a:solidFill>
              </a:rPr>
              <a:t>d</a:t>
            </a:r>
            <a:r>
              <a:rPr lang="en-US" dirty="0"/>
              <a:t> need to compute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q,d</a:t>
            </a:r>
            <a:r>
              <a:rPr lang="en-US" b="1" dirty="0">
                <a:solidFill>
                  <a:schemeClr val="tx2"/>
                </a:solidFill>
              </a:rPr>
              <a:t>)</a:t>
            </a:r>
            <a:r>
              <a:rPr lang="en-US" b="1" i="1" dirty="0">
                <a:solidFill>
                  <a:schemeClr val="tx2"/>
                </a:solidFill>
              </a:rPr>
              <a:t>.</a:t>
            </a:r>
            <a:endParaRPr lang="en-US" i="1" dirty="0"/>
          </a:p>
          <a:p>
            <a:pPr lvl="1"/>
            <a:r>
              <a:rPr lang="en-US" dirty="0"/>
              <a:t>replace with computing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q,x</a:t>
            </a:r>
            <a:r>
              <a:rPr lang="en-US" b="1" dirty="0">
                <a:solidFill>
                  <a:schemeClr val="tx2"/>
                </a:solidFill>
              </a:rPr>
              <a:t>)</a:t>
            </a:r>
            <a:r>
              <a:rPr lang="en-US" dirty="0"/>
              <a:t> where</a:t>
            </a:r>
            <a:r>
              <a:rPr lang="en-US" b="1" i="1" dirty="0">
                <a:solidFill>
                  <a:schemeClr val="tx2"/>
                </a:solidFill>
              </a:rPr>
              <a:t> x</a:t>
            </a:r>
            <a:r>
              <a:rPr lang="en-US" i="1" dirty="0"/>
              <a:t> </a:t>
            </a:r>
            <a:r>
              <a:rPr lang="en-US" dirty="0"/>
              <a:t>is binary term incidence vector representing </a:t>
            </a:r>
            <a:r>
              <a:rPr lang="en-US" b="1" i="1" dirty="0">
                <a:solidFill>
                  <a:schemeClr val="tx2"/>
                </a:solidFill>
              </a:rPr>
              <a:t>d.</a:t>
            </a:r>
          </a:p>
          <a:p>
            <a:pPr lvl="1"/>
            <a:r>
              <a:rPr lang="en-US" dirty="0">
                <a:solidFill>
                  <a:schemeClr val="tx2"/>
                </a:solidFill>
              </a:rPr>
              <a:t>Interested only in ranking</a:t>
            </a:r>
          </a:p>
          <a:p>
            <a:r>
              <a:rPr lang="en-US" dirty="0">
                <a:solidFill>
                  <a:schemeClr val="tx2"/>
                </a:solidFill>
              </a:rPr>
              <a:t>Will use odds and </a:t>
            </a:r>
            <a:r>
              <a:rPr lang="en-US" dirty="0" smtClean="0">
                <a:solidFill>
                  <a:schemeClr val="tx2"/>
                </a:solidFill>
              </a:rPr>
              <a:t>Bayes’ </a:t>
            </a:r>
            <a:r>
              <a:rPr lang="en-US" dirty="0">
                <a:solidFill>
                  <a:schemeClr val="tx2"/>
                </a:solidFill>
              </a:rPr>
              <a:t>Rule:</a:t>
            </a:r>
            <a:endParaRPr lang="en-US" b="1" i="1" dirty="0">
              <a:solidFill>
                <a:schemeClr val="tx2"/>
              </a:solidFill>
            </a:endParaRPr>
          </a:p>
        </p:txBody>
      </p:sp>
      <p:graphicFrame>
        <p:nvGraphicFramePr>
          <p:cNvPr id="119812" name="Object 4"/>
          <p:cNvGraphicFramePr>
            <a:graphicFrameLocks noChangeAspect="1"/>
          </p:cNvGraphicFramePr>
          <p:nvPr>
            <p:extLst>
              <p:ext uri="{D42A27DB-BD31-4B8C-83A1-F6EECF244321}">
                <p14:modId xmlns:p14="http://schemas.microsoft.com/office/powerpoint/2010/main" val="2238988275"/>
              </p:ext>
            </p:extLst>
          </p:nvPr>
        </p:nvGraphicFramePr>
        <p:xfrm>
          <a:off x="1203325" y="4889500"/>
          <a:ext cx="6659563" cy="1611313"/>
        </p:xfrm>
        <a:graphic>
          <a:graphicData uri="http://schemas.openxmlformats.org/presentationml/2006/ole">
            <mc:AlternateContent xmlns:mc="http://schemas.openxmlformats.org/markup-compatibility/2006">
              <mc:Choice xmlns:v="urn:schemas-microsoft-com:vml" Requires="v">
                <p:oleObj spid="_x0000_s52278" name="Equation" r:id="rId3" imgW="3302000" imgH="800100" progId="Equation.3">
                  <p:embed/>
                </p:oleObj>
              </mc:Choice>
              <mc:Fallback>
                <p:oleObj name="Equation" r:id="rId3" imgW="3302000" imgH="800100" progId="Equation.3">
                  <p:embed/>
                  <p:pic>
                    <p:nvPicPr>
                      <p:cNvPr id="0" name=""/>
                      <p:cNvPicPr>
                        <a:picLocks noChangeAspect="1" noChangeArrowheads="1"/>
                      </p:cNvPicPr>
                      <p:nvPr/>
                    </p:nvPicPr>
                    <p:blipFill>
                      <a:blip r:embed="rId4"/>
                      <a:srcRect/>
                      <a:stretch>
                        <a:fillRect/>
                      </a:stretch>
                    </p:blipFill>
                    <p:spPr bwMode="auto">
                      <a:xfrm>
                        <a:off x="1203325" y="4889500"/>
                        <a:ext cx="6659563" cy="161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85479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3" name="Rectangle 11"/>
          <p:cNvSpPr>
            <a:spLocks noChangeArrowheads="1"/>
          </p:cNvSpPr>
          <p:nvPr/>
        </p:nvSpPr>
        <p:spPr bwMode="auto">
          <a:xfrm>
            <a:off x="5911850" y="1676400"/>
            <a:ext cx="1798638" cy="990600"/>
          </a:xfrm>
          <a:prstGeom prst="rect">
            <a:avLst/>
          </a:prstGeom>
          <a:solidFill>
            <a:srgbClr val="99CC00"/>
          </a:solidFill>
          <a:ln>
            <a:noFill/>
          </a:ln>
          <a:effectLst/>
          <a:extLst>
            <a:ext uri="{91240B29-F687-4f45-9708-019B960494DF}">
              <a14:hiddenLine xmlns:a14="http://schemas.microsoft.com/office/drawing/2010/main" w="25400">
                <a:solidFill>
                  <a:schemeClr val="tx1"/>
                </a:solidFill>
                <a:prstDash val="lgDash"/>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41" name="Rectangle 9"/>
          <p:cNvSpPr>
            <a:spLocks noChangeArrowheads="1"/>
          </p:cNvSpPr>
          <p:nvPr/>
        </p:nvSpPr>
        <p:spPr bwMode="auto">
          <a:xfrm>
            <a:off x="4495800" y="1676400"/>
            <a:ext cx="1295400" cy="914400"/>
          </a:xfrm>
          <a:prstGeom prst="rect">
            <a:avLst/>
          </a:prstGeom>
          <a:solidFill>
            <a:srgbClr val="CCFFCC"/>
          </a:solidFill>
          <a:ln>
            <a:noFill/>
          </a:ln>
          <a:effectLst/>
          <a:extLst>
            <a:ext uri="{91240B29-F687-4f45-9708-019B960494DF}">
              <a14:hiddenLine xmlns:a14="http://schemas.microsoft.com/office/drawing/2010/main" w="15875">
                <a:solidFill>
                  <a:schemeClr val="tx1"/>
                </a:solidFill>
                <a:prstDash val="dash"/>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34" name="Rectangle 2"/>
          <p:cNvSpPr>
            <a:spLocks noGrp="1" noChangeArrowheads="1"/>
          </p:cNvSpPr>
          <p:nvPr>
            <p:ph type="title"/>
          </p:nvPr>
        </p:nvSpPr>
        <p:spPr/>
        <p:txBody>
          <a:bodyPr/>
          <a:lstStyle/>
          <a:p>
            <a:r>
              <a:rPr lang="en-US"/>
              <a:t>Binary Independence Model</a:t>
            </a:r>
          </a:p>
        </p:txBody>
      </p:sp>
      <p:grpSp>
        <p:nvGrpSpPr>
          <p:cNvPr id="120835" name="Group 3"/>
          <p:cNvGrpSpPr>
            <a:grpSpLocks/>
          </p:cNvGrpSpPr>
          <p:nvPr/>
        </p:nvGrpSpPr>
        <p:grpSpPr bwMode="auto">
          <a:xfrm>
            <a:off x="990601" y="3733800"/>
            <a:ext cx="5103813" cy="2873375"/>
            <a:chOff x="624" y="2352"/>
            <a:chExt cx="3215" cy="1810"/>
          </a:xfrm>
        </p:grpSpPr>
        <p:sp>
          <p:nvSpPr>
            <p:cNvPr id="120836" name="Text Box 4"/>
            <p:cNvSpPr txBox="1">
              <a:spLocks noChangeArrowheads="1"/>
            </p:cNvSpPr>
            <p:nvPr/>
          </p:nvSpPr>
          <p:spPr bwMode="auto">
            <a:xfrm>
              <a:off x="624" y="2352"/>
              <a:ext cx="29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Using </a:t>
              </a:r>
              <a:r>
                <a:rPr lang="en-US" b="1" dirty="0">
                  <a:solidFill>
                    <a:schemeClr val="tx2"/>
                  </a:solidFill>
                  <a:latin typeface="Times New Roman" charset="0"/>
                </a:rPr>
                <a:t>Independence</a:t>
              </a:r>
              <a:r>
                <a:rPr lang="en-US" dirty="0">
                  <a:latin typeface="Times New Roman" charset="0"/>
                </a:rPr>
                <a:t> Assumption:</a:t>
              </a:r>
            </a:p>
          </p:txBody>
        </p:sp>
        <p:graphicFrame>
          <p:nvGraphicFramePr>
            <p:cNvPr id="120837" name="Object 5"/>
            <p:cNvGraphicFramePr>
              <a:graphicFrameLocks noChangeAspect="1"/>
            </p:cNvGraphicFramePr>
            <p:nvPr>
              <p:extLst>
                <p:ext uri="{D42A27DB-BD31-4B8C-83A1-F6EECF244321}">
                  <p14:modId xmlns:p14="http://schemas.microsoft.com/office/powerpoint/2010/main" val="1327681670"/>
                </p:ext>
              </p:extLst>
            </p:nvPr>
          </p:nvGraphicFramePr>
          <p:xfrm>
            <a:off x="776" y="3580"/>
            <a:ext cx="3063" cy="582"/>
          </p:xfrm>
          <a:graphic>
            <a:graphicData uri="http://schemas.openxmlformats.org/presentationml/2006/ole">
              <mc:AlternateContent xmlns:mc="http://schemas.openxmlformats.org/markup-compatibility/2006">
                <mc:Choice xmlns:v="urn:schemas-microsoft-com:vml" Requires="v">
                  <p:oleObj spid="_x0000_s53403" name="Equation" r:id="rId3" imgW="2400300" imgH="457200" progId="Equation.3">
                    <p:embed/>
                  </p:oleObj>
                </mc:Choice>
                <mc:Fallback>
                  <p:oleObj name="Equation" r:id="rId3" imgW="2400300" imgH="457200" progId="Equation.3">
                    <p:embed/>
                    <p:pic>
                      <p:nvPicPr>
                        <p:cNvPr id="0" name=""/>
                        <p:cNvPicPr>
                          <a:picLocks noChangeAspect="1" noChangeArrowheads="1"/>
                        </p:cNvPicPr>
                        <p:nvPr/>
                      </p:nvPicPr>
                      <p:blipFill>
                        <a:blip r:embed="rId4"/>
                        <a:srcRect/>
                        <a:stretch>
                          <a:fillRect/>
                        </a:stretch>
                      </p:blipFill>
                      <p:spPr bwMode="auto">
                        <a:xfrm>
                          <a:off x="776" y="3580"/>
                          <a:ext cx="3063"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955733023"/>
                </p:ext>
              </p:extLst>
            </p:nvPr>
          </p:nvGraphicFramePr>
          <p:xfrm>
            <a:off x="807" y="2776"/>
            <a:ext cx="2658" cy="582"/>
          </p:xfrm>
          <a:graphic>
            <a:graphicData uri="http://schemas.openxmlformats.org/presentationml/2006/ole">
              <mc:AlternateContent xmlns:mc="http://schemas.openxmlformats.org/markup-compatibility/2006">
                <mc:Choice xmlns:v="urn:schemas-microsoft-com:vml" Requires="v">
                  <p:oleObj spid="_x0000_s53404" name="Equation" r:id="rId5" imgW="2082800" imgH="457200" progId="Equation.3">
                    <p:embed/>
                  </p:oleObj>
                </mc:Choice>
                <mc:Fallback>
                  <p:oleObj name="Equation" r:id="rId5" imgW="2082800" imgH="457200" progId="Equation.3">
                    <p:embed/>
                    <p:pic>
                      <p:nvPicPr>
                        <p:cNvPr id="0" name=""/>
                        <p:cNvPicPr>
                          <a:picLocks noChangeAspect="1" noChangeArrowheads="1"/>
                        </p:cNvPicPr>
                        <p:nvPr/>
                      </p:nvPicPr>
                      <p:blipFill>
                        <a:blip r:embed="rId6"/>
                        <a:srcRect/>
                        <a:stretch>
                          <a:fillRect/>
                        </a:stretch>
                      </p:blipFill>
                      <p:spPr bwMode="auto">
                        <a:xfrm>
                          <a:off x="807" y="2776"/>
                          <a:ext cx="2658"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20838" name="Object 6"/>
          <p:cNvGraphicFramePr>
            <a:graphicFrameLocks noChangeAspect="1"/>
          </p:cNvGraphicFramePr>
          <p:nvPr>
            <p:extLst>
              <p:ext uri="{D42A27DB-BD31-4B8C-83A1-F6EECF244321}">
                <p14:modId xmlns:p14="http://schemas.microsoft.com/office/powerpoint/2010/main" val="4247000679"/>
              </p:ext>
            </p:extLst>
          </p:nvPr>
        </p:nvGraphicFramePr>
        <p:xfrm>
          <a:off x="898525" y="1739900"/>
          <a:ext cx="6811963" cy="871538"/>
        </p:xfrm>
        <a:graphic>
          <a:graphicData uri="http://schemas.openxmlformats.org/presentationml/2006/ole">
            <mc:AlternateContent xmlns:mc="http://schemas.openxmlformats.org/markup-compatibility/2006">
              <mc:Choice xmlns:v="urn:schemas-microsoft-com:vml" Requires="v">
                <p:oleObj spid="_x0000_s53405" name="Equation" r:id="rId7" imgW="3378200" imgH="431800" progId="Equation.3">
                  <p:embed/>
                </p:oleObj>
              </mc:Choice>
              <mc:Fallback>
                <p:oleObj name="Equation" r:id="rId7" imgW="3378200" imgH="431800" progId="Equation.3">
                  <p:embed/>
                  <p:pic>
                    <p:nvPicPr>
                      <p:cNvPr id="0" name=""/>
                      <p:cNvPicPr>
                        <a:picLocks noChangeAspect="1" noChangeArrowheads="1"/>
                      </p:cNvPicPr>
                      <p:nvPr/>
                    </p:nvPicPr>
                    <p:blipFill>
                      <a:blip r:embed="rId8"/>
                      <a:srcRect/>
                      <a:stretch>
                        <a:fillRect/>
                      </a:stretch>
                    </p:blipFill>
                    <p:spPr bwMode="auto">
                      <a:xfrm>
                        <a:off x="898525" y="1739900"/>
                        <a:ext cx="6811963"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0840" name="AutoShape 8"/>
          <p:cNvSpPr>
            <a:spLocks/>
          </p:cNvSpPr>
          <p:nvPr/>
        </p:nvSpPr>
        <p:spPr bwMode="auto">
          <a:xfrm>
            <a:off x="2743200" y="2819400"/>
            <a:ext cx="1752600" cy="71120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Constant for a given query</a:t>
            </a:r>
            <a:endParaRPr lang="en-US">
              <a:latin typeface="Times New Roman" charset="0"/>
            </a:endParaRPr>
          </a:p>
        </p:txBody>
      </p:sp>
      <p:sp>
        <p:nvSpPr>
          <p:cNvPr id="120844" name="AutoShape 12"/>
          <p:cNvSpPr>
            <a:spLocks/>
          </p:cNvSpPr>
          <p:nvPr/>
        </p:nvSpPr>
        <p:spPr bwMode="auto">
          <a:xfrm>
            <a:off x="6597650" y="2971800"/>
            <a:ext cx="2119313" cy="406400"/>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Needs estimation</a:t>
            </a:r>
          </a:p>
        </p:txBody>
      </p:sp>
    </p:spTree>
    <p:extLst>
      <p:ext uri="{BB962C8B-B14F-4D97-AF65-F5344CB8AC3E}">
        <p14:creationId xmlns:p14="http://schemas.microsoft.com/office/powerpoint/2010/main" val="3679685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8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Binary Independence Model</a:t>
            </a:r>
          </a:p>
        </p:txBody>
      </p:sp>
      <p:sp>
        <p:nvSpPr>
          <p:cNvPr id="121860" name="Text Box 4"/>
          <p:cNvSpPr txBox="1">
            <a:spLocks noChangeArrowheads="1"/>
          </p:cNvSpPr>
          <p:nvPr/>
        </p:nvSpPr>
        <p:spPr bwMode="auto">
          <a:xfrm>
            <a:off x="974725" y="2784475"/>
            <a:ext cx="27494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dirty="0">
                <a:latin typeface="Arial" charset="0"/>
                <a:cs typeface="Arial" charset="0"/>
              </a:rPr>
              <a:t>Since </a:t>
            </a:r>
            <a:r>
              <a:rPr lang="en-US" i="1" dirty="0">
                <a:latin typeface="Times New Roman"/>
                <a:cs typeface="Times New Roman"/>
              </a:rPr>
              <a:t>x</a:t>
            </a:r>
            <a:r>
              <a:rPr lang="en-US" i="1" baseline="-25000" dirty="0">
                <a:latin typeface="Times New Roman"/>
                <a:cs typeface="Times New Roman"/>
              </a:rPr>
              <a:t>i</a:t>
            </a:r>
            <a:r>
              <a:rPr lang="en-US" i="1" dirty="0">
                <a:latin typeface="Arial" charset="0"/>
                <a:cs typeface="Arial" charset="0"/>
              </a:rPr>
              <a:t> </a:t>
            </a:r>
            <a:r>
              <a:rPr lang="en-US" dirty="0">
                <a:latin typeface="Arial" charset="0"/>
                <a:cs typeface="Arial" charset="0"/>
              </a:rPr>
              <a:t> is either </a:t>
            </a:r>
            <a:r>
              <a:rPr lang="en-US" dirty="0">
                <a:latin typeface="Times New Roman"/>
                <a:cs typeface="Times New Roman"/>
              </a:rPr>
              <a:t>0</a:t>
            </a:r>
            <a:r>
              <a:rPr lang="en-US" dirty="0">
                <a:latin typeface="Arial" charset="0"/>
                <a:cs typeface="Arial" charset="0"/>
              </a:rPr>
              <a:t> or </a:t>
            </a:r>
            <a:r>
              <a:rPr lang="en-US" dirty="0">
                <a:latin typeface="Times New Roman"/>
                <a:cs typeface="Times New Roman"/>
              </a:rPr>
              <a:t>1</a:t>
            </a:r>
            <a:r>
              <a:rPr lang="en-US" dirty="0">
                <a:latin typeface="Arial" charset="0"/>
                <a:cs typeface="Arial" charset="0"/>
              </a:rPr>
              <a:t>:</a:t>
            </a:r>
          </a:p>
        </p:txBody>
      </p:sp>
      <p:graphicFrame>
        <p:nvGraphicFramePr>
          <p:cNvPr id="121861" name="Object 5"/>
          <p:cNvGraphicFramePr>
            <a:graphicFrameLocks noChangeAspect="1"/>
          </p:cNvGraphicFramePr>
          <p:nvPr>
            <p:extLst>
              <p:ext uri="{D42A27DB-BD31-4B8C-83A1-F6EECF244321}">
                <p14:modId xmlns:p14="http://schemas.microsoft.com/office/powerpoint/2010/main" val="1818554474"/>
              </p:ext>
            </p:extLst>
          </p:nvPr>
        </p:nvGraphicFramePr>
        <p:xfrm>
          <a:off x="955675" y="2971800"/>
          <a:ext cx="7689850" cy="1042988"/>
        </p:xfrm>
        <a:graphic>
          <a:graphicData uri="http://schemas.openxmlformats.org/presentationml/2006/ole">
            <mc:AlternateContent xmlns:mc="http://schemas.openxmlformats.org/markup-compatibility/2006">
              <mc:Choice xmlns:v="urn:schemas-microsoft-com:vml" Requires="v">
                <p:oleObj spid="_x0000_s54542" name="Equation" r:id="rId3" imgW="3962400" imgH="482600" progId="Equation.3">
                  <p:embed/>
                </p:oleObj>
              </mc:Choice>
              <mc:Fallback>
                <p:oleObj name="Equation" r:id="rId3" imgW="3962400" imgH="482600" progId="Equation.3">
                  <p:embed/>
                  <p:pic>
                    <p:nvPicPr>
                      <p:cNvPr id="0" name=""/>
                      <p:cNvPicPr>
                        <a:picLocks noChangeAspect="1" noChangeArrowheads="1"/>
                      </p:cNvPicPr>
                      <p:nvPr/>
                    </p:nvPicPr>
                    <p:blipFill>
                      <a:blip r:embed="rId4"/>
                      <a:srcRect/>
                      <a:stretch>
                        <a:fillRect/>
                      </a:stretch>
                    </p:blipFill>
                    <p:spPr bwMode="auto">
                      <a:xfrm>
                        <a:off x="955675" y="2971800"/>
                        <a:ext cx="7689850"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1862" name="Group 6"/>
          <p:cNvGrpSpPr>
            <a:grpSpLocks/>
          </p:cNvGrpSpPr>
          <p:nvPr/>
        </p:nvGrpSpPr>
        <p:grpSpPr bwMode="auto">
          <a:xfrm>
            <a:off x="1066800" y="4343400"/>
            <a:ext cx="6629400" cy="1247775"/>
            <a:chOff x="614" y="2648"/>
            <a:chExt cx="4176" cy="786"/>
          </a:xfrm>
        </p:grpSpPr>
        <p:grpSp>
          <p:nvGrpSpPr>
            <p:cNvPr id="121863" name="Group 7"/>
            <p:cNvGrpSpPr>
              <a:grpSpLocks/>
            </p:cNvGrpSpPr>
            <p:nvPr/>
          </p:nvGrpSpPr>
          <p:grpSpPr bwMode="auto">
            <a:xfrm>
              <a:off x="614" y="2648"/>
              <a:ext cx="3936" cy="306"/>
              <a:chOff x="614" y="2648"/>
              <a:chExt cx="3936" cy="306"/>
            </a:xfrm>
          </p:grpSpPr>
          <p:sp>
            <p:nvSpPr>
              <p:cNvPr id="121864" name="Text Box 8"/>
              <p:cNvSpPr txBox="1">
                <a:spLocks noChangeArrowheads="1"/>
              </p:cNvSpPr>
              <p:nvPr/>
            </p:nvSpPr>
            <p:spPr bwMode="auto">
              <a:xfrm>
                <a:off x="614" y="2666"/>
                <a:ext cx="5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Let </a:t>
                </a:r>
              </a:p>
            </p:txBody>
          </p:sp>
          <p:graphicFrame>
            <p:nvGraphicFramePr>
              <p:cNvPr id="121865" name="Object 9"/>
              <p:cNvGraphicFramePr>
                <a:graphicFrameLocks noChangeAspect="1"/>
              </p:cNvGraphicFramePr>
              <p:nvPr>
                <p:extLst>
                  <p:ext uri="{D42A27DB-BD31-4B8C-83A1-F6EECF244321}">
                    <p14:modId xmlns:p14="http://schemas.microsoft.com/office/powerpoint/2010/main" val="389590500"/>
                  </p:ext>
                </p:extLst>
              </p:nvPr>
            </p:nvGraphicFramePr>
            <p:xfrm>
              <a:off x="981" y="2648"/>
              <a:ext cx="1783" cy="282"/>
            </p:xfrm>
            <a:graphic>
              <a:graphicData uri="http://schemas.openxmlformats.org/presentationml/2006/ole">
                <mc:AlternateContent xmlns:mc="http://schemas.openxmlformats.org/markup-compatibility/2006">
                  <mc:Choice xmlns:v="urn:schemas-microsoft-com:vml" Requires="v">
                    <p:oleObj spid="_x0000_s54543" name="Equation" r:id="rId5" imgW="1371600" imgH="215900" progId="Equation.3">
                      <p:embed/>
                    </p:oleObj>
                  </mc:Choice>
                  <mc:Fallback>
                    <p:oleObj name="Equation" r:id="rId5" imgW="1371600" imgH="215900" progId="Equation.3">
                      <p:embed/>
                      <p:pic>
                        <p:nvPicPr>
                          <p:cNvPr id="0" name=""/>
                          <p:cNvPicPr>
                            <a:picLocks noChangeAspect="1" noChangeArrowheads="1"/>
                          </p:cNvPicPr>
                          <p:nvPr/>
                        </p:nvPicPr>
                        <p:blipFill>
                          <a:blip r:embed="rId6"/>
                          <a:srcRect/>
                          <a:stretch>
                            <a:fillRect/>
                          </a:stretch>
                        </p:blipFill>
                        <p:spPr bwMode="auto">
                          <a:xfrm>
                            <a:off x="981" y="2648"/>
                            <a:ext cx="1783"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1866" name="Object 10"/>
              <p:cNvGraphicFramePr>
                <a:graphicFrameLocks noChangeAspect="1"/>
              </p:cNvGraphicFramePr>
              <p:nvPr>
                <p:extLst>
                  <p:ext uri="{D42A27DB-BD31-4B8C-83A1-F6EECF244321}">
                    <p14:modId xmlns:p14="http://schemas.microsoft.com/office/powerpoint/2010/main" val="2524558381"/>
                  </p:ext>
                </p:extLst>
              </p:nvPr>
            </p:nvGraphicFramePr>
            <p:xfrm>
              <a:off x="2801" y="2648"/>
              <a:ext cx="1749" cy="282"/>
            </p:xfrm>
            <a:graphic>
              <a:graphicData uri="http://schemas.openxmlformats.org/presentationml/2006/ole">
                <mc:AlternateContent xmlns:mc="http://schemas.openxmlformats.org/markup-compatibility/2006">
                  <mc:Choice xmlns:v="urn:schemas-microsoft-com:vml" Requires="v">
                    <p:oleObj spid="_x0000_s54544" name="Equation" r:id="rId7" imgW="1346200" imgH="215900" progId="Equation.3">
                      <p:embed/>
                    </p:oleObj>
                  </mc:Choice>
                  <mc:Fallback>
                    <p:oleObj name="Equation" r:id="rId7" imgW="1346200" imgH="215900" progId="Equation.3">
                      <p:embed/>
                      <p:pic>
                        <p:nvPicPr>
                          <p:cNvPr id="0" name=""/>
                          <p:cNvPicPr>
                            <a:picLocks noChangeAspect="1" noChangeArrowheads="1"/>
                          </p:cNvPicPr>
                          <p:nvPr/>
                        </p:nvPicPr>
                        <p:blipFill>
                          <a:blip r:embed="rId8"/>
                          <a:srcRect/>
                          <a:stretch>
                            <a:fillRect/>
                          </a:stretch>
                        </p:blipFill>
                        <p:spPr bwMode="auto">
                          <a:xfrm>
                            <a:off x="2801" y="2648"/>
                            <a:ext cx="174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121867" name="Text Box 11"/>
            <p:cNvSpPr txBox="1">
              <a:spLocks noChangeArrowheads="1"/>
            </p:cNvSpPr>
            <p:nvPr/>
          </p:nvSpPr>
          <p:spPr bwMode="auto">
            <a:xfrm>
              <a:off x="662" y="3146"/>
              <a:ext cx="3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sz="1800" dirty="0">
                  <a:latin typeface="Arial" charset="0"/>
                  <a:cs typeface="Arial" charset="0"/>
                </a:rPr>
                <a:t>Assume, for all terms not occurring in the query</a:t>
              </a:r>
              <a:r>
                <a:rPr lang="en-US" sz="2000" dirty="0">
                  <a:latin typeface="Times New Roman" charset="0"/>
                </a:rPr>
                <a:t> (</a:t>
              </a:r>
              <a:r>
                <a:rPr lang="en-US" sz="2000" i="1" dirty="0">
                  <a:latin typeface="Times New Roman" charset="0"/>
                </a:rPr>
                <a:t>q</a:t>
              </a:r>
              <a:r>
                <a:rPr lang="en-US" sz="1400" i="1" baseline="-25000" dirty="0">
                  <a:latin typeface="Times New Roman" charset="0"/>
                </a:rPr>
                <a:t>i</a:t>
              </a:r>
              <a:r>
                <a:rPr lang="en-US" sz="2000" i="1" dirty="0">
                  <a:latin typeface="Times New Roman" charset="0"/>
                </a:rPr>
                <a:t>=0</a:t>
              </a:r>
              <a:r>
                <a:rPr lang="en-US" sz="2000" dirty="0">
                  <a:latin typeface="Times New Roman" charset="0"/>
                </a:rPr>
                <a:t>)</a:t>
              </a:r>
              <a:endParaRPr lang="en-US" dirty="0">
                <a:latin typeface="Times New Roman" charset="0"/>
              </a:endParaRPr>
            </a:p>
          </p:txBody>
        </p:sp>
        <p:graphicFrame>
          <p:nvGraphicFramePr>
            <p:cNvPr id="121868" name="Object 12"/>
            <p:cNvGraphicFramePr>
              <a:graphicFrameLocks noChangeAspect="1"/>
            </p:cNvGraphicFramePr>
            <p:nvPr>
              <p:extLst>
                <p:ext uri="{D42A27DB-BD31-4B8C-83A1-F6EECF244321}">
                  <p14:modId xmlns:p14="http://schemas.microsoft.com/office/powerpoint/2010/main" val="1425277435"/>
                </p:ext>
              </p:extLst>
            </p:nvPr>
          </p:nvGraphicFramePr>
          <p:xfrm>
            <a:off x="4262" y="3120"/>
            <a:ext cx="528" cy="288"/>
          </p:xfrm>
          <a:graphic>
            <a:graphicData uri="http://schemas.openxmlformats.org/presentationml/2006/ole">
              <mc:AlternateContent xmlns:mc="http://schemas.openxmlformats.org/markup-compatibility/2006">
                <mc:Choice xmlns:v="urn:schemas-microsoft-com:vml" Requires="v">
                  <p:oleObj spid="_x0000_s54545" name="Equation" r:id="rId9" imgW="419040" imgH="228600" progId="Equation.3">
                    <p:embed/>
                  </p:oleObj>
                </mc:Choice>
                <mc:Fallback>
                  <p:oleObj name="Equation" r:id="rId9" imgW="4190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2" y="3120"/>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4" name="Object 5"/>
          <p:cNvGraphicFramePr>
            <a:graphicFrameLocks noChangeAspect="1"/>
          </p:cNvGraphicFramePr>
          <p:nvPr>
            <p:extLst>
              <p:ext uri="{D42A27DB-BD31-4B8C-83A1-F6EECF244321}">
                <p14:modId xmlns:p14="http://schemas.microsoft.com/office/powerpoint/2010/main" val="117531065"/>
              </p:ext>
            </p:extLst>
          </p:nvPr>
        </p:nvGraphicFramePr>
        <p:xfrm>
          <a:off x="1231901" y="1676400"/>
          <a:ext cx="4862513" cy="923925"/>
        </p:xfrm>
        <a:graphic>
          <a:graphicData uri="http://schemas.openxmlformats.org/presentationml/2006/ole">
            <mc:AlternateContent xmlns:mc="http://schemas.openxmlformats.org/markup-compatibility/2006">
              <mc:Choice xmlns:v="urn:schemas-microsoft-com:vml" Requires="v">
                <p:oleObj spid="_x0000_s54546" name="Equation" r:id="rId11" imgW="2400300" imgH="457200" progId="Equation.3">
                  <p:embed/>
                </p:oleObj>
              </mc:Choice>
              <mc:Fallback>
                <p:oleObj name="Equation" r:id="rId11" imgW="2400300" imgH="457200" progId="Equation.3">
                  <p:embed/>
                  <p:pic>
                    <p:nvPicPr>
                      <p:cNvPr id="0" name=""/>
                      <p:cNvPicPr>
                        <a:picLocks noChangeAspect="1" noChangeArrowheads="1"/>
                      </p:cNvPicPr>
                      <p:nvPr/>
                    </p:nvPicPr>
                    <p:blipFill>
                      <a:blip r:embed="rId12"/>
                      <a:srcRect/>
                      <a:stretch>
                        <a:fillRect/>
                      </a:stretch>
                    </p:blipFill>
                    <p:spPr bwMode="auto">
                      <a:xfrm>
                        <a:off x="1231901" y="1676400"/>
                        <a:ext cx="4862513"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866459184"/>
              </p:ext>
            </p:extLst>
          </p:nvPr>
        </p:nvGraphicFramePr>
        <p:xfrm>
          <a:off x="1905000" y="5491163"/>
          <a:ext cx="4659313" cy="1235075"/>
        </p:xfrm>
        <a:graphic>
          <a:graphicData uri="http://schemas.openxmlformats.org/presentationml/2006/ole">
            <mc:AlternateContent xmlns:mc="http://schemas.openxmlformats.org/markup-compatibility/2006">
              <mc:Choice xmlns:v="urn:schemas-microsoft-com:vml" Requires="v">
                <p:oleObj spid="_x0000_s54547" name="Equation" r:id="rId13" imgW="2400300" imgH="571500" progId="Equation.3">
                  <p:embed/>
                </p:oleObj>
              </mc:Choice>
              <mc:Fallback>
                <p:oleObj name="Equation" r:id="rId13" imgW="2400300" imgH="571500" progId="Equation.3">
                  <p:embed/>
                  <p:pic>
                    <p:nvPicPr>
                      <p:cNvPr id="0" name=""/>
                      <p:cNvPicPr>
                        <a:picLocks noChangeAspect="1" noChangeArrowheads="1"/>
                      </p:cNvPicPr>
                      <p:nvPr/>
                    </p:nvPicPr>
                    <p:blipFill>
                      <a:blip r:embed="rId14"/>
                      <a:srcRect/>
                      <a:stretch>
                        <a:fillRect/>
                      </a:stretch>
                    </p:blipFill>
                    <p:spPr bwMode="auto">
                      <a:xfrm>
                        <a:off x="1905000" y="5491163"/>
                        <a:ext cx="4659313"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296684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218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218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latin typeface="Arial" charset="0"/>
                <a:ea typeface="宋体" charset="0"/>
                <a:cs typeface="宋体" charset="0"/>
              </a:rPr>
              <a:t>Who are these people?</a:t>
            </a:r>
            <a:endParaRPr lang="en-GB" dirty="0">
              <a:latin typeface="Arial" charset="0"/>
              <a:ea typeface="宋体" charset="0"/>
              <a:cs typeface="宋体" charset="0"/>
            </a:endParaRPr>
          </a:p>
        </p:txBody>
      </p:sp>
      <p:pic>
        <p:nvPicPr>
          <p:cNvPr id="20483" name="Picture 5" descr="Keith van Rijsber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725" y="2374900"/>
            <a:ext cx="1908175"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7" descr="Karen Spärck Jone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38" y="2395538"/>
            <a:ext cx="19907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9" descr="ser6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088" y="2379663"/>
            <a:ext cx="222408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46088" y="4889500"/>
            <a:ext cx="8437562" cy="387350"/>
            <a:chOff x="446088" y="4889500"/>
            <a:chExt cx="8437562" cy="387350"/>
          </a:xfrm>
        </p:grpSpPr>
        <p:sp>
          <p:nvSpPr>
            <p:cNvPr id="20486" name="Rectangle 10"/>
            <p:cNvSpPr>
              <a:spLocks noChangeArrowheads="1"/>
            </p:cNvSpPr>
            <p:nvPr/>
          </p:nvSpPr>
          <p:spPr bwMode="auto">
            <a:xfrm>
              <a:off x="3492500" y="4900613"/>
              <a:ext cx="215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GB" dirty="0"/>
                <a:t>Stephen Robertson</a:t>
              </a:r>
            </a:p>
          </p:txBody>
        </p:sp>
        <p:sp>
          <p:nvSpPr>
            <p:cNvPr id="20487" name="Rectangle 11"/>
            <p:cNvSpPr>
              <a:spLocks noChangeArrowheads="1"/>
            </p:cNvSpPr>
            <p:nvPr/>
          </p:nvSpPr>
          <p:spPr bwMode="auto">
            <a:xfrm>
              <a:off x="6591300" y="4889500"/>
              <a:ext cx="229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GB" dirty="0"/>
                <a:t>Keith van </a:t>
              </a:r>
              <a:r>
                <a:rPr lang="en-GB" dirty="0" err="1"/>
                <a:t>Rijsbergen</a:t>
              </a:r>
              <a:endParaRPr lang="en-GB" dirty="0"/>
            </a:p>
          </p:txBody>
        </p:sp>
        <p:sp>
          <p:nvSpPr>
            <p:cNvPr id="20488" name="Rectangle 12"/>
            <p:cNvSpPr>
              <a:spLocks noChangeArrowheads="1"/>
            </p:cNvSpPr>
            <p:nvPr/>
          </p:nvSpPr>
          <p:spPr bwMode="auto">
            <a:xfrm>
              <a:off x="446088" y="491013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GB" dirty="0"/>
                <a:t>Karen </a:t>
              </a:r>
              <a:r>
                <a:rPr lang="en-GB" dirty="0" err="1" smtClean="0"/>
                <a:t>Sp</a:t>
              </a:r>
              <a:r>
                <a:rPr lang="en-GB" altLang="zh-CN" dirty="0" err="1" smtClean="0">
                  <a:ea typeface="宋体" charset="0"/>
                  <a:cs typeface="宋体" charset="0"/>
                </a:rPr>
                <a:t>ä</a:t>
              </a:r>
              <a:r>
                <a:rPr lang="en-GB" dirty="0" err="1" smtClean="0"/>
                <a:t>rck</a:t>
              </a:r>
              <a:r>
                <a:rPr lang="en-GB" dirty="0" smtClean="0"/>
                <a:t> </a:t>
              </a:r>
              <a:r>
                <a:rPr lang="en-GB" dirty="0"/>
                <a:t>Jones</a:t>
              </a:r>
            </a:p>
          </p:txBody>
        </p:sp>
      </p:grpSp>
    </p:spTree>
    <p:extLst>
      <p:ext uri="{BB962C8B-B14F-4D97-AF65-F5344CB8AC3E}">
        <p14:creationId xmlns:p14="http://schemas.microsoft.com/office/powerpoint/2010/main" val="2478156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54125083"/>
              </p:ext>
            </p:extLst>
          </p:nvPr>
        </p:nvGraphicFramePr>
        <p:xfrm>
          <a:off x="457200" y="2087880"/>
          <a:ext cx="8229600" cy="11125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r>
                        <a:rPr lang="en-US" dirty="0" smtClean="0"/>
                        <a:t>document</a:t>
                      </a:r>
                      <a:endParaRPr lang="en-US" dirty="0"/>
                    </a:p>
                  </a:txBody>
                  <a:tcPr/>
                </a:tc>
                <a:tc>
                  <a:txBody>
                    <a:bodyPr/>
                    <a:lstStyle/>
                    <a:p>
                      <a:r>
                        <a:rPr lang="en-US" dirty="0" smtClean="0"/>
                        <a:t>relevant (R=1)</a:t>
                      </a:r>
                      <a:endParaRPr lang="en-US" dirty="0"/>
                    </a:p>
                  </a:txBody>
                  <a:tcPr/>
                </a:tc>
                <a:tc>
                  <a:txBody>
                    <a:bodyPr/>
                    <a:lstStyle/>
                    <a:p>
                      <a:r>
                        <a:rPr lang="en-US" dirty="0" smtClean="0"/>
                        <a:t>not relevant (R=0)</a:t>
                      </a:r>
                      <a:endParaRPr lang="en-US" dirty="0"/>
                    </a:p>
                  </a:txBody>
                  <a:tcPr/>
                </a:tc>
              </a:tr>
              <a:tr h="370840">
                <a:tc>
                  <a:txBody>
                    <a:bodyPr/>
                    <a:lstStyle/>
                    <a:p>
                      <a:r>
                        <a:rPr lang="en-US" dirty="0" smtClean="0"/>
                        <a:t>term present</a:t>
                      </a:r>
                      <a:endParaRPr lang="en-US" dirty="0"/>
                    </a:p>
                  </a:txBody>
                  <a:tcPr/>
                </a:tc>
                <a:tc>
                  <a:txBody>
                    <a:bodyPr/>
                    <a:lstStyle/>
                    <a:p>
                      <a:r>
                        <a:rPr lang="en-US" dirty="0" smtClean="0"/>
                        <a:t>x</a:t>
                      </a:r>
                      <a:r>
                        <a:rPr lang="en-US" baseline="-25000" dirty="0" smtClean="0"/>
                        <a:t>i</a:t>
                      </a:r>
                      <a:r>
                        <a:rPr lang="en-US" dirty="0" smtClean="0"/>
                        <a:t> = 1</a:t>
                      </a:r>
                      <a:endParaRPr lang="en-US" dirty="0"/>
                    </a:p>
                  </a:txBody>
                  <a:tcPr/>
                </a:tc>
                <a:tc>
                  <a:txBody>
                    <a:bodyPr/>
                    <a:lstStyle/>
                    <a:p>
                      <a:r>
                        <a:rPr lang="en-US" dirty="0" smtClean="0"/>
                        <a:t>p</a:t>
                      </a:r>
                      <a:r>
                        <a:rPr lang="en-US" baseline="-25000" dirty="0" smtClean="0"/>
                        <a:t>i</a:t>
                      </a:r>
                      <a:endParaRPr lang="en-US" baseline="-25000" dirty="0"/>
                    </a:p>
                  </a:txBody>
                  <a:tcPr/>
                </a:tc>
                <a:tc>
                  <a:txBody>
                    <a:bodyPr/>
                    <a:lstStyle/>
                    <a:p>
                      <a:r>
                        <a:rPr lang="en-US" dirty="0" err="1" smtClean="0"/>
                        <a:t>r</a:t>
                      </a:r>
                      <a:r>
                        <a:rPr lang="en-US" baseline="-25000" dirty="0" err="1" smtClean="0"/>
                        <a:t>i</a:t>
                      </a:r>
                      <a:endParaRPr lang="en-US" baseline="-25000" dirty="0"/>
                    </a:p>
                  </a:txBody>
                  <a:tcPr/>
                </a:tc>
              </a:tr>
              <a:tr h="370840">
                <a:tc>
                  <a:txBody>
                    <a:bodyPr/>
                    <a:lstStyle/>
                    <a:p>
                      <a:r>
                        <a:rPr lang="en-US" dirty="0" smtClean="0"/>
                        <a:t>term absent</a:t>
                      </a:r>
                      <a:endParaRPr lang="en-US" dirty="0"/>
                    </a:p>
                  </a:txBody>
                  <a:tcPr/>
                </a:tc>
                <a:tc>
                  <a:txBody>
                    <a:bodyPr/>
                    <a:lstStyle/>
                    <a:p>
                      <a:r>
                        <a:rPr lang="en-US" dirty="0" smtClean="0"/>
                        <a:t>x</a:t>
                      </a:r>
                      <a:r>
                        <a:rPr lang="en-US" baseline="-25000" dirty="0" smtClean="0"/>
                        <a:t>i</a:t>
                      </a:r>
                      <a:r>
                        <a:rPr lang="en-US" dirty="0" smtClean="0"/>
                        <a:t> = 0</a:t>
                      </a:r>
                      <a:endParaRPr lang="en-US" dirty="0"/>
                    </a:p>
                  </a:txBody>
                  <a:tcPr/>
                </a:tc>
                <a:tc>
                  <a:txBody>
                    <a:bodyPr/>
                    <a:lstStyle/>
                    <a:p>
                      <a:r>
                        <a:rPr lang="en-US" dirty="0" smtClean="0"/>
                        <a:t>(1 –</a:t>
                      </a:r>
                      <a:r>
                        <a:rPr lang="en-US" baseline="0" dirty="0" smtClean="0"/>
                        <a:t> p</a:t>
                      </a:r>
                      <a:r>
                        <a:rPr lang="en-US" baseline="-25000" dirty="0" smtClean="0"/>
                        <a:t>i</a:t>
                      </a:r>
                      <a:r>
                        <a:rPr lang="en-US" baseline="0" dirty="0" smtClean="0"/>
                        <a:t>)</a:t>
                      </a:r>
                      <a:endParaRPr lang="en-US" dirty="0"/>
                    </a:p>
                  </a:txBody>
                  <a:tcPr/>
                </a:tc>
                <a:tc>
                  <a:txBody>
                    <a:bodyPr/>
                    <a:lstStyle/>
                    <a:p>
                      <a:r>
                        <a:rPr lang="en-US" dirty="0" smtClean="0"/>
                        <a:t>(1</a:t>
                      </a:r>
                      <a:r>
                        <a:rPr lang="en-US" baseline="0" dirty="0" smtClean="0"/>
                        <a:t> – </a:t>
                      </a:r>
                      <a:r>
                        <a:rPr lang="en-US" baseline="0" dirty="0" err="1" smtClean="0"/>
                        <a:t>r</a:t>
                      </a:r>
                      <a:r>
                        <a:rPr lang="en-US" baseline="-25000" dirty="0" err="1" smtClean="0"/>
                        <a:t>i</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28287964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5" name="Group 5"/>
          <p:cNvGrpSpPr>
            <a:grpSpLocks/>
          </p:cNvGrpSpPr>
          <p:nvPr/>
        </p:nvGrpSpPr>
        <p:grpSpPr bwMode="auto">
          <a:xfrm>
            <a:off x="1828800" y="2438400"/>
            <a:ext cx="3505200" cy="728663"/>
            <a:chOff x="1152" y="1536"/>
            <a:chExt cx="2208" cy="459"/>
          </a:xfrm>
        </p:grpSpPr>
        <p:sp>
          <p:nvSpPr>
            <p:cNvPr id="122886" name="Oval 6"/>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87" name="AutoShape 7"/>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88" name="Group 8"/>
          <p:cNvGrpSpPr>
            <a:grpSpLocks/>
          </p:cNvGrpSpPr>
          <p:nvPr/>
        </p:nvGrpSpPr>
        <p:grpSpPr bwMode="auto">
          <a:xfrm>
            <a:off x="5715000" y="2438400"/>
            <a:ext cx="3048000" cy="1168400"/>
            <a:chOff x="3600" y="1536"/>
            <a:chExt cx="1920" cy="736"/>
          </a:xfrm>
        </p:grpSpPr>
        <p:sp>
          <p:nvSpPr>
            <p:cNvPr id="122889"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0" name="AutoShape 10"/>
            <p:cNvSpPr>
              <a:spLocks/>
            </p:cNvSpPr>
            <p:nvPr/>
          </p:nvSpPr>
          <p:spPr bwMode="auto">
            <a:xfrm>
              <a:off x="4224" y="1824"/>
              <a:ext cx="1296" cy="448"/>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Non-matching query terms</a:t>
              </a:r>
            </a:p>
          </p:txBody>
        </p:sp>
      </p:grpSp>
      <p:sp>
        <p:nvSpPr>
          <p:cNvPr id="122891" name="Rectangle 11"/>
          <p:cNvSpPr>
            <a:spLocks noGrp="1" noChangeArrowheads="1"/>
          </p:cNvSpPr>
          <p:nvPr>
            <p:ph type="title"/>
          </p:nvPr>
        </p:nvSpPr>
        <p:spPr/>
        <p:txBody>
          <a:bodyPr/>
          <a:lstStyle/>
          <a:p>
            <a:r>
              <a:rPr lang="en-US"/>
              <a:t>Binary Independence Model</a:t>
            </a:r>
          </a:p>
        </p:txBody>
      </p:sp>
      <p:grpSp>
        <p:nvGrpSpPr>
          <p:cNvPr id="122892" name="Group 12"/>
          <p:cNvGrpSpPr>
            <a:grpSpLocks/>
          </p:cNvGrpSpPr>
          <p:nvPr/>
        </p:nvGrpSpPr>
        <p:grpSpPr bwMode="auto">
          <a:xfrm>
            <a:off x="1314450" y="5715000"/>
            <a:ext cx="3505200" cy="728663"/>
            <a:chOff x="1152" y="1536"/>
            <a:chExt cx="2208" cy="459"/>
          </a:xfrm>
        </p:grpSpPr>
        <p:sp>
          <p:nvSpPr>
            <p:cNvPr id="122893"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4" name="AutoShape 14"/>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95" name="Group 15"/>
          <p:cNvGrpSpPr>
            <a:grpSpLocks/>
          </p:cNvGrpSpPr>
          <p:nvPr/>
        </p:nvGrpSpPr>
        <p:grpSpPr bwMode="auto">
          <a:xfrm>
            <a:off x="5962650" y="5791200"/>
            <a:ext cx="3048000" cy="890588"/>
            <a:chOff x="3552" y="2736"/>
            <a:chExt cx="1920" cy="561"/>
          </a:xfrm>
        </p:grpSpPr>
        <p:sp>
          <p:nvSpPr>
            <p:cNvPr id="122896" name="Oval 16"/>
            <p:cNvSpPr>
              <a:spLocks noChangeArrowheads="1"/>
            </p:cNvSpPr>
            <p:nvPr/>
          </p:nvSpPr>
          <p:spPr bwMode="auto">
            <a:xfrm>
              <a:off x="3552" y="2736"/>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7" name="AutoShape 17"/>
            <p:cNvSpPr>
              <a:spLocks/>
            </p:cNvSpPr>
            <p:nvPr/>
          </p:nvSpPr>
          <p:spPr bwMode="auto">
            <a:xfrm>
              <a:off x="4272" y="3041"/>
              <a:ext cx="1200" cy="256"/>
            </a:xfrm>
            <a:prstGeom prst="borderCallout2">
              <a:avLst>
                <a:gd name="adj1" fmla="val 28125"/>
                <a:gd name="adj2" fmla="val -4000"/>
                <a:gd name="adj3" fmla="val 28125"/>
                <a:gd name="adj4" fmla="val -12167"/>
                <a:gd name="adj5" fmla="val -23046"/>
                <a:gd name="adj6" fmla="val -41583"/>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smtClean="0">
                  <a:latin typeface="Times New Roman" charset="0"/>
                </a:rPr>
                <a:t>All </a:t>
              </a:r>
              <a:r>
                <a:rPr lang="en-US" sz="2000" dirty="0">
                  <a:latin typeface="Times New Roman" charset="0"/>
                </a:rPr>
                <a:t>query terms</a:t>
              </a:r>
            </a:p>
          </p:txBody>
        </p:sp>
      </p:grpSp>
      <p:graphicFrame>
        <p:nvGraphicFramePr>
          <p:cNvPr id="20" name="Object 18"/>
          <p:cNvGraphicFramePr>
            <a:graphicFrameLocks noChangeAspect="1"/>
          </p:cNvGraphicFramePr>
          <p:nvPr>
            <p:extLst>
              <p:ext uri="{D42A27DB-BD31-4B8C-83A1-F6EECF244321}">
                <p14:modId xmlns:p14="http://schemas.microsoft.com/office/powerpoint/2010/main" val="256039495"/>
              </p:ext>
            </p:extLst>
          </p:nvPr>
        </p:nvGraphicFramePr>
        <p:xfrm>
          <a:off x="709612" y="3622675"/>
          <a:ext cx="8129588" cy="1376363"/>
        </p:xfrm>
        <a:graphic>
          <a:graphicData uri="http://schemas.openxmlformats.org/presentationml/2006/ole">
            <mc:AlternateContent xmlns:mc="http://schemas.openxmlformats.org/markup-compatibility/2006">
              <mc:Choice xmlns:v="urn:schemas-microsoft-com:vml" Requires="v">
                <p:oleObj spid="_x0000_s55374" name="Equation" r:id="rId4" imgW="3352800" imgH="584200" progId="Equation.3">
                  <p:embed/>
                </p:oleObj>
              </mc:Choice>
              <mc:Fallback>
                <p:oleObj name="Equation" r:id="rId4" imgW="3352800" imgH="584200" progId="Equation.3">
                  <p:embed/>
                  <p:pic>
                    <p:nvPicPr>
                      <p:cNvPr id="0" name=""/>
                      <p:cNvPicPr>
                        <a:picLocks noChangeAspect="1" noChangeArrowheads="1"/>
                      </p:cNvPicPr>
                      <p:nvPr/>
                    </p:nvPicPr>
                    <p:blipFill>
                      <a:blip r:embed="rId5"/>
                      <a:srcRect/>
                      <a:stretch>
                        <a:fillRect/>
                      </a:stretch>
                    </p:blipFill>
                    <p:spPr bwMode="auto">
                      <a:xfrm>
                        <a:off x="709612" y="3622675"/>
                        <a:ext cx="8129588"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91181892"/>
              </p:ext>
            </p:extLst>
          </p:nvPr>
        </p:nvGraphicFramePr>
        <p:xfrm>
          <a:off x="838200" y="5029200"/>
          <a:ext cx="6650038" cy="1076325"/>
        </p:xfrm>
        <a:graphic>
          <a:graphicData uri="http://schemas.openxmlformats.org/presentationml/2006/ole">
            <mc:AlternateContent xmlns:mc="http://schemas.openxmlformats.org/markup-compatibility/2006">
              <mc:Choice xmlns:v="urn:schemas-microsoft-com:vml" Requires="v">
                <p:oleObj spid="_x0000_s55375" name="Equation" r:id="rId6" imgW="2743200" imgH="457200" progId="Equation.3">
                  <p:embed/>
                </p:oleObj>
              </mc:Choice>
              <mc:Fallback>
                <p:oleObj name="Equation" r:id="rId6" imgW="2743200" imgH="457200" progId="Equation.3">
                  <p:embed/>
                  <p:pic>
                    <p:nvPicPr>
                      <p:cNvPr id="0" name=""/>
                      <p:cNvPicPr>
                        <a:picLocks noChangeAspect="1" noChangeArrowheads="1"/>
                      </p:cNvPicPr>
                      <p:nvPr/>
                    </p:nvPicPr>
                    <p:blipFill>
                      <a:blip r:embed="rId7"/>
                      <a:srcRect/>
                      <a:stretch>
                        <a:fillRect/>
                      </a:stretch>
                    </p:blipFill>
                    <p:spPr bwMode="auto">
                      <a:xfrm>
                        <a:off x="838200" y="5029200"/>
                        <a:ext cx="6650038"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898" name="Object 18"/>
          <p:cNvGraphicFramePr>
            <a:graphicFrameLocks noChangeAspect="1"/>
          </p:cNvGraphicFramePr>
          <p:nvPr>
            <p:extLst>
              <p:ext uri="{D42A27DB-BD31-4B8C-83A1-F6EECF244321}">
                <p14:modId xmlns:p14="http://schemas.microsoft.com/office/powerpoint/2010/main" val="2891098213"/>
              </p:ext>
            </p:extLst>
          </p:nvPr>
        </p:nvGraphicFramePr>
        <p:xfrm>
          <a:off x="1341438" y="1676400"/>
          <a:ext cx="5757862" cy="1285875"/>
        </p:xfrm>
        <a:graphic>
          <a:graphicData uri="http://schemas.openxmlformats.org/presentationml/2006/ole">
            <mc:AlternateContent xmlns:mc="http://schemas.openxmlformats.org/markup-compatibility/2006">
              <mc:Choice xmlns:v="urn:schemas-microsoft-com:vml" Requires="v">
                <p:oleObj spid="_x0000_s55376" name="Equation" r:id="rId8" imgW="2374900" imgH="546100" progId="Equation.3">
                  <p:embed/>
                </p:oleObj>
              </mc:Choice>
              <mc:Fallback>
                <p:oleObj name="Equation" r:id="rId8" imgW="2374900" imgH="546100" progId="Equation.3">
                  <p:embed/>
                  <p:pic>
                    <p:nvPicPr>
                      <p:cNvPr id="0" name=""/>
                      <p:cNvPicPr>
                        <a:picLocks noChangeAspect="1" noChangeArrowheads="1"/>
                      </p:cNvPicPr>
                      <p:nvPr/>
                    </p:nvPicPr>
                    <p:blipFill>
                      <a:blip r:embed="rId9"/>
                      <a:srcRect/>
                      <a:stretch>
                        <a:fillRect/>
                      </a:stretch>
                    </p:blipFill>
                    <p:spPr bwMode="auto">
                      <a:xfrm>
                        <a:off x="1341438" y="1676400"/>
                        <a:ext cx="5757862"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505287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Binary Independence Model</a:t>
            </a:r>
          </a:p>
        </p:txBody>
      </p:sp>
      <p:grpSp>
        <p:nvGrpSpPr>
          <p:cNvPr id="123907" name="Group 3"/>
          <p:cNvGrpSpPr>
            <a:grpSpLocks/>
          </p:cNvGrpSpPr>
          <p:nvPr/>
        </p:nvGrpSpPr>
        <p:grpSpPr bwMode="auto">
          <a:xfrm>
            <a:off x="2895600" y="2286000"/>
            <a:ext cx="1905000" cy="2057400"/>
            <a:chOff x="1824" y="1440"/>
            <a:chExt cx="1200" cy="1296"/>
          </a:xfrm>
        </p:grpSpPr>
        <p:sp>
          <p:nvSpPr>
            <p:cNvPr id="123908"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09"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Constant for</a:t>
              </a:r>
            </a:p>
            <a:p>
              <a:pPr algn="ctr" eaLnBrk="0" hangingPunct="0"/>
              <a:r>
                <a:rPr lang="en-US">
                  <a:latin typeface="Times New Roman" charset="0"/>
                </a:rPr>
                <a:t>each query</a:t>
              </a:r>
            </a:p>
          </p:txBody>
        </p:sp>
        <p:cxnSp>
          <p:nvCxnSpPr>
            <p:cNvPr id="123910" name="AutoShape 6"/>
            <p:cNvCxnSpPr>
              <a:cxnSpLocks noChangeShapeType="1"/>
              <a:stCxn id="123909" idx="1"/>
              <a:endCxn id="123908"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123911" name="Group 7"/>
          <p:cNvGrpSpPr>
            <a:grpSpLocks/>
          </p:cNvGrpSpPr>
          <p:nvPr/>
        </p:nvGrpSpPr>
        <p:grpSpPr bwMode="auto">
          <a:xfrm>
            <a:off x="4800600" y="2057400"/>
            <a:ext cx="3810000" cy="1905000"/>
            <a:chOff x="3024" y="1296"/>
            <a:chExt cx="2400" cy="1200"/>
          </a:xfrm>
        </p:grpSpPr>
        <p:sp>
          <p:nvSpPr>
            <p:cNvPr id="123912"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123913" name="AutoShape 9"/>
            <p:cNvCxnSpPr>
              <a:cxnSpLocks noChangeShapeType="1"/>
              <a:stCxn id="123909" idx="3"/>
              <a:endCxn id="123912" idx="2"/>
            </p:cNvCxnSpPr>
            <p:nvPr/>
          </p:nvCxnSpPr>
          <p:spPr bwMode="auto">
            <a:xfrm flipV="1">
              <a:off x="3024" y="2016"/>
              <a:ext cx="1920" cy="480"/>
            </a:xfrm>
            <a:prstGeom prst="curvedConnector2">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123914" name="Group 10"/>
          <p:cNvGrpSpPr>
            <a:grpSpLocks/>
          </p:cNvGrpSpPr>
          <p:nvPr/>
        </p:nvGrpSpPr>
        <p:grpSpPr bwMode="auto">
          <a:xfrm>
            <a:off x="4343400" y="2057400"/>
            <a:ext cx="4038600" cy="3352800"/>
            <a:chOff x="2736" y="1296"/>
            <a:chExt cx="2544" cy="2112"/>
          </a:xfrm>
        </p:grpSpPr>
        <p:sp>
          <p:nvSpPr>
            <p:cNvPr id="123915"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6"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7"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Only quantity to be estimated </a:t>
              </a:r>
            </a:p>
            <a:p>
              <a:pPr algn="ctr" eaLnBrk="0" hangingPunct="0"/>
              <a:r>
                <a:rPr lang="en-US">
                  <a:latin typeface="Times New Roman" charset="0"/>
                </a:rPr>
                <a:t>for rankings</a:t>
              </a:r>
            </a:p>
          </p:txBody>
        </p:sp>
      </p:grpSp>
      <p:graphicFrame>
        <p:nvGraphicFramePr>
          <p:cNvPr id="123918" name="Object 14"/>
          <p:cNvGraphicFramePr>
            <a:graphicFrameLocks noChangeAspect="1"/>
          </p:cNvGraphicFramePr>
          <p:nvPr/>
        </p:nvGraphicFramePr>
        <p:xfrm>
          <a:off x="990600" y="1981200"/>
          <a:ext cx="7623175" cy="1295400"/>
        </p:xfrm>
        <a:graphic>
          <a:graphicData uri="http://schemas.openxmlformats.org/presentationml/2006/ole">
            <mc:AlternateContent xmlns:mc="http://schemas.openxmlformats.org/markup-compatibility/2006">
              <mc:Choice xmlns:v="urn:schemas-microsoft-com:vml" Requires="v">
                <p:oleObj spid="_x0000_s56424" name="Equation" r:id="rId3" imgW="2857320" imgH="444240" progId="Equation.3">
                  <p:embed/>
                </p:oleObj>
              </mc:Choice>
              <mc:Fallback>
                <p:oleObj name="Equation" r:id="rId3" imgW="28573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81200"/>
                        <a:ext cx="762317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3919" name="Group 15"/>
          <p:cNvGrpSpPr>
            <a:grpSpLocks/>
          </p:cNvGrpSpPr>
          <p:nvPr/>
        </p:nvGrpSpPr>
        <p:grpSpPr bwMode="auto">
          <a:xfrm>
            <a:off x="990600" y="5029200"/>
            <a:ext cx="6324600" cy="1425575"/>
            <a:chOff x="624" y="3168"/>
            <a:chExt cx="3984" cy="898"/>
          </a:xfrm>
        </p:grpSpPr>
        <p:sp>
          <p:nvSpPr>
            <p:cNvPr id="123920" name="Text Box 16"/>
            <p:cNvSpPr txBox="1">
              <a:spLocks noChangeArrowheads="1"/>
            </p:cNvSpPr>
            <p:nvPr/>
          </p:nvSpPr>
          <p:spPr bwMode="auto">
            <a:xfrm>
              <a:off x="624" y="3168"/>
              <a:ext cx="19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latin typeface="+mn-lt"/>
                </a:rPr>
                <a:t> Retrieval Status Value:</a:t>
              </a:r>
            </a:p>
          </p:txBody>
        </p:sp>
        <p:graphicFrame>
          <p:nvGraphicFramePr>
            <p:cNvPr id="123921" name="Object 17"/>
            <p:cNvGraphicFramePr>
              <a:graphicFrameLocks noChangeAspect="1"/>
            </p:cNvGraphicFramePr>
            <p:nvPr/>
          </p:nvGraphicFramePr>
          <p:xfrm>
            <a:off x="768" y="3456"/>
            <a:ext cx="3840" cy="610"/>
          </p:xfrm>
          <a:graphic>
            <a:graphicData uri="http://schemas.openxmlformats.org/presentationml/2006/ole">
              <mc:AlternateContent xmlns:mc="http://schemas.openxmlformats.org/markup-compatibility/2006">
                <mc:Choice xmlns:v="urn:schemas-microsoft-com:vml" Requires="v">
                  <p:oleObj spid="_x0000_s56425" name="Equation" r:id="rId5" imgW="2781000" imgH="444240" progId="Equation.3">
                    <p:embed/>
                  </p:oleObj>
                </mc:Choice>
                <mc:Fallback>
                  <p:oleObj name="Equation" r:id="rId5" imgW="27810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3456"/>
                          <a:ext cx="3840"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1146620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up)">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3911"/>
                                        </p:tgtEl>
                                        <p:attrNameLst>
                                          <p:attrName>style.visibility</p:attrName>
                                        </p:attrNameLst>
                                      </p:cBhvr>
                                      <p:to>
                                        <p:strVal val="visible"/>
                                      </p:to>
                                    </p:set>
                                    <p:animEffect transition="in" filter="wipe(down)">
                                      <p:cBhvr>
                                        <p:cTn id="12" dur="500"/>
                                        <p:tgtEl>
                                          <p:spTgt spid="123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3914"/>
                                        </p:tgtEl>
                                        <p:attrNameLst>
                                          <p:attrName>style.visibility</p:attrName>
                                        </p:attrNameLst>
                                      </p:cBhvr>
                                      <p:to>
                                        <p:strVal val="visible"/>
                                      </p:to>
                                    </p:set>
                                    <p:animEffect transition="in" filter="box(out)">
                                      <p:cBhvr>
                                        <p:cTn id="17" dur="500"/>
                                        <p:tgtEl>
                                          <p:spTgt spid="123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23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Binary Independence Model</a:t>
            </a:r>
          </a:p>
        </p:txBody>
      </p:sp>
      <p:sp>
        <p:nvSpPr>
          <p:cNvPr id="124931" name="Text Box 3"/>
          <p:cNvSpPr txBox="1">
            <a:spLocks noChangeArrowheads="1"/>
          </p:cNvSpPr>
          <p:nvPr/>
        </p:nvSpPr>
        <p:spPr bwMode="auto">
          <a:xfrm>
            <a:off x="1127125" y="1793875"/>
            <a:ext cx="37782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latin typeface="+mn-lt"/>
              </a:rPr>
              <a:t> All boils down to computing RSV.</a:t>
            </a:r>
          </a:p>
        </p:txBody>
      </p:sp>
      <p:graphicFrame>
        <p:nvGraphicFramePr>
          <p:cNvPr id="124932" name="Object 4"/>
          <p:cNvGraphicFramePr>
            <a:graphicFrameLocks noChangeAspect="1"/>
          </p:cNvGraphicFramePr>
          <p:nvPr/>
        </p:nvGraphicFramePr>
        <p:xfrm>
          <a:off x="1371600" y="2286000"/>
          <a:ext cx="6096000" cy="968375"/>
        </p:xfrm>
        <a:graphic>
          <a:graphicData uri="http://schemas.openxmlformats.org/presentationml/2006/ole">
            <mc:AlternateContent xmlns:mc="http://schemas.openxmlformats.org/markup-compatibility/2006">
              <mc:Choice xmlns:v="urn:schemas-microsoft-com:vml" Requires="v">
                <p:oleObj spid="_x0000_s57498" name="Equation" r:id="rId4" imgW="2781000" imgH="444240" progId="Equation.3">
                  <p:embed/>
                </p:oleObj>
              </mc:Choice>
              <mc:Fallback>
                <p:oleObj name="Equation" r:id="rId4" imgW="278100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86000"/>
                        <a:ext cx="60960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3" name="Object 5"/>
          <p:cNvGraphicFramePr>
            <a:graphicFrameLocks noChangeAspect="1"/>
          </p:cNvGraphicFramePr>
          <p:nvPr>
            <p:extLst>
              <p:ext uri="{D42A27DB-BD31-4B8C-83A1-F6EECF244321}">
                <p14:modId xmlns:p14="http://schemas.microsoft.com/office/powerpoint/2010/main" val="1147881436"/>
              </p:ext>
            </p:extLst>
          </p:nvPr>
        </p:nvGraphicFramePr>
        <p:xfrm>
          <a:off x="1371600" y="3384550"/>
          <a:ext cx="1947863" cy="806450"/>
        </p:xfrm>
        <a:graphic>
          <a:graphicData uri="http://schemas.openxmlformats.org/presentationml/2006/ole">
            <mc:AlternateContent xmlns:mc="http://schemas.openxmlformats.org/markup-compatibility/2006">
              <mc:Choice xmlns:v="urn:schemas-microsoft-com:vml" Requires="v">
                <p:oleObj spid="_x0000_s57499" name="Equation" r:id="rId6" imgW="888840" imgH="368280" progId="Equation.3">
                  <p:embed/>
                </p:oleObj>
              </mc:Choice>
              <mc:Fallback>
                <p:oleObj name="Equation" r:id="rId6" imgW="888840" imgH="368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384550"/>
                        <a:ext cx="19478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4" name="Object 6"/>
          <p:cNvGraphicFramePr>
            <a:graphicFrameLocks noChangeAspect="1"/>
          </p:cNvGraphicFramePr>
          <p:nvPr>
            <p:extLst>
              <p:ext uri="{D42A27DB-BD31-4B8C-83A1-F6EECF244321}">
                <p14:modId xmlns:p14="http://schemas.microsoft.com/office/powerpoint/2010/main" val="2099359722"/>
              </p:ext>
            </p:extLst>
          </p:nvPr>
        </p:nvGraphicFramePr>
        <p:xfrm>
          <a:off x="3657600" y="3232150"/>
          <a:ext cx="2338388" cy="941388"/>
        </p:xfrm>
        <a:graphic>
          <a:graphicData uri="http://schemas.openxmlformats.org/presentationml/2006/ole">
            <mc:AlternateContent xmlns:mc="http://schemas.openxmlformats.org/markup-compatibility/2006">
              <mc:Choice xmlns:v="urn:schemas-microsoft-com:vml" Requires="v">
                <p:oleObj spid="_x0000_s57500" name="Equation" r:id="rId8" imgW="1066680" imgH="431640" progId="Equation.3">
                  <p:embed/>
                </p:oleObj>
              </mc:Choice>
              <mc:Fallback>
                <p:oleObj name="Equation" r:id="rId8" imgW="106668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3232150"/>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4935" name="Rectangle 7"/>
          <p:cNvSpPr>
            <a:spLocks noChangeArrowheads="1"/>
          </p:cNvSpPr>
          <p:nvPr/>
        </p:nvSpPr>
        <p:spPr bwMode="auto">
          <a:xfrm>
            <a:off x="1752600" y="5334000"/>
            <a:ext cx="6019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latin typeface="Times New Roman" charset="0"/>
              </a:rPr>
              <a:t>So, how do we compute </a:t>
            </a:r>
            <a:r>
              <a:rPr lang="en-US" i="1" dirty="0" err="1" smtClean="0">
                <a:latin typeface="Times New Roman" charset="0"/>
              </a:rPr>
              <a:t>c</a:t>
            </a:r>
            <a:r>
              <a:rPr lang="en-US" sz="1400" i="1" baseline="-25000" dirty="0" err="1" smtClean="0">
                <a:latin typeface="Times New Roman" charset="0"/>
              </a:rPr>
              <a:t>i</a:t>
            </a:r>
            <a:r>
              <a:rPr lang="en-US" i="1" dirty="0" err="1" smtClean="0">
                <a:latin typeface="Arial"/>
              </a:rPr>
              <a:t>’</a:t>
            </a:r>
            <a:r>
              <a:rPr lang="en-US" i="1" dirty="0" err="1" smtClean="0">
                <a:latin typeface="Times New Roman" charset="0"/>
              </a:rPr>
              <a:t>s</a:t>
            </a:r>
            <a:r>
              <a:rPr lang="en-US" i="1" dirty="0" smtClean="0">
                <a:latin typeface="Times New Roman" charset="0"/>
              </a:rPr>
              <a:t> </a:t>
            </a:r>
            <a:r>
              <a:rPr lang="en-US" dirty="0">
                <a:latin typeface="Times New Roman" charset="0"/>
              </a:rPr>
              <a:t>from our data ?</a:t>
            </a:r>
          </a:p>
        </p:txBody>
      </p:sp>
      <p:sp>
        <p:nvSpPr>
          <p:cNvPr id="8" name="Text Box 3"/>
          <p:cNvSpPr txBox="1">
            <a:spLocks noChangeArrowheads="1"/>
          </p:cNvSpPr>
          <p:nvPr/>
        </p:nvSpPr>
        <p:spPr bwMode="auto">
          <a:xfrm>
            <a:off x="1098527" y="4400490"/>
            <a:ext cx="51376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smtClean="0">
                <a:latin typeface="+mn-lt"/>
              </a:rPr>
              <a:t>The </a:t>
            </a:r>
            <a:r>
              <a:rPr lang="en-US" sz="2000" i="1" dirty="0" smtClean="0">
                <a:latin typeface="+mn-lt"/>
              </a:rPr>
              <a:t>c</a:t>
            </a:r>
            <a:r>
              <a:rPr lang="en-US" sz="2000" i="1" baseline="-25000" dirty="0" smtClean="0">
                <a:latin typeface="+mn-lt"/>
              </a:rPr>
              <a:t>i</a:t>
            </a:r>
            <a:r>
              <a:rPr lang="en-US" sz="2000" dirty="0" smtClean="0">
                <a:latin typeface="+mn-lt"/>
              </a:rPr>
              <a:t> are log odds ratios</a:t>
            </a:r>
          </a:p>
          <a:p>
            <a:pPr eaLnBrk="0" hangingPunct="0"/>
            <a:r>
              <a:rPr lang="en-US" sz="2000" dirty="0" smtClean="0">
                <a:latin typeface="+mn-lt"/>
              </a:rPr>
              <a:t>They function as the term weights in this model</a:t>
            </a:r>
            <a:endParaRPr lang="en-US" sz="2000" dirty="0">
              <a:latin typeface="+mn-lt"/>
            </a:endParaRPr>
          </a:p>
        </p:txBody>
      </p:sp>
    </p:spTree>
    <p:extLst>
      <p:ext uri="{BB962C8B-B14F-4D97-AF65-F5344CB8AC3E}">
        <p14:creationId xmlns:p14="http://schemas.microsoft.com/office/powerpoint/2010/main" val="3829634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box(out)">
                                      <p:cBhvr>
                                        <p:cTn id="7"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Binary Independence Model</a:t>
            </a:r>
          </a:p>
        </p:txBody>
      </p:sp>
      <p:sp>
        <p:nvSpPr>
          <p:cNvPr id="125955" name="Text Box 3"/>
          <p:cNvSpPr txBox="1">
            <a:spLocks noChangeArrowheads="1"/>
          </p:cNvSpPr>
          <p:nvPr/>
        </p:nvSpPr>
        <p:spPr bwMode="auto">
          <a:xfrm>
            <a:off x="1143000" y="1676400"/>
            <a:ext cx="42498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latin typeface="+mn-lt"/>
              </a:rPr>
              <a:t> Estimating RSV </a:t>
            </a:r>
            <a:r>
              <a:rPr lang="en-US" sz="2000" dirty="0" smtClean="0">
                <a:latin typeface="+mn-lt"/>
              </a:rPr>
              <a:t>coefficients</a:t>
            </a:r>
            <a:r>
              <a:rPr lang="en-US" sz="2000" dirty="0">
                <a:latin typeface="+mn-lt"/>
              </a:rPr>
              <a:t> </a:t>
            </a:r>
            <a:r>
              <a:rPr lang="en-US" sz="2000" dirty="0" smtClean="0">
                <a:latin typeface="+mn-lt"/>
              </a:rPr>
              <a:t>in theory</a:t>
            </a:r>
            <a:endParaRPr lang="en-US" sz="2000" dirty="0">
              <a:latin typeface="+mn-lt"/>
            </a:endParaRPr>
          </a:p>
        </p:txBody>
      </p:sp>
      <p:sp>
        <p:nvSpPr>
          <p:cNvPr id="125956" name="Text Box 4"/>
          <p:cNvSpPr txBox="1">
            <a:spLocks noChangeArrowheads="1"/>
          </p:cNvSpPr>
          <p:nvPr/>
        </p:nvSpPr>
        <p:spPr bwMode="auto">
          <a:xfrm>
            <a:off x="1143000" y="2057400"/>
            <a:ext cx="59298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latin typeface="+mn-lt"/>
              </a:rPr>
              <a:t> For each term </a:t>
            </a:r>
            <a:r>
              <a:rPr lang="en-US" sz="2000" i="1" dirty="0" err="1">
                <a:latin typeface="+mn-lt"/>
              </a:rPr>
              <a:t>i</a:t>
            </a:r>
            <a:r>
              <a:rPr lang="en-US" sz="2000" i="1" dirty="0">
                <a:latin typeface="+mn-lt"/>
              </a:rPr>
              <a:t> </a:t>
            </a:r>
            <a:r>
              <a:rPr lang="en-US" sz="2000" dirty="0">
                <a:latin typeface="+mn-lt"/>
              </a:rPr>
              <a:t>look at this table of document counts:</a:t>
            </a:r>
          </a:p>
        </p:txBody>
      </p:sp>
      <p:graphicFrame>
        <p:nvGraphicFramePr>
          <p:cNvPr id="125957" name="Object 5"/>
          <p:cNvGraphicFramePr>
            <a:graphicFrameLocks noChangeAspect="1"/>
          </p:cNvGraphicFramePr>
          <p:nvPr>
            <p:extLst>
              <p:ext uri="{D42A27DB-BD31-4B8C-83A1-F6EECF244321}">
                <p14:modId xmlns:p14="http://schemas.microsoft.com/office/powerpoint/2010/main" val="2642140407"/>
              </p:ext>
            </p:extLst>
          </p:nvPr>
        </p:nvGraphicFramePr>
        <p:xfrm>
          <a:off x="1462088" y="2514600"/>
          <a:ext cx="6319837" cy="2443162"/>
        </p:xfrm>
        <a:graphic>
          <a:graphicData uri="http://schemas.openxmlformats.org/presentationml/2006/ole">
            <mc:AlternateContent xmlns:mc="http://schemas.openxmlformats.org/markup-compatibility/2006">
              <mc:Choice xmlns:v="urn:schemas-microsoft-com:vml" Requires="v">
                <p:oleObj spid="_x0000_s59596" name="Document" r:id="rId4" imgW="6375400" imgH="2362200" progId="Word.Document.8">
                  <p:embed/>
                </p:oleObj>
              </mc:Choice>
              <mc:Fallback>
                <p:oleObj name="Document" r:id="rId4" imgW="6375400" imgH="2362200" progId="Word.Document.8">
                  <p:embed/>
                  <p:pic>
                    <p:nvPicPr>
                      <p:cNvPr id="0" name=""/>
                      <p:cNvPicPr>
                        <a:picLocks noChangeAspect="1" noChangeArrowheads="1"/>
                      </p:cNvPicPr>
                      <p:nvPr/>
                    </p:nvPicPr>
                    <p:blipFill>
                      <a:blip r:embed="rId5"/>
                      <a:srcRect/>
                      <a:stretch>
                        <a:fillRect/>
                      </a:stretch>
                    </p:blipFill>
                    <p:spPr bwMode="auto">
                      <a:xfrm>
                        <a:off x="1462088" y="2514600"/>
                        <a:ext cx="6319837" cy="244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5958" name="Group 6"/>
          <p:cNvGrpSpPr>
            <a:grpSpLocks/>
          </p:cNvGrpSpPr>
          <p:nvPr/>
        </p:nvGrpSpPr>
        <p:grpSpPr bwMode="auto">
          <a:xfrm>
            <a:off x="1143000" y="4848225"/>
            <a:ext cx="6096000" cy="1781175"/>
            <a:chOff x="720" y="3054"/>
            <a:chExt cx="3840" cy="1122"/>
          </a:xfrm>
        </p:grpSpPr>
        <p:graphicFrame>
          <p:nvGraphicFramePr>
            <p:cNvPr id="125959" name="Object 7"/>
            <p:cNvGraphicFramePr>
              <a:graphicFrameLocks noChangeAspect="1"/>
            </p:cNvGraphicFramePr>
            <p:nvPr>
              <p:extLst>
                <p:ext uri="{D42A27DB-BD31-4B8C-83A1-F6EECF244321}">
                  <p14:modId xmlns:p14="http://schemas.microsoft.com/office/powerpoint/2010/main" val="1098750386"/>
                </p:ext>
              </p:extLst>
            </p:nvPr>
          </p:nvGraphicFramePr>
          <p:xfrm>
            <a:off x="1824" y="3054"/>
            <a:ext cx="624" cy="535"/>
          </p:xfrm>
          <a:graphic>
            <a:graphicData uri="http://schemas.openxmlformats.org/presentationml/2006/ole">
              <mc:AlternateContent xmlns:mc="http://schemas.openxmlformats.org/markup-compatibility/2006">
                <mc:Choice xmlns:v="urn:schemas-microsoft-com:vml" Requires="v">
                  <p:oleObj spid="_x0000_s59597" name="Equation" r:id="rId6" imgW="457200" imgH="393480" progId="Equation.3">
                    <p:embed/>
                  </p:oleObj>
                </mc:Choice>
                <mc:Fallback>
                  <p:oleObj name="Equation" r:id="rId6" imgW="4572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3054"/>
                          <a:ext cx="624"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0" name="Object 8"/>
            <p:cNvGraphicFramePr>
              <a:graphicFrameLocks noChangeAspect="1"/>
            </p:cNvGraphicFramePr>
            <p:nvPr>
              <p:extLst>
                <p:ext uri="{D42A27DB-BD31-4B8C-83A1-F6EECF244321}">
                  <p14:modId xmlns:p14="http://schemas.microsoft.com/office/powerpoint/2010/main" val="2200058477"/>
                </p:ext>
              </p:extLst>
            </p:nvPr>
          </p:nvGraphicFramePr>
          <p:xfrm>
            <a:off x="2640" y="3054"/>
            <a:ext cx="1008" cy="546"/>
          </p:xfrm>
          <a:graphic>
            <a:graphicData uri="http://schemas.openxmlformats.org/presentationml/2006/ole">
              <mc:AlternateContent xmlns:mc="http://schemas.openxmlformats.org/markup-compatibility/2006">
                <mc:Choice xmlns:v="urn:schemas-microsoft-com:vml" Requires="v">
                  <p:oleObj spid="_x0000_s59598" name="Equation" r:id="rId8" imgW="774360" imgH="419040" progId="Equation.3">
                    <p:embed/>
                  </p:oleObj>
                </mc:Choice>
                <mc:Fallback>
                  <p:oleObj name="Equation" r:id="rId8" imgW="77436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 y="3054"/>
                          <a:ext cx="1008" cy="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1" name="Object 9"/>
            <p:cNvGraphicFramePr>
              <a:graphicFrameLocks noChangeAspect="1"/>
            </p:cNvGraphicFramePr>
            <p:nvPr>
              <p:extLst>
                <p:ext uri="{D42A27DB-BD31-4B8C-83A1-F6EECF244321}">
                  <p14:modId xmlns:p14="http://schemas.microsoft.com/office/powerpoint/2010/main" val="2652584071"/>
                </p:ext>
              </p:extLst>
            </p:nvPr>
          </p:nvGraphicFramePr>
          <p:xfrm>
            <a:off x="720" y="3582"/>
            <a:ext cx="3840" cy="594"/>
          </p:xfrm>
          <a:graphic>
            <a:graphicData uri="http://schemas.openxmlformats.org/presentationml/2006/ole">
              <mc:AlternateContent xmlns:mc="http://schemas.openxmlformats.org/markup-compatibility/2006">
                <mc:Choice xmlns:v="urn:schemas-microsoft-com:vml" Requires="v">
                  <p:oleObj spid="_x0000_s59599" name="Equation" r:id="rId10" imgW="2781000" imgH="431640" progId="Equation.3">
                    <p:embed/>
                  </p:oleObj>
                </mc:Choice>
                <mc:Fallback>
                  <p:oleObj name="Equation" r:id="rId10" imgW="278100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3582"/>
                          <a:ext cx="3840"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5962" name="Text Box 10"/>
            <p:cNvSpPr txBox="1">
              <a:spLocks noChangeArrowheads="1"/>
            </p:cNvSpPr>
            <p:nvPr/>
          </p:nvSpPr>
          <p:spPr bwMode="auto">
            <a:xfrm>
              <a:off x="768" y="3120"/>
              <a:ext cx="10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a:latin typeface="Times New Roman" charset="0"/>
                </a:rPr>
                <a:t> Estimates:</a:t>
              </a:r>
            </a:p>
          </p:txBody>
        </p:sp>
      </p:grpSp>
      <p:grpSp>
        <p:nvGrpSpPr>
          <p:cNvPr id="125963" name="Group 11"/>
          <p:cNvGrpSpPr>
            <a:grpSpLocks/>
          </p:cNvGrpSpPr>
          <p:nvPr/>
        </p:nvGrpSpPr>
        <p:grpSpPr bwMode="auto">
          <a:xfrm>
            <a:off x="7239000" y="4953000"/>
            <a:ext cx="1676400" cy="1676400"/>
            <a:chOff x="4560" y="3120"/>
            <a:chExt cx="1056" cy="1056"/>
          </a:xfrm>
        </p:grpSpPr>
        <p:sp>
          <p:nvSpPr>
            <p:cNvPr id="125964" name="Rectangle 12"/>
            <p:cNvSpPr>
              <a:spLocks noChangeArrowheads="1"/>
            </p:cNvSpPr>
            <p:nvPr/>
          </p:nvSpPr>
          <p:spPr bwMode="auto">
            <a:xfrm>
              <a:off x="4848" y="3120"/>
              <a:ext cx="768" cy="105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hangingPunct="0"/>
              <a:r>
                <a:rPr lang="en-US" sz="2000" dirty="0">
                  <a:latin typeface="Times New Roman" charset="0"/>
                </a:rPr>
                <a:t>For now,</a:t>
              </a:r>
            </a:p>
            <a:p>
              <a:pPr eaLnBrk="0" hangingPunct="0"/>
              <a:r>
                <a:rPr lang="en-US" sz="2000" dirty="0">
                  <a:latin typeface="Times New Roman" charset="0"/>
                </a:rPr>
                <a:t>assume no</a:t>
              </a:r>
            </a:p>
            <a:p>
              <a:pPr eaLnBrk="0" hangingPunct="0"/>
              <a:r>
                <a:rPr lang="en-US" sz="2000" dirty="0">
                  <a:latin typeface="Times New Roman" charset="0"/>
                </a:rPr>
                <a:t>zero terms.</a:t>
              </a:r>
            </a:p>
            <a:p>
              <a:pPr eaLnBrk="0" hangingPunct="0"/>
              <a:r>
                <a:rPr lang="en-US" sz="2000" dirty="0" smtClean="0">
                  <a:latin typeface="Times New Roman" charset="0"/>
                </a:rPr>
                <a:t>See later</a:t>
              </a:r>
              <a:endParaRPr lang="en-US" sz="2000" dirty="0">
                <a:latin typeface="Times New Roman" charset="0"/>
              </a:endParaRPr>
            </a:p>
            <a:p>
              <a:pPr eaLnBrk="0" hangingPunct="0"/>
              <a:r>
                <a:rPr lang="en-US" sz="2000" dirty="0">
                  <a:latin typeface="Times New Roman" charset="0"/>
                </a:rPr>
                <a:t>lecture.</a:t>
              </a:r>
              <a:endParaRPr lang="en-US" dirty="0">
                <a:latin typeface="Times New Roman" charset="0"/>
              </a:endParaRPr>
            </a:p>
          </p:txBody>
        </p:sp>
        <p:cxnSp>
          <p:nvCxnSpPr>
            <p:cNvPr id="125965" name="AutoShape 13"/>
            <p:cNvCxnSpPr>
              <a:cxnSpLocks noChangeShapeType="1"/>
              <a:stCxn id="125964" idx="1"/>
            </p:cNvCxnSpPr>
            <p:nvPr/>
          </p:nvCxnSpPr>
          <p:spPr bwMode="auto">
            <a:xfrm rot="10800000" flipV="1">
              <a:off x="4560" y="3648"/>
              <a:ext cx="288" cy="153"/>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636629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5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5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p:sp>
        <p:nvSpPr>
          <p:cNvPr id="126979" name="Rectangle 3"/>
          <p:cNvSpPr>
            <a:spLocks noGrp="1" noChangeArrowheads="1"/>
          </p:cNvSpPr>
          <p:nvPr>
            <p:ph type="body" idx="1"/>
          </p:nvPr>
        </p:nvSpPr>
        <p:spPr>
          <a:xfrm>
            <a:off x="685800" y="1752600"/>
            <a:ext cx="7924800" cy="4876800"/>
          </a:xfrm>
        </p:spPr>
        <p:txBody>
          <a:bodyPr/>
          <a:lstStyle/>
          <a:p>
            <a:r>
              <a:rPr lang="en-US" dirty="0"/>
              <a:t>If non-relevant documents are approximated by the whole collection, then </a:t>
            </a:r>
            <a:r>
              <a:rPr lang="en-US" i="1" dirty="0" err="1"/>
              <a:t>r</a:t>
            </a:r>
            <a:r>
              <a:rPr lang="en-US" i="1" baseline="-25000" dirty="0" err="1"/>
              <a:t>i</a:t>
            </a:r>
            <a:r>
              <a:rPr lang="en-US" i="1" dirty="0"/>
              <a:t> </a:t>
            </a:r>
            <a:r>
              <a:rPr lang="en-US" dirty="0"/>
              <a:t>(prob. of occurrence in non-relevant documents for query) </a:t>
            </a:r>
            <a:r>
              <a:rPr lang="en-US" i="1" dirty="0"/>
              <a:t>is n/N </a:t>
            </a:r>
            <a:r>
              <a:rPr lang="en-US" dirty="0" smtClean="0"/>
              <a:t>and</a:t>
            </a:r>
            <a:br>
              <a:rPr lang="en-US" dirty="0" smtClean="0"/>
            </a:br>
            <a:endParaRPr lang="en-US" dirty="0"/>
          </a:p>
        </p:txBody>
      </p:sp>
      <p:graphicFrame>
        <p:nvGraphicFramePr>
          <p:cNvPr id="4" name="Object 17"/>
          <p:cNvGraphicFramePr>
            <a:graphicFrameLocks noChangeAspect="1"/>
          </p:cNvGraphicFramePr>
          <p:nvPr>
            <p:extLst>
              <p:ext uri="{D42A27DB-BD31-4B8C-83A1-F6EECF244321}">
                <p14:modId xmlns:p14="http://schemas.microsoft.com/office/powerpoint/2010/main" val="775241826"/>
              </p:ext>
            </p:extLst>
          </p:nvPr>
        </p:nvGraphicFramePr>
        <p:xfrm>
          <a:off x="914400" y="3810000"/>
          <a:ext cx="7321550" cy="941388"/>
        </p:xfrm>
        <a:graphic>
          <a:graphicData uri="http://schemas.openxmlformats.org/presentationml/2006/ole">
            <mc:AlternateContent xmlns:mc="http://schemas.openxmlformats.org/markup-compatibility/2006">
              <mc:Choice xmlns:v="urn:schemas-microsoft-com:vml" Requires="v">
                <p:oleObj spid="_x0000_s65547" name="Equation" r:id="rId3" imgW="3340100" imgH="431800" progId="Equation.3">
                  <p:embed/>
                </p:oleObj>
              </mc:Choice>
              <mc:Fallback>
                <p:oleObj name="Equation" r:id="rId3" imgW="3340100" imgH="431800" progId="Equation.3">
                  <p:embed/>
                  <p:pic>
                    <p:nvPicPr>
                      <p:cNvPr id="0" name=""/>
                      <p:cNvPicPr>
                        <a:picLocks noChangeAspect="1" noChangeArrowheads="1"/>
                      </p:cNvPicPr>
                      <p:nvPr/>
                    </p:nvPicPr>
                    <p:blipFill>
                      <a:blip r:embed="rId4"/>
                      <a:srcRect/>
                      <a:stretch>
                        <a:fillRect/>
                      </a:stretch>
                    </p:blipFill>
                    <p:spPr bwMode="auto">
                      <a:xfrm>
                        <a:off x="914400" y="3810000"/>
                        <a:ext cx="732155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4823781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p:sp>
        <p:nvSpPr>
          <p:cNvPr id="126979" name="Rectangle 3"/>
          <p:cNvSpPr>
            <a:spLocks noGrp="1" noChangeArrowheads="1"/>
          </p:cNvSpPr>
          <p:nvPr>
            <p:ph type="body" idx="1"/>
          </p:nvPr>
        </p:nvSpPr>
        <p:spPr>
          <a:xfrm>
            <a:off x="685800" y="1752600"/>
            <a:ext cx="7924800" cy="4876800"/>
          </a:xfrm>
        </p:spPr>
        <p:txBody>
          <a:bodyPr/>
          <a:lstStyle/>
          <a:p>
            <a:r>
              <a:rPr lang="en-US" i="1" dirty="0" smtClean="0">
                <a:latin typeface="Times New Roman"/>
                <a:cs typeface="Times New Roman"/>
              </a:rPr>
              <a:t>p</a:t>
            </a:r>
            <a:r>
              <a:rPr lang="en-US" i="1" baseline="-25000" dirty="0" smtClean="0">
                <a:latin typeface="Times New Roman"/>
                <a:cs typeface="Times New Roman"/>
              </a:rPr>
              <a:t>i</a:t>
            </a:r>
            <a:r>
              <a:rPr lang="en-US" dirty="0" smtClean="0"/>
              <a:t> (probability of occurrence in relevant documents) cannot be approximated as easily</a:t>
            </a:r>
          </a:p>
          <a:p>
            <a:r>
              <a:rPr lang="en-US" i="1" dirty="0" smtClean="0">
                <a:latin typeface="Times New Roman"/>
                <a:cs typeface="Times New Roman"/>
              </a:rPr>
              <a:t>p</a:t>
            </a:r>
            <a:r>
              <a:rPr lang="en-US" i="1" baseline="-25000" dirty="0" smtClean="0">
                <a:latin typeface="Times New Roman"/>
                <a:cs typeface="Times New Roman"/>
              </a:rPr>
              <a:t>i</a:t>
            </a:r>
            <a:r>
              <a:rPr lang="en-US" dirty="0" smtClean="0"/>
              <a:t> can </a:t>
            </a:r>
            <a:r>
              <a:rPr lang="en-US" dirty="0"/>
              <a:t>be estimated in various ways:</a:t>
            </a:r>
          </a:p>
          <a:p>
            <a:pPr lvl="1"/>
            <a:r>
              <a:rPr lang="en-US" dirty="0"/>
              <a:t>from relevant documents if know some</a:t>
            </a:r>
          </a:p>
          <a:p>
            <a:pPr lvl="2"/>
            <a:r>
              <a:rPr lang="en-US" dirty="0"/>
              <a:t>Relevance weighting can be used in </a:t>
            </a:r>
            <a:r>
              <a:rPr lang="en-US" dirty="0" smtClean="0"/>
              <a:t>a feedback </a:t>
            </a:r>
            <a:r>
              <a:rPr lang="en-US" dirty="0"/>
              <a:t>loop</a:t>
            </a:r>
          </a:p>
          <a:p>
            <a:pPr lvl="1"/>
            <a:r>
              <a:rPr lang="en-US" dirty="0"/>
              <a:t>constant (Croft and Harper combination match) – then just get </a:t>
            </a:r>
            <a:r>
              <a:rPr lang="en-US" dirty="0" err="1"/>
              <a:t>idf</a:t>
            </a:r>
            <a:r>
              <a:rPr lang="en-US" dirty="0"/>
              <a:t> weighting of </a:t>
            </a:r>
            <a:r>
              <a:rPr lang="en-US" dirty="0" smtClean="0"/>
              <a:t>terms</a:t>
            </a:r>
            <a:r>
              <a:rPr lang="en-US" dirty="0" smtClean="0"/>
              <a:t> </a:t>
            </a:r>
            <a:r>
              <a:rPr lang="en-US" dirty="0" smtClean="0"/>
              <a:t>(with </a:t>
            </a:r>
            <a:r>
              <a:rPr lang="en-US" i="1" dirty="0" smtClean="0">
                <a:latin typeface="Times New Roman"/>
                <a:cs typeface="Times New Roman"/>
              </a:rPr>
              <a:t>p</a:t>
            </a:r>
            <a:r>
              <a:rPr lang="en-US" i="1" baseline="-25000" dirty="0" smtClean="0">
                <a:latin typeface="Times New Roman"/>
                <a:cs typeface="Times New Roman"/>
              </a:rPr>
              <a:t>i</a:t>
            </a:r>
            <a:r>
              <a:rPr lang="en-US" i="1" dirty="0" smtClean="0">
                <a:latin typeface="Times New Roman"/>
                <a:cs typeface="Times New Roman"/>
              </a:rPr>
              <a:t>=0.5</a:t>
            </a:r>
            <a:r>
              <a:rPr lang="en-US" dirty="0" smtClean="0"/>
              <a:t>)</a:t>
            </a:r>
            <a:r>
              <a:rPr lang="en-US" dirty="0" smtClean="0"/>
              <a:t/>
            </a:r>
            <a:br>
              <a:rPr lang="en-US" dirty="0" smtClean="0"/>
            </a:br>
            <a:r>
              <a:rPr lang="en-US" dirty="0" smtClean="0"/>
              <a:t/>
            </a:r>
            <a:br>
              <a:rPr lang="en-US" dirty="0" smtClean="0"/>
            </a:br>
            <a:endParaRPr lang="en-US" dirty="0"/>
          </a:p>
          <a:p>
            <a:pPr lvl="1"/>
            <a:r>
              <a:rPr lang="en-US" dirty="0"/>
              <a:t>proportional to prob. of occurrence in collection</a:t>
            </a:r>
          </a:p>
          <a:p>
            <a:pPr lvl="2"/>
            <a:r>
              <a:rPr lang="en-US" dirty="0" err="1" smtClean="0"/>
              <a:t>Greiff</a:t>
            </a:r>
            <a:r>
              <a:rPr lang="en-US" dirty="0" smtClean="0"/>
              <a:t> </a:t>
            </a:r>
            <a:r>
              <a:rPr lang="en-US" dirty="0"/>
              <a:t>(</a:t>
            </a:r>
            <a:r>
              <a:rPr lang="en-US" dirty="0" smtClean="0"/>
              <a:t>SIGIR </a:t>
            </a:r>
            <a:r>
              <a:rPr lang="en-US" dirty="0"/>
              <a:t>1998</a:t>
            </a:r>
            <a:r>
              <a:rPr lang="en-US" dirty="0" smtClean="0"/>
              <a:t>) argues for 1/3 + 2/3 </a:t>
            </a:r>
            <a:r>
              <a:rPr lang="en-US" dirty="0" err="1" smtClean="0"/>
              <a:t>df</a:t>
            </a:r>
            <a:r>
              <a:rPr lang="en-US" baseline="-25000" dirty="0" err="1" smtClean="0"/>
              <a:t>i</a:t>
            </a:r>
            <a:r>
              <a:rPr lang="en-US" dirty="0" smtClean="0"/>
              <a:t>/N</a:t>
            </a:r>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564313089"/>
              </p:ext>
            </p:extLst>
          </p:nvPr>
        </p:nvGraphicFramePr>
        <p:xfrm>
          <a:off x="2644775" y="4648200"/>
          <a:ext cx="2449513" cy="1001712"/>
        </p:xfrm>
        <a:graphic>
          <a:graphicData uri="http://schemas.openxmlformats.org/presentationml/2006/ole">
            <mc:AlternateContent xmlns:mc="http://schemas.openxmlformats.org/markup-compatibility/2006">
              <mc:Choice xmlns:v="urn:schemas-microsoft-com:vml" Requires="v">
                <p:oleObj spid="_x0000_s1053" name="Equation" r:id="rId3" imgW="1117600" imgH="457200" progId="Equation.3">
                  <p:embed/>
                </p:oleObj>
              </mc:Choice>
              <mc:Fallback>
                <p:oleObj name="Equation" r:id="rId3" imgW="1117600" imgH="457200" progId="Equation.3">
                  <p:embed/>
                  <p:pic>
                    <p:nvPicPr>
                      <p:cNvPr id="0" name=""/>
                      <p:cNvPicPr>
                        <a:picLocks noChangeAspect="1" noChangeArrowheads="1"/>
                      </p:cNvPicPr>
                      <p:nvPr/>
                    </p:nvPicPr>
                    <p:blipFill>
                      <a:blip r:embed="rId4"/>
                      <a:srcRect/>
                      <a:stretch>
                        <a:fillRect/>
                      </a:stretch>
                    </p:blipFill>
                    <p:spPr bwMode="auto">
                      <a:xfrm>
                        <a:off x="2644775" y="4648200"/>
                        <a:ext cx="2449513"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236825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Probabilistic Relevance Feedback</a:t>
            </a:r>
          </a:p>
        </p:txBody>
      </p:sp>
      <p:sp>
        <p:nvSpPr>
          <p:cNvPr id="177157" name="Rectangle 5"/>
          <p:cNvSpPr>
            <a:spLocks noGrp="1" noChangeArrowheads="1"/>
          </p:cNvSpPr>
          <p:nvPr>
            <p:ph type="body" idx="1"/>
          </p:nvPr>
        </p:nvSpPr>
        <p:spPr/>
        <p:txBody>
          <a:bodyPr/>
          <a:lstStyle/>
          <a:p>
            <a:pPr marL="495300" indent="-495300">
              <a:buFont typeface="Wingdings" charset="0"/>
              <a:buAutoNum type="arabicPeriod"/>
            </a:pPr>
            <a:r>
              <a:rPr lang="en-US" dirty="0"/>
              <a:t>Guess a preliminary probabilistic description of </a:t>
            </a:r>
            <a:r>
              <a:rPr lang="en-US" i="1" dirty="0" smtClean="0"/>
              <a:t>R=1 </a:t>
            </a:r>
            <a:r>
              <a:rPr lang="en-US" dirty="0" smtClean="0"/>
              <a:t>documents </a:t>
            </a:r>
            <a:r>
              <a:rPr lang="en-US" dirty="0"/>
              <a:t>and use it to retrieve a first set of </a:t>
            </a:r>
            <a:r>
              <a:rPr lang="en-US" dirty="0" smtClean="0"/>
              <a:t>documents</a:t>
            </a:r>
            <a:endParaRPr lang="en-US" dirty="0"/>
          </a:p>
          <a:p>
            <a:pPr marL="495300" indent="-495300">
              <a:buFont typeface="Wingdings" charset="0"/>
              <a:buAutoNum type="arabicPeriod"/>
            </a:pPr>
            <a:r>
              <a:rPr lang="en-US" dirty="0"/>
              <a:t>Interact with the user to refine the description: learn some definite </a:t>
            </a:r>
            <a:r>
              <a:rPr lang="en-US" dirty="0" smtClean="0"/>
              <a:t>members with R=1 </a:t>
            </a:r>
            <a:r>
              <a:rPr lang="en-US" dirty="0"/>
              <a:t>and </a:t>
            </a:r>
            <a:r>
              <a:rPr lang="en-US" dirty="0" smtClean="0"/>
              <a:t>R=0</a:t>
            </a:r>
            <a:endParaRPr lang="en-US" dirty="0"/>
          </a:p>
          <a:p>
            <a:pPr marL="495300" indent="-495300">
              <a:buFont typeface="Wingdings" charset="0"/>
              <a:buAutoNum type="arabicPeriod"/>
            </a:pPr>
            <a:r>
              <a:rPr lang="en-US" dirty="0" err="1"/>
              <a:t>Reestimate</a:t>
            </a:r>
            <a:r>
              <a:rPr lang="en-US" dirty="0"/>
              <a:t> </a:t>
            </a:r>
            <a:r>
              <a:rPr lang="en-US" i="1" dirty="0"/>
              <a:t>p</a:t>
            </a:r>
            <a:r>
              <a:rPr lang="en-US" i="1" baseline="-25000" dirty="0"/>
              <a:t>i</a:t>
            </a:r>
            <a:r>
              <a:rPr lang="en-US" dirty="0"/>
              <a:t> and </a:t>
            </a:r>
            <a:r>
              <a:rPr lang="en-US" i="1" dirty="0" err="1"/>
              <a:t>r</a:t>
            </a:r>
            <a:r>
              <a:rPr lang="en-US" i="1" baseline="-25000" dirty="0" err="1"/>
              <a:t>i</a:t>
            </a:r>
            <a:r>
              <a:rPr lang="en-US" dirty="0"/>
              <a:t> on the basis of these</a:t>
            </a:r>
          </a:p>
          <a:p>
            <a:pPr marL="914400" lvl="1" indent="-457200"/>
            <a:r>
              <a:rPr lang="en-US" dirty="0"/>
              <a:t>Or can combine new information with original guess (use Bayesian prior):</a:t>
            </a:r>
          </a:p>
          <a:p>
            <a:pPr marL="495300" indent="-495300"/>
            <a:endParaRPr lang="en-US" sz="3000" dirty="0"/>
          </a:p>
          <a:p>
            <a:pPr marL="495300" indent="-495300">
              <a:buFont typeface="Wingdings" charset="0"/>
              <a:buAutoNum type="arabicPeriod" startAt="4"/>
            </a:pPr>
            <a:r>
              <a:rPr lang="en-US" dirty="0"/>
              <a:t>Repeat, thus generating a succession of approximations to </a:t>
            </a:r>
            <a:r>
              <a:rPr lang="en-US" dirty="0" smtClean="0"/>
              <a:t>relevant documents </a:t>
            </a:r>
            <a:endParaRPr lang="en-US" dirty="0"/>
          </a:p>
        </p:txBody>
      </p:sp>
      <p:graphicFrame>
        <p:nvGraphicFramePr>
          <p:cNvPr id="177158" name="Object 6"/>
          <p:cNvGraphicFramePr>
            <a:graphicFrameLocks noGrp="1" noChangeAspect="1"/>
          </p:cNvGraphicFramePr>
          <p:nvPr>
            <p:ph sz="half" idx="4294967295"/>
          </p:nvPr>
        </p:nvGraphicFramePr>
        <p:xfrm>
          <a:off x="5357813" y="4800600"/>
          <a:ext cx="2185987" cy="900113"/>
        </p:xfrm>
        <a:graphic>
          <a:graphicData uri="http://schemas.openxmlformats.org/presentationml/2006/ole">
            <mc:AlternateContent xmlns:mc="http://schemas.openxmlformats.org/markup-compatibility/2006">
              <mc:Choice xmlns:v="urn:schemas-microsoft-com:vml" Requires="v">
                <p:oleObj spid="_x0000_s63540" name="Equation" r:id="rId4" imgW="1079280" imgH="444240" progId="Equation.3">
                  <p:embed/>
                </p:oleObj>
              </mc:Choice>
              <mc:Fallback>
                <p:oleObj name="Equation" r:id="rId4" imgW="10792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13" y="4800600"/>
                        <a:ext cx="2185987"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177160" name="Rectangle 8"/>
          <p:cNvSpPr>
            <a:spLocks noChangeArrowheads="1"/>
          </p:cNvSpPr>
          <p:nvPr/>
        </p:nvSpPr>
        <p:spPr bwMode="auto">
          <a:xfrm>
            <a:off x="7696200" y="4876800"/>
            <a:ext cx="1219200" cy="1219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l-GR" i="1">
                <a:ea typeface="Arial Unicode MS" charset="0"/>
                <a:cs typeface="Arial" charset="0"/>
              </a:rPr>
              <a:t>κ</a:t>
            </a:r>
            <a:r>
              <a:rPr lang="en-US" i="1">
                <a:ea typeface="Arial Unicode MS" charset="0"/>
                <a:cs typeface="Arial" charset="0"/>
              </a:rPr>
              <a:t>  </a:t>
            </a:r>
            <a:r>
              <a:rPr lang="en-US">
                <a:ea typeface="Arial Unicode MS" charset="0"/>
                <a:cs typeface="Arial" charset="0"/>
              </a:rPr>
              <a:t>is </a:t>
            </a:r>
          </a:p>
          <a:p>
            <a:pPr algn="ctr"/>
            <a:r>
              <a:rPr lang="en-US">
                <a:ea typeface="Arial Unicode MS" charset="0"/>
                <a:cs typeface="Arial" charset="0"/>
              </a:rPr>
              <a:t>prior</a:t>
            </a:r>
          </a:p>
          <a:p>
            <a:pPr algn="ctr"/>
            <a:r>
              <a:rPr lang="en-US">
                <a:ea typeface="Arial Unicode MS" charset="0"/>
                <a:cs typeface="Arial" charset="0"/>
              </a:rPr>
              <a:t>weight</a:t>
            </a:r>
            <a:endParaRPr lang="el-GR" i="1">
              <a:ea typeface="Arial Unicode MS" charset="0"/>
              <a:cs typeface="Arial" charset="0"/>
            </a:endParaRPr>
          </a:p>
        </p:txBody>
      </p:sp>
    </p:spTree>
    <p:extLst>
      <p:ext uri="{BB962C8B-B14F-4D97-AF65-F5344CB8AC3E}">
        <p14:creationId xmlns:p14="http://schemas.microsoft.com/office/powerpoint/2010/main" val="24842774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CB52FF-E85F-9144-9E20-3DB9857D14FF}" type="slidenum">
              <a:rPr lang="en-US"/>
              <a:pPr/>
              <a:t>28</a:t>
            </a:fld>
            <a:endParaRPr lang="en-US"/>
          </a:p>
        </p:txBody>
      </p:sp>
      <p:sp>
        <p:nvSpPr>
          <p:cNvPr id="186375" name="Rectangle 7"/>
          <p:cNvSpPr>
            <a:spLocks noGrp="1" noChangeArrowheads="1"/>
          </p:cNvSpPr>
          <p:nvPr>
            <p:ph type="title"/>
          </p:nvPr>
        </p:nvSpPr>
        <p:spPr/>
        <p:txBody>
          <a:bodyPr/>
          <a:lstStyle/>
          <a:p>
            <a:r>
              <a:rPr lang="en-US" dirty="0"/>
              <a:t>Iteratively estimating </a:t>
            </a:r>
            <a:r>
              <a:rPr lang="en-US" i="1" dirty="0" smtClean="0"/>
              <a:t>p</a:t>
            </a:r>
            <a:r>
              <a:rPr lang="en-US" i="1" baseline="-25000" dirty="0" smtClean="0"/>
              <a:t>i</a:t>
            </a:r>
            <a:r>
              <a:rPr lang="en-US" i="1" dirty="0" smtClean="0"/>
              <a:t> and </a:t>
            </a:r>
            <a:r>
              <a:rPr lang="en-US" i="1" dirty="0" err="1" smtClean="0"/>
              <a:t>r</a:t>
            </a:r>
            <a:r>
              <a:rPr lang="en-US" i="1" baseline="-25000" dirty="0" err="1" smtClean="0"/>
              <a:t>i</a:t>
            </a:r>
            <a:r>
              <a:rPr lang="en-US" i="1" baseline="-25000" dirty="0" smtClean="0"/>
              <a:t/>
            </a:r>
            <a:br>
              <a:rPr lang="en-US" i="1" baseline="-25000" dirty="0" smtClean="0"/>
            </a:br>
            <a:r>
              <a:rPr lang="en-US" dirty="0" smtClean="0"/>
              <a:t>(</a:t>
            </a:r>
            <a:r>
              <a:rPr lang="en-US" dirty="0" smtClean="0"/>
              <a:t>= Pseudo-relevance feedback)</a:t>
            </a:r>
            <a:endParaRPr lang="en-US" i="1" baseline="-25000" dirty="0"/>
          </a:p>
        </p:txBody>
      </p:sp>
      <p:sp>
        <p:nvSpPr>
          <p:cNvPr id="186376" name="Rectangle 8"/>
          <p:cNvSpPr>
            <a:spLocks noGrp="1" noChangeArrowheads="1"/>
          </p:cNvSpPr>
          <p:nvPr>
            <p:ph type="body" idx="1"/>
          </p:nvPr>
        </p:nvSpPr>
        <p:spPr/>
        <p:txBody>
          <a:bodyPr/>
          <a:lstStyle/>
          <a:p>
            <a:pPr marL="495300" indent="-495300">
              <a:lnSpc>
                <a:spcPct val="90000"/>
              </a:lnSpc>
              <a:buFont typeface="Wingdings" charset="0"/>
              <a:buAutoNum type="arabicPeriod"/>
            </a:pPr>
            <a:r>
              <a:rPr lang="en-US" dirty="0"/>
              <a:t>Assume that </a:t>
            </a:r>
            <a:r>
              <a:rPr lang="en-US" i="1" dirty="0"/>
              <a:t>p</a:t>
            </a:r>
            <a:r>
              <a:rPr lang="en-US" i="1" baseline="-25000" dirty="0"/>
              <a:t>i</a:t>
            </a:r>
            <a:r>
              <a:rPr lang="en-US" i="1" dirty="0"/>
              <a:t> </a:t>
            </a:r>
            <a:r>
              <a:rPr lang="en-US" i="1" dirty="0" smtClean="0"/>
              <a:t>is </a:t>
            </a:r>
            <a:r>
              <a:rPr lang="en-US" dirty="0" smtClean="0"/>
              <a:t>constant </a:t>
            </a:r>
            <a:r>
              <a:rPr lang="en-US" dirty="0"/>
              <a:t>over all </a:t>
            </a:r>
            <a:r>
              <a:rPr lang="en-US" i="1" dirty="0"/>
              <a:t>x</a:t>
            </a:r>
            <a:r>
              <a:rPr lang="en-US" i="1" baseline="-25000" dirty="0"/>
              <a:t>i</a:t>
            </a:r>
            <a:r>
              <a:rPr lang="en-US" i="1" dirty="0"/>
              <a:t> </a:t>
            </a:r>
            <a:r>
              <a:rPr lang="en-US" dirty="0"/>
              <a:t> in </a:t>
            </a:r>
            <a:r>
              <a:rPr lang="en-US" dirty="0" smtClean="0"/>
              <a:t>query and </a:t>
            </a:r>
            <a:r>
              <a:rPr lang="en-US" i="1" dirty="0" err="1" smtClean="0"/>
              <a:t>r</a:t>
            </a:r>
            <a:r>
              <a:rPr lang="en-US" i="1" baseline="-25000" dirty="0" err="1" smtClean="0"/>
              <a:t>i</a:t>
            </a:r>
            <a:r>
              <a:rPr lang="en-US" dirty="0" smtClean="0"/>
              <a:t> as before</a:t>
            </a:r>
            <a:endParaRPr lang="en-US" dirty="0"/>
          </a:p>
          <a:p>
            <a:pPr marL="914400" lvl="1" indent="-457200">
              <a:lnSpc>
                <a:spcPct val="90000"/>
              </a:lnSpc>
            </a:pPr>
            <a:r>
              <a:rPr lang="en-US" i="1" dirty="0"/>
              <a:t>p</a:t>
            </a:r>
            <a:r>
              <a:rPr lang="en-US" i="1" baseline="-25000" dirty="0"/>
              <a:t>i</a:t>
            </a:r>
            <a:r>
              <a:rPr lang="en-US" dirty="0"/>
              <a:t> = 0.5 (even odds) for any given doc</a:t>
            </a:r>
          </a:p>
          <a:p>
            <a:pPr marL="495300" indent="-495300">
              <a:lnSpc>
                <a:spcPct val="90000"/>
              </a:lnSpc>
              <a:buFont typeface="Wingdings" charset="0"/>
              <a:buAutoNum type="arabicPeriod"/>
            </a:pPr>
            <a:r>
              <a:rPr lang="en-US" dirty="0"/>
              <a:t>Determine guess of relevant document set:</a:t>
            </a:r>
          </a:p>
          <a:p>
            <a:pPr marL="914400" lvl="1" indent="-457200">
              <a:lnSpc>
                <a:spcPct val="90000"/>
              </a:lnSpc>
            </a:pPr>
            <a:r>
              <a:rPr lang="en-US" dirty="0"/>
              <a:t>V is fixed size set of highest ranked documents on this </a:t>
            </a:r>
            <a:r>
              <a:rPr lang="en-US" dirty="0" smtClean="0"/>
              <a:t>model</a:t>
            </a:r>
            <a:endParaRPr lang="en-US" dirty="0"/>
          </a:p>
          <a:p>
            <a:pPr marL="495300" indent="-495300">
              <a:lnSpc>
                <a:spcPct val="90000"/>
              </a:lnSpc>
              <a:buFont typeface="Wingdings" charset="0"/>
              <a:buAutoNum type="arabicPeriod"/>
            </a:pPr>
            <a:r>
              <a:rPr lang="en-US" dirty="0"/>
              <a:t>We need to improve our guesses for </a:t>
            </a:r>
            <a:r>
              <a:rPr lang="en-US" i="1" dirty="0"/>
              <a:t>p</a:t>
            </a:r>
            <a:r>
              <a:rPr lang="en-US" i="1" baseline="-25000" dirty="0"/>
              <a:t>i</a:t>
            </a:r>
            <a:r>
              <a:rPr lang="en-US" dirty="0"/>
              <a:t> and </a:t>
            </a:r>
            <a:r>
              <a:rPr lang="en-US" i="1" dirty="0" err="1"/>
              <a:t>r</a:t>
            </a:r>
            <a:r>
              <a:rPr lang="en-US" i="1" baseline="-25000" dirty="0" err="1"/>
              <a:t>i</a:t>
            </a:r>
            <a:r>
              <a:rPr lang="en-US" dirty="0"/>
              <a:t>, so</a:t>
            </a:r>
          </a:p>
          <a:p>
            <a:pPr marL="914400" lvl="1" indent="-457200">
              <a:lnSpc>
                <a:spcPct val="90000"/>
              </a:lnSpc>
            </a:pPr>
            <a:r>
              <a:rPr lang="en-US" dirty="0"/>
              <a:t>Use distribution of </a:t>
            </a:r>
            <a:r>
              <a:rPr lang="en-US" i="1" dirty="0"/>
              <a:t>x</a:t>
            </a:r>
            <a:r>
              <a:rPr lang="en-US" i="1" baseline="-25000" dirty="0"/>
              <a:t>i</a:t>
            </a:r>
            <a:r>
              <a:rPr lang="en-US" dirty="0"/>
              <a:t> in docs in V. Let V</a:t>
            </a:r>
            <a:r>
              <a:rPr lang="en-US" baseline="-25000" dirty="0"/>
              <a:t>i</a:t>
            </a:r>
            <a:r>
              <a:rPr lang="en-US" dirty="0"/>
              <a:t> be set of documents containing </a:t>
            </a:r>
            <a:r>
              <a:rPr lang="en-US" i="1" dirty="0"/>
              <a:t>x</a:t>
            </a:r>
            <a:r>
              <a:rPr lang="en-US" i="1" baseline="-25000" dirty="0"/>
              <a:t>i</a:t>
            </a:r>
            <a:r>
              <a:rPr lang="en-US" dirty="0"/>
              <a:t> </a:t>
            </a:r>
          </a:p>
          <a:p>
            <a:pPr marL="1295400" lvl="2" indent="-381000">
              <a:lnSpc>
                <a:spcPct val="90000"/>
              </a:lnSpc>
            </a:pPr>
            <a:r>
              <a:rPr lang="en-US" i="1" dirty="0"/>
              <a:t>p</a:t>
            </a:r>
            <a:r>
              <a:rPr lang="en-US" i="1" baseline="-25000" dirty="0"/>
              <a:t>i</a:t>
            </a:r>
            <a:r>
              <a:rPr lang="en-US" dirty="0"/>
              <a:t> = |V</a:t>
            </a:r>
            <a:r>
              <a:rPr lang="en-US" baseline="-25000" dirty="0"/>
              <a:t>i</a:t>
            </a:r>
            <a:r>
              <a:rPr lang="en-US" dirty="0"/>
              <a:t>| / |V|</a:t>
            </a:r>
          </a:p>
          <a:p>
            <a:pPr marL="914400" lvl="1" indent="-457200">
              <a:lnSpc>
                <a:spcPct val="90000"/>
              </a:lnSpc>
            </a:pPr>
            <a:r>
              <a:rPr lang="en-US" dirty="0"/>
              <a:t>Assume if not retrieved then not relevant </a:t>
            </a:r>
          </a:p>
          <a:p>
            <a:pPr marL="1295400" lvl="2" indent="-381000">
              <a:lnSpc>
                <a:spcPct val="90000"/>
              </a:lnSpc>
            </a:pPr>
            <a:r>
              <a:rPr lang="en-US" i="1" dirty="0" err="1"/>
              <a:t>r</a:t>
            </a:r>
            <a:r>
              <a:rPr lang="en-US" i="1" baseline="-25000" dirty="0" err="1"/>
              <a:t>i</a:t>
            </a:r>
            <a:r>
              <a:rPr lang="en-US" dirty="0"/>
              <a:t>  = (</a:t>
            </a:r>
            <a:r>
              <a:rPr lang="en-US" dirty="0" err="1"/>
              <a:t>n</a:t>
            </a:r>
            <a:r>
              <a:rPr lang="en-US" baseline="-25000" dirty="0" err="1"/>
              <a:t>i</a:t>
            </a:r>
            <a:r>
              <a:rPr lang="en-US" dirty="0"/>
              <a:t> – |V</a:t>
            </a:r>
            <a:r>
              <a:rPr lang="en-US" baseline="-25000" dirty="0"/>
              <a:t>i</a:t>
            </a:r>
            <a:r>
              <a:rPr lang="en-US" dirty="0"/>
              <a:t>|) / (N – |V|)</a:t>
            </a:r>
          </a:p>
          <a:p>
            <a:pPr marL="495300" indent="-495300">
              <a:lnSpc>
                <a:spcPct val="90000"/>
              </a:lnSpc>
              <a:buFont typeface="Wingdings" charset="0"/>
              <a:buAutoNum type="arabicPeriod"/>
            </a:pPr>
            <a:r>
              <a:rPr lang="en-US" dirty="0"/>
              <a:t>Go to 2. until converges then return ranking</a:t>
            </a:r>
          </a:p>
        </p:txBody>
      </p:sp>
    </p:spTree>
    <p:extLst>
      <p:ext uri="{BB962C8B-B14F-4D97-AF65-F5344CB8AC3E}">
        <p14:creationId xmlns:p14="http://schemas.microsoft.com/office/powerpoint/2010/main" val="2935328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a:t>PRP and </a:t>
            </a:r>
            <a:r>
              <a:rPr lang="en-US" dirty="0" smtClean="0"/>
              <a:t>BIM</a:t>
            </a:r>
            <a:endParaRPr lang="en-US" dirty="0"/>
          </a:p>
        </p:txBody>
      </p:sp>
      <p:sp>
        <p:nvSpPr>
          <p:cNvPr id="129027" name="Rectangle 3"/>
          <p:cNvSpPr>
            <a:spLocks noGrp="1" noChangeArrowheads="1"/>
          </p:cNvSpPr>
          <p:nvPr>
            <p:ph type="body" idx="1"/>
          </p:nvPr>
        </p:nvSpPr>
        <p:spPr>
          <a:xfrm>
            <a:off x="990600" y="1752600"/>
            <a:ext cx="7924800" cy="4724400"/>
          </a:xfrm>
        </p:spPr>
        <p:txBody>
          <a:bodyPr/>
          <a:lstStyle/>
          <a:p>
            <a:r>
              <a:rPr lang="en-US" dirty="0"/>
              <a:t>Getting reasonable approximations of probabilities is possible.</a:t>
            </a:r>
          </a:p>
          <a:p>
            <a:r>
              <a:rPr lang="en-US" dirty="0"/>
              <a:t>Requires restrictive assumptions:</a:t>
            </a:r>
          </a:p>
          <a:p>
            <a:pPr lvl="1"/>
            <a:r>
              <a:rPr lang="en-US" b="1" i="1" dirty="0">
                <a:solidFill>
                  <a:schemeClr val="tx2"/>
                </a:solidFill>
              </a:rPr>
              <a:t>T</a:t>
            </a:r>
            <a:r>
              <a:rPr lang="en-US" b="1" i="1" dirty="0" smtClean="0">
                <a:solidFill>
                  <a:schemeClr val="tx2"/>
                </a:solidFill>
              </a:rPr>
              <a:t>erm </a:t>
            </a:r>
            <a:r>
              <a:rPr lang="en-US" b="1" i="1" dirty="0">
                <a:solidFill>
                  <a:schemeClr val="tx2"/>
                </a:solidFill>
              </a:rPr>
              <a:t>independence</a:t>
            </a:r>
          </a:p>
          <a:p>
            <a:pPr lvl="1"/>
            <a:r>
              <a:rPr lang="en-US" b="1" i="1" dirty="0">
                <a:solidFill>
                  <a:schemeClr val="tx2"/>
                </a:solidFill>
              </a:rPr>
              <a:t>T</a:t>
            </a:r>
            <a:r>
              <a:rPr lang="en-US" b="1" i="1" dirty="0" smtClean="0">
                <a:solidFill>
                  <a:schemeClr val="tx2"/>
                </a:solidFill>
              </a:rPr>
              <a:t>erms </a:t>
            </a:r>
            <a:r>
              <a:rPr lang="en-US" b="1" i="1" dirty="0">
                <a:solidFill>
                  <a:schemeClr val="tx2"/>
                </a:solidFill>
              </a:rPr>
              <a:t>not in query </a:t>
            </a:r>
            <a:r>
              <a:rPr lang="en-US" b="1" i="1" dirty="0" smtClean="0">
                <a:solidFill>
                  <a:schemeClr val="tx2"/>
                </a:solidFill>
              </a:rPr>
              <a:t>don’t </a:t>
            </a:r>
            <a:r>
              <a:rPr lang="en-US" b="1" i="1" dirty="0">
                <a:solidFill>
                  <a:schemeClr val="tx2"/>
                </a:solidFill>
              </a:rPr>
              <a:t>affect the outcome</a:t>
            </a:r>
          </a:p>
          <a:p>
            <a:pPr lvl="1"/>
            <a:r>
              <a:rPr lang="en-US" b="1" i="1" dirty="0">
                <a:solidFill>
                  <a:schemeClr val="tx2"/>
                </a:solidFill>
              </a:rPr>
              <a:t>B</a:t>
            </a:r>
            <a:r>
              <a:rPr lang="en-US" b="1" i="1" dirty="0" smtClean="0">
                <a:solidFill>
                  <a:schemeClr val="tx2"/>
                </a:solidFill>
              </a:rPr>
              <a:t>oolean </a:t>
            </a:r>
            <a:r>
              <a:rPr lang="en-US" b="1" i="1" dirty="0">
                <a:solidFill>
                  <a:schemeClr val="tx2"/>
                </a:solidFill>
              </a:rPr>
              <a:t>representation of documents/queries/relevance</a:t>
            </a:r>
          </a:p>
          <a:p>
            <a:pPr lvl="1"/>
            <a:r>
              <a:rPr lang="en-US" b="1" i="1" dirty="0">
                <a:solidFill>
                  <a:schemeClr val="tx2"/>
                </a:solidFill>
              </a:rPr>
              <a:t>D</a:t>
            </a:r>
            <a:r>
              <a:rPr lang="en-US" b="1" i="1" dirty="0" smtClean="0">
                <a:solidFill>
                  <a:schemeClr val="tx2"/>
                </a:solidFill>
              </a:rPr>
              <a:t>ocument </a:t>
            </a:r>
            <a:r>
              <a:rPr lang="en-US" b="1" i="1" dirty="0">
                <a:solidFill>
                  <a:schemeClr val="tx2"/>
                </a:solidFill>
              </a:rPr>
              <a:t>relevance values are independent</a:t>
            </a:r>
          </a:p>
          <a:p>
            <a:r>
              <a:rPr lang="en-US" sz="2200" dirty="0"/>
              <a:t>Some of these assumptions can be removed</a:t>
            </a:r>
          </a:p>
          <a:p>
            <a:r>
              <a:rPr lang="en-US" sz="2200" dirty="0"/>
              <a:t>Problem: either require partial relevance information or only can derive somewhat inferior term weights</a:t>
            </a:r>
            <a:endParaRPr lang="en-US" dirty="0"/>
          </a:p>
        </p:txBody>
      </p:sp>
    </p:spTree>
    <p:extLst>
      <p:ext uri="{BB962C8B-B14F-4D97-AF65-F5344CB8AC3E}">
        <p14:creationId xmlns:p14="http://schemas.microsoft.com/office/powerpoint/2010/main" val="8343751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Summary – vector space ranking</a:t>
            </a:r>
          </a:p>
        </p:txBody>
      </p:sp>
      <p:sp>
        <p:nvSpPr>
          <p:cNvPr id="67587" name="Content Placeholder 2"/>
          <p:cNvSpPr>
            <a:spLocks noGrp="1"/>
          </p:cNvSpPr>
          <p:nvPr>
            <p:ph idx="1"/>
          </p:nvPr>
        </p:nvSpPr>
        <p:spPr>
          <a:xfrm>
            <a:off x="457200" y="1752600"/>
            <a:ext cx="8305800" cy="4876800"/>
          </a:xfrm>
        </p:spPr>
        <p:txBody>
          <a:bodyPr/>
          <a:lstStyle/>
          <a:p>
            <a:pPr eaLnBrk="1" hangingPunct="1"/>
            <a:r>
              <a:rPr lang="en-US">
                <a:latin typeface="Calibri" charset="0"/>
                <a:ea typeface="ＭＳ Ｐゴシック" charset="0"/>
                <a:cs typeface="ＭＳ Ｐゴシック" charset="0"/>
              </a:rPr>
              <a:t>Represent the query as a weighted tf-idf vector</a:t>
            </a:r>
          </a:p>
          <a:p>
            <a:pPr eaLnBrk="1" hangingPunct="1"/>
            <a:r>
              <a:rPr lang="en-US">
                <a:solidFill>
                  <a:srgbClr val="C00000"/>
                </a:solidFill>
                <a:latin typeface="Calibri" charset="0"/>
                <a:ea typeface="ＭＳ Ｐゴシック" charset="0"/>
                <a:cs typeface="ＭＳ Ｐゴシック" charset="0"/>
              </a:rPr>
              <a:t>Represent each document as a weighted tf-idf vector</a:t>
            </a:r>
          </a:p>
          <a:p>
            <a:pPr eaLnBrk="1" hangingPunct="1"/>
            <a:r>
              <a:rPr lang="en-US">
                <a:latin typeface="Calibri" charset="0"/>
                <a:ea typeface="ＭＳ Ｐゴシック" charset="0"/>
                <a:cs typeface="ＭＳ Ｐゴシック" charset="0"/>
              </a:rPr>
              <a:t>Compute the cosine similarity score for the query vector and each document vector</a:t>
            </a:r>
          </a:p>
          <a:p>
            <a:pPr eaLnBrk="1" hangingPunct="1"/>
            <a:r>
              <a:rPr lang="en-US">
                <a:solidFill>
                  <a:srgbClr val="C00000"/>
                </a:solidFill>
                <a:latin typeface="Calibri" charset="0"/>
                <a:ea typeface="ＭＳ Ｐゴシック" charset="0"/>
                <a:cs typeface="ＭＳ Ｐゴシック" charset="0"/>
              </a:rPr>
              <a:t>Rank documents with respect to the query by score</a:t>
            </a:r>
          </a:p>
          <a:p>
            <a:pPr eaLnBrk="1" hangingPunct="1"/>
            <a:r>
              <a:rPr lang="en-US">
                <a:latin typeface="Calibri" charset="0"/>
                <a:ea typeface="ＭＳ Ｐゴシック" charset="0"/>
                <a:cs typeface="ＭＳ Ｐゴシック" charset="0"/>
              </a:rPr>
              <a:t>Return the top </a:t>
            </a:r>
            <a:r>
              <a:rPr lang="en-US" i="1">
                <a:latin typeface="Calibri" charset="0"/>
                <a:ea typeface="ＭＳ Ｐゴシック" charset="0"/>
                <a:cs typeface="ＭＳ Ｐゴシック" charset="0"/>
              </a:rPr>
              <a:t>K</a:t>
            </a:r>
            <a:r>
              <a:rPr lang="en-US">
                <a:latin typeface="Calibri" charset="0"/>
                <a:ea typeface="ＭＳ Ｐゴシック" charset="0"/>
                <a:cs typeface="ＭＳ Ｐゴシック" charset="0"/>
              </a:rPr>
              <a:t> (e.g., </a:t>
            </a:r>
            <a:r>
              <a:rPr lang="en-US" i="1">
                <a:latin typeface="Calibri" charset="0"/>
                <a:ea typeface="ＭＳ Ｐゴシック" charset="0"/>
                <a:cs typeface="ＭＳ Ｐゴシック" charset="0"/>
              </a:rPr>
              <a:t>K</a:t>
            </a:r>
            <a:r>
              <a:rPr lang="en-US">
                <a:latin typeface="Calibri" charset="0"/>
                <a:ea typeface="ＭＳ Ｐゴシック" charset="0"/>
                <a:cs typeface="ＭＳ Ｐゴシック" charset="0"/>
              </a:rPr>
              <a:t> = 10) to the user</a:t>
            </a:r>
          </a:p>
        </p:txBody>
      </p:sp>
    </p:spTree>
    <p:extLst>
      <p:ext uri="{BB962C8B-B14F-4D97-AF65-F5344CB8AC3E}">
        <p14:creationId xmlns:p14="http://schemas.microsoft.com/office/powerpoint/2010/main" val="21428191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Removing term independence</a:t>
            </a:r>
          </a:p>
        </p:txBody>
      </p:sp>
      <p:sp>
        <p:nvSpPr>
          <p:cNvPr id="128003" name="Rectangle 3"/>
          <p:cNvSpPr>
            <a:spLocks noGrp="1" noChangeArrowheads="1"/>
          </p:cNvSpPr>
          <p:nvPr>
            <p:ph type="body" idx="1"/>
          </p:nvPr>
        </p:nvSpPr>
        <p:spPr>
          <a:xfrm>
            <a:off x="685800" y="1752600"/>
            <a:ext cx="4038600" cy="4876800"/>
          </a:xfrm>
        </p:spPr>
        <p:txBody>
          <a:bodyPr/>
          <a:lstStyle/>
          <a:p>
            <a:r>
              <a:rPr lang="en-US" sz="2000" dirty="0"/>
              <a:t>In general, index terms </a:t>
            </a:r>
            <a:r>
              <a:rPr lang="en-US" sz="2000" dirty="0" smtClean="0"/>
              <a:t>aren’t </a:t>
            </a:r>
            <a:r>
              <a:rPr lang="en-US" sz="2000" dirty="0"/>
              <a:t>independent</a:t>
            </a:r>
          </a:p>
          <a:p>
            <a:r>
              <a:rPr lang="en-US" sz="2000" dirty="0"/>
              <a:t>Dependencies can be complex</a:t>
            </a:r>
          </a:p>
          <a:p>
            <a:r>
              <a:rPr lang="en-US" sz="2000" dirty="0"/>
              <a:t>van </a:t>
            </a:r>
            <a:r>
              <a:rPr lang="en-US" sz="2000" dirty="0" err="1"/>
              <a:t>Rijsbergen</a:t>
            </a:r>
            <a:r>
              <a:rPr lang="en-US" sz="2000" dirty="0"/>
              <a:t> (1979) proposed model of simple tree dependencies</a:t>
            </a:r>
          </a:p>
          <a:p>
            <a:pPr lvl="1"/>
            <a:r>
              <a:rPr lang="en-US" sz="1800" dirty="0"/>
              <a:t>Exactly Friedman and </a:t>
            </a:r>
            <a:r>
              <a:rPr lang="en-US" sz="1800" dirty="0" err="1" smtClean="0"/>
              <a:t>Goldszmidt’s</a:t>
            </a:r>
            <a:r>
              <a:rPr lang="en-US" sz="1800" dirty="0" smtClean="0"/>
              <a:t> </a:t>
            </a:r>
            <a:r>
              <a:rPr lang="en-US" sz="1800" dirty="0"/>
              <a:t>Tree Augmented Naive  Bayes (AAAI 13, 1996)</a:t>
            </a:r>
          </a:p>
          <a:p>
            <a:r>
              <a:rPr lang="en-US" sz="2000" dirty="0"/>
              <a:t>Each term dependent on one other</a:t>
            </a:r>
          </a:p>
          <a:p>
            <a:r>
              <a:rPr lang="en-US" sz="2000" dirty="0"/>
              <a:t>In 1970s, estimation problems held back success of this model</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09800"/>
            <a:ext cx="3800475" cy="39147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6762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Resources</a:t>
            </a:r>
          </a:p>
        </p:txBody>
      </p:sp>
      <p:sp>
        <p:nvSpPr>
          <p:cNvPr id="165891" name="Rectangle 3"/>
          <p:cNvSpPr>
            <a:spLocks noGrp="1" noChangeArrowheads="1"/>
          </p:cNvSpPr>
          <p:nvPr>
            <p:ph type="body" idx="1"/>
          </p:nvPr>
        </p:nvSpPr>
        <p:spPr>
          <a:xfrm>
            <a:off x="914400" y="1676400"/>
            <a:ext cx="7924800" cy="4953000"/>
          </a:xfrm>
        </p:spPr>
        <p:txBody>
          <a:bodyPr/>
          <a:lstStyle/>
          <a:p>
            <a:pPr>
              <a:lnSpc>
                <a:spcPct val="90000"/>
              </a:lnSpc>
              <a:buFont typeface="Wingdings" charset="0"/>
              <a:buNone/>
            </a:pPr>
            <a:r>
              <a:rPr lang="en-US" sz="2000" dirty="0"/>
              <a:t>S. E. Robertson and K. </a:t>
            </a:r>
            <a:r>
              <a:rPr lang="en-US" sz="2000" dirty="0" err="1"/>
              <a:t>Spärck</a:t>
            </a:r>
            <a:r>
              <a:rPr lang="en-US" sz="2000" dirty="0"/>
              <a:t> Jones. 1976. Relevance Weighting of Search Terms. </a:t>
            </a:r>
            <a:r>
              <a:rPr lang="en-US" sz="2000" i="1" dirty="0"/>
              <a:t>Journal of the American Society for Information Sciences </a:t>
            </a:r>
            <a:r>
              <a:rPr lang="en-US" sz="2000" dirty="0"/>
              <a:t>27(3): 129–146.</a:t>
            </a:r>
          </a:p>
          <a:p>
            <a:pPr>
              <a:lnSpc>
                <a:spcPct val="90000"/>
              </a:lnSpc>
              <a:buFont typeface="Wingdings" charset="0"/>
              <a:buNone/>
            </a:pPr>
            <a:r>
              <a:rPr lang="en-US" sz="2000" dirty="0"/>
              <a:t>C. J. van </a:t>
            </a:r>
            <a:r>
              <a:rPr lang="en-US" sz="2000" dirty="0" err="1"/>
              <a:t>Rijsbergen</a:t>
            </a:r>
            <a:r>
              <a:rPr lang="en-US" sz="2000" dirty="0"/>
              <a:t>. 1979. </a:t>
            </a:r>
            <a:r>
              <a:rPr lang="en-US" sz="2000" i="1" dirty="0"/>
              <a:t>Information Retrieval.</a:t>
            </a:r>
            <a:r>
              <a:rPr lang="en-US" sz="2000" dirty="0"/>
              <a:t> 2nd ed. London: </a:t>
            </a:r>
            <a:r>
              <a:rPr lang="en-US" sz="2000" dirty="0" err="1"/>
              <a:t>Butterworths</a:t>
            </a:r>
            <a:r>
              <a:rPr lang="en-US" sz="2000" dirty="0"/>
              <a:t>, chapter 6.  [Most details of math] http://</a:t>
            </a:r>
            <a:r>
              <a:rPr lang="en-US" sz="2000" dirty="0" err="1"/>
              <a:t>www.dcs.gla.ac.uk</a:t>
            </a:r>
            <a:r>
              <a:rPr lang="en-US" sz="2000" dirty="0"/>
              <a:t>/Keith/</a:t>
            </a:r>
            <a:r>
              <a:rPr lang="en-US" sz="2000" dirty="0" err="1"/>
              <a:t>Preface.html</a:t>
            </a:r>
            <a:endParaRPr lang="en-US" sz="2000" dirty="0"/>
          </a:p>
          <a:p>
            <a:pPr>
              <a:lnSpc>
                <a:spcPct val="90000"/>
              </a:lnSpc>
              <a:buFont typeface="Wingdings" charset="0"/>
              <a:buNone/>
            </a:pPr>
            <a:r>
              <a:rPr lang="en-US" sz="2000" dirty="0"/>
              <a:t>N. </a:t>
            </a:r>
            <a:r>
              <a:rPr lang="en-US" sz="2000" dirty="0" err="1"/>
              <a:t>Fuhr</a:t>
            </a:r>
            <a:r>
              <a:rPr lang="en-US" sz="2000" dirty="0"/>
              <a:t>. 1992. Probabilistic Models in Information Retrieval. </a:t>
            </a:r>
            <a:r>
              <a:rPr lang="en-US" sz="2000" i="1" dirty="0"/>
              <a:t>The Computer Journal</a:t>
            </a:r>
            <a:r>
              <a:rPr lang="en-US" sz="2000" dirty="0"/>
              <a:t>, 35(3),243–255.  [Easiest read, with BNs]</a:t>
            </a:r>
          </a:p>
          <a:p>
            <a:pPr>
              <a:lnSpc>
                <a:spcPct val="130000"/>
              </a:lnSpc>
              <a:buFont typeface="Wingdings" charset="0"/>
              <a:buNone/>
            </a:pPr>
            <a:r>
              <a:rPr lang="en-US" sz="2000" dirty="0"/>
              <a:t>F. </a:t>
            </a:r>
            <a:r>
              <a:rPr lang="en-US" sz="2000" dirty="0" err="1"/>
              <a:t>Crestani</a:t>
            </a:r>
            <a:r>
              <a:rPr lang="en-US" sz="2000" dirty="0"/>
              <a:t>, M. </a:t>
            </a:r>
            <a:r>
              <a:rPr lang="en-US" sz="2000" dirty="0" err="1"/>
              <a:t>Lalmas</a:t>
            </a:r>
            <a:r>
              <a:rPr lang="en-US" sz="2000" dirty="0"/>
              <a:t>, C. J. van </a:t>
            </a:r>
            <a:r>
              <a:rPr lang="en-US" sz="2000" dirty="0" err="1"/>
              <a:t>Rijsbergen</a:t>
            </a:r>
            <a:r>
              <a:rPr lang="en-US" sz="2000" dirty="0"/>
              <a:t>, and I. Campbell. 1998. Is This Document Relevant? ... Probably: A Survey of Probabilistic Models in Information Retrieval. </a:t>
            </a:r>
            <a:r>
              <a:rPr lang="en-US" sz="2000" i="1" dirty="0"/>
              <a:t>ACM Computing Surveys</a:t>
            </a:r>
            <a:r>
              <a:rPr lang="en-US" sz="2000" dirty="0"/>
              <a:t> 30(4): 528–552.</a:t>
            </a:r>
          </a:p>
          <a:p>
            <a:pPr>
              <a:lnSpc>
                <a:spcPct val="130000"/>
              </a:lnSpc>
              <a:buFont typeface="Wingdings" charset="0"/>
              <a:buNone/>
            </a:pPr>
            <a:r>
              <a:rPr lang="en-US" sz="1700" dirty="0"/>
              <a:t>     </a:t>
            </a:r>
            <a:r>
              <a:rPr lang="en-US" sz="1600" dirty="0">
                <a:hlinkClick r:id="rId3"/>
              </a:rPr>
              <a:t>http://www.acm.org/pubs/citations/journals/surveys/1998-30-4/p528-crestani/</a:t>
            </a:r>
            <a:endParaRPr lang="en-US" sz="1600" dirty="0"/>
          </a:p>
          <a:p>
            <a:pPr>
              <a:lnSpc>
                <a:spcPct val="130000"/>
              </a:lnSpc>
              <a:buFont typeface="Wingdings" charset="0"/>
              <a:buNone/>
            </a:pPr>
            <a:r>
              <a:rPr lang="en-US" sz="1700" dirty="0"/>
              <a:t>	</a:t>
            </a:r>
            <a:r>
              <a:rPr lang="en-US" sz="1800" dirty="0"/>
              <a:t>[Adds very little material that </a:t>
            </a:r>
            <a:r>
              <a:rPr lang="en-US" sz="1800" dirty="0" smtClean="0"/>
              <a:t>isn’t </a:t>
            </a:r>
            <a:r>
              <a:rPr lang="en-US" sz="1800" dirty="0"/>
              <a:t>in van </a:t>
            </a:r>
            <a:r>
              <a:rPr lang="en-US" sz="1800" dirty="0" err="1"/>
              <a:t>Rijsbergen</a:t>
            </a:r>
            <a:r>
              <a:rPr lang="en-US" sz="1800" dirty="0"/>
              <a:t> or </a:t>
            </a:r>
            <a:r>
              <a:rPr lang="en-US" sz="1800" dirty="0" err="1"/>
              <a:t>Fuhr</a:t>
            </a:r>
            <a:r>
              <a:rPr lang="en-US" sz="1800" dirty="0"/>
              <a:t> ]</a:t>
            </a:r>
          </a:p>
        </p:txBody>
      </p:sp>
    </p:spTree>
    <p:extLst>
      <p:ext uri="{BB962C8B-B14F-4D97-AF65-F5344CB8AC3E}">
        <p14:creationId xmlns:p14="http://schemas.microsoft.com/office/powerpoint/2010/main" val="22333833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tf-idf weighting has many variants</a:t>
            </a:r>
          </a:p>
        </p:txBody>
      </p:sp>
      <p:pic>
        <p:nvPicPr>
          <p:cNvPr id="60419" name="Content Placeholder 7" descr="table1.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3188" y="1592263"/>
            <a:ext cx="8888412" cy="2751137"/>
          </a:xfrm>
        </p:spPr>
      </p:pic>
      <p:sp>
        <p:nvSpPr>
          <p:cNvPr id="60420" name="Rectangle 8"/>
          <p:cNvSpPr>
            <a:spLocks noChangeArrowheads="1"/>
          </p:cNvSpPr>
          <p:nvPr/>
        </p:nvSpPr>
        <p:spPr bwMode="auto">
          <a:xfrm>
            <a:off x="152400" y="1905000"/>
            <a:ext cx="7772400" cy="381000"/>
          </a:xfrm>
          <a:prstGeom prst="rect">
            <a:avLst/>
          </a:prstGeom>
          <a:solidFill>
            <a:schemeClr val="accent1">
              <a:alpha val="5098"/>
            </a:schemeClr>
          </a:solidFill>
          <a:ln w="9525">
            <a:solidFill>
              <a:schemeClr val="tx1"/>
            </a:solidFill>
            <a:miter lim="800000"/>
            <a:headEnd/>
            <a:tailEnd/>
          </a:ln>
        </p:spPr>
        <p:txBody>
          <a:bodyPr wrap="none" anchor="ctr"/>
          <a:lstStyle/>
          <a:p>
            <a:endParaRPr lang="en-US"/>
          </a:p>
        </p:txBody>
      </p:sp>
      <p:sp>
        <p:nvSpPr>
          <p:cNvPr id="60423" name="TextBox 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6.4</a:t>
            </a:r>
          </a:p>
        </p:txBody>
      </p:sp>
    </p:spTree>
    <p:extLst>
      <p:ext uri="{BB962C8B-B14F-4D97-AF65-F5344CB8AC3E}">
        <p14:creationId xmlns:p14="http://schemas.microsoft.com/office/powerpoint/2010/main" val="3579169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ko-KR">
                <a:ea typeface="굴림" charset="0"/>
                <a:cs typeface="굴림" charset="0"/>
              </a:rPr>
              <a:t>Why probabilities in IR?</a:t>
            </a:r>
            <a:endParaRPr lang="en-US" altLang="ko-KR" sz="2800">
              <a:ea typeface="굴림" charset="0"/>
              <a:cs typeface="굴림" charset="0"/>
            </a:endParaRPr>
          </a:p>
        </p:txBody>
      </p:sp>
      <p:sp>
        <p:nvSpPr>
          <p:cNvPr id="106499" name="Freeform 3"/>
          <p:cNvSpPr>
            <a:spLocks/>
          </p:cNvSpPr>
          <p:nvPr/>
        </p:nvSpPr>
        <p:spPr bwMode="auto">
          <a:xfrm>
            <a:off x="381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endParaRPr lang="en-US"/>
          </a:p>
        </p:txBody>
      </p:sp>
      <p:sp>
        <p:nvSpPr>
          <p:cNvPr id="106500" name="Text Box 4"/>
          <p:cNvSpPr txBox="1">
            <a:spLocks noChangeArrowheads="1"/>
          </p:cNvSpPr>
          <p:nvPr/>
        </p:nvSpPr>
        <p:spPr bwMode="auto">
          <a:xfrm>
            <a:off x="685800" y="2057400"/>
            <a:ext cx="22177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User </a:t>
            </a:r>
          </a:p>
          <a:p>
            <a:pPr algn="ctr" latinLnBrk="1"/>
            <a:r>
              <a:rPr kumimoji="1" lang="en-US" altLang="ko-KR" sz="1600" b="1">
                <a:latin typeface="Verdana" charset="0"/>
                <a:ea typeface="돋움체" charset="0"/>
                <a:cs typeface="돋움체" charset="0"/>
              </a:rPr>
              <a:t>Information Need</a:t>
            </a:r>
          </a:p>
        </p:txBody>
      </p:sp>
      <p:sp>
        <p:nvSpPr>
          <p:cNvPr id="106501" name="Freeform 5"/>
          <p:cNvSpPr>
            <a:spLocks/>
          </p:cNvSpPr>
          <p:nvPr/>
        </p:nvSpPr>
        <p:spPr bwMode="auto">
          <a:xfrm>
            <a:off x="381000" y="3717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w="9525" cap="flat" cmpd="sng">
                <a:solidFill>
                  <a:srgbClr val="FF0000"/>
                </a:solidFill>
                <a:prstDash val="solid"/>
                <a:miter lim="800000"/>
                <a:headEnd type="none" w="med" len="med"/>
                <a:tailEnd type="none" w="med" len="med"/>
              </a14:hiddenLine>
            </a:ext>
          </a:extLst>
        </p:spPr>
        <p:txBody>
          <a:bodyPr wrap="none"/>
          <a:lstStyle/>
          <a:p>
            <a:endParaRPr lang="en-US"/>
          </a:p>
        </p:txBody>
      </p:sp>
      <p:sp>
        <p:nvSpPr>
          <p:cNvPr id="106502" name="Text Box 6"/>
          <p:cNvSpPr txBox="1">
            <a:spLocks noChangeArrowheads="1"/>
          </p:cNvSpPr>
          <p:nvPr/>
        </p:nvSpPr>
        <p:spPr bwMode="auto">
          <a:xfrm>
            <a:off x="1052513" y="4143375"/>
            <a:ext cx="1462087" cy="336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Documents</a:t>
            </a:r>
          </a:p>
        </p:txBody>
      </p:sp>
      <p:sp>
        <p:nvSpPr>
          <p:cNvPr id="106503" name="AutoShape 7"/>
          <p:cNvSpPr>
            <a:spLocks noChangeArrowheads="1"/>
          </p:cNvSpPr>
          <p:nvPr/>
        </p:nvSpPr>
        <p:spPr bwMode="auto">
          <a:xfrm>
            <a:off x="3700463" y="3805238"/>
            <a:ext cx="2309812" cy="838200"/>
          </a:xfrm>
          <a:prstGeom prst="flowChartInternalStorage">
            <a:avLst/>
          </a:prstGeom>
          <a:solidFill>
            <a:schemeClr val="accent1"/>
          </a:solidFill>
          <a:ln w="9525">
            <a:solidFill>
              <a:schemeClr val="tx1"/>
            </a:solidFill>
            <a:miter lim="800000"/>
            <a:headEnd/>
            <a:tailEnd/>
          </a:ln>
          <a:effectLst>
            <a:prstShdw prst="shdw13" dist="53882" dir="13500000">
              <a:schemeClr val="bg2">
                <a:alpha val="74998"/>
              </a:schemeClr>
            </a:prstShdw>
          </a:effectLst>
        </p:spPr>
        <p:txBody>
          <a:bodyPr wrap="none" anchor="ctr"/>
          <a:lstStyle/>
          <a:p>
            <a:pPr algn="ctr" latinLnBrk="1"/>
            <a:r>
              <a:rPr kumimoji="1" lang="en-US" altLang="ko-KR" sz="1600" b="1">
                <a:latin typeface="Verdana" charset="0"/>
                <a:ea typeface="돋움체" charset="0"/>
                <a:cs typeface="돋움체" charset="0"/>
              </a:rPr>
              <a:t>Document</a:t>
            </a:r>
          </a:p>
          <a:p>
            <a:pPr algn="ctr" latinLnBrk="1"/>
            <a:r>
              <a:rPr kumimoji="1" lang="en-US" altLang="ko-KR" sz="1600" b="1">
                <a:latin typeface="Verdana" charset="0"/>
                <a:ea typeface="돋움체" charset="0"/>
                <a:cs typeface="돋움체" charset="0"/>
              </a:rPr>
              <a:t>Representation</a:t>
            </a:r>
          </a:p>
        </p:txBody>
      </p:sp>
      <p:sp>
        <p:nvSpPr>
          <p:cNvPr id="106504" name="AutoShape 8"/>
          <p:cNvSpPr>
            <a:spLocks noChangeArrowheads="1"/>
          </p:cNvSpPr>
          <p:nvPr/>
        </p:nvSpPr>
        <p:spPr bwMode="auto">
          <a:xfrm>
            <a:off x="3709988" y="1965325"/>
            <a:ext cx="2309812" cy="838200"/>
          </a:xfrm>
          <a:prstGeom prst="flowChartInternalStorage">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latinLnBrk="1"/>
            <a:r>
              <a:rPr kumimoji="1" lang="en-US" altLang="ko-KR" sz="1600" b="1">
                <a:latin typeface="Verdana" charset="0"/>
                <a:ea typeface="돋움체" charset="0"/>
                <a:cs typeface="돋움체" charset="0"/>
              </a:rPr>
              <a:t>Query</a:t>
            </a:r>
          </a:p>
          <a:p>
            <a:pPr algn="ctr" latinLnBrk="1"/>
            <a:r>
              <a:rPr kumimoji="1" lang="en-US" altLang="ko-KR" sz="1600" b="1">
                <a:latin typeface="Verdana" charset="0"/>
                <a:ea typeface="돋움체" charset="0"/>
                <a:cs typeface="돋움체" charset="0"/>
              </a:rPr>
              <a:t>Representation</a:t>
            </a:r>
          </a:p>
        </p:txBody>
      </p:sp>
      <p:sp>
        <p:nvSpPr>
          <p:cNvPr id="106505" name="AutoShape 9"/>
          <p:cNvSpPr>
            <a:spLocks noChangeArrowheads="1"/>
          </p:cNvSpPr>
          <p:nvPr/>
        </p:nvSpPr>
        <p:spPr bwMode="auto">
          <a:xfrm>
            <a:off x="3079750" y="22066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6" name="AutoShape 10"/>
          <p:cNvSpPr>
            <a:spLocks noChangeArrowheads="1"/>
          </p:cNvSpPr>
          <p:nvPr/>
        </p:nvSpPr>
        <p:spPr bwMode="auto">
          <a:xfrm>
            <a:off x="3048000" y="40989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7" name="AutoShape 11"/>
          <p:cNvSpPr>
            <a:spLocks noChangeArrowheads="1"/>
          </p:cNvSpPr>
          <p:nvPr/>
        </p:nvSpPr>
        <p:spPr bwMode="auto">
          <a:xfrm>
            <a:off x="4632325" y="2846388"/>
            <a:ext cx="457200" cy="914400"/>
          </a:xfrm>
          <a:prstGeom prst="upDownArrow">
            <a:avLst>
              <a:gd name="adj1" fmla="val 50000"/>
              <a:gd name="adj2" fmla="val 40000"/>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8" name="Text Box 12"/>
          <p:cNvSpPr txBox="1">
            <a:spLocks noChangeArrowheads="1"/>
          </p:cNvSpPr>
          <p:nvPr/>
        </p:nvSpPr>
        <p:spPr bwMode="auto">
          <a:xfrm>
            <a:off x="5454650" y="3108325"/>
            <a:ext cx="16848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latinLnBrk="1"/>
            <a:r>
              <a:rPr kumimoji="1" lang="en-US" altLang="ko-KR" b="1" dirty="0">
                <a:solidFill>
                  <a:schemeClr val="accent2"/>
                </a:solidFill>
                <a:latin typeface="Times New Roman" charset="0"/>
                <a:ea typeface="돋움체" charset="0"/>
                <a:cs typeface="돋움체" charset="0"/>
              </a:rPr>
              <a:t>How to match?</a:t>
            </a:r>
          </a:p>
        </p:txBody>
      </p:sp>
      <p:sp>
        <p:nvSpPr>
          <p:cNvPr id="106509" name="Text Box 13"/>
          <p:cNvSpPr txBox="1">
            <a:spLocks noChangeArrowheads="1"/>
          </p:cNvSpPr>
          <p:nvPr/>
        </p:nvSpPr>
        <p:spPr bwMode="auto">
          <a:xfrm>
            <a:off x="228600" y="5059363"/>
            <a:ext cx="8664575"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atinLnBrk="1"/>
            <a:r>
              <a:rPr kumimoji="1" lang="en-US" altLang="ko-KR" sz="2000">
                <a:ea typeface="돋움체" charset="0"/>
                <a:cs typeface="돋움체" charset="0"/>
              </a:rPr>
              <a:t>In traditional IR systems, matching between each document and</a:t>
            </a:r>
          </a:p>
          <a:p>
            <a:pPr latinLnBrk="1"/>
            <a:r>
              <a:rPr kumimoji="1" lang="en-US" altLang="ko-KR" sz="2000">
                <a:ea typeface="돋움체" charset="0"/>
                <a:cs typeface="돋움체" charset="0"/>
              </a:rPr>
              <a:t>query is attempted in a semantically imprecise space of index terms.</a:t>
            </a:r>
          </a:p>
          <a:p>
            <a:pPr latinLnBrk="1"/>
            <a:endParaRPr kumimoji="1" lang="en-US" altLang="ko-KR" sz="1200"/>
          </a:p>
          <a:p>
            <a:pPr latinLnBrk="1"/>
            <a:r>
              <a:rPr kumimoji="1" lang="en-US" altLang="ko-KR" sz="2000">
                <a:ea typeface="돋움체" charset="0"/>
                <a:cs typeface="돋움체" charset="0"/>
              </a:rPr>
              <a:t>Probabilities provide a principled foundation for uncertain reasoning.</a:t>
            </a:r>
          </a:p>
          <a:p>
            <a:pPr latinLnBrk="1"/>
            <a:r>
              <a:rPr kumimoji="1" lang="en-US" altLang="ko-KR" sz="2000" i="1">
                <a:ea typeface="돋움체" charset="0"/>
                <a:cs typeface="돋움체" charset="0"/>
              </a:rPr>
              <a:t>Can we use probabilities to quantify our uncertainties?</a:t>
            </a:r>
          </a:p>
        </p:txBody>
      </p:sp>
      <p:sp>
        <p:nvSpPr>
          <p:cNvPr id="106510" name="Text Box 14"/>
          <p:cNvSpPr txBox="1">
            <a:spLocks noChangeArrowheads="1"/>
          </p:cNvSpPr>
          <p:nvPr/>
        </p:nvSpPr>
        <p:spPr bwMode="auto">
          <a:xfrm>
            <a:off x="6553200" y="3768725"/>
            <a:ext cx="2478088" cy="91598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a:solidFill>
                  <a:schemeClr val="tx2"/>
                </a:solidFill>
              </a:rPr>
              <a:t>Uncertain guess of</a:t>
            </a:r>
          </a:p>
          <a:p>
            <a:pPr eaLnBrk="0" hangingPunct="0"/>
            <a:r>
              <a:rPr lang="en-US" sz="1800">
                <a:solidFill>
                  <a:schemeClr val="tx2"/>
                </a:solidFill>
              </a:rPr>
              <a:t>whether document has relevant content</a:t>
            </a:r>
          </a:p>
        </p:txBody>
      </p:sp>
      <p:cxnSp>
        <p:nvCxnSpPr>
          <p:cNvPr id="106511" name="AutoShape 15"/>
          <p:cNvCxnSpPr>
            <a:cxnSpLocks noChangeShapeType="1"/>
            <a:stCxn id="106510" idx="0"/>
            <a:endCxn id="106508" idx="3"/>
          </p:cNvCxnSpPr>
          <p:nvPr/>
        </p:nvCxnSpPr>
        <p:spPr bwMode="auto">
          <a:xfrm rot="16200000" flipV="1">
            <a:off x="7228006" y="3204486"/>
            <a:ext cx="475734" cy="652743"/>
          </a:xfrm>
          <a:prstGeom prst="curvedConnector2">
            <a:avLst/>
          </a:prstGeom>
          <a:noFill/>
          <a:ln w="3810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513" name="Text Box 17"/>
          <p:cNvSpPr txBox="1">
            <a:spLocks noChangeArrowheads="1"/>
          </p:cNvSpPr>
          <p:nvPr/>
        </p:nvSpPr>
        <p:spPr bwMode="auto">
          <a:xfrm>
            <a:off x="6858000" y="1981200"/>
            <a:ext cx="2011363" cy="10064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folHlink"/>
                </a:solidFill>
              </a:rPr>
              <a:t>Understanding</a:t>
            </a:r>
          </a:p>
          <a:p>
            <a:r>
              <a:rPr lang="en-US" sz="2000" dirty="0">
                <a:solidFill>
                  <a:schemeClr val="folHlink"/>
                </a:solidFill>
              </a:rPr>
              <a:t>of user need is</a:t>
            </a:r>
          </a:p>
          <a:p>
            <a:r>
              <a:rPr lang="en-US" sz="2000" dirty="0">
                <a:solidFill>
                  <a:schemeClr val="folHlink"/>
                </a:solidFill>
              </a:rPr>
              <a:t>uncertain</a:t>
            </a:r>
          </a:p>
        </p:txBody>
      </p:sp>
    </p:spTree>
    <p:extLst>
      <p:ext uri="{BB962C8B-B14F-4D97-AF65-F5344CB8AC3E}">
        <p14:creationId xmlns:p14="http://schemas.microsoft.com/office/powerpoint/2010/main" val="21101924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7848600" cy="174625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450" name="Rectangle 2"/>
          <p:cNvSpPr>
            <a:spLocks noGrp="1" noChangeArrowheads="1"/>
          </p:cNvSpPr>
          <p:nvPr>
            <p:ph type="title"/>
          </p:nvPr>
        </p:nvSpPr>
        <p:spPr/>
        <p:txBody>
          <a:bodyPr/>
          <a:lstStyle/>
          <a:p>
            <a:r>
              <a:rPr lang="en-US"/>
              <a:t>Probabilistic IR topics</a:t>
            </a:r>
          </a:p>
        </p:txBody>
      </p:sp>
      <p:sp>
        <p:nvSpPr>
          <p:cNvPr id="104451" name="Rectangle 3"/>
          <p:cNvSpPr>
            <a:spLocks noGrp="1" noChangeArrowheads="1"/>
          </p:cNvSpPr>
          <p:nvPr>
            <p:ph type="body" idx="1"/>
          </p:nvPr>
        </p:nvSpPr>
        <p:spPr>
          <a:xfrm>
            <a:off x="685800" y="1905000"/>
            <a:ext cx="8077200" cy="4718050"/>
          </a:xfrm>
        </p:spPr>
        <p:txBody>
          <a:bodyPr/>
          <a:lstStyle/>
          <a:p>
            <a:pPr>
              <a:lnSpc>
                <a:spcPct val="90000"/>
              </a:lnSpc>
            </a:pPr>
            <a:r>
              <a:rPr lang="en-US" dirty="0"/>
              <a:t>Classical probabilistic retrieval model</a:t>
            </a:r>
          </a:p>
          <a:p>
            <a:pPr lvl="1">
              <a:lnSpc>
                <a:spcPct val="90000"/>
              </a:lnSpc>
            </a:pPr>
            <a:r>
              <a:rPr lang="en-US" dirty="0"/>
              <a:t>Probability ranking principle, etc.</a:t>
            </a:r>
          </a:p>
          <a:p>
            <a:pPr lvl="1">
              <a:lnSpc>
                <a:spcPct val="90000"/>
              </a:lnSpc>
            </a:pPr>
            <a:r>
              <a:rPr lang="en-US" dirty="0" smtClean="0"/>
              <a:t>Binary independence model (≈ Naïve Bayes text cat)</a:t>
            </a:r>
          </a:p>
          <a:p>
            <a:pPr lvl="1">
              <a:lnSpc>
                <a:spcPct val="90000"/>
              </a:lnSpc>
            </a:pPr>
            <a:r>
              <a:rPr lang="en-US" dirty="0" smtClean="0"/>
              <a:t>(Okapi) BM25</a:t>
            </a:r>
            <a:endParaRPr lang="en-US" dirty="0"/>
          </a:p>
          <a:p>
            <a:pPr>
              <a:lnSpc>
                <a:spcPct val="90000"/>
              </a:lnSpc>
            </a:pPr>
            <a:r>
              <a:rPr lang="en-US" dirty="0"/>
              <a:t>Bayesian networks for text retrieval</a:t>
            </a:r>
          </a:p>
          <a:p>
            <a:pPr>
              <a:lnSpc>
                <a:spcPct val="90000"/>
              </a:lnSpc>
            </a:pPr>
            <a:r>
              <a:rPr lang="en-US" dirty="0"/>
              <a:t>Language model approach to IR</a:t>
            </a:r>
          </a:p>
          <a:p>
            <a:pPr lvl="1">
              <a:lnSpc>
                <a:spcPct val="90000"/>
              </a:lnSpc>
            </a:pPr>
            <a:r>
              <a:rPr lang="en-US" dirty="0"/>
              <a:t>An important emphasis in recent work</a:t>
            </a:r>
          </a:p>
          <a:p>
            <a:pPr>
              <a:lnSpc>
                <a:spcPct val="90000"/>
              </a:lnSpc>
            </a:pPr>
            <a:endParaRPr lang="en-US" sz="1050" dirty="0"/>
          </a:p>
          <a:p>
            <a:pPr>
              <a:lnSpc>
                <a:spcPct val="90000"/>
              </a:lnSpc>
            </a:pPr>
            <a:r>
              <a:rPr lang="en-US" i="1" dirty="0"/>
              <a:t>Probabilistic methods are one of the oldest but also one of the currently hottest topics in IR.</a:t>
            </a:r>
          </a:p>
          <a:p>
            <a:pPr lvl="1">
              <a:lnSpc>
                <a:spcPct val="90000"/>
              </a:lnSpc>
            </a:pPr>
            <a:r>
              <a:rPr lang="en-US" i="1" dirty="0"/>
              <a:t>Traditionally: neat ideas, but </a:t>
            </a:r>
            <a:r>
              <a:rPr lang="en-US" i="1" dirty="0" smtClean="0"/>
              <a:t>didn’t win </a:t>
            </a:r>
            <a:r>
              <a:rPr lang="en-US" i="1" dirty="0"/>
              <a:t>on </a:t>
            </a:r>
            <a:r>
              <a:rPr lang="en-US" i="1" dirty="0" smtClean="0"/>
              <a:t>performance</a:t>
            </a:r>
          </a:p>
          <a:p>
            <a:pPr lvl="1">
              <a:lnSpc>
                <a:spcPct val="90000"/>
              </a:lnSpc>
            </a:pPr>
            <a:r>
              <a:rPr lang="en-US" i="1" dirty="0" smtClean="0"/>
              <a:t>It </a:t>
            </a:r>
            <a:r>
              <a:rPr lang="en-US" i="1" dirty="0"/>
              <a:t>may be different now.</a:t>
            </a:r>
          </a:p>
        </p:txBody>
      </p:sp>
    </p:spTree>
    <p:extLst>
      <p:ext uri="{BB962C8B-B14F-4D97-AF65-F5344CB8AC3E}">
        <p14:creationId xmlns:p14="http://schemas.microsoft.com/office/powerpoint/2010/main" val="40041632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The document ranking problem</a:t>
            </a:r>
          </a:p>
        </p:txBody>
      </p:sp>
      <p:sp>
        <p:nvSpPr>
          <p:cNvPr id="107523" name="Rectangle 3"/>
          <p:cNvSpPr>
            <a:spLocks noGrp="1" noChangeArrowheads="1"/>
          </p:cNvSpPr>
          <p:nvPr>
            <p:ph type="body" idx="1"/>
          </p:nvPr>
        </p:nvSpPr>
        <p:spPr/>
        <p:txBody>
          <a:bodyPr/>
          <a:lstStyle/>
          <a:p>
            <a:r>
              <a:rPr lang="en-US" dirty="0"/>
              <a:t>We have a collection of documents</a:t>
            </a:r>
          </a:p>
          <a:p>
            <a:r>
              <a:rPr lang="en-US" dirty="0"/>
              <a:t>User issues a query</a:t>
            </a:r>
          </a:p>
          <a:p>
            <a:r>
              <a:rPr lang="en-US" dirty="0"/>
              <a:t>A list of documents needs to be returned</a:t>
            </a:r>
          </a:p>
          <a:p>
            <a:r>
              <a:rPr lang="en-US" b="1" dirty="0">
                <a:effectLst>
                  <a:outerShdw blurRad="38100" dist="38100" dir="2700000" algn="tl">
                    <a:srgbClr val="FFFFFF"/>
                  </a:outerShdw>
                </a:effectLst>
              </a:rPr>
              <a:t>Ranking method is </a:t>
            </a:r>
            <a:r>
              <a:rPr lang="en-US" b="1" dirty="0" smtClean="0">
                <a:effectLst>
                  <a:outerShdw blurRad="38100" dist="38100" dir="2700000" algn="tl">
                    <a:srgbClr val="FFFFFF"/>
                  </a:outerShdw>
                </a:effectLst>
              </a:rPr>
              <a:t>the core </a:t>
            </a:r>
            <a:r>
              <a:rPr lang="en-US" b="1" dirty="0">
                <a:effectLst>
                  <a:outerShdw blurRad="38100" dist="38100" dir="2700000" algn="tl">
                    <a:srgbClr val="FFFFFF"/>
                  </a:outerShdw>
                </a:effectLst>
              </a:rPr>
              <a:t>of an IR system:</a:t>
            </a:r>
          </a:p>
          <a:p>
            <a:pPr lvl="1"/>
            <a:r>
              <a:rPr lang="en-US" b="1" dirty="0">
                <a:effectLst>
                  <a:outerShdw blurRad="38100" dist="38100" dir="2700000" algn="tl">
                    <a:srgbClr val="FFFFFF"/>
                  </a:outerShdw>
                </a:effectLst>
              </a:rPr>
              <a:t>In what order do we present documents to the user?</a:t>
            </a:r>
            <a:endParaRPr lang="en-US" dirty="0"/>
          </a:p>
          <a:p>
            <a:pPr lvl="1"/>
            <a:r>
              <a:rPr lang="en-US" dirty="0"/>
              <a:t>We want the </a:t>
            </a:r>
            <a:r>
              <a:rPr lang="en-US" dirty="0" smtClean="0"/>
              <a:t>“best” </a:t>
            </a:r>
            <a:r>
              <a:rPr lang="en-US" dirty="0"/>
              <a:t>document to be first, second best second, etc….</a:t>
            </a:r>
          </a:p>
          <a:p>
            <a:r>
              <a:rPr lang="en-US" b="1" dirty="0">
                <a:effectLst>
                  <a:outerShdw blurRad="38100" dist="38100" dir="2700000" algn="tl">
                    <a:srgbClr val="FFFFFF"/>
                  </a:outerShdw>
                </a:effectLst>
              </a:rPr>
              <a:t>Idea: Rank by probability of relevance of the document </a:t>
            </a:r>
            <a:r>
              <a:rPr lang="en-US" b="1" dirty="0" err="1">
                <a:effectLst>
                  <a:outerShdw blurRad="38100" dist="38100" dir="2700000" algn="tl">
                    <a:srgbClr val="FFFFFF"/>
                  </a:outerShdw>
                </a:effectLst>
              </a:rPr>
              <a:t>w.r.t</a:t>
            </a:r>
            <a:r>
              <a:rPr lang="en-US" b="1" dirty="0">
                <a:effectLst>
                  <a:outerShdw blurRad="38100" dist="38100" dir="2700000" algn="tl">
                    <a:srgbClr val="FFFFFF"/>
                  </a:outerShdw>
                </a:effectLst>
              </a:rPr>
              <a:t>. information need</a:t>
            </a:r>
          </a:p>
          <a:p>
            <a:pPr lvl="1"/>
            <a:r>
              <a:rPr lang="en-US" dirty="0"/>
              <a:t>P</a:t>
            </a:r>
            <a:r>
              <a:rPr lang="en-US" dirty="0" smtClean="0"/>
              <a:t>(R=1|</a:t>
            </a:r>
            <a:r>
              <a:rPr lang="en-US" dirty="0"/>
              <a:t>document</a:t>
            </a:r>
            <a:r>
              <a:rPr lang="en-US" baseline="-25000" dirty="0"/>
              <a:t>i</a:t>
            </a:r>
            <a:r>
              <a:rPr lang="en-US" dirty="0"/>
              <a:t>, query)</a:t>
            </a:r>
            <a:endParaRPr lang="en-US" b="1" dirty="0">
              <a:effectLst>
                <a:outerShdw blurRad="38100" dist="38100" dir="2700000" algn="tl">
                  <a:srgbClr val="FFFFFF"/>
                </a:outerShdw>
              </a:effectLst>
            </a:endParaRPr>
          </a:p>
        </p:txBody>
      </p:sp>
    </p:spTree>
    <p:extLst>
      <p:ext uri="{BB962C8B-B14F-4D97-AF65-F5344CB8AC3E}">
        <p14:creationId xmlns:p14="http://schemas.microsoft.com/office/powerpoint/2010/main" val="28078223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p:txBody>
          <a:bodyPr/>
          <a:lstStyle/>
          <a:p>
            <a:r>
              <a:rPr lang="en-US" dirty="0"/>
              <a:t>For events </a:t>
            </a:r>
            <a:r>
              <a:rPr lang="en-US" i="1" dirty="0" smtClean="0"/>
              <a:t>A </a:t>
            </a:r>
            <a:r>
              <a:rPr lang="en-US" dirty="0"/>
              <a:t>and </a:t>
            </a:r>
            <a:r>
              <a:rPr lang="en-US" i="1" dirty="0" smtClean="0"/>
              <a:t>B:</a:t>
            </a:r>
            <a:endParaRPr lang="en-US" dirty="0"/>
          </a:p>
          <a:p>
            <a:r>
              <a:rPr lang="en-US" dirty="0" smtClean="0"/>
              <a:t>Bayes</a:t>
            </a:r>
            <a:r>
              <a:rPr lang="en-US" altLang="ja-JP" dirty="0" smtClean="0"/>
              <a:t>’</a:t>
            </a:r>
            <a:r>
              <a:rPr lang="en-US" dirty="0" smtClean="0"/>
              <a:t> </a:t>
            </a:r>
            <a:r>
              <a:rPr lang="en-US" dirty="0"/>
              <a:t>Rule</a:t>
            </a:r>
          </a:p>
          <a:p>
            <a:endParaRPr lang="en-US" dirty="0"/>
          </a:p>
          <a:p>
            <a:endParaRPr lang="en-US" sz="3200" dirty="0"/>
          </a:p>
          <a:p>
            <a:endParaRPr lang="en-US" dirty="0"/>
          </a:p>
          <a:p>
            <a:endParaRPr lang="en-US" sz="3200" dirty="0"/>
          </a:p>
          <a:p>
            <a:endParaRPr lang="en-US" dirty="0"/>
          </a:p>
          <a:p>
            <a:endParaRPr lang="en-US" sz="1800" dirty="0"/>
          </a:p>
          <a:p>
            <a:r>
              <a:rPr lang="en-US" dirty="0"/>
              <a:t>Odds:</a:t>
            </a:r>
          </a:p>
        </p:txBody>
      </p:sp>
      <p:grpSp>
        <p:nvGrpSpPr>
          <p:cNvPr id="2" name="Group 1"/>
          <p:cNvGrpSpPr/>
          <p:nvPr/>
        </p:nvGrpSpPr>
        <p:grpSpPr>
          <a:xfrm>
            <a:off x="6781800" y="3733800"/>
            <a:ext cx="2098675" cy="762000"/>
            <a:chOff x="6781800" y="3733800"/>
            <a:chExt cx="2098675" cy="762000"/>
          </a:xfrm>
        </p:grpSpPr>
        <p:sp>
          <p:nvSpPr>
            <p:cNvPr id="110602" name="Rectangle 10"/>
            <p:cNvSpPr>
              <a:spLocks noChangeArrowheads="1"/>
            </p:cNvSpPr>
            <p:nvPr/>
          </p:nvSpPr>
          <p:spPr bwMode="auto">
            <a:xfrm>
              <a:off x="6781800" y="3886200"/>
              <a:ext cx="8382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600" name="Text Box 8"/>
            <p:cNvSpPr txBox="1">
              <a:spLocks noChangeArrowheads="1"/>
            </p:cNvSpPr>
            <p:nvPr/>
          </p:nvSpPr>
          <p:spPr bwMode="auto">
            <a:xfrm>
              <a:off x="8001000" y="3733800"/>
              <a:ext cx="879475" cy="45720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Prior</a:t>
              </a:r>
            </a:p>
          </p:txBody>
        </p:sp>
        <p:sp>
          <p:nvSpPr>
            <p:cNvPr id="110601" name="Line 9"/>
            <p:cNvSpPr>
              <a:spLocks noChangeShapeType="1"/>
            </p:cNvSpPr>
            <p:nvPr/>
          </p:nvSpPr>
          <p:spPr bwMode="auto">
            <a:xfrm flipH="1">
              <a:off x="7620000" y="3962400"/>
              <a:ext cx="381000" cy="152400"/>
            </a:xfrm>
            <a:prstGeom prst="line">
              <a:avLst/>
            </a:prstGeom>
            <a:noFill/>
            <a:ln w="28575">
              <a:solidFill>
                <a:srgbClr val="00A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110596" name="Object 4"/>
          <p:cNvGraphicFramePr>
            <a:graphicFrameLocks noChangeAspect="1"/>
          </p:cNvGraphicFramePr>
          <p:nvPr>
            <p:extLst>
              <p:ext uri="{D42A27DB-BD31-4B8C-83A1-F6EECF244321}">
                <p14:modId xmlns:p14="http://schemas.microsoft.com/office/powerpoint/2010/main" val="2496493613"/>
              </p:ext>
            </p:extLst>
          </p:nvPr>
        </p:nvGraphicFramePr>
        <p:xfrm>
          <a:off x="347663" y="2649538"/>
          <a:ext cx="8605837" cy="2670175"/>
        </p:xfrm>
        <a:graphic>
          <a:graphicData uri="http://schemas.openxmlformats.org/presentationml/2006/ole">
            <mc:AlternateContent xmlns:mc="http://schemas.openxmlformats.org/markup-compatibility/2006">
              <mc:Choice xmlns:v="urn:schemas-microsoft-com:vml" Requires="v">
                <p:oleObj spid="_x0000_s42088" name="Equation" r:id="rId3" imgW="3022600" imgH="939800" progId="Equation.3">
                  <p:embed/>
                </p:oleObj>
              </mc:Choice>
              <mc:Fallback>
                <p:oleObj name="Equation" r:id="rId3" imgW="3022600" imgH="939800" progId="Equation.3">
                  <p:embed/>
                  <p:pic>
                    <p:nvPicPr>
                      <p:cNvPr id="0" name=""/>
                      <p:cNvPicPr>
                        <a:picLocks noChangeAspect="1" noChangeArrowheads="1"/>
                      </p:cNvPicPr>
                      <p:nvPr/>
                    </p:nvPicPr>
                    <p:blipFill>
                      <a:blip r:embed="rId4"/>
                      <a:srcRect/>
                      <a:stretch>
                        <a:fillRect/>
                      </a:stretch>
                    </p:blipFill>
                    <p:spPr bwMode="auto">
                      <a:xfrm>
                        <a:off x="347663" y="2649538"/>
                        <a:ext cx="8605837" cy="267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0594" name="Rectangle 2"/>
          <p:cNvSpPr>
            <a:spLocks noGrp="1" noChangeArrowheads="1"/>
          </p:cNvSpPr>
          <p:nvPr>
            <p:ph type="title"/>
          </p:nvPr>
        </p:nvSpPr>
        <p:spPr/>
        <p:txBody>
          <a:bodyPr/>
          <a:lstStyle/>
          <a:p>
            <a:r>
              <a:rPr lang="en-US"/>
              <a:t>Recall a few probability basics</a:t>
            </a:r>
          </a:p>
        </p:txBody>
      </p:sp>
      <p:graphicFrame>
        <p:nvGraphicFramePr>
          <p:cNvPr id="110597" name="Object 5"/>
          <p:cNvGraphicFramePr>
            <a:graphicFrameLocks noChangeAspect="1"/>
          </p:cNvGraphicFramePr>
          <p:nvPr>
            <p:extLst>
              <p:ext uri="{D42A27DB-BD31-4B8C-83A1-F6EECF244321}">
                <p14:modId xmlns:p14="http://schemas.microsoft.com/office/powerpoint/2010/main" val="2959439905"/>
              </p:ext>
            </p:extLst>
          </p:nvPr>
        </p:nvGraphicFramePr>
        <p:xfrm>
          <a:off x="2836863" y="5492750"/>
          <a:ext cx="3625850" cy="1060450"/>
        </p:xfrm>
        <a:graphic>
          <a:graphicData uri="http://schemas.openxmlformats.org/presentationml/2006/ole">
            <mc:AlternateContent xmlns:mc="http://schemas.openxmlformats.org/markup-compatibility/2006">
              <mc:Choice xmlns:v="urn:schemas-microsoft-com:vml" Requires="v">
                <p:oleObj spid="_x0000_s42089" name="Equation" r:id="rId5" imgW="1473200" imgH="431800" progId="Equation.3">
                  <p:embed/>
                </p:oleObj>
              </mc:Choice>
              <mc:Fallback>
                <p:oleObj name="Equation" r:id="rId5" imgW="1473200" imgH="431800" progId="Equation.3">
                  <p:embed/>
                  <p:pic>
                    <p:nvPicPr>
                      <p:cNvPr id="0" name=""/>
                      <p:cNvPicPr>
                        <a:picLocks noChangeAspect="1" noChangeArrowheads="1"/>
                      </p:cNvPicPr>
                      <p:nvPr/>
                    </p:nvPicPr>
                    <p:blipFill>
                      <a:blip r:embed="rId6"/>
                      <a:srcRect/>
                      <a:stretch>
                        <a:fillRect/>
                      </a:stretch>
                    </p:blipFill>
                    <p:spPr bwMode="auto">
                      <a:xfrm>
                        <a:off x="2836863" y="5492750"/>
                        <a:ext cx="362585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3" name="Group 2"/>
          <p:cNvGrpSpPr/>
          <p:nvPr/>
        </p:nvGrpSpPr>
        <p:grpSpPr>
          <a:xfrm>
            <a:off x="550862" y="4800600"/>
            <a:ext cx="1506538" cy="762000"/>
            <a:chOff x="228600" y="4648200"/>
            <a:chExt cx="1506538" cy="762000"/>
          </a:xfrm>
        </p:grpSpPr>
        <p:sp>
          <p:nvSpPr>
            <p:cNvPr id="110598" name="Text Box 6"/>
            <p:cNvSpPr txBox="1">
              <a:spLocks noChangeArrowheads="1"/>
            </p:cNvSpPr>
            <p:nvPr/>
          </p:nvSpPr>
          <p:spPr bwMode="auto">
            <a:xfrm>
              <a:off x="228600" y="4953000"/>
              <a:ext cx="1506538" cy="45720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Posterior</a:t>
              </a:r>
            </a:p>
          </p:txBody>
        </p:sp>
        <p:sp>
          <p:nvSpPr>
            <p:cNvPr id="110599" name="Line 7"/>
            <p:cNvSpPr>
              <a:spLocks noChangeShapeType="1"/>
            </p:cNvSpPr>
            <p:nvPr/>
          </p:nvSpPr>
          <p:spPr bwMode="auto">
            <a:xfrm flipH="1" flipV="1">
              <a:off x="838200" y="4648200"/>
              <a:ext cx="152400" cy="381000"/>
            </a:xfrm>
            <a:prstGeom prst="line">
              <a:avLst/>
            </a:prstGeom>
            <a:noFill/>
            <a:ln w="28575">
              <a:solidFill>
                <a:srgbClr val="00A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246372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05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5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09600" y="1676400"/>
            <a:ext cx="7848600" cy="2667000"/>
          </a:xfrm>
          <a:prstGeom prst="rect">
            <a:avLst/>
          </a:prstGeom>
          <a:solidFill>
            <a:srgbClr val="CCFFCC"/>
          </a:solidFill>
          <a:ln w="9525">
            <a:noFill/>
            <a:miter lim="800000"/>
            <a:headEnd/>
            <a:tailEnd/>
          </a:ln>
        </p:spPr>
        <p:txBody>
          <a:bodyPr/>
          <a:lstStyle/>
          <a:p>
            <a:pPr marL="342900" indent="-342900">
              <a:spcBef>
                <a:spcPct val="20000"/>
              </a:spcBef>
              <a:buClr>
                <a:srgbClr val="A50021"/>
              </a:buClr>
              <a:buSzPct val="60000"/>
              <a:buFont typeface="Wingdings" charset="0"/>
              <a:buNone/>
            </a:pPr>
            <a:endParaRPr lang="en-US" sz="2600">
              <a:latin typeface="Arial" charset="0"/>
              <a:ea typeface="Arial Unicode MS" charset="0"/>
              <a:cs typeface="Arial" charset="0"/>
            </a:endParaRPr>
          </a:p>
        </p:txBody>
      </p:sp>
      <p:sp>
        <p:nvSpPr>
          <p:cNvPr id="111620" name="Rectangle 4"/>
          <p:cNvSpPr>
            <a:spLocks noGrp="1" noChangeArrowheads="1"/>
          </p:cNvSpPr>
          <p:nvPr>
            <p:ph type="body" idx="1"/>
          </p:nvPr>
        </p:nvSpPr>
        <p:spPr>
          <a:xfrm>
            <a:off x="457200" y="1600200"/>
            <a:ext cx="8229600" cy="4953000"/>
          </a:xfrm>
        </p:spPr>
        <p:txBody>
          <a:bodyPr/>
          <a:lstStyle/>
          <a:p>
            <a:pPr>
              <a:buFont typeface="Wingdings" charset="0"/>
              <a:buNone/>
            </a:pPr>
            <a:r>
              <a:rPr lang="en-US" sz="2200" i="1" dirty="0"/>
              <a:t>   </a:t>
            </a:r>
            <a:r>
              <a:rPr lang="en-US" sz="2200" dirty="0" smtClean="0"/>
              <a:t>“If </a:t>
            </a:r>
            <a:r>
              <a:rPr lang="en-US" sz="2200" dirty="0"/>
              <a:t>a reference retrieval </a:t>
            </a:r>
            <a:r>
              <a:rPr lang="en-US" sz="2200" dirty="0" smtClean="0"/>
              <a:t>system’s </a:t>
            </a:r>
            <a:r>
              <a:rPr lang="en-US" sz="2200" dirty="0"/>
              <a:t>response to each request is a ranking of the documents in the collection in order of decreasing probability of relevance to the user who submitted the request, where the probabilities are estimated as accurately as possible on the basis of whatever data have been made available to the system for this purpose, the overall effectiveness of the system to its user will be the best that is obtainable on the basis of those data</a:t>
            </a:r>
            <a:r>
              <a:rPr lang="en-US" sz="2200" dirty="0" smtClean="0"/>
              <a:t>.”</a:t>
            </a:r>
            <a:endParaRPr lang="en-US" sz="2200" dirty="0"/>
          </a:p>
          <a:p>
            <a:pPr>
              <a:buFont typeface="Wingdings" charset="0"/>
              <a:buNone/>
            </a:pPr>
            <a:endParaRPr lang="en-US" sz="2200" dirty="0"/>
          </a:p>
          <a:p>
            <a:pPr>
              <a:buFont typeface="Wingdings" charset="0"/>
              <a:buNone/>
            </a:pPr>
            <a:endParaRPr lang="en-US" sz="2200" dirty="0"/>
          </a:p>
          <a:p>
            <a:pPr lvl="2"/>
            <a:r>
              <a:rPr lang="en-US" sz="1700" dirty="0"/>
              <a:t>[1960s/1970s] S. Robertson, W.S. Cooper, M.E. </a:t>
            </a:r>
            <a:r>
              <a:rPr lang="en-US" sz="1700" dirty="0" err="1"/>
              <a:t>Maron</a:t>
            </a:r>
            <a:r>
              <a:rPr lang="en-US" sz="1700" dirty="0"/>
              <a:t>; van</a:t>
            </a:r>
            <a:r>
              <a:rPr lang="en-US" sz="1700" dirty="0">
                <a:cs typeface="Times New Roman" charset="0"/>
              </a:rPr>
              <a:t> </a:t>
            </a:r>
            <a:r>
              <a:rPr lang="en-US" sz="1700" dirty="0" err="1"/>
              <a:t>Rijsbergen</a:t>
            </a:r>
            <a:r>
              <a:rPr lang="en-US" sz="1700" dirty="0">
                <a:cs typeface="Times New Roman" charset="0"/>
              </a:rPr>
              <a:t> </a:t>
            </a:r>
            <a:r>
              <a:rPr lang="en-US" sz="1700" dirty="0"/>
              <a:t>(1979:113); Manning &amp; </a:t>
            </a:r>
            <a:r>
              <a:rPr lang="en-US" sz="1700" dirty="0" err="1"/>
              <a:t>Schütze</a:t>
            </a:r>
            <a:r>
              <a:rPr lang="en-US" sz="1700" dirty="0"/>
              <a:t> (1999:538)</a:t>
            </a:r>
          </a:p>
        </p:txBody>
      </p:sp>
      <p:sp>
        <p:nvSpPr>
          <p:cNvPr id="111619" name="Rectangle 3"/>
          <p:cNvSpPr>
            <a:spLocks noGrp="1" noChangeArrowheads="1"/>
          </p:cNvSpPr>
          <p:nvPr>
            <p:ph type="title"/>
          </p:nvPr>
        </p:nvSpPr>
        <p:spPr>
          <a:xfrm>
            <a:off x="533400" y="381000"/>
            <a:ext cx="8382000" cy="990600"/>
          </a:xfrm>
        </p:spPr>
        <p:txBody>
          <a:bodyPr/>
          <a:lstStyle/>
          <a:p>
            <a:r>
              <a:rPr lang="en-US"/>
              <a:t>The Probability Ranking Principle</a:t>
            </a:r>
          </a:p>
        </p:txBody>
      </p:sp>
    </p:spTree>
    <p:extLst>
      <p:ext uri="{BB962C8B-B14F-4D97-AF65-F5344CB8AC3E}">
        <p14:creationId xmlns:p14="http://schemas.microsoft.com/office/powerpoint/2010/main" val="12765321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IIR-slides.pot</Template>
  <TotalTime>11309</TotalTime>
  <Words>1977</Words>
  <Application>Microsoft Macintosh PowerPoint</Application>
  <PresentationFormat>On-screen Show (4:3)</PresentationFormat>
  <Paragraphs>252</Paragraphs>
  <Slides>31</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31</vt:i4>
      </vt:variant>
    </vt:vector>
  </HeadingPairs>
  <TitlesOfParts>
    <vt:vector size="35" baseType="lpstr">
      <vt:lpstr>IIR-slides</vt:lpstr>
      <vt:lpstr>Equation</vt:lpstr>
      <vt:lpstr>Microsoft Equation</vt:lpstr>
      <vt:lpstr>Microsoft Word 97 - 2004 Document</vt:lpstr>
      <vt:lpstr>PowerPoint Presentation</vt:lpstr>
      <vt:lpstr>Who are these people?</vt:lpstr>
      <vt:lpstr>Summary – vector space ranking</vt:lpstr>
      <vt:lpstr>tf-idf weighting has many variants</vt:lpstr>
      <vt:lpstr>Why probabilities in IR?</vt:lpstr>
      <vt:lpstr>Probabilistic IR topics</vt:lpstr>
      <vt:lpstr>The document ranking problem</vt:lpstr>
      <vt:lpstr>Recall a few probability basics</vt:lpstr>
      <vt:lpstr>The Probability Ranking Principle</vt:lpstr>
      <vt:lpstr>Probability Ranking Principle</vt:lpstr>
      <vt:lpstr>Probability Ranking Principle (PRP)</vt:lpstr>
      <vt:lpstr>Probability Ranking Principle</vt:lpstr>
      <vt:lpstr>Probability Ranking Principle</vt:lpstr>
      <vt:lpstr>Probabilistic Retrieval Strategy</vt:lpstr>
      <vt:lpstr>Probabilistic Ranking</vt:lpstr>
      <vt:lpstr>Binary Independence Model</vt:lpstr>
      <vt:lpstr>Binary Independence Model</vt:lpstr>
      <vt:lpstr>Binary Independence Model</vt:lpstr>
      <vt:lpstr>Binary Independence Model</vt:lpstr>
      <vt:lpstr>PowerPoint Presentation</vt:lpstr>
      <vt:lpstr>Binary Independence Model</vt:lpstr>
      <vt:lpstr>Binary Independence Model</vt:lpstr>
      <vt:lpstr>Binary Independence Model</vt:lpstr>
      <vt:lpstr>Binary Independence Model</vt:lpstr>
      <vt:lpstr>Estimation – key challenge</vt:lpstr>
      <vt:lpstr>Estimation – key challenge</vt:lpstr>
      <vt:lpstr>Probabilistic Relevance Feedback</vt:lpstr>
      <vt:lpstr>Iteratively estimating pi and ri (= Pseudo-relevance feedback)</vt:lpstr>
      <vt:lpstr>PRP and BIM</vt:lpstr>
      <vt:lpstr>Removing term independence</vt:lpstr>
      <vt:lpstr>Resources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Manning</dc:creator>
  <cp:lastModifiedBy>Pandu Nayak</cp:lastModifiedBy>
  <cp:revision>88</cp:revision>
  <cp:lastPrinted>2013-04-23T06:16:33Z</cp:lastPrinted>
  <dcterms:created xsi:type="dcterms:W3CDTF">2009-03-26T15:51:14Z</dcterms:created>
  <dcterms:modified xsi:type="dcterms:W3CDTF">2013-04-23T14:31:08Z</dcterms:modified>
</cp:coreProperties>
</file>