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70"/>
  </p:notesMasterIdLst>
  <p:handoutMasterIdLst>
    <p:handoutMasterId r:id="rId71"/>
  </p:handoutMasterIdLst>
  <p:sldIdLst>
    <p:sldId id="256" r:id="rId3"/>
    <p:sldId id="374" r:id="rId4"/>
    <p:sldId id="893" r:id="rId5"/>
    <p:sldId id="894" r:id="rId6"/>
    <p:sldId id="895" r:id="rId7"/>
    <p:sldId id="896" r:id="rId8"/>
    <p:sldId id="897" r:id="rId9"/>
    <p:sldId id="898" r:id="rId10"/>
    <p:sldId id="899" r:id="rId11"/>
    <p:sldId id="900" r:id="rId12"/>
    <p:sldId id="901" r:id="rId13"/>
    <p:sldId id="902" r:id="rId14"/>
    <p:sldId id="903" r:id="rId15"/>
    <p:sldId id="905" r:id="rId16"/>
    <p:sldId id="906" r:id="rId17"/>
    <p:sldId id="907" r:id="rId18"/>
    <p:sldId id="908" r:id="rId19"/>
    <p:sldId id="909" r:id="rId20"/>
    <p:sldId id="910" r:id="rId21"/>
    <p:sldId id="911" r:id="rId22"/>
    <p:sldId id="912" r:id="rId23"/>
    <p:sldId id="913" r:id="rId24"/>
    <p:sldId id="914" r:id="rId25"/>
    <p:sldId id="915" r:id="rId26"/>
    <p:sldId id="916" r:id="rId27"/>
    <p:sldId id="917" r:id="rId28"/>
    <p:sldId id="918" r:id="rId29"/>
    <p:sldId id="919" r:id="rId30"/>
    <p:sldId id="920" r:id="rId31"/>
    <p:sldId id="921" r:id="rId32"/>
    <p:sldId id="922" r:id="rId33"/>
    <p:sldId id="923" r:id="rId34"/>
    <p:sldId id="925" r:id="rId35"/>
    <p:sldId id="926" r:id="rId36"/>
    <p:sldId id="927" r:id="rId37"/>
    <p:sldId id="928" r:id="rId38"/>
    <p:sldId id="929" r:id="rId39"/>
    <p:sldId id="930" r:id="rId40"/>
    <p:sldId id="931" r:id="rId41"/>
    <p:sldId id="932" r:id="rId42"/>
    <p:sldId id="933" r:id="rId43"/>
    <p:sldId id="934" r:id="rId44"/>
    <p:sldId id="935" r:id="rId45"/>
    <p:sldId id="936" r:id="rId46"/>
    <p:sldId id="937" r:id="rId47"/>
    <p:sldId id="954" r:id="rId48"/>
    <p:sldId id="955" r:id="rId49"/>
    <p:sldId id="956" r:id="rId50"/>
    <p:sldId id="957" r:id="rId51"/>
    <p:sldId id="958" r:id="rId52"/>
    <p:sldId id="959" r:id="rId53"/>
    <p:sldId id="938" r:id="rId54"/>
    <p:sldId id="939" r:id="rId55"/>
    <p:sldId id="940" r:id="rId56"/>
    <p:sldId id="941" r:id="rId57"/>
    <p:sldId id="942" r:id="rId58"/>
    <p:sldId id="943" r:id="rId59"/>
    <p:sldId id="944" r:id="rId60"/>
    <p:sldId id="945" r:id="rId61"/>
    <p:sldId id="946" r:id="rId62"/>
    <p:sldId id="947" r:id="rId63"/>
    <p:sldId id="948" r:id="rId64"/>
    <p:sldId id="949" r:id="rId65"/>
    <p:sldId id="950" r:id="rId66"/>
    <p:sldId id="951" r:id="rId67"/>
    <p:sldId id="952" r:id="rId68"/>
    <p:sldId id="953" r:id="rId69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6699"/>
    <a:srgbClr val="BDD3E9"/>
    <a:srgbClr val="2A704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696" autoAdjust="0"/>
    <p:restoredTop sz="86335" autoAdjust="0"/>
  </p:normalViewPr>
  <p:slideViewPr>
    <p:cSldViewPr>
      <p:cViewPr>
        <p:scale>
          <a:sx n="53" d="100"/>
          <a:sy n="53" d="100"/>
        </p:scale>
        <p:origin x="-96" y="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6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02.09.2010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437085"/>
                </a:solidFill>
                <a:latin typeface="Calibri" charset="0"/>
              </a:rPr>
              <a:t>Lecture </a:t>
            </a: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14: Vector  Space Classification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Basic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feature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selection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1" y="2143116"/>
            <a:ext cx="6709663" cy="31944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Different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feature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selection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methods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643050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A feature selection method is mainly defined by the feature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utility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measure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employs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Feature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utility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measures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Frequency – select the most frequent terms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Mutual information – select the terms with the highest mutual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information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Mutual information is also called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information gain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 this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context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Chi-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square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see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book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Mutual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information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643050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the feature utility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as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expected mutual information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(MI) of term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class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MI tells us “how much information” the term contains about the class and vice versa.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example, if a term’s occurrence is independent of the class (same proportion of docs within/without class contain the term), then MI is 0.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Definition:</a:t>
            </a:r>
            <a:endParaRPr lang="en-US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5072074"/>
            <a:ext cx="6709494" cy="75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How to compute MI values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643050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Based on maximum likelihood estimates, the formula we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actually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1400" i="1" dirty="0" smtClean="0">
                <a:solidFill>
                  <a:schemeClr val="tx1"/>
                </a:solidFill>
                <a:latin typeface="+mj-lt"/>
              </a:rPr>
              <a:t>10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number of documents that contain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e</a:t>
            </a:r>
            <a:r>
              <a:rPr lang="en-US" sz="1400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1) and are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not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e</a:t>
            </a:r>
            <a:r>
              <a:rPr lang="en-US" sz="1400" i="1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14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0);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11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number of documents that contain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e</a:t>
            </a:r>
            <a:r>
              <a:rPr lang="en-US" sz="1400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1) and are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e</a:t>
            </a:r>
            <a:r>
              <a:rPr lang="en-US" sz="1400" i="1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1);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01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number of documents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that do not contain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e</a:t>
            </a:r>
            <a:r>
              <a:rPr lang="en-US" sz="1400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1) and are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e</a:t>
            </a:r>
            <a:r>
              <a:rPr lang="en-US" sz="1400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1);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number of documents that do not contain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e</a:t>
            </a:r>
            <a:r>
              <a:rPr lang="en-US" sz="1400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1) and are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  <a:latin typeface="+mj-lt"/>
              </a:rPr>
              <a:t>not in 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e</a:t>
            </a:r>
            <a:r>
              <a:rPr lang="pt-BR" sz="14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pt-BR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= 1); 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pt-BR" sz="1400" dirty="0" smtClean="0">
                <a:solidFill>
                  <a:schemeClr val="tx1"/>
                </a:solidFill>
                <a:latin typeface="+mj-lt"/>
              </a:rPr>
              <a:t>00 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pt-BR" sz="1400" dirty="0" smtClean="0">
                <a:solidFill>
                  <a:schemeClr val="tx1"/>
                </a:solidFill>
                <a:latin typeface="+mj-lt"/>
              </a:rPr>
              <a:t>01 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pt-BR" sz="1400" dirty="0" smtClean="0">
                <a:solidFill>
                  <a:schemeClr val="tx1"/>
                </a:solidFill>
                <a:latin typeface="+mj-lt"/>
              </a:rPr>
              <a:t>10 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pt-BR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pt-BR" sz="1400" dirty="0" smtClean="0">
                <a:solidFill>
                  <a:schemeClr val="tx1"/>
                </a:solidFill>
                <a:latin typeface="+mj-lt"/>
              </a:rPr>
              <a:t>11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8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4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516148"/>
            <a:ext cx="5284278" cy="127004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MI example for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poultry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en-US" sz="3000" dirty="0" smtClean="0">
                <a:solidFill>
                  <a:schemeClr val="tx1"/>
                </a:solidFill>
                <a:latin typeface="+mj-lt"/>
              </a:rPr>
              <a:t>EXPORT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in Reuters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4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1" y="1714488"/>
            <a:ext cx="7337081" cy="457203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MI feature selection on Reuters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4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714488"/>
            <a:ext cx="5702432" cy="421484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Naive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: Effect of feature selection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853181" y="1571612"/>
            <a:ext cx="3076537" cy="2786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multinomial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multinomial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Naive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binomial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sz="2200" dirty="0" smtClean="0">
                <a:solidFill>
                  <a:schemeClr val="tx1"/>
                </a:solidFill>
                <a:latin typeface="+mj-lt"/>
              </a:rPr>
              <a:t>= Bernoulli Naive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4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500174"/>
            <a:ext cx="5643602" cy="51118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Feature selection for Naive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Bayes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357430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general, feature selection is necessary for 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get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decent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performance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Also true for most other learning methods in text classification: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you need feature selection for optimal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performance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  <a:endParaRPr lang="en-US" sz="96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500174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Compute the “export”/POULTRY contingency table for the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“Kyoto”/JAPAN in the collection given below. (ii) Make up a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contingency table for which MI is 0 – that is, term and class are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independent of each other. “export”/POULTRY table:</a:t>
            </a:r>
            <a:endParaRPr lang="en-US" sz="20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3107514"/>
            <a:ext cx="7319746" cy="346475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Recap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Feature selection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Intro vector space classification 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BDD3E9"/>
                </a:solidFill>
                <a:latin typeface="Calibri" charset="0"/>
              </a:rPr>
              <a:t>Rocchio</a:t>
            </a:r>
            <a:endParaRPr lang="en-US" sz="30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BDD3E9"/>
                </a:solidFill>
                <a:latin typeface="Calibri" charset="0"/>
              </a:rPr>
              <a:t>kNN</a:t>
            </a:r>
            <a:endParaRPr lang="en-US" sz="30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Linear classifiers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❼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&gt; two classes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Feature selection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Intro vector space classification 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336699"/>
                </a:solidFill>
                <a:latin typeface="Calibri" charset="0"/>
              </a:rPr>
              <a:t>Rocchio</a:t>
            </a: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336699"/>
                </a:solidFill>
                <a:latin typeface="Calibri" charset="0"/>
              </a:rPr>
              <a:t>kNN</a:t>
            </a: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Linear classifiers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❼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&gt; two classes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Recall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representation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285992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Each document is a vector, one component for each term.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Terms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axes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High dimensionality: 100,000s of dimensions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Normalize vectors (documents) to unit length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can we do classification in this space?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285992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 before, the training set is a set of documents, each labeled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vector space classification, this set corresponds to a labeled set of points or vectors in the vector space.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Premise 1: Documents in the same class form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contiguous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region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Premise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2: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different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don’t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overlap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define lines, surfaces,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hypersurfaces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to divide regions.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Classes in the vector space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4786322"/>
            <a:ext cx="8505825" cy="2786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Should the document ⋆ be assigned to China, UK or Kenya? Find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separators between the classes Based on these separators: ⋆ should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be assigned to China How do we find separators that do a good job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at classifying new documents like ⋆? – Main topic of today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1561599"/>
            <a:ext cx="4071966" cy="318316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Aside: 2D/3D graphs can be misleading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4714884"/>
            <a:ext cx="8505825" cy="2786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Left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 A projection of the 2D semicircle to 1D. For the points</a:t>
            </a:r>
          </a:p>
          <a:p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000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000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000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000" baseline="-25000" dirty="0" smtClean="0">
                <a:solidFill>
                  <a:schemeClr val="tx1"/>
                </a:solidFill>
                <a:latin typeface="+mj-lt"/>
              </a:rPr>
              <a:t>4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000" baseline="-25000" dirty="0" smtClean="0">
                <a:solidFill>
                  <a:schemeClr val="tx1"/>
                </a:solidFill>
                <a:latin typeface="+mj-lt"/>
              </a:rPr>
              <a:t>5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at x coordinates −0.9,−0.2, 0, 0.2, 0.9 the distance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000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000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| ≈ 0.201 only differs by 0.5% from |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′</a:t>
            </a:r>
            <a:r>
              <a:rPr lang="en-US" sz="2000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sz="2000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′</a:t>
            </a:r>
            <a:r>
              <a:rPr lang="de-DE" sz="2000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| = 0.2; but</a:t>
            </a:r>
          </a:p>
          <a:p>
            <a:r>
              <a:rPr lang="de-DE" sz="20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de-DE" sz="2000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de-DE" sz="2000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sz="2000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de-DE" sz="2000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|/|</a:t>
            </a:r>
            <a:r>
              <a:rPr lang="de-DE" sz="2000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′</a:t>
            </a:r>
            <a:r>
              <a:rPr lang="de-DE" sz="2000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′</a:t>
            </a:r>
            <a:r>
              <a:rPr lang="en-US" sz="2000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| = </a:t>
            </a:r>
            <a:r>
              <a:rPr lang="en-US" sz="2000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000" baseline="-25000" dirty="0" err="1" smtClean="0">
                <a:solidFill>
                  <a:schemeClr val="tx1"/>
                </a:solidFill>
                <a:latin typeface="+mj-lt"/>
              </a:rPr>
              <a:t>true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en-US" sz="2000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000" baseline="-25000" dirty="0" err="1" smtClean="0">
                <a:solidFill>
                  <a:schemeClr val="tx1"/>
                </a:solidFill>
                <a:latin typeface="+mj-lt"/>
              </a:rPr>
              <a:t>projected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≈ 1.06/0.9 ≈ 1.18 is an example of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a large distortion (18%) when projecting a large area.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Right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 The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corresponding projection of the 3D hemisphere to 2D.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4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1500174"/>
            <a:ext cx="6580466" cy="326526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Recap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Feature selection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Intro vector space classification 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336699"/>
                </a:solidFill>
                <a:latin typeface="Calibri" charset="0"/>
              </a:rPr>
              <a:t>Rocchio</a:t>
            </a: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BDD3E9"/>
                </a:solidFill>
                <a:latin typeface="Calibri" charset="0"/>
              </a:rPr>
              <a:t>kNN</a:t>
            </a:r>
            <a:endParaRPr lang="en-US" sz="30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Linear classifiers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❼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&gt; two classes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feedback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928802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relevance feedback, the user marks documents as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relevant/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Relevant/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can be viewed as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classes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categories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each document, the user decides which of these two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IR system then uses these class assignments to build a better query (“model”) of the information need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. . 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returns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better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Relevance feedback is a form of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text classification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Using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928802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principal difference between relevance feedback and text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training set is given as part of the input in text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It is interactively created in relevance feedback.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Basic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idea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857496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each class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is the average of all documents in the class.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Assign each test document to the class of its closest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Recall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definition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centroid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3571876"/>
            <a:ext cx="8505825" cy="1857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where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the set of all documents that belong to class c and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is the vector space representation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98" y="2435935"/>
            <a:ext cx="2886860" cy="921627"/>
          </a:xfrm>
          <a:prstGeom prst="rect">
            <a:avLst/>
          </a:prstGeom>
        </p:spPr>
      </p:pic>
      <p:pic>
        <p:nvPicPr>
          <p:cNvPr id="7" name="Picture 6" descr="1428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995748"/>
            <a:ext cx="637027" cy="36194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4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414800"/>
            <a:ext cx="4429156" cy="31072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Feature selection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Intro vector space classification 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BDD3E9"/>
                </a:solidFill>
                <a:latin typeface="Calibri" charset="0"/>
              </a:rPr>
              <a:t>Rocchio</a:t>
            </a:r>
            <a:endParaRPr lang="en-US" sz="30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BDD3E9"/>
                </a:solidFill>
                <a:latin typeface="Calibri" charset="0"/>
              </a:rPr>
              <a:t>kNN</a:t>
            </a:r>
            <a:endParaRPr lang="en-US" sz="30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Linear classifiers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❼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&gt; two classes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3400" dirty="0" smtClean="0">
                <a:solidFill>
                  <a:schemeClr val="tx1"/>
                </a:solidFill>
                <a:latin typeface="+mj-lt"/>
              </a:rPr>
              <a:t>Rocchio </a:t>
            </a:r>
            <a:r>
              <a:rPr lang="it-IT" sz="3400" dirty="0" err="1" smtClean="0">
                <a:solidFill>
                  <a:schemeClr val="tx1"/>
                </a:solidFill>
                <a:latin typeface="+mj-lt"/>
              </a:rPr>
              <a:t>illustrated</a:t>
            </a:r>
            <a:r>
              <a:rPr lang="it-IT" sz="3400" dirty="0" smtClean="0">
                <a:solidFill>
                  <a:schemeClr val="tx1"/>
                </a:solidFill>
                <a:latin typeface="+mj-lt"/>
              </a:rPr>
              <a:t> : a1 = a2, b1 = b2, c1 = c2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1643050"/>
            <a:ext cx="5831296" cy="457200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properties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857496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forms a simple representation for each class: the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centroid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can interpret the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as the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prototype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of the class.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Classification is based on similarity to / distance from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/prototype.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Does not guarantee that classifications are consistent with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training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data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!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Time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complexity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Rocchio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3" y="3003774"/>
            <a:ext cx="6000791" cy="12110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vs. Naive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Bayes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857496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many cases,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performs worse than 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One reason: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does not handle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nonconvex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multimodal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9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20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20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0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it-IT" sz="3000" dirty="0" smtClean="0">
                <a:solidFill>
                  <a:schemeClr val="tx1"/>
                </a:solidFill>
                <a:latin typeface="+mj-lt"/>
              </a:rPr>
              <a:t>Rocchio </a:t>
            </a:r>
            <a:r>
              <a:rPr lang="it-IT" sz="3000" dirty="0" err="1" smtClean="0">
                <a:solidFill>
                  <a:schemeClr val="tx1"/>
                </a:solidFill>
                <a:latin typeface="+mj-lt"/>
              </a:rPr>
              <a:t>cannot</a:t>
            </a:r>
            <a:r>
              <a:rPr lang="it-IT" sz="3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3000" dirty="0" err="1" smtClean="0">
                <a:solidFill>
                  <a:schemeClr val="tx1"/>
                </a:solidFill>
                <a:latin typeface="+mj-lt"/>
              </a:rPr>
              <a:t>handle</a:t>
            </a:r>
            <a:r>
              <a:rPr lang="it-IT" sz="3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3000" dirty="0" err="1" smtClean="0">
                <a:solidFill>
                  <a:schemeClr val="tx1"/>
                </a:solidFill>
                <a:latin typeface="+mj-lt"/>
              </a:rPr>
              <a:t>nonconvex</a:t>
            </a:r>
            <a:r>
              <a:rPr lang="it-IT" sz="30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it-IT" sz="3000" dirty="0" err="1" smtClean="0">
                <a:solidFill>
                  <a:schemeClr val="tx1"/>
                </a:solidFill>
                <a:latin typeface="+mj-lt"/>
              </a:rPr>
              <a:t>multimodal</a:t>
            </a:r>
            <a:r>
              <a:rPr lang="it-IT" sz="3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3000" dirty="0" err="1" smtClean="0">
                <a:solidFill>
                  <a:schemeClr val="tx1"/>
                </a:solidFill>
                <a:latin typeface="+mj-lt"/>
              </a:rPr>
              <a:t>classes</a:t>
            </a:r>
            <a:endParaRPr lang="en-US" sz="3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429256" y="1571612"/>
            <a:ext cx="3500462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Exercise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Why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Rocchio</a:t>
            </a:r>
            <a:endParaRPr lang="de-DE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not expected to do well for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the classification task a vs.</a:t>
            </a:r>
          </a:p>
          <a:p>
            <a:r>
              <a:rPr lang="de-DE" sz="2000" dirty="0" smtClean="0">
                <a:solidFill>
                  <a:schemeClr val="tx1"/>
                </a:solidFill>
                <a:latin typeface="+mj-lt"/>
              </a:rPr>
              <a:t>b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here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 is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of the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a’s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, B is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of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b’s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The point o is closer to A than to B.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But o is a better fit for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b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class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 is a multimodal class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two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prototypes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But in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we only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have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one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prototype.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sz="2000"/>
          </a:p>
        </p:txBody>
      </p:sp>
      <p:sp>
        <p:nvSpPr>
          <p:cNvPr id="7" name="Oval 6"/>
          <p:cNvSpPr/>
          <p:nvPr/>
        </p:nvSpPr>
        <p:spPr bwMode="auto">
          <a:xfrm>
            <a:off x="1000100" y="2857496"/>
            <a:ext cx="1928826" cy="1785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charset="0"/>
              <a:cs typeface="Arial Unicode M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4070" y="4572008"/>
            <a:ext cx="1990740" cy="20002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Lucida Sans" charset="0"/>
              <a:cs typeface="Arial Unicode M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85984" y="2786058"/>
            <a:ext cx="1857388" cy="17859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Lucida Sans" charset="0"/>
              <a:cs typeface="Arial Unicode M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71868" y="2857496"/>
            <a:ext cx="1857388" cy="17145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400" b="0" i="0" u="none" strike="noStrike" cap="none" normalizeH="0" dirty="0" smtClean="0">
              <a:ln>
                <a:noFill/>
              </a:ln>
              <a:effectLst/>
              <a:latin typeface="Lucida Sans" charset="0"/>
              <a:cs typeface="Arial Unicode M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28662" y="1785926"/>
            <a:ext cx="4572032" cy="421484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Lucida Sans" charset="0"/>
              <a:cs typeface="Arial Unicode M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39661" y="3538839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sz="1500" dirty="0" smtClean="0">
                <a:solidFill>
                  <a:schemeClr val="tx1"/>
                </a:solidFill>
              </a:rPr>
              <a:t>  </a:t>
            </a:r>
            <a:endParaRPr lang="de-DE" sz="1500" dirty="0"/>
          </a:p>
        </p:txBody>
      </p:sp>
      <p:sp>
        <p:nvSpPr>
          <p:cNvPr id="14" name="Rectangle 13"/>
          <p:cNvSpPr/>
          <p:nvPr/>
        </p:nvSpPr>
        <p:spPr>
          <a:xfrm>
            <a:off x="1632126" y="3677339"/>
            <a:ext cx="535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X 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endParaRPr lang="de-DE" sz="1500" dirty="0"/>
          </a:p>
        </p:txBody>
      </p:sp>
      <p:sp>
        <p:nvSpPr>
          <p:cNvPr id="15" name="Rectangle 14"/>
          <p:cNvSpPr/>
          <p:nvPr/>
        </p:nvSpPr>
        <p:spPr>
          <a:xfrm>
            <a:off x="1500166" y="4143380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  <p:sp>
        <p:nvSpPr>
          <p:cNvPr id="16" name="Rectangle 15"/>
          <p:cNvSpPr/>
          <p:nvPr/>
        </p:nvSpPr>
        <p:spPr>
          <a:xfrm>
            <a:off x="3500430" y="5357826"/>
            <a:ext cx="4283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b  </a:t>
            </a:r>
            <a:endParaRPr lang="de-DE" sz="1500" dirty="0"/>
          </a:p>
        </p:txBody>
      </p:sp>
      <p:sp>
        <p:nvSpPr>
          <p:cNvPr id="17" name="Rectangle 16"/>
          <p:cNvSpPr/>
          <p:nvPr/>
        </p:nvSpPr>
        <p:spPr>
          <a:xfrm>
            <a:off x="3071802" y="4963223"/>
            <a:ext cx="4283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b  </a:t>
            </a:r>
            <a:endParaRPr lang="de-DE" sz="1500" dirty="0"/>
          </a:p>
        </p:txBody>
      </p:sp>
      <p:sp>
        <p:nvSpPr>
          <p:cNvPr id="18" name="Rectangle 17"/>
          <p:cNvSpPr/>
          <p:nvPr/>
        </p:nvSpPr>
        <p:spPr>
          <a:xfrm>
            <a:off x="3053777" y="5396227"/>
            <a:ext cx="482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sz="1500" dirty="0" smtClean="0">
                <a:solidFill>
                  <a:schemeClr val="tx1"/>
                </a:solidFill>
              </a:rPr>
              <a:t>  </a:t>
            </a:r>
            <a:endParaRPr lang="de-DE" sz="1500" dirty="0"/>
          </a:p>
        </p:txBody>
      </p:sp>
      <p:sp>
        <p:nvSpPr>
          <p:cNvPr id="19" name="Rectangle 18"/>
          <p:cNvSpPr/>
          <p:nvPr/>
        </p:nvSpPr>
        <p:spPr>
          <a:xfrm>
            <a:off x="2500298" y="3786190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  <p:sp>
        <p:nvSpPr>
          <p:cNvPr id="20" name="Rectangle 19"/>
          <p:cNvSpPr/>
          <p:nvPr/>
        </p:nvSpPr>
        <p:spPr>
          <a:xfrm>
            <a:off x="4857752" y="3605901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  <p:sp>
        <p:nvSpPr>
          <p:cNvPr id="21" name="Rectangle 20"/>
          <p:cNvSpPr/>
          <p:nvPr/>
        </p:nvSpPr>
        <p:spPr>
          <a:xfrm>
            <a:off x="4572000" y="3963091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</a:t>
            </a:r>
            <a:endParaRPr lang="de-DE" sz="1500" dirty="0"/>
          </a:p>
        </p:txBody>
      </p:sp>
      <p:sp>
        <p:nvSpPr>
          <p:cNvPr id="22" name="Rectangle 21"/>
          <p:cNvSpPr/>
          <p:nvPr/>
        </p:nvSpPr>
        <p:spPr>
          <a:xfrm>
            <a:off x="2857488" y="6034793"/>
            <a:ext cx="3568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b  </a:t>
            </a:r>
            <a:endParaRPr lang="de-DE" sz="1500" dirty="0"/>
          </a:p>
        </p:txBody>
      </p:sp>
      <p:sp>
        <p:nvSpPr>
          <p:cNvPr id="23" name="Rectangle 22"/>
          <p:cNvSpPr/>
          <p:nvPr/>
        </p:nvSpPr>
        <p:spPr>
          <a:xfrm>
            <a:off x="1571604" y="3214686"/>
            <a:ext cx="35137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</a:t>
            </a:r>
            <a:endParaRPr lang="de-DE" sz="1500" dirty="0"/>
          </a:p>
        </p:txBody>
      </p:sp>
      <p:sp>
        <p:nvSpPr>
          <p:cNvPr id="24" name="Rectangle 23"/>
          <p:cNvSpPr/>
          <p:nvPr/>
        </p:nvSpPr>
        <p:spPr>
          <a:xfrm>
            <a:off x="2643174" y="5106099"/>
            <a:ext cx="4283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b  </a:t>
            </a:r>
            <a:endParaRPr lang="de-DE" sz="1500" dirty="0"/>
          </a:p>
        </p:txBody>
      </p:sp>
      <p:sp>
        <p:nvSpPr>
          <p:cNvPr id="25" name="Rectangle 24"/>
          <p:cNvSpPr/>
          <p:nvPr/>
        </p:nvSpPr>
        <p:spPr>
          <a:xfrm>
            <a:off x="2989448" y="3605901"/>
            <a:ext cx="5132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endParaRPr lang="de-DE" sz="1500" dirty="0"/>
          </a:p>
        </p:txBody>
      </p:sp>
      <p:sp>
        <p:nvSpPr>
          <p:cNvPr id="26" name="Rectangle 25"/>
          <p:cNvSpPr/>
          <p:nvPr/>
        </p:nvSpPr>
        <p:spPr>
          <a:xfrm>
            <a:off x="2571736" y="5929330"/>
            <a:ext cx="3568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b  </a:t>
            </a:r>
            <a:endParaRPr lang="de-DE" sz="1500" dirty="0"/>
          </a:p>
        </p:txBody>
      </p:sp>
      <p:sp>
        <p:nvSpPr>
          <p:cNvPr id="27" name="Rectangle 26"/>
          <p:cNvSpPr/>
          <p:nvPr/>
        </p:nvSpPr>
        <p:spPr>
          <a:xfrm>
            <a:off x="2500298" y="5500702"/>
            <a:ext cx="3568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b  </a:t>
            </a:r>
            <a:endParaRPr lang="de-DE" sz="1500" dirty="0"/>
          </a:p>
        </p:txBody>
      </p:sp>
      <p:sp>
        <p:nvSpPr>
          <p:cNvPr id="28" name="Rectangle 27"/>
          <p:cNvSpPr/>
          <p:nvPr/>
        </p:nvSpPr>
        <p:spPr>
          <a:xfrm>
            <a:off x="3286116" y="5572140"/>
            <a:ext cx="3568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b  </a:t>
            </a:r>
            <a:endParaRPr lang="de-DE" sz="1500" dirty="0"/>
          </a:p>
        </p:txBody>
      </p:sp>
      <p:sp>
        <p:nvSpPr>
          <p:cNvPr id="29" name="Rectangle 28"/>
          <p:cNvSpPr/>
          <p:nvPr/>
        </p:nvSpPr>
        <p:spPr>
          <a:xfrm>
            <a:off x="3428992" y="6072206"/>
            <a:ext cx="3568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b  </a:t>
            </a:r>
            <a:endParaRPr lang="de-DE" sz="1500" dirty="0"/>
          </a:p>
        </p:txBody>
      </p:sp>
      <p:sp>
        <p:nvSpPr>
          <p:cNvPr id="30" name="Rectangle 29"/>
          <p:cNvSpPr/>
          <p:nvPr/>
        </p:nvSpPr>
        <p:spPr>
          <a:xfrm>
            <a:off x="3714744" y="5572140"/>
            <a:ext cx="3568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b  </a:t>
            </a:r>
            <a:endParaRPr lang="de-DE" sz="1500" dirty="0"/>
          </a:p>
        </p:txBody>
      </p:sp>
      <p:sp>
        <p:nvSpPr>
          <p:cNvPr id="31" name="Rectangle 30"/>
          <p:cNvSpPr/>
          <p:nvPr/>
        </p:nvSpPr>
        <p:spPr>
          <a:xfrm>
            <a:off x="3428992" y="5072074"/>
            <a:ext cx="3568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b  </a:t>
            </a:r>
            <a:endParaRPr lang="de-DE" sz="1500" dirty="0"/>
          </a:p>
        </p:txBody>
      </p:sp>
      <p:sp>
        <p:nvSpPr>
          <p:cNvPr id="32" name="Rectangle 31"/>
          <p:cNvSpPr/>
          <p:nvPr/>
        </p:nvSpPr>
        <p:spPr>
          <a:xfrm>
            <a:off x="3009888" y="6187193"/>
            <a:ext cx="3568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b  </a:t>
            </a:r>
            <a:endParaRPr lang="de-DE" sz="1500" dirty="0"/>
          </a:p>
        </p:txBody>
      </p:sp>
      <p:sp>
        <p:nvSpPr>
          <p:cNvPr id="33" name="Rectangle 32"/>
          <p:cNvSpPr/>
          <p:nvPr/>
        </p:nvSpPr>
        <p:spPr>
          <a:xfrm>
            <a:off x="1652566" y="4295780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  <p:sp>
        <p:nvSpPr>
          <p:cNvPr id="34" name="Rectangle 33"/>
          <p:cNvSpPr/>
          <p:nvPr/>
        </p:nvSpPr>
        <p:spPr>
          <a:xfrm>
            <a:off x="1428728" y="3000372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  <p:sp>
        <p:nvSpPr>
          <p:cNvPr id="35" name="Rectangle 34"/>
          <p:cNvSpPr/>
          <p:nvPr/>
        </p:nvSpPr>
        <p:spPr>
          <a:xfrm>
            <a:off x="2928926" y="4212559"/>
            <a:ext cx="526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O</a:t>
            </a:r>
            <a:r>
              <a:rPr lang="en-US" sz="1500" dirty="0" smtClean="0">
                <a:solidFill>
                  <a:schemeClr val="tx1"/>
                </a:solidFill>
              </a:rPr>
              <a:t>  </a:t>
            </a:r>
            <a:endParaRPr lang="de-DE" sz="1500" dirty="0"/>
          </a:p>
        </p:txBody>
      </p:sp>
      <p:sp>
        <p:nvSpPr>
          <p:cNvPr id="36" name="Rectangle 35"/>
          <p:cNvSpPr/>
          <p:nvPr/>
        </p:nvSpPr>
        <p:spPr>
          <a:xfrm>
            <a:off x="3571868" y="3643314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  <p:sp>
        <p:nvSpPr>
          <p:cNvPr id="37" name="Rectangle 36"/>
          <p:cNvSpPr/>
          <p:nvPr/>
        </p:nvSpPr>
        <p:spPr>
          <a:xfrm>
            <a:off x="1214414" y="3357562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  <p:sp>
        <p:nvSpPr>
          <p:cNvPr id="38" name="Rectangle 37"/>
          <p:cNvSpPr/>
          <p:nvPr/>
        </p:nvSpPr>
        <p:spPr>
          <a:xfrm>
            <a:off x="3714744" y="3357562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  <p:sp>
        <p:nvSpPr>
          <p:cNvPr id="39" name="Rectangle 38"/>
          <p:cNvSpPr/>
          <p:nvPr/>
        </p:nvSpPr>
        <p:spPr>
          <a:xfrm>
            <a:off x="1285852" y="3786190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  <p:sp>
        <p:nvSpPr>
          <p:cNvPr id="40" name="Rectangle 39"/>
          <p:cNvSpPr/>
          <p:nvPr/>
        </p:nvSpPr>
        <p:spPr>
          <a:xfrm>
            <a:off x="2071670" y="4000504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  <p:sp>
        <p:nvSpPr>
          <p:cNvPr id="41" name="Rectangle 40"/>
          <p:cNvSpPr/>
          <p:nvPr/>
        </p:nvSpPr>
        <p:spPr>
          <a:xfrm>
            <a:off x="4786314" y="3929066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  <p:sp>
        <p:nvSpPr>
          <p:cNvPr id="42" name="Rectangle 41"/>
          <p:cNvSpPr/>
          <p:nvPr/>
        </p:nvSpPr>
        <p:spPr>
          <a:xfrm>
            <a:off x="4357686" y="3286124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  <p:sp>
        <p:nvSpPr>
          <p:cNvPr id="43" name="Rectangle 42"/>
          <p:cNvSpPr/>
          <p:nvPr/>
        </p:nvSpPr>
        <p:spPr>
          <a:xfrm>
            <a:off x="1928794" y="3143248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  <p:sp>
        <p:nvSpPr>
          <p:cNvPr id="44" name="Rectangle 43"/>
          <p:cNvSpPr/>
          <p:nvPr/>
        </p:nvSpPr>
        <p:spPr>
          <a:xfrm>
            <a:off x="4572000" y="3071810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  <p:sp>
        <p:nvSpPr>
          <p:cNvPr id="45" name="Rectangle 44"/>
          <p:cNvSpPr/>
          <p:nvPr/>
        </p:nvSpPr>
        <p:spPr>
          <a:xfrm>
            <a:off x="2285984" y="3429000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  <p:sp>
        <p:nvSpPr>
          <p:cNvPr id="46" name="Rectangle 45"/>
          <p:cNvSpPr/>
          <p:nvPr/>
        </p:nvSpPr>
        <p:spPr>
          <a:xfrm>
            <a:off x="4214810" y="3500438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  <p:sp>
        <p:nvSpPr>
          <p:cNvPr id="47" name="Rectangle 46"/>
          <p:cNvSpPr/>
          <p:nvPr/>
        </p:nvSpPr>
        <p:spPr>
          <a:xfrm>
            <a:off x="4000496" y="3929066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  <p:sp>
        <p:nvSpPr>
          <p:cNvPr id="48" name="Rectangle 47"/>
          <p:cNvSpPr/>
          <p:nvPr/>
        </p:nvSpPr>
        <p:spPr>
          <a:xfrm>
            <a:off x="2000232" y="3500438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  <p:sp>
        <p:nvSpPr>
          <p:cNvPr id="49" name="Rectangle 48"/>
          <p:cNvSpPr/>
          <p:nvPr/>
        </p:nvSpPr>
        <p:spPr>
          <a:xfrm>
            <a:off x="3224202" y="5115623"/>
            <a:ext cx="4283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b  </a:t>
            </a:r>
            <a:endParaRPr lang="de-DE" sz="1500" dirty="0"/>
          </a:p>
        </p:txBody>
      </p:sp>
      <p:sp>
        <p:nvSpPr>
          <p:cNvPr id="50" name="Rectangle 49"/>
          <p:cNvSpPr/>
          <p:nvPr/>
        </p:nvSpPr>
        <p:spPr>
          <a:xfrm>
            <a:off x="3376602" y="5268023"/>
            <a:ext cx="4283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b  </a:t>
            </a:r>
            <a:endParaRPr lang="de-DE" sz="1500" dirty="0"/>
          </a:p>
        </p:txBody>
      </p:sp>
      <p:sp>
        <p:nvSpPr>
          <p:cNvPr id="51" name="Rectangle 50"/>
          <p:cNvSpPr/>
          <p:nvPr/>
        </p:nvSpPr>
        <p:spPr>
          <a:xfrm>
            <a:off x="3143240" y="4714884"/>
            <a:ext cx="42832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b  </a:t>
            </a:r>
            <a:endParaRPr lang="de-DE" sz="1500" dirty="0"/>
          </a:p>
        </p:txBody>
      </p:sp>
      <p:sp>
        <p:nvSpPr>
          <p:cNvPr id="52" name="Rectangle 51"/>
          <p:cNvSpPr/>
          <p:nvPr/>
        </p:nvSpPr>
        <p:spPr>
          <a:xfrm>
            <a:off x="4224334" y="4367218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  <p:sp>
        <p:nvSpPr>
          <p:cNvPr id="53" name="Rectangle 52"/>
          <p:cNvSpPr/>
          <p:nvPr/>
        </p:nvSpPr>
        <p:spPr>
          <a:xfrm>
            <a:off x="3714744" y="3571876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  <p:sp>
        <p:nvSpPr>
          <p:cNvPr id="54" name="Rectangle 53"/>
          <p:cNvSpPr/>
          <p:nvPr/>
        </p:nvSpPr>
        <p:spPr>
          <a:xfrm>
            <a:off x="4286248" y="4071942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  <p:sp>
        <p:nvSpPr>
          <p:cNvPr id="55" name="Rectangle 54"/>
          <p:cNvSpPr/>
          <p:nvPr/>
        </p:nvSpPr>
        <p:spPr>
          <a:xfrm>
            <a:off x="1500166" y="3500438"/>
            <a:ext cx="4122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a  </a:t>
            </a:r>
            <a:endParaRPr lang="de-DE" sz="1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Recap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Feature selection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Intro vector space classification 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BDD3E9"/>
                </a:solidFill>
                <a:latin typeface="Calibri" charset="0"/>
              </a:rPr>
              <a:t>Rocchio</a:t>
            </a:r>
            <a:endParaRPr lang="en-US" sz="30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336699"/>
                </a:solidFill>
                <a:latin typeface="Calibri" charset="0"/>
              </a:rPr>
              <a:t>kNN</a:t>
            </a: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Linear classifiers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❼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&gt; two classes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000240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classification is another vector space classification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method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It also is very simple and easy to implement.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more accurate (in most cases) than 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you need to get a pretty accurate classifier up and running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in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short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time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and you don’t care about efficiency that much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. . 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09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500174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nearest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neighbors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0070C0"/>
                </a:solidFill>
                <a:latin typeface="+mj-lt"/>
              </a:rPr>
              <a:t>kNN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classification rule for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 k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= 1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(1NN): Assign each test document to the class of its nearest neighbor in the training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1NN is not very robust – one document can be mislabeled or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atypical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0070C0"/>
                </a:solidFill>
                <a:latin typeface="+mj-lt"/>
              </a:rPr>
              <a:t>kNN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classification rule for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 k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&gt; 1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): Assign each test document to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majority class of its 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k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nearest neighbors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training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Rationale of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contiguity hypothesis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expect a test document d to have the same label as the training documents located in the local region surrounding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Probabilistic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kNN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571744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Probabilistic version of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|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= fraction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neighbors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that are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0070C0"/>
                </a:solidFill>
                <a:latin typeface="+mj-lt"/>
              </a:rPr>
              <a:t>kNN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classification rule for probabilistic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kNN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Assign d to class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highest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|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Probabilistic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kNN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6500826" y="1714488"/>
            <a:ext cx="2286016" cy="20717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latin typeface="+mj-lt"/>
              </a:rPr>
              <a:t>1NN, 3NN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+mj-lt"/>
              </a:rPr>
              <a:t>classification</a:t>
            </a:r>
            <a:endParaRPr lang="de-DE" dirty="0" smtClean="0">
              <a:solidFill>
                <a:srgbClr val="00B050"/>
              </a:solidFill>
              <a:latin typeface="+mj-lt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+mj-lt"/>
              </a:rPr>
              <a:t>decision</a:t>
            </a:r>
            <a:endParaRPr lang="de-DE" dirty="0" smtClean="0">
              <a:solidFill>
                <a:srgbClr val="00B050"/>
              </a:solidFill>
              <a:latin typeface="+mj-lt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+mj-lt"/>
              </a:rPr>
              <a:t>for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star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  <a:endParaRPr lang="en-US" sz="8800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714488"/>
            <a:ext cx="6000792" cy="40149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Basic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idea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214554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user issues a (short, simple)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search engine returns a set of documents.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User marks some docs as relevant, some as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Search engine computes a new representation of the information need – should be better than the initial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Search engine runs new query and returns new results.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New results have (hopefully) better recall.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928802"/>
            <a:ext cx="5809440" cy="328614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5000636"/>
            <a:ext cx="8505825" cy="20717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How is star classified by: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(i) 1-NN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ii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3-NN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iii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9-NN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iv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15-NN (v)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214554"/>
            <a:ext cx="8152082" cy="192383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Time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complexity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kNN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500306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 with preprocessing of training set</a:t>
            </a:r>
          </a:p>
          <a:p>
            <a:pPr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training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testing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test time proportional to the size of the training set!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larger the training set, the longer it takes to classify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inefficient for very large training sets.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4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2928934"/>
            <a:ext cx="1298570" cy="360000"/>
          </a:xfrm>
          <a:prstGeom prst="rect">
            <a:avLst/>
          </a:prstGeom>
        </p:spPr>
      </p:pic>
      <p:pic>
        <p:nvPicPr>
          <p:cNvPr id="7" name="Picture 6" descr="144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28" y="3357562"/>
            <a:ext cx="4436306" cy="32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Discussion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714488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training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necessary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But linear preprocessing of documents is as expensive as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training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Naive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always preprocess the training set, so in reality training time of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is linear.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very accurate if training set is large.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Optimality result: asymptotically zero error if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rate is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zero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can be very inaccurate if training set is small.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Recap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Feature selection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Intro vector space classification 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BDD3E9"/>
                </a:solidFill>
                <a:latin typeface="Calibri" charset="0"/>
              </a:rPr>
              <a:t>Rocchio</a:t>
            </a:r>
            <a:endParaRPr lang="en-US" sz="30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BDD3E9"/>
                </a:solidFill>
                <a:latin typeface="Calibri" charset="0"/>
              </a:rPr>
              <a:t>kNN</a:t>
            </a:r>
            <a:endParaRPr lang="en-US" sz="30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Linear classifiers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❼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&gt; two classes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</a:rPr>
              <a:t>Linear </a:t>
            </a:r>
            <a:r>
              <a:rPr lang="de-DE" sz="3600" dirty="0" err="1" smtClean="0">
                <a:solidFill>
                  <a:schemeClr val="tx1"/>
                </a:solidFill>
              </a:rPr>
              <a:t>classifiers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500174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Definition: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 linear classifier computes a linear combination or weighted sum                  of the feature values.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decision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</a:t>
            </a:r>
            <a:endParaRPr lang="el-GR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. .where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(the threshold) is a parameter.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(First, we only consider binary classifiers.)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Geometrically, this corresponds to a line (2D), a plane (3D) or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hyperplane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(higher dimensionalities),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separator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find this separator based on training set.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Methods for finding separator: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Perceptron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Naïve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– as we will explain on the next slides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Assumption: The classes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linearly separable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44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2282620"/>
            <a:ext cx="1012968" cy="432000"/>
          </a:xfrm>
          <a:prstGeom prst="rect">
            <a:avLst/>
          </a:prstGeom>
        </p:spPr>
      </p:pic>
      <p:pic>
        <p:nvPicPr>
          <p:cNvPr id="9" name="Picture 8" descr="1445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36" y="3140438"/>
            <a:ext cx="257141" cy="360000"/>
          </a:xfrm>
          <a:prstGeom prst="rect">
            <a:avLst/>
          </a:prstGeom>
        </p:spPr>
      </p:pic>
      <p:pic>
        <p:nvPicPr>
          <p:cNvPr id="8" name="Picture 7" descr="1445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72" y="2728800"/>
            <a:ext cx="1736307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A linear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classifier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in 1D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86314" y="1785926"/>
            <a:ext cx="4143404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linear classifier in 1D is a point described by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equation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point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θ/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Points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with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≥  are in the class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Points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with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&lt; θ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complement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  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44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3310138"/>
            <a:ext cx="4885304" cy="547490"/>
          </a:xfrm>
          <a:prstGeom prst="rect">
            <a:avLst/>
          </a:prstGeom>
        </p:spPr>
      </p:pic>
      <p:pic>
        <p:nvPicPr>
          <p:cNvPr id="8" name="Picture 7" descr="144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670" y="5033826"/>
            <a:ext cx="304618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A linear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classifier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in 2D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6" y="1785926"/>
            <a:ext cx="4214842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linear classifier in 2D is a line described by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equation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 for a 2D linear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Points 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≥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Points 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&lt;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complement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446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5400000"/>
            <a:ext cx="304618" cy="360000"/>
          </a:xfrm>
          <a:prstGeom prst="rect">
            <a:avLst/>
          </a:prstGeom>
        </p:spPr>
      </p:pic>
      <p:pic>
        <p:nvPicPr>
          <p:cNvPr id="9" name="Picture 8" descr="144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928802"/>
            <a:ext cx="4583768" cy="435771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A linear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classifier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in 2D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6" y="1785926"/>
            <a:ext cx="4214842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A linear classifier in 3D is a plane described by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equation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3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 for a 3D linear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Points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with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3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≥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are in the class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Points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with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3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&lt;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complement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446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5855082"/>
            <a:ext cx="304618" cy="360000"/>
          </a:xfrm>
          <a:prstGeom prst="rect">
            <a:avLst/>
          </a:prstGeom>
        </p:spPr>
      </p:pic>
      <p:pic>
        <p:nvPicPr>
          <p:cNvPr id="10" name="Picture 9" descr="144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1785926"/>
            <a:ext cx="4272885" cy="414340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3600" dirty="0" smtClean="0">
                <a:solidFill>
                  <a:schemeClr val="tx1"/>
                </a:solidFill>
                <a:latin typeface="+mj-lt"/>
              </a:rPr>
              <a:t>   Rocchio </a:t>
            </a:r>
            <a:r>
              <a:rPr lang="it-IT" sz="3600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it-IT" sz="36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it-IT" sz="3600" dirty="0" err="1" smtClean="0">
                <a:solidFill>
                  <a:schemeClr val="tx1"/>
                </a:solidFill>
                <a:latin typeface="+mj-lt"/>
              </a:rPr>
              <a:t>linear</a:t>
            </a:r>
            <a:r>
              <a:rPr lang="it-IT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3600" dirty="0" err="1" smtClean="0">
                <a:solidFill>
                  <a:schemeClr val="tx1"/>
                </a:solidFill>
                <a:latin typeface="+mj-lt"/>
              </a:rPr>
              <a:t>classifier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214554"/>
            <a:ext cx="8505825" cy="2571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linear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defined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where       is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normal vector                     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4086000"/>
            <a:ext cx="1900806" cy="360000"/>
          </a:xfrm>
          <a:prstGeom prst="rect">
            <a:avLst/>
          </a:prstGeom>
        </p:spPr>
      </p:pic>
      <p:pic>
        <p:nvPicPr>
          <p:cNvPr id="7" name="Picture 6" descr="1449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568" y="2780934"/>
            <a:ext cx="2706688" cy="1076694"/>
          </a:xfrm>
          <a:prstGeom prst="rect">
            <a:avLst/>
          </a:prstGeom>
        </p:spPr>
      </p:pic>
      <p:pic>
        <p:nvPicPr>
          <p:cNvPr id="8" name="Picture 7" descr="1449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0" y="4572008"/>
            <a:ext cx="3905386" cy="396000"/>
          </a:xfrm>
          <a:prstGeom prst="rect">
            <a:avLst/>
          </a:prstGeom>
        </p:spPr>
      </p:pic>
      <p:pic>
        <p:nvPicPr>
          <p:cNvPr id="9" name="Picture 8" descr="1449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232" y="4071942"/>
            <a:ext cx="294544" cy="32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illustrated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42" y="1714488"/>
            <a:ext cx="4832932" cy="428922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   Naive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as a linear classifier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785926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Multinomial 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 linear classifier (in log space) defined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by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where                                             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number of occurrences of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endParaRPr lang="en-US" baseline="-25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and                                        . Here, the index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, 1 ≤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≤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refers to terms of the vocabulary (not to positions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did in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our original definition of 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5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810" y="2429839"/>
            <a:ext cx="1769942" cy="999161"/>
          </a:xfrm>
          <a:prstGeom prst="rect">
            <a:avLst/>
          </a:prstGeom>
        </p:spPr>
      </p:pic>
      <p:pic>
        <p:nvPicPr>
          <p:cNvPr id="7" name="Picture 6" descr="145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52" y="3640504"/>
            <a:ext cx="2892420" cy="360000"/>
          </a:xfrm>
          <a:prstGeom prst="rect">
            <a:avLst/>
          </a:prstGeom>
        </p:spPr>
      </p:pic>
      <p:pic>
        <p:nvPicPr>
          <p:cNvPr id="8" name="Picture 7" descr="145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421" y="4033132"/>
            <a:ext cx="2567619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is not a linear classifier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6" y="1785926"/>
            <a:ext cx="4214842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decision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based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majority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nearest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neighbors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decision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boundaries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between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piecewise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linear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. . . but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general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not linear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described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9" name="Picture 8" descr="145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86" y="2143116"/>
            <a:ext cx="5081856" cy="3384000"/>
          </a:xfrm>
          <a:prstGeom prst="rect">
            <a:avLst/>
          </a:prstGeom>
        </p:spPr>
      </p:pic>
      <p:pic>
        <p:nvPicPr>
          <p:cNvPr id="11" name="Picture 10" descr="145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338" y="5355016"/>
            <a:ext cx="1843455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Example of a linear two-class classifier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5" name="Picture 4" descr="145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500174"/>
            <a:ext cx="6134450" cy="212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4282" y="3545049"/>
            <a:ext cx="871543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This is for the class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interest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in Reuters-21578.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For simplicity: assume a simple 0/1 vector representation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000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 “rate discount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dlrs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world”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0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2000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: “prime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dlrs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l-GR" sz="2000" dirty="0" smtClean="0">
                <a:solidFill>
                  <a:schemeClr val="tx1"/>
                </a:solidFill>
                <a:latin typeface="+mj-lt"/>
              </a:rPr>
              <a:t>θ = 0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Exercise: Which class is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000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assigned to? Which class is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000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assigned to?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We assign document      “rate discount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dlrs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world” to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interest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since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              </a:t>
            </a:r>
            <a:r>
              <a:rPr lang="el-GR" sz="2000" dirty="0" smtClean="0">
                <a:solidFill>
                  <a:schemeClr val="tx1"/>
                </a:solidFill>
                <a:latin typeface="+mj-lt"/>
              </a:rPr>
              <a:t>= 0.67 · 1 + 0.46 · 1 + (−0.71) · 1 + (−0.35) · 1 = 0.07 &gt; 0 = θ</a:t>
            </a:r>
            <a:r>
              <a:rPr lang="el-GR" sz="2000" dirty="0" smtClean="0"/>
              <a:t>.</a:t>
            </a:r>
            <a:endParaRPr lang="el-GR" sz="20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We assign       “prime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dlrs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” to the complement class (not in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interest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) since </a:t>
            </a:r>
            <a:endParaRPr lang="de-DE" sz="20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            </a:t>
            </a:r>
            <a:r>
              <a:rPr lang="el-GR" sz="2000" dirty="0" smtClean="0">
                <a:solidFill>
                  <a:schemeClr val="tx1"/>
                </a:solidFill>
                <a:latin typeface="+mj-lt"/>
              </a:rPr>
              <a:t>= −0.01 ≤ θ.</a:t>
            </a:r>
          </a:p>
        </p:txBody>
      </p:sp>
      <p:pic>
        <p:nvPicPr>
          <p:cNvPr id="7" name="Picture 6" descr="145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79" y="5355016"/>
            <a:ext cx="267651" cy="324000"/>
          </a:xfrm>
          <a:prstGeom prst="rect">
            <a:avLst/>
          </a:prstGeom>
        </p:spPr>
      </p:pic>
      <p:pic>
        <p:nvPicPr>
          <p:cNvPr id="8" name="Picture 7" descr="1452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8" y="5643578"/>
            <a:ext cx="734999" cy="360000"/>
          </a:xfrm>
          <a:prstGeom prst="rect">
            <a:avLst/>
          </a:prstGeom>
        </p:spPr>
      </p:pic>
      <p:pic>
        <p:nvPicPr>
          <p:cNvPr id="9" name="Picture 8" descr="1452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3861" y="6000768"/>
            <a:ext cx="314999" cy="360000"/>
          </a:xfrm>
          <a:prstGeom prst="rect">
            <a:avLst/>
          </a:prstGeom>
        </p:spPr>
      </p:pic>
      <p:pic>
        <p:nvPicPr>
          <p:cNvPr id="10" name="Picture 9" descr="1452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538" y="6286520"/>
            <a:ext cx="624460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Which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hyperplane?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5" name="Picture 4" descr="14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1643050"/>
            <a:ext cx="5000660" cy="448335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Learning algorithms for vector space classification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500174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terms of actual computation, there are two types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learning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Simple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learning algorithms that estimate the parameters of the classifier directly from the training data, often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in one 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linear pass.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Naive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are all examples of this.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ii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Iterative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Support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machines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Perceptron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available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PDF on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website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http://ifnlp.org/ir/pdf/p.pdf)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The best performing learning algorithms usually require 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iterative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learning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Which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hyperplane?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5" name="Picture 4" descr="14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1643050"/>
            <a:ext cx="5000660" cy="448335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Which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hyperplane?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928802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For linearly separable training sets: there are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infinitely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many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separating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hyperplanes.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They all separate the training set perfectly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but they behave differently on test data.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Error rates on new data are low for some, high for others.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find a low-error separator?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Perceptron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generally bad; 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ok; linear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SVM: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good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Linear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classifiers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Discussion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643050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Many common text classifiers are linear classifiers: 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logistic regression, linear support vector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machines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etc.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method has a different way of selecting the separating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hyperplane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Huge differences in performance on test documents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Can we get better performance with more powerful nonlinear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 in general: A given amount of training data may suffice for estimating a linear boundary, but not for estimating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complex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nonlinear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boundary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 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nonlinear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problem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4714908"/>
            <a:ext cx="8505825" cy="1571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Linear classifier like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does badly on this task.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will do well (assuming enough training data)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77" y="1500174"/>
            <a:ext cx="3989057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  Which classifier do I use for a given TC problem?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643050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Is there a learning method that is optimal for all text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problems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No, because there is a tradeoff between bias and variance.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Factors to take into account: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How much training data is available?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How simple/complex is the problem? (linear vs. nonlinear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decision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boundary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How noisy is the problem?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How stable is the problem over time?</a:t>
            </a:r>
          </a:p>
          <a:p>
            <a:pPr lvl="3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For an unstable problem, it’s better to use a simple and robust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classifier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928802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Feature selection for text classification: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How to select a subset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available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dimensions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Vector space classification: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Basic idea of doing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textclassification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documents that are represented as vectors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70C0"/>
                </a:solidFill>
                <a:latin typeface="+mj-lt"/>
              </a:rPr>
              <a:t>Rocchio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classifier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idea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applied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text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nearest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neighbor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Linear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More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two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classes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Recap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Feature selection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Intro vector space classification 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BDD3E9"/>
                </a:solidFill>
                <a:latin typeface="Calibri" charset="0"/>
              </a:rPr>
              <a:t>Rocchio</a:t>
            </a:r>
            <a:endParaRPr lang="en-US" sz="30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BDD3E9"/>
                </a:solidFill>
                <a:latin typeface="Calibri" charset="0"/>
              </a:rPr>
              <a:t>kNN</a:t>
            </a:r>
            <a:endParaRPr lang="en-US" sz="30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Linear classifiers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❼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&gt; two classes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  How to combine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hyperplanes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for &gt; 2 classes?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571612"/>
            <a:ext cx="4913882" cy="480763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One-of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problems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285992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One-of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multiclass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Classes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mutually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exclusive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Each document belongs to exactly one class.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language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assumption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no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contains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multiple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languages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   One-of classification with linear classifiers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428868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Combine two-class linear classifiers as follows for one-of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Run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each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classifier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separately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Rank classifiers (e.g., according to score)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Pick the class with the highest score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Any-of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problems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143116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Any-of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multilabel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 document can be a member of 0, 1, or many classes.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 decision on one class leaves decisions open on all other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classes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 type of “independence” (but not statistical independence)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topic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Usually: make decisions on the region, on the subject area, on the industry and so on “independently”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Any-of classification with linear classifiers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143116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Combine two-class linear classifiers as follows for any-of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Simply run each two-class classifier separately on the test document and assign document accordingly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857364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Feature selection for text classification: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How to select a subset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available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dimensions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Vector space classification: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Basic idea of doing text classification for documents that are represented as vectors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70C0"/>
                </a:solidFill>
                <a:latin typeface="+mj-lt"/>
              </a:rPr>
              <a:t>Rocchio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classifier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feedback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idea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applied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text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nearest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neighbor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Linear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More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two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classes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Resources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857364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Chapter 13 of IIR (feature selection)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Chapter 14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Perceptron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General overview of text classification: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Sebastiani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(2002)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Text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chapter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on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decision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tress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perceptrons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Manning &amp; Schütze (1999)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One of the best machine learning textbooks: Hastie,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Tibshirani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&amp; Friedman (2003)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Recap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Feature selection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Intro vector space classification 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BDD3E9"/>
                </a:solidFill>
                <a:latin typeface="Calibri" charset="0"/>
              </a:rPr>
              <a:t>Rocchio</a:t>
            </a:r>
            <a:endParaRPr lang="en-US" sz="30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err="1" smtClean="0">
                <a:solidFill>
                  <a:srgbClr val="BDD3E9"/>
                </a:solidFill>
                <a:latin typeface="Calibri" charset="0"/>
              </a:rPr>
              <a:t>kNN</a:t>
            </a:r>
            <a:endParaRPr lang="en-US" sz="3000" dirty="0" smtClean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Linear classifiers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❼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&gt; two classes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Feature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selection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928802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text classification, we usually represent documents in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high-dimensional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space, with each dimension corresponding to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this lecture: axis = dimension = word = term = feature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Many dimensions correspond to rare words.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Rare words can mislead the classifier.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Rare misleading features are called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noise features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Eliminating noise features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from the representation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increases efficiency and effectiveness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text classification.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Eliminating features is called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feature selection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Example for a noise feature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643050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Let’s say we’re doing text classification for the class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China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Suppose a rare term, say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ARACHNOCENTRIC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has no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about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China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but all instances of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ARACHNOCENTRIC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happen to occur in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China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documents in our training set.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Then we may learn a classifier that incorrectly interprets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ARACHNOCENTRIC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as evidence for the class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China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Such an incorrect generalization from an accidental property of the training set is called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overfitting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Feature selection reduces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overfitting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improves the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accuracy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3240</Words>
  <PresentationFormat>On-screen Show (4:3)</PresentationFormat>
  <Paragraphs>540</Paragraphs>
  <Slides>67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1_Office Theme</vt:lpstr>
      <vt:lpstr>2_Office Theme</vt:lpstr>
      <vt:lpstr>Slide 1</vt:lpstr>
      <vt:lpstr>Overview</vt:lpstr>
      <vt:lpstr>Outline</vt:lpstr>
      <vt:lpstr>Slide 4</vt:lpstr>
      <vt:lpstr>Slide 5</vt:lpstr>
      <vt:lpstr>Slide 6</vt:lpstr>
      <vt:lpstr>Outline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Outline</vt:lpstr>
      <vt:lpstr>Slide 20</vt:lpstr>
      <vt:lpstr>Slide 21</vt:lpstr>
      <vt:lpstr>Slide 22</vt:lpstr>
      <vt:lpstr>Slide 23</vt:lpstr>
      <vt:lpstr>Outline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Outline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Outline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Outline</vt:lpstr>
      <vt:lpstr>Slide 61</vt:lpstr>
      <vt:lpstr>Slide 62</vt:lpstr>
      <vt:lpstr>Slide 63</vt:lpstr>
      <vt:lpstr>Slide 64</vt:lpstr>
      <vt:lpstr>Slide 65</vt:lpstr>
      <vt:lpstr>Slide 66</vt:lpstr>
      <vt:lpstr>Slide 67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Windows User</cp:lastModifiedBy>
  <cp:revision>1078</cp:revision>
  <cp:lastPrinted>2009-09-22T15:48:09Z</cp:lastPrinted>
  <dcterms:created xsi:type="dcterms:W3CDTF">2009-09-21T23:46:17Z</dcterms:created>
  <dcterms:modified xsi:type="dcterms:W3CDTF">2010-09-02T13:57:14Z</dcterms:modified>
</cp:coreProperties>
</file>