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31"/>
  </p:notesMasterIdLst>
  <p:sldIdLst>
    <p:sldId id="256" r:id="rId4"/>
    <p:sldId id="307" r:id="rId5"/>
    <p:sldId id="277" r:id="rId6"/>
    <p:sldId id="280" r:id="rId7"/>
    <p:sldId id="278" r:id="rId8"/>
    <p:sldId id="281" r:id="rId9"/>
    <p:sldId id="285" r:id="rId10"/>
    <p:sldId id="284" r:id="rId11"/>
    <p:sldId id="304" r:id="rId12"/>
    <p:sldId id="295" r:id="rId13"/>
    <p:sldId id="302" r:id="rId14"/>
    <p:sldId id="282" r:id="rId15"/>
    <p:sldId id="291" r:id="rId16"/>
    <p:sldId id="300" r:id="rId17"/>
    <p:sldId id="305" r:id="rId18"/>
    <p:sldId id="286" r:id="rId19"/>
    <p:sldId id="292" r:id="rId20"/>
    <p:sldId id="289" r:id="rId21"/>
    <p:sldId id="293" r:id="rId22"/>
    <p:sldId id="287" r:id="rId23"/>
    <p:sldId id="303" r:id="rId24"/>
    <p:sldId id="296" r:id="rId25"/>
    <p:sldId id="288" r:id="rId26"/>
    <p:sldId id="297" r:id="rId27"/>
    <p:sldId id="299" r:id="rId28"/>
    <p:sldId id="298" r:id="rId29"/>
    <p:sldId id="301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0642" autoAdjust="0"/>
  </p:normalViewPr>
  <p:slideViewPr>
    <p:cSldViewPr>
      <p:cViewPr varScale="1">
        <p:scale>
          <a:sx n="48" d="100"/>
          <a:sy n="48" d="100"/>
        </p:scale>
        <p:origin x="-109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sz="1200" b="0" i="0" u="none" strike="noStrike" cap="none" baseline="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39988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</p:txBody>
      </p:sp>
      <p:sp>
        <p:nvSpPr>
          <p:cNvPr id="115" name="Shape 11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CAP - P er i gitt horisontal skalering, ingen vil gi opp A. Da må du relaxe C.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I praksis ender du opp med AP, du relaxer C.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- BASE - Basically Available, Soft state, Eventual consistency (BASE),</a:t>
            </a:r>
          </a:p>
          <a:p>
            <a:pPr marL="0" marR="0" lvl="0" indent="0" algn="l" rtl="0">
              <a:buSzPct val="25000"/>
              <a:buFontTx/>
              <a:buChar char="-"/>
            </a:pPr>
            <a:endParaRPr lang="en-US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None/>
            </a:pPr>
            <a:r>
              <a:rPr lang="en-US" sz="1800" b="0" i="0" u="none" strike="noStrike" cap="none" baseline="0" dirty="0" err="1" smtClean="0"/>
              <a:t>Akronymet</a:t>
            </a:r>
            <a:r>
              <a:rPr lang="en-US" sz="1800" b="0" i="0" u="none" strike="noStrike" cap="none" baseline="0" dirty="0" smtClean="0"/>
              <a:t> </a:t>
            </a:r>
            <a:r>
              <a:rPr lang="en-US" sz="1800" b="0" i="0" u="none" strike="noStrike" cap="none" baseline="0" dirty="0" err="1" smtClean="0"/>
              <a:t>er</a:t>
            </a:r>
            <a:r>
              <a:rPr lang="en-US" sz="1800" b="0" i="0" u="none" strike="noStrike" cap="none" baseline="0" dirty="0" smtClean="0"/>
              <a:t> </a:t>
            </a:r>
            <a:r>
              <a:rPr lang="en-US" sz="1800" b="0" i="0" u="none" strike="noStrike" cap="none" baseline="0" dirty="0" err="1" smtClean="0"/>
              <a:t>litt</a:t>
            </a:r>
            <a:r>
              <a:rPr lang="en-US" sz="1800" b="0" i="0" u="none" strike="noStrike" cap="none" baseline="0" dirty="0" smtClean="0"/>
              <a:t> “forced” for å </a:t>
            </a:r>
            <a:r>
              <a:rPr lang="en-US" sz="1800" b="0" i="0" u="none" strike="noStrike" cap="none" baseline="0" dirty="0" err="1" smtClean="0"/>
              <a:t>blir</a:t>
            </a:r>
            <a:r>
              <a:rPr lang="en-US" sz="1800" b="0" i="0" u="none" strike="noStrike" cap="none" baseline="0" dirty="0" smtClean="0"/>
              <a:t> ACID sin </a:t>
            </a:r>
            <a:r>
              <a:rPr lang="en-US" sz="1800" b="0" i="0" u="none" strike="noStrike" cap="none" baseline="0" dirty="0" err="1" smtClean="0"/>
              <a:t>motpol</a:t>
            </a:r>
            <a:r>
              <a:rPr lang="en-US" sz="1800" b="0" i="0" u="none" strike="noStrike" cap="none" baseline="0" smtClean="0"/>
              <a:t>, BASE.</a:t>
            </a: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-US" sz="1800" b="0" i="0" u="none" strike="noStrike" cap="none" baseline="0" dirty="0" smtClean="0"/>
              <a:t>"ACID on the node, BASE on the cluster"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Hvilke typer har vi?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Key/value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Document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Columnstores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Graph stores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(RDBMS)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Key og blob. Slå opp på key.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UTNYTTER: enkel datamodell, går bort fra ACID. Ingen join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BRA TIL: Ren ytelse for en entitet. Få releasjoner.  CRUD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DÅRLIG :  Aggregering. Ingen indexer for oppslag på innholdet i value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Keys: fleksible og range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 charset="0"/>
              <a:buChar char="•"/>
              <a:tabLst/>
              <a:defRPr/>
            </a:pPr>
            <a:r>
              <a:rPr lang="nb-NO" sz="1800" b="0" i="0" u="none" strike="noStrike" cap="none" baseline="0" dirty="0" smtClean="0"/>
              <a:t>Eksempler: Redis, Riak, DynamoDB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Redis: alt i minne.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Riak: tre kopier av alle data, optimalisert for oppetid. Eventual consistency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DynamoDB : hostet av Amzon, flere kopier og null schema. Flere datatyper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UTNYTTER: enklere datamodell: Selvstendige dokumenter uten relasjoner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Likt key/value, men tilbyr ofte flere typer ”values”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Ofte mulig å lage eksplisitte indexer på content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Queries må kjøres per dokument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Ofte map reduce i parallell. 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Schema: kan/kan ikke.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Eksempler: RavenDB, CouchDB, MongoDB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RavenDB - Dokument som datamodell. Documents are ACID, indexing is BASE. MVCC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CouchDB - Dokment som datamodell. Documents and indexes are ACID. MVCC.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MongoDB 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ikke transaksjoner, ikke ACID og ingen fsync(!). </a:t>
            </a:r>
            <a:endParaRPr lang="nb-NO" sz="1800" b="0" i="0" u="none" strike="noStrike" cap="none" baseline="0" dirty="0"/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”vi lover ingenting, men det går jævlig fort”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 i stedet for rader lagres. 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 i stedet for rader lagres.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B-tree(Variant) : Løvnoder er kolonner, ikke rader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Perfekt for aggregat-operasjoner.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Gull når du har rader med mye tomme felter per rad. Ingen overhead på null values.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Cassandra, InfiniDB, SQL Server 2012(xVelocity), HBase(ish)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 charset="0"/>
              <a:buChar char="•"/>
              <a:tabLst/>
              <a:defRPr/>
            </a:pPr>
            <a:r>
              <a:rPr lang="nb-NO" sz="1800" b="0" i="0" u="none" strike="noStrike" cap="none" baseline="0" dirty="0" smtClean="0"/>
              <a:t>Cassandra: skalerer veldig linært, append only for bedre IO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SQL Server 2012, xVelocity: in memory columnstore.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Datamodell: Noder og kanter.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Hvor mange kjenner jeg som har X?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Hvor mange venners venner har jeg?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Hvem har flest venner?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Neo4J, HyperGraphDB, OrientDB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Neo4J: ACID, men scale out issues. </a:t>
            </a:r>
          </a:p>
          <a:p>
            <a:pPr marL="0" marR="0" lvl="0" indent="0" algn="l" rtl="0">
              <a:buSzPct val="25000"/>
              <a:buFont typeface="Arial" charset="0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Utfordring: Hvordan sharder du en graf?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 motsetning til key/value og dokument så henger data sammen.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Documents: perfekt match til aggregate roots.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Ikke overdriv, ekstremvarianter er sjelden riktig.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Se på behovet FØR du velger løsning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Det trenger ikke være EN teknologi.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Vel så viktig som hvilken teknologi du bruker er hvilken arkitektur du bruker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Marius skal snakke litt om hva som funker hvis du skal bruke flere stores i samme system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Babel fish – Hitchhickers guide to the galaxy.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Sitter i øret og oversetter.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– knowing or using several languages.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programming: De fleste er det allerede. C#, SQL, Javascript, CSS, HTML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Flisespikking – bruke flere persisteringsteknologier.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Database thaw (Fowler)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I'm confident to say that if you starting a new strategic enterprise application you should no longer be assuming that your persistence should be relational. The relational option might be the right one - but you should seriously look at other alternatives.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Size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Big Data - største maskinen er ikke stor nok. Den er hvertfall jævlig dyr! 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kombinert med eksplosjon av brukere med behov som ikke kan skaleres vertikalt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Store online-tjenester som ikke klarer seg med bare RDBMS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Cloud: Skalerer bedre og gir bedre pris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Nye trender innen integrasjon - RDBMS mister hegemoniet sitt p.g.a. Web service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Integration via databaser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Hva betyr dette for meg?</a:t>
            </a: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må tilby andre baser</a:t>
            </a:r>
          </a:p>
          <a:p>
            <a:pPr marL="457200" marR="0" lvl="1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Det er ikke lenger godt nok å automatisk velge RDBM, valget må forsvares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vil møte andre databaser : NOSQL  - Not Only SQL</a:t>
            </a:r>
          </a:p>
          <a:p>
            <a:pPr marL="0" marR="0" lvl="0" indent="0" algn="l" rtl="0">
              <a:buSzPct val="25000"/>
              <a:buFontTx/>
              <a:buChar char="-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“This won't be a fast revolution, but I do believe the next decade will see the database thaw progress rapidly.” Fowler</a:t>
            </a: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Hvorfor er NOSQL anderledes?	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Consistency – alle ser alltid de samme data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Availability – alle kan lese og skrive samtidig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Partitioning – system funker selv om data er spredt på flere fysiske steder.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RDBMS = ACID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ACID - Atomcity, Consistency, Isolation, Durability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Atomicity - atomisk. Alt eller ingenting.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Consistency - Innenfor en transaksjon er alt konsistent, som ved start av transaksjonen. Valid =&gt; valid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Isolation - Hver transaksjon lever i sin egen verden. Påvirker ikke hverandre før commit.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Durability - Er det committet, er det commitet.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476B1F"/>
              </a:buClr>
              <a:buFont typeface="Georgia"/>
              <a:buNone/>
              <a:defRPr sz="32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ctrTitle"/>
          </p:nvPr>
        </p:nvSpPr>
        <p:spPr>
          <a:xfrm>
            <a:off x="431800" y="2014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ubTitle" idx="1"/>
          </p:nvPr>
        </p:nvSpPr>
        <p:spPr>
          <a:xfrm>
            <a:off x="431800" y="2744788"/>
            <a:ext cx="6400799" cy="11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60"/>
              </a:spcBef>
              <a:spcAft>
                <a:spcPts val="0"/>
              </a:spcAft>
              <a:buClr>
                <a:srgbClr val="96281B"/>
              </a:buClr>
              <a:buFont typeface="Georgia"/>
              <a:buNone/>
              <a:defRPr sz="13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96281B"/>
              </a:buClr>
              <a:buFont typeface="Georgia"/>
              <a:buNone/>
              <a:defRPr sz="32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4597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cxnSp>
        <p:nvCxnSpPr>
          <p:cNvPr id="53" name="Shape 53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" name="Shape 54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431800" y="2644775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431800" y="3309937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431800" y="6405562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" name="Shape 9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431800" y="2014536"/>
            <a:ext cx="77724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nb-NO" dirty="0" smtClean="0"/>
              <a:t>Polyglot persistence</a:t>
            </a:r>
            <a:endParaRPr sz="3000" b="1" i="0" u="none" strike="noStrike" cap="none" baseline="0" dirty="0">
              <a:solidFill>
                <a:schemeClr val="bg2">
                  <a:lumMod val="50000"/>
                  <a:lumOff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subTitle" idx="1"/>
          </p:nvPr>
        </p:nvSpPr>
        <p:spPr>
          <a:xfrm>
            <a:off x="431800" y="2744786"/>
            <a:ext cx="6400799" cy="292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476B1F"/>
              </a:buClr>
              <a:buSzPct val="25000"/>
              <a:buFont typeface="Georgia"/>
              <a:buNone/>
            </a:pPr>
            <a:endParaRPr sz="1300" b="0" i="1" u="none" strike="noStrike" cap="none" baseline="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117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 /</a:t>
            </a:r>
            <a:r>
              <a:rPr lang="nb-NO" sz="3000" b="1" i="0" u="none" strike="noStrike" cap="small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 NOSQL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pic>
        <p:nvPicPr>
          <p:cNvPr id="66562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33265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b="1" i="0" u="none" cap="small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nb-NO" sz="3000" b="1" i="0" u="non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AP </a:t>
            </a:r>
            <a:r>
              <a:rPr lang="nb-NO" sz="3000" dirty="0" smtClean="0"/>
              <a:t>/ NOSQL</a:t>
            </a:r>
            <a:endParaRPr sz="3000" b="1" i="0" u="non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pic>
        <p:nvPicPr>
          <p:cNvPr id="66562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332656"/>
            <a:ext cx="1872208" cy="1872208"/>
          </a:xfrm>
          <a:prstGeom prst="rect">
            <a:avLst/>
          </a:prstGeom>
          <a:noFill/>
        </p:spPr>
      </p:pic>
      <p:pic>
        <p:nvPicPr>
          <p:cNvPr id="7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429309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2772048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>
                <a:solidFill>
                  <a:schemeClr val="accent1"/>
                </a:solidFill>
              </a:rPr>
              <a:t>C</a:t>
            </a:r>
            <a:r>
              <a:rPr lang="nb-NO" sz="3000" dirty="0" smtClean="0"/>
              <a:t>AP / NOSQL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682408">
            <a:off x="1224365" y="1601095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BASE</a:t>
            </a:r>
            <a:endParaRPr lang="nb-NO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5736" y="198884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hape 259"/>
          <p:cNvSpPr txBox="1">
            <a:spLocks/>
          </p:cNvSpPr>
          <p:nvPr/>
        </p:nvSpPr>
        <p:spPr>
          <a:xfrm>
            <a:off x="5724128" y="46227"/>
            <a:ext cx="3563888" cy="18158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small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Basically 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Available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Soft state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Eventual consistent</a:t>
            </a:r>
            <a:endParaRPr lang="nb-NO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ACID on the Node, BASE on the cluster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" name="Picture 2" descr="http://www.chemistryexplained.com/photos/acid-base-chemistry-32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567079"/>
            <a:ext cx="5530216" cy="39501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RDBMS			vs 			NOSQL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2916064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En maskin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CA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Skalerer vertikalt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SQL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ACID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Indexer</a:t>
            </a:r>
          </a:p>
          <a:p>
            <a:pPr lvl="0">
              <a:buSzPct val="100694"/>
              <a:buFont typeface="Arial"/>
              <a:buChar char="•"/>
            </a:pPr>
            <a:endParaRPr lang="nb-NO" sz="2200" dirty="0" smtClean="0"/>
          </a:p>
          <a:p>
            <a:endParaRPr dirty="0"/>
          </a:p>
          <a:p>
            <a:endParaRPr dirty="0"/>
          </a:p>
        </p:txBody>
      </p:sp>
      <p:sp>
        <p:nvSpPr>
          <p:cNvPr id="5" name="Shape 119"/>
          <p:cNvSpPr txBox="1">
            <a:spLocks/>
          </p:cNvSpPr>
          <p:nvPr/>
        </p:nvSpPr>
        <p:spPr>
          <a:xfrm>
            <a:off x="5508104" y="1484784"/>
            <a:ext cx="3204096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Mange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maskiner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nb-NO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AP</a:t>
            </a: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/CA/CP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Skalerer Horisontalt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Custom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API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”ACID” og 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Keys/key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ranges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endParaRPr kumimoji="0" lang="nb-NO" sz="2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2050" name="Picture 2" descr="http://www.hoopersstores.com/media/wysiwyg/StorePage_Tiles_236x236px__WhatsInSto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-27384"/>
            <a:ext cx="5904656" cy="59046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Key/Value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7348" name="Picture 4" descr="http://mbed.org/media/uploads/shintamainjp/_scaled_keyva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16832"/>
            <a:ext cx="5894605" cy="31683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Key/Value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2050" name="Picture 2" descr="http://developer.rackspace.com/images/2013-04-29-speed-up-with-redis/redi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844824"/>
            <a:ext cx="2933700" cy="2476501"/>
          </a:xfrm>
          <a:prstGeom prst="rect">
            <a:avLst/>
          </a:prstGeom>
          <a:noFill/>
        </p:spPr>
      </p:pic>
      <p:pic>
        <p:nvPicPr>
          <p:cNvPr id="2052" name="Picture 4" descr="http://blog.trifork.com/wp-content/uploads/2013/06/Riak_product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764704"/>
            <a:ext cx="3810000" cy="1447801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7864" y="4005064"/>
            <a:ext cx="4714480" cy="165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Document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1202" name="Picture 2" descr="https://www.oajustice.org/assets/OH/OH/userimages/iStock_000004581445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196752"/>
            <a:ext cx="4320480" cy="50484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Document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2466" name="Picture 2" descr="http://static.projectbfs.com.s3.amazonaws.com/defaults/images/topics/ravend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0"/>
            <a:ext cx="4738127" cy="3384377"/>
          </a:xfrm>
          <a:prstGeom prst="rect">
            <a:avLst/>
          </a:prstGeom>
          <a:noFill/>
        </p:spPr>
      </p:pic>
      <p:pic>
        <p:nvPicPr>
          <p:cNvPr id="62468" name="Picture 4" descr="http://www.linux-mag.com/s/i/topics/couchd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556792"/>
            <a:ext cx="3600400" cy="3600400"/>
          </a:xfrm>
          <a:prstGeom prst="rect">
            <a:avLst/>
          </a:prstGeom>
          <a:noFill/>
        </p:spPr>
      </p:pic>
      <p:pic>
        <p:nvPicPr>
          <p:cNvPr id="62470" name="Picture 6" descr="http://www.networkworld.com/community/files/imce/img_blogs/mongod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960" y="3068960"/>
            <a:ext cx="3960440" cy="274184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277224" cy="4237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endParaRPr lang="nb-NO" dirty="0" smtClean="0"/>
          </a:p>
          <a:p>
            <a:r>
              <a:rPr lang="nb-NO" sz="2400" dirty="0" smtClean="0"/>
              <a:t>17:00 Intro </a:t>
            </a:r>
            <a:r>
              <a:rPr lang="nb-NO" sz="2400" dirty="0" smtClean="0"/>
              <a:t>- </a:t>
            </a:r>
            <a:r>
              <a:rPr lang="nb-NO" sz="2400" dirty="0" smtClean="0"/>
              <a:t>Jan </a:t>
            </a:r>
            <a:r>
              <a:rPr lang="nb-NO" sz="2400" dirty="0" smtClean="0"/>
              <a:t>Ove Skogheim Olsen</a:t>
            </a:r>
            <a:endParaRPr lang="nb-NO" sz="2400" dirty="0" smtClean="0"/>
          </a:p>
          <a:p>
            <a:r>
              <a:rPr lang="nb-NO" sz="2400" dirty="0" smtClean="0"/>
              <a:t>17:15 Demo </a:t>
            </a:r>
            <a:r>
              <a:rPr lang="nb-NO" sz="2400" dirty="0" smtClean="0"/>
              <a:t>- Marius Ingjer og Torstein Bjørnstad</a:t>
            </a:r>
            <a:endParaRPr lang="nb-NO" sz="2400" dirty="0" smtClean="0"/>
          </a:p>
          <a:p>
            <a:r>
              <a:rPr lang="nb-NO" sz="2400" dirty="0" smtClean="0"/>
              <a:t>18:00 Pause</a:t>
            </a:r>
          </a:p>
          <a:p>
            <a:r>
              <a:rPr lang="nb-NO" sz="2400" dirty="0" smtClean="0"/>
              <a:t>18:15 Dokumentbaser </a:t>
            </a:r>
            <a:r>
              <a:rPr lang="nb-NO" sz="2400" dirty="0" smtClean="0"/>
              <a:t>- </a:t>
            </a:r>
            <a:r>
              <a:rPr lang="nb-NO" sz="2400" dirty="0" smtClean="0"/>
              <a:t>Gaute Magnussen</a:t>
            </a: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/>
              <a:t>19:00 Pause</a:t>
            </a:r>
          </a:p>
          <a:p>
            <a:r>
              <a:rPr lang="nb-NO" sz="2400" dirty="0" smtClean="0"/>
              <a:t>19:10 Grafbaser </a:t>
            </a:r>
            <a:r>
              <a:rPr lang="nb-NO" sz="2400" dirty="0" smtClean="0"/>
              <a:t>- Björn </a:t>
            </a:r>
            <a:r>
              <a:rPr lang="nb-NO" sz="2400" dirty="0" smtClean="0"/>
              <a:t>Granvik</a:t>
            </a:r>
            <a:r>
              <a:rPr lang="nb-NO" sz="2400" b="1" dirty="0" smtClean="0"/>
              <a:t> </a:t>
            </a:r>
          </a:p>
          <a:p>
            <a:r>
              <a:rPr lang="nb-NO" sz="2400" dirty="0" smtClean="0"/>
              <a:t>20:15 Beer o’clock</a:t>
            </a:r>
          </a:p>
          <a:p>
            <a:endParaRPr dirty="0"/>
          </a:p>
        </p:txBody>
      </p:sp>
      <p:pic>
        <p:nvPicPr>
          <p:cNvPr id="82946" name="Picture 2" descr="http://www.picgifs.com/graphics/a/agenda/graphics-agenda-61548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188640"/>
            <a:ext cx="2295207" cy="252403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5298" name="Picture 2" descr="http://www.labhut.com/media/catalog/product/cache/1/image/700x500/9df78eab33525d08d6e5fb8d27136e95/c/o/colstor60_1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12776"/>
            <a:ext cx="6595492" cy="44744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1028" name="Picture 4" descr="http://1.bp.blogspot.com/_j6mB7TMmJJY/TK1npAatLqI/AAAAAAAAAd4/TscPInSeUoo/s1600/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578519" cy="4519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0631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4514" name="Picture 2" descr="http://upload.wikimedia.org/wikipedia/commons/thumb/5/5e/Cassandra_logo.svg/279px-Cassandra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700808"/>
            <a:ext cx="3008161" cy="2016224"/>
          </a:xfrm>
          <a:prstGeom prst="rect">
            <a:avLst/>
          </a:prstGeom>
          <a:noFill/>
        </p:spPr>
      </p:pic>
      <p:pic>
        <p:nvPicPr>
          <p:cNvPr id="64516" name="Picture 4" descr="https://si0.twimg.com/profile_images/563838120/InfiniDB-TM_squa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404664"/>
            <a:ext cx="2476500" cy="2476501"/>
          </a:xfrm>
          <a:prstGeom prst="rect">
            <a:avLst/>
          </a:prstGeom>
          <a:noFill/>
        </p:spPr>
      </p:pic>
      <p:pic>
        <p:nvPicPr>
          <p:cNvPr id="64518" name="Picture 6" descr="http://www.softwareone.com/en-uk/Events/Events/Documents/SQL12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39952" y="2348880"/>
            <a:ext cx="4029075" cy="2771776"/>
          </a:xfrm>
          <a:prstGeom prst="rect">
            <a:avLst/>
          </a:prstGeom>
          <a:noFill/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7584" y="4005064"/>
            <a:ext cx="2808312" cy="190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Graph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3250" name="Picture 2" descr="http://graemethickins.typepad.com/.a/6a00d8341c4f1053ef0134827fe044970c-800w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052736"/>
            <a:ext cx="5400600" cy="49325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Graph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8610" name="Picture 2" descr="http://ebmedia.eventbrite.com/s3-build/images/2059693/46740671327/1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1052736"/>
            <a:ext cx="4286250" cy="1628776"/>
          </a:xfrm>
          <a:prstGeom prst="rect">
            <a:avLst/>
          </a:prstGeom>
          <a:noFill/>
        </p:spPr>
      </p:pic>
      <p:pic>
        <p:nvPicPr>
          <p:cNvPr id="68612" name="Picture 4" descr="http://www.hypergraphdb.org/images/hgdblogo-green-bckground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2276872"/>
            <a:ext cx="2771775" cy="1638300"/>
          </a:xfrm>
          <a:prstGeom prst="rect">
            <a:avLst/>
          </a:prstGeom>
          <a:noFill/>
        </p:spPr>
      </p:pic>
      <p:pic>
        <p:nvPicPr>
          <p:cNvPr id="68614" name="Picture 6" descr="http://upload.wikimedia.org/wikipedia/en/d/dc/Orientdb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888" y="3429000"/>
            <a:ext cx="4838700" cy="20097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Eksempler fra hestverden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2998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Key/value : sessions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Document: </a:t>
            </a:r>
            <a:r>
              <a:rPr lang="nb-NO" sz="2400" dirty="0" smtClean="0"/>
              <a:t>en spillbong</a:t>
            </a:r>
            <a:endParaRPr lang="nb-NO" sz="2400" b="0" i="0" u="none" strike="noStrike" cap="none" baseline="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Graph: stamtavlen til en hest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Columnstore: audit log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RDBMS:</a:t>
            </a:r>
            <a:r>
              <a:rPr lang="nb-NO" sz="2400" dirty="0" smtClean="0"/>
              <a:t> </a:t>
            </a:r>
            <a:r>
              <a:rPr lang="nb-NO" sz="2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reporting/BI</a:t>
            </a:r>
            <a:endParaRPr sz="2400" b="0" i="0" u="none" strike="noStrike" cap="none" baseline="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Så..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412776"/>
            <a:ext cx="5640288" cy="451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</p:txBody>
      </p:sp>
      <p:pic>
        <p:nvPicPr>
          <p:cNvPr id="71682" name="Picture 2" descr="http://showmethecode.es/wp-content/uploads/2012/11/SMTC-transparencia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988840"/>
            <a:ext cx="7436892" cy="30243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Polyglot persistence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771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  <a:p>
            <a:endParaRPr dirty="0"/>
          </a:p>
        </p:txBody>
      </p:sp>
      <p:pic>
        <p:nvPicPr>
          <p:cNvPr id="8194" name="Picture 2" descr="Babel Fi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727296"/>
            <a:ext cx="3960440" cy="44460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Hvorfor nå?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THAW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2305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Big data</a:t>
            </a:r>
          </a:p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Nye integrasjonstrender</a:t>
            </a:r>
            <a:endParaRPr lang="nb-NO" sz="2600" dirty="0" smtClean="0"/>
          </a:p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2708920"/>
            <a:ext cx="451250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034" name="Picture 2" descr="http://www.wearyourbeer.com/images/Humor_Whats_In_It_For_Me_Navy_Shi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980728"/>
            <a:ext cx="4608512" cy="4608512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NOSQL</a:t>
            </a:r>
            <a:r>
              <a:rPr lang="nb-NO" sz="3000" b="1" i="0" u="none" strike="noStrike" cap="small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 – hva da?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73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Anderledes</a:t>
            </a:r>
            <a:r>
              <a:rPr lang="nb-NO" sz="2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datamodell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Myker opp begrensninger</a:t>
            </a: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27000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 / RDBMS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hape 259"/>
          <p:cNvSpPr txBox="1">
            <a:spLocks/>
          </p:cNvSpPr>
          <p:nvPr/>
        </p:nvSpPr>
        <p:spPr>
          <a:xfrm>
            <a:off x="6156176" y="343709"/>
            <a:ext cx="2734923" cy="1938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small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Atomicity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Consistency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Isolation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Durability</a:t>
            </a:r>
            <a:endParaRPr lang="nb-NO"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3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1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1062</Words>
  <Application>Microsoft Office PowerPoint</Application>
  <PresentationFormat>On-screen Show (4:3)</PresentationFormat>
  <Paragraphs>255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/>
      <vt:lpstr/>
      <vt:lpstr/>
      <vt:lpstr>Polyglot persistence</vt:lpstr>
      <vt:lpstr>Agenda</vt:lpstr>
      <vt:lpstr>Polyglot persistence</vt:lpstr>
      <vt:lpstr>Hvorfor nå?</vt:lpstr>
      <vt:lpstr>Database THAW</vt:lpstr>
      <vt:lpstr>Slide 6</vt:lpstr>
      <vt:lpstr>NOSQL – hva da?</vt:lpstr>
      <vt:lpstr>CAP</vt:lpstr>
      <vt:lpstr>CAP / RDBMS</vt:lpstr>
      <vt:lpstr>CAP / NOSQL</vt:lpstr>
      <vt:lpstr>CAP / NOSQL</vt:lpstr>
      <vt:lpstr>CAP / NOSQL</vt:lpstr>
      <vt:lpstr>ACID on the Node, BASE on the cluster</vt:lpstr>
      <vt:lpstr>RDBMS   vs    NOSQL</vt:lpstr>
      <vt:lpstr>Slide 15</vt:lpstr>
      <vt:lpstr>Key/Value</vt:lpstr>
      <vt:lpstr>Key/Value</vt:lpstr>
      <vt:lpstr>Document</vt:lpstr>
      <vt:lpstr>Document</vt:lpstr>
      <vt:lpstr>Columnstore</vt:lpstr>
      <vt:lpstr>Columnstore</vt:lpstr>
      <vt:lpstr>Columnstore</vt:lpstr>
      <vt:lpstr>Graph</vt:lpstr>
      <vt:lpstr>Graph</vt:lpstr>
      <vt:lpstr>Eksempler fra hestverden</vt:lpstr>
      <vt:lpstr>Så..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WebHest – Spill på hest!</dc:title>
  <cp:lastModifiedBy>joso</cp:lastModifiedBy>
  <cp:revision>236</cp:revision>
  <dcterms:modified xsi:type="dcterms:W3CDTF">2013-10-09T19:01:55Z</dcterms:modified>
</cp:coreProperties>
</file>