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71" r:id="rId2"/>
    <p:sldMasterId id="2147483672" r:id="rId3"/>
    <p:sldMasterId id="2147483673" r:id="rId4"/>
  </p:sldMasterIdLst>
  <p:notesMasterIdLst>
    <p:notesMasterId r:id="rId20"/>
  </p:notesMasterIdLst>
  <p:sldIdLst>
    <p:sldId id="256" r:id="rId5"/>
    <p:sldId id="277" r:id="rId6"/>
    <p:sldId id="280" r:id="rId7"/>
    <p:sldId id="278" r:id="rId8"/>
    <p:sldId id="281" r:id="rId9"/>
    <p:sldId id="285" r:id="rId10"/>
    <p:sldId id="284" r:id="rId11"/>
    <p:sldId id="283" r:id="rId12"/>
    <p:sldId id="282" r:id="rId13"/>
    <p:sldId id="291" r:id="rId14"/>
    <p:sldId id="286" r:id="rId15"/>
    <p:sldId id="287" r:id="rId16"/>
    <p:sldId id="289" r:id="rId17"/>
    <p:sldId id="288" r:id="rId18"/>
    <p:sldId id="274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42" autoAdjust="0"/>
  </p:normalViewPr>
  <p:slideViewPr>
    <p:cSldViewPr>
      <p:cViewPr varScale="1">
        <p:scale>
          <a:sx n="48" d="100"/>
          <a:sy n="48" d="100"/>
        </p:scale>
        <p:origin x="-109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16666"/>
              <a:buFont typeface="Courier New"/>
              <a:buChar char="o"/>
            </a:pPr>
            <a:r>
              <a:rPr sz="1200" b="0" i="0" u="none" strike="noStrike" cap="none" baseline="0"/>
              <a:t>
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Key og blob. Map reduce, om noe.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Eksempler: MongoDB, Redis, Riak, DynamoDB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Redis: alt i minne.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MongoDB: No ACID. No transactions, NO fsync.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Key og blob. Map reduce, om noe.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Eksempler: MongoDB, Redis, Riak, DynamoDB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Redis: alt i minne.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MongoDB: No ACID. No transactions, NO fsync.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Columns i stedet for rader lagres.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B-tree(Variant) : Løvnoder er kolonner, ikke rader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Perfekt for aggregat-operasjoner.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Eksempler: Cassandra, InfiniDB, SQL Server 2012(xVelocity), HBase(ish)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Gull når du har rader med mye tomme felter per rad. Ingen overhead på null values.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Selvstendige dokumenter. 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Queries må kjøres per dokument eller på en index.  Ingen queries.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Ofte map reduce i parallell.  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Eksempler: RavenDB, CouchDB, MongoDB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RavenDB - Dokument som datamodell. Documents are ACID, indexing is BASE. MVCC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 CouchDB - Dokment som datamodell. Documents and indexes are ACID. MVCC.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Datamodell: Noder og kanter.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Eksempler: Neo4J, HyperGraphDB, OrientDB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Neo4J: ACID.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-US" sz="1800" b="0" i="0" u="none" strike="noStrike" cap="none" baseline="0" dirty="0" smtClean="0"/>
              <a:t>"ACID on the node, BASE on the cluster"</a:t>
            </a:r>
            <a:endParaRPr sz="1800" b="0" i="0" u="none" strike="noStrike" cap="none" baseline="0" dirty="0"/>
          </a:p>
        </p:txBody>
      </p:sp>
      <p:sp>
        <p:nvSpPr>
          <p:cNvPr id="125" name="Shape 125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Babel fish – Hitchhickers guide to the galaxy.</a:t>
            </a:r>
          </a:p>
          <a:p>
            <a:pPr marL="457200" marR="0" lvl="1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Sitter i øret og oversetter.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Polyglot – knowing or using several languages. </a:t>
            </a:r>
          </a:p>
          <a:p>
            <a:pPr marL="0" marR="0" lvl="0" indent="0" algn="l" rtl="0">
              <a:buSzPct val="25000"/>
              <a:buFont typeface="Arial" charset="0"/>
              <a:buChar char="•"/>
            </a:pPr>
            <a:r>
              <a:rPr lang="nb-NO" sz="1800" b="0" i="0" u="none" strike="noStrike" cap="none" baseline="0" dirty="0" smtClean="0"/>
              <a:t>Polyglot programming: De fleste er det allerede. C#, SQL, Javascript, CSS, HTML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Flisespikking – bruke flere persisteringsteknologier.</a:t>
            </a:r>
            <a:endParaRPr sz="1800" b="0" i="0" u="none" strike="noStrike" cap="none" baseline="0" dirty="0"/>
          </a:p>
        </p:txBody>
      </p:sp>
      <p:sp>
        <p:nvSpPr>
          <p:cNvPr id="125" name="Shape 125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- Database thaw (Fowler)</a:t>
            </a: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Size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Big Data - største maskinen er ikke stor nok. Den er hvertfall jævlig dyr! 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kombinert med eksplosjon av brukere med behov som ikke kan skaleres vertikalt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Store online-tjenester som ikke klarer seg med bare RDBMS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	- Cloud: Skalerer bedre og gir bedre pris</a:t>
            </a:r>
          </a:p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* Nye trender innen integrasjon - RDBMS mister hegemoniet sitt p.g.a. Web service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Hva betyr dette for meg?</a:t>
            </a: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Du må tilby andre baser</a:t>
            </a:r>
          </a:p>
          <a:p>
            <a:pPr marL="457200" marR="0" lvl="1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Det er ikke lenger godt nok å automatisk velge RDBM, valget må forsvares</a:t>
            </a:r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Du vil møte andre databaser : NOSQL  - Not Only SQL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nb-NO" sz="1800" b="0" i="0" u="none" strike="noStrike" cap="none" baseline="0" dirty="0" smtClean="0"/>
              <a:t>Hvorfor er NOSQL anderledes?	</a:t>
            </a:r>
          </a:p>
          <a:p>
            <a:pPr marL="0" marR="0" lvl="0" indent="0" algn="l" rtl="0">
              <a:buSzPct val="25000"/>
              <a:buFont typeface="Arial"/>
              <a:buNone/>
            </a:pPr>
            <a:endParaRPr sz="1800" b="0" i="0" u="none" strike="noStrike" cap="none" baseline="0" dirty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Consistency – alle ser alltid de samme data</a:t>
            </a:r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Availability – alle kan lese og skrive samtidig</a:t>
            </a:r>
          </a:p>
          <a:p>
            <a:pPr marL="0" marR="0" lvl="0" indent="0" algn="l" rtl="0">
              <a:buSzPct val="25000"/>
              <a:buFontTx/>
              <a:buChar char="-"/>
            </a:pPr>
            <a:r>
              <a:rPr lang="nb-NO" sz="1800" b="0" i="0" u="none" strike="noStrike" cap="none" baseline="0" dirty="0" smtClean="0"/>
              <a:t>Partitioning – system funker selv om data er spredt på flere fysiske steder.</a:t>
            </a:r>
          </a:p>
          <a:p>
            <a:pPr marL="0" marR="0" lvl="0" indent="0" algn="l" rtl="0">
              <a:buSzPct val="25000"/>
              <a:buFontTx/>
              <a:buNone/>
            </a:pPr>
            <a:endParaRPr lang="nb-NO" sz="1800" b="0" i="0" u="none" strike="noStrike" cap="none" baseline="0" dirty="0" smtClean="0"/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- CAP - P er gitt horisontal skalering, ingen vil gi opp A. Da må du relaxe C.</a:t>
            </a:r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RDBMS = ACID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- ACID - Atomcity, Consistency, Isolation, Durability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Atomicity - atomisk. Alt eller ingenting.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Consistency - Innenfor en transaksjon er alt konsistent, som ved start av transaksjonen. Valid =&gt; valid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Isolation - Hver transaksjon lever i sin egen verden. Påvirker ikke hverandre før commit.</a:t>
            </a:r>
          </a:p>
          <a:p>
            <a:pPr marL="0" marR="0" lvl="0" indent="0" algn="l" rtl="0">
              <a:buSzPct val="25000"/>
              <a:buFontTx/>
              <a:buNone/>
            </a:pPr>
            <a:r>
              <a:rPr lang="nb-NO" sz="1800" b="0" i="0" u="none" strike="noStrike" cap="none" baseline="0" dirty="0" smtClean="0"/>
              <a:t>	- Durability - Er det committet, er det commitet.</a:t>
            </a:r>
          </a:p>
          <a:p>
            <a:pPr marL="0" marR="0" lvl="0" indent="0" algn="l" rtl="0">
              <a:buSzPct val="25000"/>
              <a:buFontTx/>
              <a:buNone/>
            </a:pP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sz="1200" b="0" i="0" u="none" strike="noStrike" cap="none" baseline="0"/>
              <a:t>*</a:t>
            </a: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Tx/>
              <a:buChar char="-"/>
            </a:pPr>
            <a:r>
              <a:rPr lang="en-US" sz="1800" b="0" i="0" u="none" strike="noStrike" cap="none" baseline="0" dirty="0" smtClean="0"/>
              <a:t>- BASE - Basically Available, Soft state, Eventual consistency (BASE),</a:t>
            </a:r>
            <a:endParaRPr lang="nb-NO" sz="1800" b="0" i="0" u="none" strike="noStrike" cap="none" baseline="0" dirty="0" smtClean="0"/>
          </a:p>
        </p:txBody>
      </p:sp>
      <p:sp>
        <p:nvSpPr>
          <p:cNvPr id="266" name="Shape 266"/>
          <p:cNvSpPr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 rot="5400000">
            <a:off x="5217319" y="2321718"/>
            <a:ext cx="4914899" cy="2068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 rot="5400000">
            <a:off x="1002506" y="327818"/>
            <a:ext cx="4914899" cy="605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 rot="5400000">
            <a:off x="5217319" y="2321718"/>
            <a:ext cx="4914899" cy="2068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 rot="5400000">
            <a:off x="1002506" y="327818"/>
            <a:ext cx="4914899" cy="605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 rot="5400000">
            <a:off x="2436812" y="-458787"/>
            <a:ext cx="4267199" cy="827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rgbClr val="476B1F"/>
              </a:buClr>
              <a:buFont typeface="Georgia"/>
              <a:buNone/>
              <a:defRPr sz="3200" b="0" i="0" u="none" strike="noStrike" cap="none" baseline="0">
                <a:solidFill>
                  <a:srgbClr val="476B1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buFont typeface="Arial"/>
              <a:buNone/>
              <a:defRPr sz="2800" b="0" i="0" u="none" strike="noStrike" cap="none" baseline="0"/>
            </a:lvl2pPr>
            <a:lvl3pPr marL="914400" marR="0" indent="0" algn="l" rtl="0">
              <a:buFont typeface="Arial"/>
              <a:buNone/>
              <a:defRPr sz="2400" b="0" i="0" u="none" strike="noStrike" cap="none" baseline="0"/>
            </a:lvl3pPr>
            <a:lvl4pPr marL="1371600" marR="0" indent="0" algn="l" rtl="0">
              <a:buFont typeface="Arial"/>
              <a:buNone/>
              <a:defRPr sz="2000" b="0" i="0" u="none" strike="noStrike" cap="none" baseline="0"/>
            </a:lvl4pPr>
            <a:lvl5pPr marL="1828800" marR="0" indent="0" algn="l" rtl="0">
              <a:buFont typeface="Arial"/>
              <a:buNone/>
              <a:defRPr sz="2000" b="0" i="0" u="none" strike="noStrike" cap="none" baseline="0"/>
            </a:lvl5pPr>
            <a:lvl6pPr marL="2286000" marR="0" indent="0" algn="l" rtl="0">
              <a:buFont typeface="Arial"/>
              <a:buNone/>
              <a:defRPr sz="2000" b="0" i="0" u="none" strike="noStrike" cap="none" baseline="0"/>
            </a:lvl6pPr>
            <a:lvl7pPr marL="2743200" marR="0" indent="0" algn="l" rtl="0">
              <a:buFont typeface="Arial"/>
              <a:buNone/>
              <a:defRPr sz="2000" b="0" i="0" u="none" strike="noStrike" cap="none" baseline="0"/>
            </a:lvl7pPr>
            <a:lvl8pPr marL="3200400" marR="0" indent="0" algn="l" rtl="0">
              <a:buFont typeface="Arial"/>
              <a:buNone/>
              <a:defRPr sz="2000" b="0" i="0" u="none" strike="noStrike" cap="none" baseline="0"/>
            </a:lvl8pPr>
            <a:lvl9pPr marL="3657600" marR="0" indent="0" algn="l" rtl="0">
              <a:buFont typeface="Arial"/>
              <a:buNone/>
              <a:defRPr sz="2000" b="0" i="0" u="none" strike="noStrike" cap="none" baseline="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4062412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idx="2"/>
          </p:nvPr>
        </p:nvSpPr>
        <p:spPr>
          <a:xfrm>
            <a:off x="4646612" y="1546225"/>
            <a:ext cx="4062411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000"/>
            </a:lvl1pPr>
            <a:lvl2pPr marL="457200" indent="0" rtl="0">
              <a:buFont typeface="Georgia"/>
              <a:buNone/>
              <a:defRPr sz="1800"/>
            </a:lvl2pPr>
            <a:lvl3pPr marL="914400" indent="0" rtl="0">
              <a:buFont typeface="Georgia"/>
              <a:buNone/>
              <a:defRPr sz="1600"/>
            </a:lvl3pPr>
            <a:lvl4pPr marL="1371600" indent="0" rtl="0">
              <a:buFont typeface="Georgia"/>
              <a:buNone/>
              <a:defRPr sz="1400"/>
            </a:lvl4pPr>
            <a:lvl5pPr marL="1828800" indent="0" rtl="0">
              <a:buFont typeface="Georgia"/>
              <a:buNone/>
              <a:defRPr sz="1400"/>
            </a:lvl5pPr>
            <a:lvl6pPr marL="2286000" indent="0" rtl="0">
              <a:buFont typeface="Georgia"/>
              <a:buNone/>
              <a:defRPr sz="1400"/>
            </a:lvl6pPr>
            <a:lvl7pPr marL="2743200" indent="0" rtl="0">
              <a:buFont typeface="Georgia"/>
              <a:buNone/>
              <a:defRPr sz="1400"/>
            </a:lvl7pPr>
            <a:lvl8pPr marL="3200400" indent="0" rtl="0">
              <a:buFont typeface="Georgia"/>
              <a:buNone/>
              <a:defRPr sz="1400"/>
            </a:lvl8pPr>
            <a:lvl9pPr marL="3657600" indent="0" rtl="0">
              <a:buFont typeface="Georgi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 rot="5400000">
            <a:off x="2436812" y="-458787"/>
            <a:ext cx="4267199" cy="827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ctrTitle"/>
          </p:nvPr>
        </p:nvSpPr>
        <p:spPr>
          <a:xfrm>
            <a:off x="431800" y="20145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subTitle" idx="1"/>
          </p:nvPr>
        </p:nvSpPr>
        <p:spPr>
          <a:xfrm>
            <a:off x="431800" y="2744788"/>
            <a:ext cx="6400799" cy="111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260"/>
              </a:spcBef>
              <a:spcAft>
                <a:spcPts val="0"/>
              </a:spcAft>
              <a:buClr>
                <a:srgbClr val="96281B"/>
              </a:buClr>
              <a:buFont typeface="Georgia"/>
              <a:buNone/>
              <a:defRPr sz="13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ctrTitle"/>
          </p:nvPr>
        </p:nvSpPr>
        <p:spPr>
          <a:xfrm>
            <a:off x="431800" y="20145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subTitle" idx="1"/>
          </p:nvPr>
        </p:nvSpPr>
        <p:spPr>
          <a:xfrm>
            <a:off x="431800" y="2744788"/>
            <a:ext cx="6400799" cy="111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260"/>
              </a:spcBef>
              <a:spcAft>
                <a:spcPts val="0"/>
              </a:spcAft>
              <a:buClr>
                <a:srgbClr val="476B1F"/>
              </a:buClr>
              <a:buFont typeface="Georgia"/>
              <a:buNone/>
              <a:defRPr sz="1300" b="0" i="1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rgbClr val="96281B"/>
              </a:buClr>
              <a:buFont typeface="Georgia"/>
              <a:buNone/>
              <a:defRPr sz="3200" b="0" i="0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indent="0" algn="l" rtl="0">
              <a:buFont typeface="Arial"/>
              <a:buNone/>
              <a:defRPr sz="2800" b="0" i="0" u="none" strike="noStrike" cap="none" baseline="0"/>
            </a:lvl2pPr>
            <a:lvl3pPr marL="914400" marR="0" indent="0" algn="l" rtl="0">
              <a:buFont typeface="Arial"/>
              <a:buNone/>
              <a:defRPr sz="2400" b="0" i="0" u="none" strike="noStrike" cap="none" baseline="0"/>
            </a:lvl3pPr>
            <a:lvl4pPr marL="1371600" marR="0" indent="0" algn="l" rtl="0">
              <a:buFont typeface="Arial"/>
              <a:buNone/>
              <a:defRPr sz="2000" b="0" i="0" u="none" strike="noStrike" cap="none" baseline="0"/>
            </a:lvl4pPr>
            <a:lvl5pPr marL="1828800" marR="0" indent="0" algn="l" rtl="0">
              <a:buFont typeface="Arial"/>
              <a:buNone/>
              <a:defRPr sz="2000" b="0" i="0" u="none" strike="noStrike" cap="none" baseline="0"/>
            </a:lvl5pPr>
            <a:lvl6pPr marL="2286000" marR="0" indent="0" algn="l" rtl="0">
              <a:buFont typeface="Arial"/>
              <a:buNone/>
              <a:defRPr sz="2000" b="0" i="0" u="none" strike="noStrike" cap="none" baseline="0"/>
            </a:lvl6pPr>
            <a:lvl7pPr marL="2743200" marR="0" indent="0" algn="l" rtl="0">
              <a:buFont typeface="Arial"/>
              <a:buNone/>
              <a:defRPr sz="2000" b="0" i="0" u="none" strike="noStrike" cap="none" baseline="0"/>
            </a:lvl7pPr>
            <a:lvl8pPr marL="3200400" marR="0" indent="0" algn="l" rtl="0">
              <a:buFont typeface="Arial"/>
              <a:buNone/>
              <a:defRPr sz="2000" b="0" i="0" u="none" strike="noStrike" cap="none" baseline="0"/>
            </a:lvl8pPr>
            <a:lvl9pPr marL="3657600" marR="0" indent="0" algn="l" rtl="0">
              <a:buFont typeface="Arial"/>
              <a:buNone/>
              <a:defRPr sz="2000" b="0" i="0" u="none" strike="noStrike" cap="none" baseline="0"/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Georgia"/>
              <a:buNone/>
              <a:defRPr sz="1400"/>
            </a:lvl1pPr>
            <a:lvl2pPr marL="457200" indent="0" rtl="0">
              <a:buFont typeface="Georgia"/>
              <a:buNone/>
              <a:defRPr sz="1200"/>
            </a:lvl2pPr>
            <a:lvl3pPr marL="914400" indent="0" rtl="0">
              <a:buFont typeface="Georgia"/>
              <a:buNone/>
              <a:defRPr sz="1000"/>
            </a:lvl3pPr>
            <a:lvl4pPr marL="1371600" indent="0" rtl="0">
              <a:buFont typeface="Georgia"/>
              <a:buNone/>
              <a:defRPr sz="900"/>
            </a:lvl4pPr>
            <a:lvl5pPr marL="1828800" indent="0" rtl="0">
              <a:buFont typeface="Georgia"/>
              <a:buNone/>
              <a:defRPr sz="900"/>
            </a:lvl5pPr>
            <a:lvl6pPr marL="2286000" indent="0" rtl="0">
              <a:buFont typeface="Georgia"/>
              <a:buNone/>
              <a:defRPr sz="900"/>
            </a:lvl6pPr>
            <a:lvl7pPr marL="2743200" indent="0" rtl="0">
              <a:buFont typeface="Georgia"/>
              <a:buNone/>
              <a:defRPr sz="900"/>
            </a:lvl7pPr>
            <a:lvl8pPr marL="3200400" indent="0" rtl="0">
              <a:buFont typeface="Georgia"/>
              <a:buNone/>
              <a:defRPr sz="900"/>
            </a:lvl8pPr>
            <a:lvl9pPr marL="3657600" indent="0" rtl="0">
              <a:buFont typeface="Georgi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400" b="1"/>
            </a:lvl1pPr>
            <a:lvl2pPr marL="457200" indent="0" rtl="0">
              <a:buFont typeface="Georgia"/>
              <a:buNone/>
              <a:defRPr sz="2000" b="1"/>
            </a:lvl2pPr>
            <a:lvl3pPr marL="914400" indent="0" rtl="0">
              <a:buFont typeface="Georgia"/>
              <a:buNone/>
              <a:defRPr sz="1800" b="1"/>
            </a:lvl3pPr>
            <a:lvl4pPr marL="1371600" indent="0" rtl="0">
              <a:buFont typeface="Georgia"/>
              <a:buNone/>
              <a:defRPr sz="1600" b="1"/>
            </a:lvl4pPr>
            <a:lvl5pPr marL="1828800" indent="0" rtl="0">
              <a:buFont typeface="Georgia"/>
              <a:buNone/>
              <a:defRPr sz="1600" b="1"/>
            </a:lvl5pPr>
            <a:lvl6pPr marL="2286000" indent="0" rtl="0">
              <a:buFont typeface="Georgia"/>
              <a:buNone/>
              <a:defRPr sz="1600" b="1"/>
            </a:lvl6pPr>
            <a:lvl7pPr marL="2743200" indent="0" rtl="0">
              <a:buFont typeface="Georgia"/>
              <a:buNone/>
              <a:defRPr sz="1600" b="1"/>
            </a:lvl7pPr>
            <a:lvl8pPr marL="3200400" indent="0" rtl="0">
              <a:buFont typeface="Georgia"/>
              <a:buNone/>
              <a:defRPr sz="1600" b="1"/>
            </a:lvl8pPr>
            <a:lvl9pPr marL="3657600" indent="0" rtl="0">
              <a:buFont typeface="Georgia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3000" b="1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4062412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idx="2"/>
          </p:nvPr>
        </p:nvSpPr>
        <p:spPr>
          <a:xfrm>
            <a:off x="4646612" y="1546225"/>
            <a:ext cx="4062411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Georgia"/>
              <a:buNone/>
              <a:defRPr sz="2000"/>
            </a:lvl1pPr>
            <a:lvl2pPr marL="457200" indent="0" rtl="0">
              <a:buFont typeface="Georgia"/>
              <a:buNone/>
              <a:defRPr sz="1800"/>
            </a:lvl2pPr>
            <a:lvl3pPr marL="914400" indent="0" rtl="0">
              <a:buFont typeface="Georgia"/>
              <a:buNone/>
              <a:defRPr sz="1600"/>
            </a:lvl3pPr>
            <a:lvl4pPr marL="1371600" indent="0" rtl="0">
              <a:buFont typeface="Georgia"/>
              <a:buNone/>
              <a:defRPr sz="1400"/>
            </a:lvl4pPr>
            <a:lvl5pPr marL="1828800" indent="0" rtl="0">
              <a:buFont typeface="Georgia"/>
              <a:buNone/>
              <a:defRPr sz="1400"/>
            </a:lvl5pPr>
            <a:lvl6pPr marL="2286000" indent="0" rtl="0">
              <a:buFont typeface="Georgia"/>
              <a:buNone/>
              <a:defRPr sz="1400"/>
            </a:lvl6pPr>
            <a:lvl7pPr marL="2743200" indent="0" rtl="0">
              <a:buFont typeface="Georgia"/>
              <a:buNone/>
              <a:defRPr sz="1400"/>
            </a:lvl7pPr>
            <a:lvl8pPr marL="3200400" indent="0" rtl="0">
              <a:buFont typeface="Georgia"/>
              <a:buNone/>
              <a:defRPr sz="1400"/>
            </a:lvl8pPr>
            <a:lvl9pPr marL="3657600" indent="0" rtl="0">
              <a:buFont typeface="Georgi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marR="0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marR="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marR="0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dt" idx="10"/>
          </p:nvPr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31800" y="6405562"/>
            <a:ext cx="8277224" cy="1587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Shape 13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marR="0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marR="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marR="0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dt" idx="10"/>
          </p:nvPr>
        </p:nvSpPr>
        <p:spPr>
          <a:xfrm>
            <a:off x="431800" y="6134100"/>
            <a:ext cx="4597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rgbClr val="476B1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31800" y="6405562"/>
            <a:ext cx="8277224" cy="1587"/>
          </a:xfrm>
          <a:prstGeom prst="straightConnector1">
            <a:avLst/>
          </a:prstGeom>
          <a:noFill/>
          <a:ln w="12700" cap="rnd">
            <a:solidFill>
              <a:srgbClr val="476B1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" name="Shape 52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  <p:cxnSp>
        <p:nvCxnSpPr>
          <p:cNvPr id="53" name="Shape 53"/>
          <p:cNvCxnSpPr/>
          <p:nvPr/>
        </p:nvCxnSpPr>
        <p:spPr>
          <a:xfrm>
            <a:off x="431800" y="6405562"/>
            <a:ext cx="8277224" cy="1587"/>
          </a:xfrm>
          <a:prstGeom prst="straightConnector1">
            <a:avLst/>
          </a:prstGeom>
          <a:noFill/>
          <a:ln w="12700" cap="rnd">
            <a:solidFill>
              <a:srgbClr val="476B1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4" name="Shape 54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hape 89"/>
          <p:cNvCxnSpPr/>
          <p:nvPr/>
        </p:nvCxnSpPr>
        <p:spPr>
          <a:xfrm>
            <a:off x="431800" y="2644775"/>
            <a:ext cx="8277224" cy="0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431800" y="3309937"/>
            <a:ext cx="8277224" cy="0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431800" y="6405562"/>
            <a:ext cx="8277224" cy="0"/>
          </a:xfrm>
          <a:prstGeom prst="straightConnector1">
            <a:avLst/>
          </a:prstGeom>
          <a:noFill/>
          <a:ln w="12700" cap="rnd">
            <a:solidFill>
              <a:srgbClr val="96281B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2" name="Shape 92"/>
          <p:cNvSpPr/>
          <p:nvPr/>
        </p:nvSpPr>
        <p:spPr>
          <a:xfrm>
            <a:off x="7391400" y="6022975"/>
            <a:ext cx="1349374" cy="2397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indent="-138113" algn="l" rtl="0"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marR="0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marR="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marR="0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281B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>
            <a:off x="431800" y="2644775"/>
            <a:ext cx="8277224" cy="0"/>
          </a:xfrm>
          <a:prstGeom prst="straightConnector1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0" name="Shape 100"/>
          <p:cNvCxnSpPr/>
          <p:nvPr/>
        </p:nvCxnSpPr>
        <p:spPr>
          <a:xfrm>
            <a:off x="431800" y="3309937"/>
            <a:ext cx="8277224" cy="0"/>
          </a:xfrm>
          <a:prstGeom prst="straightConnector1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1" name="Shape 101"/>
          <p:cNvCxnSpPr/>
          <p:nvPr/>
        </p:nvCxnSpPr>
        <p:spPr>
          <a:xfrm>
            <a:off x="431800" y="6405562"/>
            <a:ext cx="8277224" cy="0"/>
          </a:xfrm>
          <a:prstGeom prst="straightConnector1">
            <a:avLst/>
          </a:prstGeom>
          <a:noFill/>
          <a:ln w="12700" cap="rnd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2" name="Shape 102"/>
          <p:cNvSpPr/>
          <p:nvPr/>
        </p:nvSpPr>
        <p:spPr>
          <a:xfrm>
            <a:off x="7391400" y="6022975"/>
            <a:ext cx="1357311" cy="2412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3000" b="1" i="0" u="none" strike="noStrike" cap="none" baseline="0">
                <a:solidFill>
                  <a:srgbClr val="476B1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0188" marR="0" indent="-138113" algn="l" rtl="0">
              <a:spcBef>
                <a:spcPts val="480"/>
              </a:spcBef>
              <a:spcAft>
                <a:spcPts val="0"/>
              </a:spcAft>
              <a:buClr>
                <a:srgbClr val="476B1F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81013" marR="0" indent="-11271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698500" marR="0" indent="-1079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900113" marR="0" indent="-10318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0953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5525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0097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4669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924175" marR="0" indent="-88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ctrTitle"/>
          </p:nvPr>
        </p:nvSpPr>
        <p:spPr>
          <a:xfrm>
            <a:off x="431800" y="2014536"/>
            <a:ext cx="77724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nb-NO" sz="3000" b="1" i="0" u="none" strike="noStrike" cap="none" baseline="0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Polyglot persistence</a:t>
            </a:r>
            <a:endParaRPr sz="3000" b="1" i="0" u="none" strike="noStrike" cap="none" baseline="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subTitle" idx="1"/>
          </p:nvPr>
        </p:nvSpPr>
        <p:spPr>
          <a:xfrm>
            <a:off x="431800" y="2744786"/>
            <a:ext cx="6400799" cy="2923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476B1F"/>
              </a:buClr>
              <a:buSzPct val="25000"/>
              <a:buFont typeface="Georgia"/>
              <a:buNone/>
            </a:pPr>
            <a:endParaRPr sz="1300" b="0" i="1" u="none" strike="noStrike" cap="none" baseline="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ACID on the Node, BASE on the cluster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6" name="Picture 2" descr="http://www.chemistryexplained.com/photos/acid-base-chemistry-328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567079"/>
            <a:ext cx="5530216" cy="395015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Key/Value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7348" name="Picture 4" descr="http://mbed.org/media/uploads/shintamainjp/_scaled_keyva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916832"/>
            <a:ext cx="5894605" cy="31683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Columnstore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5298" name="Picture 2" descr="http://www.labhut.com/media/catalog/product/cache/1/image/700x500/9df78eab33525d08d6e5fb8d27136e95/c/o/colstor60_1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412776"/>
            <a:ext cx="6595492" cy="447446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Document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1202" name="Picture 2" descr="https://www.oajustice.org/assets/OH/OH/userimages/iStock_000004581445Sm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1196752"/>
            <a:ext cx="4320480" cy="50484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dirty="0" smtClean="0"/>
              <a:t>Graph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3250" name="Picture 2" descr="http://graemethickins.typepad.com/.a/6a00d8341c4f1053ef0134827fe044970c-800w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052736"/>
            <a:ext cx="5400600" cy="49325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RDBMS</a:t>
            </a:r>
            <a:r>
              <a:rPr lang="nb-NO" sz="3000" dirty="0" smtClean="0"/>
              <a:t>			vs 			NOSQL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2916064" cy="37753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</a:t>
            </a:r>
            <a:r>
              <a:rPr lang="nb-NO" sz="2400" dirty="0" smtClean="0"/>
              <a:t>En maskin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</a:t>
            </a:r>
            <a:r>
              <a:rPr lang="nb-NO" sz="2400" dirty="0" smtClean="0"/>
              <a:t>CA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Skalerer vertikalt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SQL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</a:t>
            </a:r>
            <a:r>
              <a:rPr lang="nb-NO" sz="2400" dirty="0" smtClean="0"/>
              <a:t>ACID</a:t>
            </a:r>
          </a:p>
          <a:p>
            <a:pPr lvl="0">
              <a:buSzPct val="100694"/>
              <a:buFont typeface="Arial"/>
              <a:buChar char="•"/>
            </a:pPr>
            <a:r>
              <a:rPr lang="nb-NO" sz="2400" dirty="0" smtClean="0"/>
              <a:t> </a:t>
            </a:r>
            <a:r>
              <a:rPr lang="nb-NO" sz="2400" dirty="0" smtClean="0"/>
              <a:t>Indexer</a:t>
            </a:r>
            <a:endParaRPr lang="nb-NO" sz="2400" dirty="0" smtClean="0"/>
          </a:p>
          <a:p>
            <a:pPr lvl="0">
              <a:buSzPct val="100694"/>
              <a:buFont typeface="Arial"/>
              <a:buChar char="•"/>
            </a:pPr>
            <a:endParaRPr lang="nb-NO" sz="2200" dirty="0" smtClean="0"/>
          </a:p>
          <a:p>
            <a:endParaRPr dirty="0"/>
          </a:p>
          <a:p>
            <a:endParaRPr dirty="0"/>
          </a:p>
        </p:txBody>
      </p:sp>
      <p:sp>
        <p:nvSpPr>
          <p:cNvPr id="5" name="Shape 119"/>
          <p:cNvSpPr txBox="1">
            <a:spLocks/>
          </p:cNvSpPr>
          <p:nvPr/>
        </p:nvSpPr>
        <p:spPr>
          <a:xfrm>
            <a:off x="5508104" y="1484784"/>
            <a:ext cx="3204096" cy="377535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Mange</a:t>
            </a:r>
            <a:r>
              <a:rPr kumimoji="0" lang="nb-NO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maskiner</a:t>
            </a:r>
            <a:endParaRPr kumimoji="0" lang="nb-NO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kumimoji="0" lang="nb-NO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AP</a:t>
            </a: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/CA/CP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Skalerer Horisontalt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Custom</a:t>
            </a:r>
            <a:r>
              <a:rPr kumimoji="0" lang="nb-NO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API</a:t>
            </a:r>
            <a:endParaRPr kumimoji="0" lang="nb-NO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”ACID” og 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r>
              <a:rPr kumimoji="0" lang="nb-NO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Keys/key</a:t>
            </a:r>
            <a:r>
              <a:rPr kumimoji="0" lang="nb-NO" sz="24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eorgia"/>
                <a:ea typeface="Georgia"/>
                <a:cs typeface="Georgia"/>
                <a:sym typeface="Georgia"/>
              </a:rPr>
              <a:t> ranges</a:t>
            </a:r>
            <a:endParaRPr kumimoji="0" lang="nb-NO" sz="2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Pct val="100694"/>
              <a:buFont typeface="Arial"/>
              <a:buChar char="•"/>
              <a:tabLst/>
              <a:defRPr/>
            </a:pPr>
            <a:endParaRPr kumimoji="0" lang="nb-NO" sz="22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Tx/>
              <a:buFont typeface="Georgia"/>
              <a:buNone/>
              <a:tabLst/>
              <a:defRPr/>
            </a:pPr>
            <a:endParaRPr kumimoji="0" lang="nb-NO" sz="20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6281B"/>
              </a:buClr>
              <a:buSzTx/>
              <a:buFont typeface="Georgia"/>
              <a:buNone/>
              <a:tabLst/>
              <a:defRPr/>
            </a:pPr>
            <a:endParaRPr kumimoji="0" lang="nb-NO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 dirty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</a:t>
            </a:r>
            <a:r>
              <a:rPr sz="1000" b="0" i="1" u="none" strike="noStrike" cap="none" baseline="0" dirty="0" err="1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april</a:t>
            </a:r>
            <a:r>
              <a:rPr sz="1000" b="0" i="1" u="none" strike="noStrike" cap="none" baseline="0" dirty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sz="1000" b="0" i="1" u="none" strike="noStrike" cap="none" baseline="0" dirty="0" err="1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Fagfredag</a:t>
            </a:r>
            <a:endParaRPr sz="1000" b="0" i="1" u="none" strike="noStrike" cap="none" baseline="0" dirty="0">
              <a:solidFill>
                <a:srgbClr val="9628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rgbClr val="96281B"/>
              </a:buClr>
              <a:buSzPct val="25000"/>
            </a:pPr>
            <a:r>
              <a:rPr lang="nb-NO" sz="3000" dirty="0" smtClean="0"/>
              <a:t>Polyglot persistence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7719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 dirty="0"/>
          </a:p>
          <a:p>
            <a:endParaRPr dirty="0"/>
          </a:p>
        </p:txBody>
      </p:sp>
      <p:pic>
        <p:nvPicPr>
          <p:cNvPr id="8194" name="Picture 2" descr="Babel Fis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1727296"/>
            <a:ext cx="3960440" cy="44460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Hvorfor nå?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3157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Hvorfor nå?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2305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r>
              <a:rPr lang="nb-NO" sz="2800" dirty="0" smtClean="0"/>
              <a:t>Big data</a:t>
            </a:r>
          </a:p>
          <a:p>
            <a:pPr>
              <a:buSzPct val="100694"/>
              <a:buFont typeface="Arial"/>
              <a:buChar char="•"/>
            </a:pPr>
            <a:r>
              <a:rPr lang="nb-NO" sz="2800" dirty="0" smtClean="0"/>
              <a:t>Nye integrasjonstrender</a:t>
            </a:r>
            <a:endParaRPr lang="nb-NO" sz="2600" dirty="0" smtClean="0"/>
          </a:p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2708920"/>
            <a:ext cx="451250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034" name="Picture 2" descr="http://www.wearyourbeer.com/images/Humor_Whats_In_It_For_Me_Navy_Shir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980728"/>
            <a:ext cx="4608512" cy="4608512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NOSQL</a:t>
            </a:r>
            <a:r>
              <a:rPr lang="nb-NO" sz="3000" b="1" i="0" u="none" strike="noStrike" cap="small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 – hva da?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431800" y="1546225"/>
            <a:ext cx="8277224" cy="173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buSzPct val="100694"/>
              <a:buFont typeface="Arial"/>
              <a:buChar char="•"/>
            </a:pPr>
            <a:endParaRPr lang="nb-NO" sz="2800" dirty="0" smtClean="0"/>
          </a:p>
          <a:p>
            <a:pPr lvl="1">
              <a:buSzPct val="100694"/>
              <a:buFont typeface="Arial"/>
              <a:buChar char="•"/>
            </a:pPr>
            <a:r>
              <a:rPr lang="nb-NO" sz="24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Anderledes</a:t>
            </a:r>
            <a:r>
              <a:rPr lang="nb-NO" sz="24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datamodell</a:t>
            </a:r>
          </a:p>
          <a:p>
            <a:pPr lvl="1">
              <a:buSzPct val="100694"/>
              <a:buFont typeface="Arial"/>
              <a:buChar char="•"/>
            </a:pPr>
            <a:r>
              <a:rPr lang="nb-NO" sz="2400" dirty="0" smtClean="0"/>
              <a:t>Myker opp begrensninger</a:t>
            </a:r>
            <a:endParaRPr sz="24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CAP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CAP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779912" y="5661248"/>
            <a:ext cx="12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ACID</a:t>
            </a:r>
            <a:endParaRPr lang="nb-NO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83968" y="501317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431800" y="61341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Georgia"/>
              <a:buNone/>
            </a:pPr>
            <a:r>
              <a:rPr sz="1000" b="0" i="1" u="none" strike="noStrike" cap="none" baseline="0">
                <a:solidFill>
                  <a:srgbClr val="96281B"/>
                </a:solidFill>
                <a:latin typeface="Georgia"/>
                <a:ea typeface="Georgia"/>
                <a:cs typeface="Georgia"/>
                <a:sym typeface="Georgia"/>
              </a:rPr>
              <a:t>13. april / Fagfredag</a:t>
            </a: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31800" y="898525"/>
            <a:ext cx="8277224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6281B"/>
              </a:buClr>
              <a:buSzPct val="25000"/>
              <a:buFont typeface="Trebuchet MS"/>
              <a:buNone/>
            </a:pPr>
            <a:r>
              <a:rPr lang="nb-NO" sz="3000" b="1" i="0" u="none" strike="noStrike" cap="small" baseline="0" dirty="0" smtClean="0">
                <a:solidFill>
                  <a:srgbClr val="96281B"/>
                </a:solidFill>
                <a:latin typeface="Trebuchet MS"/>
                <a:ea typeface="Trebuchet MS"/>
                <a:cs typeface="Trebuchet MS"/>
                <a:sym typeface="Trebuchet MS"/>
              </a:rPr>
              <a:t>CAP</a:t>
            </a:r>
            <a:endParaRPr sz="3000" b="1" i="0" u="none" strike="noStrike" cap="small" baseline="0" dirty="0">
              <a:solidFill>
                <a:srgbClr val="96281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9156" name="Picture 4" descr="CA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688" y="620688"/>
            <a:ext cx="5184576" cy="468772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682408">
            <a:off x="1224365" y="1601095"/>
            <a:ext cx="12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BASE</a:t>
            </a:r>
            <a:endParaRPr lang="nb-NO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5661248"/>
            <a:ext cx="122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/>
              <a:t>ACID</a:t>
            </a:r>
            <a:endParaRPr lang="nb-NO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5736" y="198884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283968" y="501317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3_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1_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4_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568</Words>
  <Application>Microsoft Office PowerPoint</Application>
  <PresentationFormat>On-screen Show (4:3)</PresentationFormat>
  <Paragraphs>143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/>
      <vt:lpstr/>
      <vt:lpstr/>
      <vt:lpstr/>
      <vt:lpstr>Polyglot persistence</vt:lpstr>
      <vt:lpstr>Polyglot persistence</vt:lpstr>
      <vt:lpstr>Hvorfor nå?</vt:lpstr>
      <vt:lpstr>Hvorfor nå?</vt:lpstr>
      <vt:lpstr>Slide 5</vt:lpstr>
      <vt:lpstr>NOSQL – hva da?</vt:lpstr>
      <vt:lpstr>CAP</vt:lpstr>
      <vt:lpstr>CAP</vt:lpstr>
      <vt:lpstr>CAP</vt:lpstr>
      <vt:lpstr>ACID on the Node, BASE on the cluster</vt:lpstr>
      <vt:lpstr>Key/Value</vt:lpstr>
      <vt:lpstr>Columnstore</vt:lpstr>
      <vt:lpstr>Document</vt:lpstr>
      <vt:lpstr>Graph</vt:lpstr>
      <vt:lpstr>RDBMS   vs    NOSQL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WebHest – Spill på hest!</dc:title>
  <cp:lastModifiedBy>joso</cp:lastModifiedBy>
  <cp:revision>125</cp:revision>
  <dcterms:modified xsi:type="dcterms:W3CDTF">2013-10-07T22:01:02Z</dcterms:modified>
</cp:coreProperties>
</file>