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48"/>
  </p:notesMasterIdLst>
  <p:handoutMasterIdLst>
    <p:handoutMasterId r:id="rId49"/>
  </p:handout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8" r:id="rId10"/>
    <p:sldId id="287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9" r:id="rId20"/>
    <p:sldId id="297" r:id="rId21"/>
    <p:sldId id="298" r:id="rId22"/>
    <p:sldId id="300" r:id="rId23"/>
    <p:sldId id="301" r:id="rId24"/>
    <p:sldId id="302" r:id="rId25"/>
    <p:sldId id="303" r:id="rId26"/>
    <p:sldId id="304" r:id="rId27"/>
    <p:sldId id="306" r:id="rId28"/>
    <p:sldId id="307" r:id="rId29"/>
    <p:sldId id="308" r:id="rId30"/>
    <p:sldId id="313" r:id="rId31"/>
    <p:sldId id="314" r:id="rId32"/>
    <p:sldId id="316" r:id="rId33"/>
    <p:sldId id="315" r:id="rId34"/>
    <p:sldId id="318" r:id="rId35"/>
    <p:sldId id="317" r:id="rId36"/>
    <p:sldId id="319" r:id="rId37"/>
    <p:sldId id="320" r:id="rId38"/>
    <p:sldId id="323" r:id="rId39"/>
    <p:sldId id="321" r:id="rId40"/>
    <p:sldId id="325" r:id="rId41"/>
    <p:sldId id="328" r:id="rId42"/>
    <p:sldId id="324" r:id="rId43"/>
    <p:sldId id="309" r:id="rId44"/>
    <p:sldId id="310" r:id="rId45"/>
    <p:sldId id="322" r:id="rId46"/>
    <p:sldId id="327" r:id="rId47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CC9900"/>
    <a:srgbClr val="1FD334"/>
    <a:srgbClr val="58DE42"/>
    <a:srgbClr val="00823B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1" autoAdjust="0"/>
    <p:restoredTop sz="94669" autoAdjust="0"/>
  </p:normalViewPr>
  <p:slideViewPr>
    <p:cSldViewPr>
      <p:cViewPr>
        <p:scale>
          <a:sx n="77" d="100"/>
          <a:sy n="77" d="100"/>
        </p:scale>
        <p:origin x="726" y="5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Times New Roman" pitchFamily="16" charset="0"/>
              <a:buNone/>
              <a:defRPr sz="1200"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Times New Roman" pitchFamily="16" charset="0"/>
              <a:buNone/>
              <a:defRPr sz="1200"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fld id="{9696DCB7-90B2-453B-A0A8-5D3402FCAF70}" type="datetimeFigureOut">
              <a:rPr lang="lt-LT"/>
              <a:pPr>
                <a:defRPr/>
              </a:pPr>
              <a:t>2019-01-21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Times New Roman" pitchFamily="16" charset="0"/>
              <a:buNone/>
              <a:defRPr sz="1200"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E775EA-269E-4BE3-9B26-8A11250033F3}" type="slidenum">
              <a:rPr lang="lt-LT" altLang="lt-LT"/>
              <a:pPr/>
              <a:t>‹#›</a:t>
            </a:fld>
            <a:endParaRPr lang="lt-LT" alt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  <p:sp>
        <p:nvSpPr>
          <p:cNvPr id="4915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  <p:sp>
        <p:nvSpPr>
          <p:cNvPr id="49156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  <p:sp>
        <p:nvSpPr>
          <p:cNvPr id="49158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  <p:sp>
        <p:nvSpPr>
          <p:cNvPr id="49159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  <p:sp>
        <p:nvSpPr>
          <p:cNvPr id="49160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  <p:sp>
        <p:nvSpPr>
          <p:cNvPr id="49161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  <p:sp>
        <p:nvSpPr>
          <p:cNvPr id="49162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  <p:sp>
        <p:nvSpPr>
          <p:cNvPr id="49163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  <p:sp>
        <p:nvSpPr>
          <p:cNvPr id="49164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  <p:sp>
        <p:nvSpPr>
          <p:cNvPr id="49165" name="AutoShape 1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52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lt-LT" altLang="lt-LT"/>
          </a:p>
        </p:txBody>
      </p:sp>
      <p:sp>
        <p:nvSpPr>
          <p:cNvPr id="11278" name="Rectangle 1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52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lt-LT" altLang="lt-LT"/>
          </a:p>
        </p:txBody>
      </p:sp>
      <p:sp>
        <p:nvSpPr>
          <p:cNvPr id="49168" name="Rectangle 15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52950" cy="340995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11280" name="Rectangle 1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673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lt-LT" altLang="lt-LT" noProof="0" smtClean="0"/>
          </a:p>
        </p:txBody>
      </p:sp>
      <p:sp>
        <p:nvSpPr>
          <p:cNvPr id="11281" name="Rectangle 17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52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lt-LT" altLang="lt-LT"/>
          </a:p>
        </p:txBody>
      </p:sp>
      <p:sp>
        <p:nvSpPr>
          <p:cNvPr id="11282" name="Rectangle 1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52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2B0CA5B7-93BC-4662-8E2C-44FEBB2B26D7}" type="slidenum">
              <a:rPr lang="lt-LT" altLang="lt-LT"/>
              <a:pPr/>
              <a:t>‹#›</a:t>
            </a:fld>
            <a:endParaRPr lang="lt-LT" alt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6600" cy="340995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 altLang="lt-L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 altLang="lt-L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lt-LT"/>
              <a:t>Duomenų struktūrų pagrindai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C3243-C47A-4432-BBB7-549DB2007C86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19894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 altLang="lt-L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lt-LT"/>
              <a:t>Duomenų struktūrų pagrindai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20983F-B194-40D3-B0B0-3E1227C428AB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97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0"/>
            <a:ext cx="2155825" cy="6362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0"/>
            <a:ext cx="6315075" cy="6362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 altLang="lt-L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lt-LT"/>
              <a:t>Duomenų struktūrų pagrindai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5FFE8-574A-4928-8E7D-B288F9609A61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9941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 altLang="lt-L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lt-LT"/>
              <a:t>Duomenų struktūrų pagrindai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7C07E5-55D9-43A7-8A28-F89C6CD86643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46240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 altLang="lt-L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lt-LT"/>
              <a:t>Duomenų struktūrų pagrindai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D378C-FFC6-47E3-A0C5-96DCC7249A91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68791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35450" cy="5237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125538"/>
            <a:ext cx="4235450" cy="5237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 altLang="lt-L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lt-LT"/>
              <a:t>Duomenų struktūrų pagrindai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6EBEC2-6A13-43FC-B6A7-E9B15BB1E478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918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 altLang="lt-LT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lt-LT"/>
              <a:t>Duomenų struktūrų pagrindai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DE36B-8712-4858-B805-BA02792042BA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076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 altLang="lt-L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lt-LT"/>
              <a:t>Duomenų struktūrų pagrindai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7406B-61E6-4363-A0CE-11DA8D6EB4FB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91272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 altLang="lt-L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lt-LT"/>
              <a:t>Duomenų struktūrų pagrindai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6D6CEB-6F62-46A8-9E6F-5D3A7A0D76AA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16200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 altLang="lt-L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lt-LT"/>
              <a:t>Duomenų struktūrų pagrindai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1A50AB-0F0E-47DA-881C-BDA1184A141E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4558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lt-L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 altLang="lt-L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lt-LT"/>
              <a:t>Duomenų struktūrų pagrindai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D4A8B1-7B46-49C1-BCBB-070F76C55B09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65856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99"/>
            </a:gs>
            <a:gs pos="7001">
              <a:srgbClr val="FFFF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7685087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lt-LT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623300" cy="523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lt-LT" smtClean="0"/>
              <a:t>Click to edit the outline text format</a:t>
            </a:r>
          </a:p>
          <a:p>
            <a:pPr lvl="1"/>
            <a:r>
              <a:rPr lang="en-GB" altLang="lt-LT" smtClean="0"/>
              <a:t>Second Outline Level</a:t>
            </a:r>
          </a:p>
          <a:p>
            <a:pPr lvl="2"/>
            <a:r>
              <a:rPr lang="en-GB" altLang="lt-LT" smtClean="0"/>
              <a:t>Third Outline Level</a:t>
            </a:r>
          </a:p>
          <a:p>
            <a:pPr lvl="3"/>
            <a:r>
              <a:rPr lang="en-GB" altLang="lt-LT" smtClean="0"/>
              <a:t>Fourth Outline Level</a:t>
            </a:r>
          </a:p>
          <a:p>
            <a:pPr lvl="4"/>
            <a:r>
              <a:rPr lang="en-GB" altLang="lt-LT" smtClean="0"/>
              <a:t>Fifth Outline Level</a:t>
            </a:r>
          </a:p>
          <a:p>
            <a:pPr lvl="4"/>
            <a:r>
              <a:rPr lang="en-GB" altLang="lt-LT" smtClean="0"/>
              <a:t>Sixth Outline Level</a:t>
            </a:r>
          </a:p>
          <a:p>
            <a:pPr lvl="4"/>
            <a:r>
              <a:rPr lang="en-GB" altLang="lt-LT" smtClean="0"/>
              <a:t>Seventh Outline Level</a:t>
            </a:r>
          </a:p>
          <a:p>
            <a:pPr lvl="4"/>
            <a:r>
              <a:rPr lang="en-GB" altLang="lt-LT" smtClean="0"/>
              <a:t>Eighth Outline Level</a:t>
            </a:r>
          </a:p>
          <a:p>
            <a:pPr lvl="4"/>
            <a:r>
              <a:rPr lang="en-GB" altLang="lt-LT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453188"/>
            <a:ext cx="211455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198438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lt-LT" altLang="lt-LT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453188"/>
            <a:ext cx="287655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198438" algn="ct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r>
              <a:rPr lang="lt-LT" altLang="lt-LT"/>
              <a:t>Duomenų struktūrų pagrindai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3188"/>
            <a:ext cx="211455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198438" algn="r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2AECEE13-8639-4444-B42E-6FF7C0968B1F}" type="slidenum">
              <a:rPr lang="lt-LT" altLang="lt-LT"/>
              <a:pPr/>
              <a:t>‹#›</a:t>
            </a:fld>
            <a:endParaRPr lang="lt-LT" altLang="lt-LT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250825" y="981075"/>
            <a:ext cx="8642350" cy="365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  <p:sp>
        <p:nvSpPr>
          <p:cNvPr id="1032" name="WordArt 7"/>
          <p:cNvSpPr>
            <a:spLocks noChangeArrowheads="1" noChangeShapeType="1" noTextEdit="1"/>
          </p:cNvSpPr>
          <p:nvPr/>
        </p:nvSpPr>
        <p:spPr bwMode="auto">
          <a:xfrm>
            <a:off x="8229600" y="152400"/>
            <a:ext cx="609600" cy="755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lt-LT" kern="10"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99CCFF"/>
                    </a:gs>
                    <a:gs pos="100000">
                      <a:srgbClr val="99CC00"/>
                    </a:gs>
                  </a:gsLst>
                  <a:lin ang="5400000" scaled="1"/>
                </a:gradFill>
                <a:latin typeface="Arial Black" panose="020B0A04020102020204" pitchFamily="34" charset="0"/>
              </a:rPr>
              <a:t>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333399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333399"/>
          </a:solidFill>
          <a:latin typeface="Arial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333399"/>
          </a:solidFill>
          <a:latin typeface="Arial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333399"/>
          </a:solidFill>
          <a:latin typeface="Arial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333399"/>
          </a:solidFill>
          <a:latin typeface="Arial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333399"/>
          </a:solidFill>
          <a:latin typeface="Arial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333399"/>
          </a:solidFill>
          <a:latin typeface="Arial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333399"/>
          </a:solidFill>
          <a:latin typeface="Arial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333399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spec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ww.oracle.com/technetwork/java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r>
              <a:rPr lang="en-US" altLang="lt-LT" sz="2400" smtClean="0"/>
              <a:t>P175B126</a:t>
            </a:r>
            <a:endParaRPr lang="lt-LT" altLang="lt-LT" sz="2400" smtClean="0"/>
          </a:p>
        </p:txBody>
      </p:sp>
      <p:sp>
        <p:nvSpPr>
          <p:cNvPr id="2051" name="Content Placeholder 5"/>
          <p:cNvSpPr>
            <a:spLocks noGrp="1"/>
          </p:cNvSpPr>
          <p:nvPr>
            <p:ph idx="1"/>
          </p:nvPr>
        </p:nvSpPr>
        <p:spPr>
          <a:xfrm>
            <a:off x="115888" y="981075"/>
            <a:ext cx="8928100" cy="5340350"/>
          </a:xfrm>
        </p:spPr>
        <p:txBody>
          <a:bodyPr/>
          <a:lstStyle/>
          <a:p>
            <a:pPr eaLnBrk="1" hangingPunct="1">
              <a:spcBef>
                <a:spcPts val="1100"/>
              </a:spcBef>
              <a:buClrTx/>
              <a:buFontTx/>
              <a:buNone/>
            </a:pPr>
            <a:r>
              <a:rPr lang="lt-LT" altLang="lt-LT" sz="5400" b="1" smtClean="0"/>
              <a:t>	</a:t>
            </a:r>
          </a:p>
          <a:p>
            <a:pPr algn="ctr" eaLnBrk="1" hangingPunct="1">
              <a:buClrTx/>
              <a:buFontTx/>
              <a:buNone/>
            </a:pPr>
            <a:endParaRPr lang="lt-LT" altLang="lt-LT" sz="2800" b="1" smtClean="0">
              <a:latin typeface="Times New Roman" panose="02020603050405020304" pitchFamily="18" charset="0"/>
            </a:endParaRPr>
          </a:p>
          <a:p>
            <a:pPr algn="ctr" eaLnBrk="1" hangingPunct="1">
              <a:buClrTx/>
            </a:pPr>
            <a:r>
              <a:rPr lang="lt-LT" altLang="lt-LT" sz="2800" b="1" smtClean="0"/>
              <a:t>Įvadas į </a:t>
            </a:r>
            <a:r>
              <a:rPr lang="lt-LT" altLang="lt-LT" sz="2800" b="1" i="1" smtClean="0"/>
              <a:t>Javos</a:t>
            </a:r>
            <a:r>
              <a:rPr lang="lt-LT" altLang="lt-LT" sz="2800" b="1" smtClean="0"/>
              <a:t> kalbą</a:t>
            </a:r>
          </a:p>
          <a:p>
            <a:pPr algn="ctr" eaLnBrk="1" hangingPunct="1">
              <a:buClrTx/>
            </a:pPr>
            <a:r>
              <a:rPr lang="lt-LT" altLang="lt-LT" sz="2800" b="1" smtClean="0"/>
              <a:t>Programinė įranga</a:t>
            </a:r>
          </a:p>
          <a:p>
            <a:pPr algn="ctr" eaLnBrk="1" hangingPunct="1">
              <a:buClrTx/>
            </a:pPr>
            <a:r>
              <a:rPr lang="lt-LT" altLang="lt-LT" sz="2800" b="1" smtClean="0"/>
              <a:t>Paprasti duomenų tipai ir masyvai</a:t>
            </a:r>
          </a:p>
          <a:p>
            <a:pPr algn="ctr" eaLnBrk="1" hangingPunct="1">
              <a:buClrTx/>
            </a:pPr>
            <a:r>
              <a:rPr lang="lt-LT" altLang="lt-LT" sz="2800" b="1" smtClean="0"/>
              <a:t>Java kalbos sintaksė</a:t>
            </a:r>
          </a:p>
          <a:p>
            <a:pPr algn="ctr" eaLnBrk="1" hangingPunct="1">
              <a:buClrTx/>
              <a:buFontTx/>
              <a:buNone/>
            </a:pPr>
            <a:endParaRPr lang="lt-LT" altLang="lt-LT" sz="2800" b="1" smtClean="0">
              <a:latin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</a:pPr>
            <a:endParaRPr lang="lt-LT" altLang="lt-LT" sz="2800" b="1" smtClean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endParaRPr lang="en-US" altLang="lt-LT" sz="3600" b="1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lt-LT" sz="3600" smtClean="0"/>
              <a:t>				</a:t>
            </a:r>
            <a:r>
              <a:rPr lang="lt-LT" altLang="lt-LT" sz="3600" smtClean="0"/>
              <a:t> </a:t>
            </a:r>
          </a:p>
        </p:txBody>
      </p:sp>
      <p:sp>
        <p:nvSpPr>
          <p:cNvPr id="2052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205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728C8578-1C50-421E-89D9-62533E8EDE17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1</a:t>
            </a:fld>
            <a:r>
              <a:rPr lang="lt-LT" altLang="lt-LT" sz="1400">
                <a:latin typeface="Times New Roman" panose="02020603050405020304" pitchFamily="18" charset="0"/>
              </a:rPr>
              <a:t>/46 (33)</a:t>
            </a:r>
          </a:p>
        </p:txBody>
      </p:sp>
      <p:pic>
        <p:nvPicPr>
          <p:cNvPr id="2054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55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>
          <a:xfrm>
            <a:off x="1979613" y="190500"/>
            <a:ext cx="6821487" cy="555625"/>
          </a:xfrm>
        </p:spPr>
        <p:txBody>
          <a:bodyPr/>
          <a:lstStyle/>
          <a:p>
            <a:pPr eaLnBrk="1" hangingPunct="1"/>
            <a:r>
              <a:rPr lang="en-AU" altLang="lt-LT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</a:t>
            </a:r>
            <a:r>
              <a:rPr lang="lt-LT" altLang="lt-LT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AU" altLang="lt-LT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programos vykdymo etapai (</a:t>
            </a:r>
            <a:r>
              <a:rPr lang="lt-LT" altLang="lt-LT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pagal</a:t>
            </a:r>
            <a:r>
              <a:rPr lang="en-AU" altLang="lt-LT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Deitel)</a:t>
            </a:r>
          </a:p>
        </p:txBody>
      </p:sp>
      <p:sp>
        <p:nvSpPr>
          <p:cNvPr id="11267" name="Content Placeholder 5"/>
          <p:cNvSpPr>
            <a:spLocks noGrp="1"/>
          </p:cNvSpPr>
          <p:nvPr>
            <p:ph idx="1"/>
          </p:nvPr>
        </p:nvSpPr>
        <p:spPr>
          <a:xfrm>
            <a:off x="115888" y="1125538"/>
            <a:ext cx="8928100" cy="5195887"/>
          </a:xfrm>
        </p:spPr>
        <p:txBody>
          <a:bodyPr/>
          <a:lstStyle/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altLang="lt-LT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1126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A42A5478-8B43-4C7E-90A9-4DE8D822ADA4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10</a:t>
            </a:fld>
            <a:r>
              <a:rPr lang="lt-LT" altLang="lt-LT" sz="1400">
                <a:latin typeface="Times New Roman" panose="02020603050405020304" pitchFamily="18" charset="0"/>
              </a:rPr>
              <a:t>/46 (33)</a:t>
            </a:r>
          </a:p>
        </p:txBody>
      </p:sp>
      <p:pic>
        <p:nvPicPr>
          <p:cNvPr id="11270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71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2" name="Text Box 4"/>
          <p:cNvSpPr txBox="1">
            <a:spLocks noChangeArrowheads="1"/>
          </p:cNvSpPr>
          <p:nvPr/>
        </p:nvSpPr>
        <p:spPr bwMode="auto">
          <a:xfrm>
            <a:off x="190500" y="889000"/>
            <a:ext cx="8610600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  <p:sp>
        <p:nvSpPr>
          <p:cNvPr id="11273" name="Rectangle 5"/>
          <p:cNvSpPr>
            <a:spLocks noChangeArrowheads="1"/>
          </p:cNvSpPr>
          <p:nvPr/>
        </p:nvSpPr>
        <p:spPr bwMode="auto">
          <a:xfrm>
            <a:off x="4316413" y="2125663"/>
            <a:ext cx="858837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FontTx/>
              <a:buNone/>
            </a:pPr>
            <a:endParaRPr lang="lt-LT" altLang="lt-LT" sz="100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80000"/>
              </a:lnSpc>
              <a:buClrTx/>
              <a:buFontTx/>
              <a:buNone/>
            </a:pPr>
            <a:r>
              <a:rPr lang="lt-LT" altLang="lt-LT" sz="1200">
                <a:latin typeface="Arial" panose="020B0604020202020204" pitchFamily="34" charset="0"/>
              </a:rPr>
              <a:t>Atmintis</a:t>
            </a:r>
          </a:p>
        </p:txBody>
      </p:sp>
      <p:grpSp>
        <p:nvGrpSpPr>
          <p:cNvPr id="11274" name="Group 6"/>
          <p:cNvGrpSpPr>
            <a:grpSpLocks/>
          </p:cNvGrpSpPr>
          <p:nvPr/>
        </p:nvGrpSpPr>
        <p:grpSpPr bwMode="auto">
          <a:xfrm>
            <a:off x="4316413" y="2230438"/>
            <a:ext cx="842962" cy="1173162"/>
            <a:chOff x="2719" y="1336"/>
            <a:chExt cx="531" cy="739"/>
          </a:xfrm>
        </p:grpSpPr>
        <p:sp>
          <p:nvSpPr>
            <p:cNvPr id="11389" name="Freeform 7"/>
            <p:cNvSpPr>
              <a:spLocks noChangeArrowheads="1"/>
            </p:cNvSpPr>
            <p:nvPr/>
          </p:nvSpPr>
          <p:spPr bwMode="auto">
            <a:xfrm>
              <a:off x="2719" y="1336"/>
              <a:ext cx="527" cy="73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90"/>
                  </a:lnTo>
                  <a:lnTo>
                    <a:pt x="0" y="19990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240" cap="sq">
              <a:solidFill>
                <a:srgbClr val="4DB3E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11390" name="Freeform 8"/>
            <p:cNvSpPr>
              <a:spLocks noChangeArrowheads="1"/>
            </p:cNvSpPr>
            <p:nvPr/>
          </p:nvSpPr>
          <p:spPr bwMode="auto">
            <a:xfrm>
              <a:off x="2720" y="1336"/>
              <a:ext cx="530" cy="8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16"/>
                  </a:lnTo>
                  <a:lnTo>
                    <a:pt x="0" y="19916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11391" name="Freeform 9"/>
            <p:cNvSpPr>
              <a:spLocks noChangeArrowheads="1"/>
            </p:cNvSpPr>
            <p:nvPr/>
          </p:nvSpPr>
          <p:spPr bwMode="auto">
            <a:xfrm>
              <a:off x="2720" y="1430"/>
              <a:ext cx="530" cy="8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grpSp>
          <p:nvGrpSpPr>
            <p:cNvPr id="11392" name="Group 10"/>
            <p:cNvGrpSpPr>
              <a:grpSpLocks/>
            </p:cNvGrpSpPr>
            <p:nvPr/>
          </p:nvGrpSpPr>
          <p:grpSpPr bwMode="auto">
            <a:xfrm>
              <a:off x="2720" y="1525"/>
              <a:ext cx="530" cy="550"/>
              <a:chOff x="2720" y="1525"/>
              <a:chExt cx="530" cy="550"/>
            </a:xfrm>
          </p:grpSpPr>
          <p:sp>
            <p:nvSpPr>
              <p:cNvPr id="11393" name="Rectangle 11"/>
              <p:cNvSpPr>
                <a:spLocks noChangeArrowheads="1"/>
              </p:cNvSpPr>
              <p:nvPr/>
            </p:nvSpPr>
            <p:spPr bwMode="auto">
              <a:xfrm>
                <a:off x="2945" y="1809"/>
                <a:ext cx="5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ahoma" panose="020B0604030504040204" pitchFamily="34" charset="0"/>
                    <a:ea typeface="Microsoft YaHei" panose="020B0503020204020204" pitchFamily="34" charset="-122"/>
                  </a:defRPr>
                </a:lvl1pPr>
                <a:lvl2pPr eaLnBrk="0" hangingPunct="0">
                  <a:spcBef>
                    <a:spcPts val="600"/>
                  </a:spcBef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ahoma" panose="020B0604030504040204" pitchFamily="34" charset="0"/>
                    <a:ea typeface="Microsoft YaHei" panose="020B0503020204020204" pitchFamily="34" charset="-122"/>
                  </a:defRPr>
                </a:lvl2pPr>
                <a:lvl3pPr eaLnBrk="0" hangingPunct="0">
                  <a:spcBef>
                    <a:spcPts val="500"/>
                  </a:spcBef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Tahoma" panose="020B0604030504040204" pitchFamily="34" charset="0"/>
                    <a:ea typeface="Microsoft YaHei" panose="020B0503020204020204" pitchFamily="34" charset="-122"/>
                  </a:defRPr>
                </a:lvl3pPr>
                <a:lvl4pPr eaLnBrk="0" hangingPunct="0">
                  <a:spcBef>
                    <a:spcPts val="450"/>
                  </a:spcBef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Tahoma" panose="020B0604030504040204" pitchFamily="34" charset="0"/>
                    <a:ea typeface="Microsoft YaHei" panose="020B0503020204020204" pitchFamily="34" charset="-122"/>
                  </a:defRPr>
                </a:lvl4pPr>
                <a:lvl5pPr eaLnBrk="0" hangingPunct="0">
                  <a:spcBef>
                    <a:spcPts val="450"/>
                  </a:spcBef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Tahoma" panose="020B060403050404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ts val="4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Tahoma" panose="020B060403050404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ts val="4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Tahoma" panose="020B060403050404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ts val="4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Tahoma" panose="020B060403050404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ts val="4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Tahoma" panose="020B060403050404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just" eaLnBrk="1" hangingPunct="1">
                  <a:lnSpc>
                    <a:spcPct val="88000"/>
                  </a:lnSpc>
                  <a:buClrTx/>
                  <a:buFontTx/>
                  <a:buNone/>
                </a:pPr>
                <a:r>
                  <a:rPr lang="en-US" altLang="lt-LT" sz="800">
                    <a:latin typeface="Arial" panose="020B0604020202020204" pitchFamily="34" charset="0"/>
                  </a:rPr>
                  <a:t>.</a:t>
                </a:r>
              </a:p>
              <a:p>
                <a:pPr algn="just" eaLnBrk="1" hangingPunct="1">
                  <a:lnSpc>
                    <a:spcPct val="88000"/>
                  </a:lnSpc>
                  <a:buClrTx/>
                  <a:buFontTx/>
                  <a:buNone/>
                </a:pPr>
                <a:r>
                  <a:rPr lang="en-US" altLang="lt-LT" sz="800">
                    <a:latin typeface="Arial" panose="020B0604020202020204" pitchFamily="34" charset="0"/>
                  </a:rPr>
                  <a:t>.</a:t>
                </a:r>
              </a:p>
              <a:p>
                <a:pPr algn="just" eaLnBrk="1" hangingPunct="1">
                  <a:lnSpc>
                    <a:spcPct val="88000"/>
                  </a:lnSpc>
                  <a:buClrTx/>
                  <a:buFontTx/>
                  <a:buNone/>
                </a:pPr>
                <a:r>
                  <a:rPr lang="en-US" altLang="lt-LT" sz="800">
                    <a:latin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11394" name="Freeform 12"/>
              <p:cNvSpPr>
                <a:spLocks noChangeArrowheads="1"/>
              </p:cNvSpPr>
              <p:nvPr/>
            </p:nvSpPr>
            <p:spPr bwMode="auto">
              <a:xfrm>
                <a:off x="2720" y="1525"/>
                <a:ext cx="530" cy="8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24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11395" name="Freeform 13"/>
              <p:cNvSpPr>
                <a:spLocks noChangeArrowheads="1"/>
              </p:cNvSpPr>
              <p:nvPr/>
            </p:nvSpPr>
            <p:spPr bwMode="auto">
              <a:xfrm>
                <a:off x="2720" y="1618"/>
                <a:ext cx="530" cy="8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24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11396" name="Freeform 14"/>
              <p:cNvSpPr>
                <a:spLocks noChangeArrowheads="1"/>
              </p:cNvSpPr>
              <p:nvPr/>
            </p:nvSpPr>
            <p:spPr bwMode="auto">
              <a:xfrm>
                <a:off x="2720" y="1712"/>
                <a:ext cx="530" cy="8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24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11397" name="Freeform 15"/>
              <p:cNvSpPr>
                <a:spLocks noChangeArrowheads="1"/>
              </p:cNvSpPr>
              <p:nvPr/>
            </p:nvSpPr>
            <p:spPr bwMode="auto">
              <a:xfrm>
                <a:off x="2720" y="1805"/>
                <a:ext cx="530" cy="176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58"/>
                    </a:lnTo>
                    <a:lnTo>
                      <a:pt x="0" y="19958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24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11398" name="Freeform 16"/>
              <p:cNvSpPr>
                <a:spLocks noChangeArrowheads="1"/>
              </p:cNvSpPr>
              <p:nvPr/>
            </p:nvSpPr>
            <p:spPr bwMode="auto">
              <a:xfrm>
                <a:off x="2720" y="1993"/>
                <a:ext cx="530" cy="8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24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11399" name="Rectangle 17"/>
              <p:cNvSpPr>
                <a:spLocks noChangeArrowheads="1"/>
              </p:cNvSpPr>
              <p:nvPr/>
            </p:nvSpPr>
            <p:spPr bwMode="auto">
              <a:xfrm>
                <a:off x="2960" y="1805"/>
                <a:ext cx="5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ahoma" panose="020B0604030504040204" pitchFamily="34" charset="0"/>
                    <a:ea typeface="Microsoft YaHei" panose="020B0503020204020204" pitchFamily="34" charset="-122"/>
                  </a:defRPr>
                </a:lvl1pPr>
                <a:lvl2pPr eaLnBrk="0" hangingPunct="0">
                  <a:spcBef>
                    <a:spcPts val="600"/>
                  </a:spcBef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ahoma" panose="020B0604030504040204" pitchFamily="34" charset="0"/>
                    <a:ea typeface="Microsoft YaHei" panose="020B0503020204020204" pitchFamily="34" charset="-122"/>
                  </a:defRPr>
                </a:lvl2pPr>
                <a:lvl3pPr eaLnBrk="0" hangingPunct="0">
                  <a:spcBef>
                    <a:spcPts val="500"/>
                  </a:spcBef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Tahoma" panose="020B0604030504040204" pitchFamily="34" charset="0"/>
                    <a:ea typeface="Microsoft YaHei" panose="020B0503020204020204" pitchFamily="34" charset="-122"/>
                  </a:defRPr>
                </a:lvl3pPr>
                <a:lvl4pPr eaLnBrk="0" hangingPunct="0">
                  <a:spcBef>
                    <a:spcPts val="450"/>
                  </a:spcBef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Tahoma" panose="020B0604030504040204" pitchFamily="34" charset="0"/>
                    <a:ea typeface="Microsoft YaHei" panose="020B0503020204020204" pitchFamily="34" charset="-122"/>
                  </a:defRPr>
                </a:lvl4pPr>
                <a:lvl5pPr eaLnBrk="0" hangingPunct="0">
                  <a:spcBef>
                    <a:spcPts val="450"/>
                  </a:spcBef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Tahoma" panose="020B060403050404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ts val="4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Tahoma" panose="020B060403050404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ts val="4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Tahoma" panose="020B060403050404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ts val="4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Tahoma" panose="020B060403050404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ts val="4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Tahoma" panose="020B060403050404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64000"/>
                  </a:lnSpc>
                  <a:buClrTx/>
                  <a:buFontTx/>
                  <a:buNone/>
                </a:pPr>
                <a:r>
                  <a:rPr lang="en-US" altLang="lt-LT" sz="800">
                    <a:latin typeface="Arial" panose="020B0604020202020204" pitchFamily="34" charset="0"/>
                  </a:rPr>
                  <a:t>.</a:t>
                </a:r>
              </a:p>
              <a:p>
                <a:pPr algn="ctr" eaLnBrk="1" hangingPunct="1">
                  <a:lnSpc>
                    <a:spcPct val="64000"/>
                  </a:lnSpc>
                  <a:buClrTx/>
                  <a:buFontTx/>
                  <a:buNone/>
                </a:pPr>
                <a:r>
                  <a:rPr lang="en-US" altLang="lt-LT" sz="800">
                    <a:latin typeface="Arial" panose="020B0604020202020204" pitchFamily="34" charset="0"/>
                  </a:rPr>
                  <a:t>.</a:t>
                </a:r>
              </a:p>
              <a:p>
                <a:pPr algn="ctr" eaLnBrk="1" hangingPunct="1">
                  <a:lnSpc>
                    <a:spcPct val="64000"/>
                  </a:lnSpc>
                  <a:buClrTx/>
                  <a:buFontTx/>
                  <a:buNone/>
                </a:pPr>
                <a:r>
                  <a:rPr lang="en-US" altLang="lt-LT" sz="800">
                    <a:latin typeface="Arial" panose="020B0604020202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11275" name="Group 18"/>
          <p:cNvGrpSpPr>
            <a:grpSpLocks/>
          </p:cNvGrpSpPr>
          <p:nvPr/>
        </p:nvGrpSpPr>
        <p:grpSpPr bwMode="auto">
          <a:xfrm>
            <a:off x="4316413" y="1649413"/>
            <a:ext cx="842962" cy="284162"/>
            <a:chOff x="2719" y="970"/>
            <a:chExt cx="531" cy="179"/>
          </a:xfrm>
        </p:grpSpPr>
        <p:sp>
          <p:nvSpPr>
            <p:cNvPr id="11386" name="Oval 19"/>
            <p:cNvSpPr>
              <a:spLocks noChangeArrowheads="1"/>
            </p:cNvSpPr>
            <p:nvPr/>
          </p:nvSpPr>
          <p:spPr bwMode="auto">
            <a:xfrm>
              <a:off x="2719" y="1113"/>
              <a:ext cx="531" cy="36"/>
            </a:xfrm>
            <a:prstGeom prst="ellipse">
              <a:avLst/>
            </a:prstGeom>
            <a:solidFill>
              <a:srgbClr val="4DB3E6"/>
            </a:solidFill>
            <a:ln w="3240" cap="sq">
              <a:solidFill>
                <a:srgbClr val="4DB3E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 altLang="lt-LT"/>
            </a:p>
          </p:txBody>
        </p:sp>
        <p:sp>
          <p:nvSpPr>
            <p:cNvPr id="11387" name="Freeform 20"/>
            <p:cNvSpPr>
              <a:spLocks noChangeArrowheads="1"/>
            </p:cNvSpPr>
            <p:nvPr/>
          </p:nvSpPr>
          <p:spPr bwMode="auto">
            <a:xfrm>
              <a:off x="2719" y="994"/>
              <a:ext cx="531" cy="13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240" cap="sq">
              <a:solidFill>
                <a:srgbClr val="4DB3E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11388" name="Oval 21"/>
            <p:cNvSpPr>
              <a:spLocks noChangeArrowheads="1"/>
            </p:cNvSpPr>
            <p:nvPr/>
          </p:nvSpPr>
          <p:spPr bwMode="auto">
            <a:xfrm>
              <a:off x="2719" y="970"/>
              <a:ext cx="531" cy="36"/>
            </a:xfrm>
            <a:prstGeom prst="ellipse">
              <a:avLst/>
            </a:prstGeom>
            <a:solidFill>
              <a:srgbClr val="4DB3E6"/>
            </a:solidFill>
            <a:ln w="3240" cap="sq">
              <a:solidFill>
                <a:srgbClr val="4DB3E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 altLang="lt-LT"/>
            </a:p>
          </p:txBody>
        </p:sp>
      </p:grpSp>
      <p:sp>
        <p:nvSpPr>
          <p:cNvPr id="11276" name="Oval 22"/>
          <p:cNvSpPr>
            <a:spLocks noChangeArrowheads="1"/>
          </p:cNvSpPr>
          <p:nvPr/>
        </p:nvSpPr>
        <p:spPr bwMode="auto">
          <a:xfrm>
            <a:off x="4316413" y="1874838"/>
            <a:ext cx="860425" cy="74612"/>
          </a:xfrm>
          <a:prstGeom prst="ellipse">
            <a:avLst/>
          </a:prstGeom>
          <a:noFill/>
          <a:ln w="3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  <p:sp>
        <p:nvSpPr>
          <p:cNvPr id="11277" name="Freeform 23"/>
          <p:cNvSpPr>
            <a:spLocks noChangeArrowheads="1"/>
          </p:cNvSpPr>
          <p:nvPr/>
        </p:nvSpPr>
        <p:spPr bwMode="auto">
          <a:xfrm>
            <a:off x="4316413" y="1687513"/>
            <a:ext cx="860425" cy="222250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1" y="0"/>
                </a:moveTo>
                <a:lnTo>
                  <a:pt x="19981" y="19944"/>
                </a:lnTo>
                <a:lnTo>
                  <a:pt x="0" y="19944"/>
                </a:lnTo>
                <a:lnTo>
                  <a:pt x="0" y="0"/>
                </a:lnTo>
                <a:lnTo>
                  <a:pt x="19981" y="0"/>
                </a:lnTo>
                <a:close/>
              </a:path>
            </a:pathLst>
          </a:custGeom>
          <a:noFill/>
          <a:ln w="324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1278" name="Freeform 24"/>
          <p:cNvSpPr>
            <a:spLocks noChangeArrowheads="1"/>
          </p:cNvSpPr>
          <p:nvPr/>
        </p:nvSpPr>
        <p:spPr bwMode="auto">
          <a:xfrm>
            <a:off x="4324350" y="1874838"/>
            <a:ext cx="844550" cy="39687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1" y="0"/>
                </a:moveTo>
                <a:lnTo>
                  <a:pt x="19981" y="19692"/>
                </a:lnTo>
                <a:lnTo>
                  <a:pt x="0" y="19692"/>
                </a:lnTo>
                <a:lnTo>
                  <a:pt x="0" y="0"/>
                </a:lnTo>
                <a:lnTo>
                  <a:pt x="19981" y="0"/>
                </a:lnTo>
                <a:close/>
              </a:path>
            </a:pathLst>
          </a:custGeom>
          <a:solidFill>
            <a:srgbClr val="4DB3E6"/>
          </a:solidFill>
          <a:ln w="3240" cap="sq">
            <a:solidFill>
              <a:srgbClr val="4DB3E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1279" name="Rectangle 25"/>
          <p:cNvSpPr>
            <a:spLocks noChangeArrowheads="1"/>
          </p:cNvSpPr>
          <p:nvPr/>
        </p:nvSpPr>
        <p:spPr bwMode="auto">
          <a:xfrm>
            <a:off x="4419600" y="1785938"/>
            <a:ext cx="554038" cy="14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64000"/>
              </a:lnSpc>
              <a:buClrTx/>
              <a:buFontTx/>
              <a:buNone/>
            </a:pPr>
            <a:r>
              <a:rPr lang="en-US" altLang="lt-LT" sz="1200">
                <a:latin typeface="Arial" panose="020B0604020202020204" pitchFamily="34" charset="0"/>
              </a:rPr>
              <a:t>Disk</a:t>
            </a:r>
            <a:r>
              <a:rPr lang="lt-LT" altLang="lt-LT" sz="1200">
                <a:latin typeface="Arial" panose="020B0604020202020204" pitchFamily="34" charset="0"/>
              </a:rPr>
              <a:t>as</a:t>
            </a:r>
          </a:p>
        </p:txBody>
      </p:sp>
      <p:sp>
        <p:nvSpPr>
          <p:cNvPr id="11280" name="Freeform 26"/>
          <p:cNvSpPr>
            <a:spLocks noChangeArrowheads="1"/>
          </p:cNvSpPr>
          <p:nvPr/>
        </p:nvSpPr>
        <p:spPr bwMode="auto">
          <a:xfrm>
            <a:off x="4322763" y="1679575"/>
            <a:ext cx="849312" cy="42863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1" y="0"/>
                </a:moveTo>
                <a:lnTo>
                  <a:pt x="19981" y="19701"/>
                </a:lnTo>
                <a:lnTo>
                  <a:pt x="0" y="19701"/>
                </a:lnTo>
                <a:lnTo>
                  <a:pt x="0" y="0"/>
                </a:lnTo>
                <a:lnTo>
                  <a:pt x="19981" y="0"/>
                </a:lnTo>
                <a:close/>
              </a:path>
            </a:pathLst>
          </a:custGeom>
          <a:solidFill>
            <a:srgbClr val="4DB3E6"/>
          </a:solidFill>
          <a:ln w="3240" cap="sq">
            <a:solidFill>
              <a:srgbClr val="4DB3E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1281" name="Oval 27"/>
          <p:cNvSpPr>
            <a:spLocks noChangeArrowheads="1"/>
          </p:cNvSpPr>
          <p:nvPr/>
        </p:nvSpPr>
        <p:spPr bwMode="auto">
          <a:xfrm>
            <a:off x="4316413" y="1649413"/>
            <a:ext cx="860425" cy="74612"/>
          </a:xfrm>
          <a:prstGeom prst="ellipse">
            <a:avLst/>
          </a:prstGeom>
          <a:noFill/>
          <a:ln w="3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  <p:grpSp>
        <p:nvGrpSpPr>
          <p:cNvPr id="11282" name="Group 28"/>
          <p:cNvGrpSpPr>
            <a:grpSpLocks/>
          </p:cNvGrpSpPr>
          <p:nvPr/>
        </p:nvGrpSpPr>
        <p:grpSpPr bwMode="auto">
          <a:xfrm>
            <a:off x="4316413" y="1087438"/>
            <a:ext cx="842962" cy="287337"/>
            <a:chOff x="2719" y="616"/>
            <a:chExt cx="531" cy="181"/>
          </a:xfrm>
        </p:grpSpPr>
        <p:sp>
          <p:nvSpPr>
            <p:cNvPr id="11383" name="Oval 29"/>
            <p:cNvSpPr>
              <a:spLocks noChangeArrowheads="1"/>
            </p:cNvSpPr>
            <p:nvPr/>
          </p:nvSpPr>
          <p:spPr bwMode="auto">
            <a:xfrm>
              <a:off x="2719" y="760"/>
              <a:ext cx="531" cy="37"/>
            </a:xfrm>
            <a:prstGeom prst="ellipse">
              <a:avLst/>
            </a:prstGeom>
            <a:solidFill>
              <a:srgbClr val="4DB3E6"/>
            </a:solidFill>
            <a:ln w="3240" cap="sq">
              <a:solidFill>
                <a:srgbClr val="4DB3E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 altLang="lt-LT"/>
            </a:p>
          </p:txBody>
        </p:sp>
        <p:sp>
          <p:nvSpPr>
            <p:cNvPr id="11384" name="Freeform 30"/>
            <p:cNvSpPr>
              <a:spLocks noChangeArrowheads="1"/>
            </p:cNvSpPr>
            <p:nvPr/>
          </p:nvSpPr>
          <p:spPr bwMode="auto">
            <a:xfrm>
              <a:off x="2719" y="640"/>
              <a:ext cx="531" cy="13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240" cap="sq">
              <a:solidFill>
                <a:srgbClr val="4DB3E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11385" name="Oval 31"/>
            <p:cNvSpPr>
              <a:spLocks noChangeArrowheads="1"/>
            </p:cNvSpPr>
            <p:nvPr/>
          </p:nvSpPr>
          <p:spPr bwMode="auto">
            <a:xfrm>
              <a:off x="2719" y="616"/>
              <a:ext cx="531" cy="37"/>
            </a:xfrm>
            <a:prstGeom prst="ellipse">
              <a:avLst/>
            </a:prstGeom>
            <a:solidFill>
              <a:srgbClr val="4DB3E6"/>
            </a:solidFill>
            <a:ln w="3240" cap="sq">
              <a:solidFill>
                <a:srgbClr val="4DB3E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 altLang="lt-LT"/>
            </a:p>
          </p:txBody>
        </p:sp>
      </p:grpSp>
      <p:sp>
        <p:nvSpPr>
          <p:cNvPr id="11283" name="Oval 32"/>
          <p:cNvSpPr>
            <a:spLocks noChangeArrowheads="1"/>
          </p:cNvSpPr>
          <p:nvPr/>
        </p:nvSpPr>
        <p:spPr bwMode="auto">
          <a:xfrm>
            <a:off x="4316413" y="1316038"/>
            <a:ext cx="860425" cy="76200"/>
          </a:xfrm>
          <a:prstGeom prst="ellipse">
            <a:avLst/>
          </a:prstGeom>
          <a:noFill/>
          <a:ln w="3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  <p:sp>
        <p:nvSpPr>
          <p:cNvPr id="11284" name="Freeform 33"/>
          <p:cNvSpPr>
            <a:spLocks noChangeArrowheads="1"/>
          </p:cNvSpPr>
          <p:nvPr/>
        </p:nvSpPr>
        <p:spPr bwMode="auto">
          <a:xfrm>
            <a:off x="4316413" y="1127125"/>
            <a:ext cx="860425" cy="223838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1" y="0"/>
                </a:moveTo>
                <a:lnTo>
                  <a:pt x="19981" y="19944"/>
                </a:lnTo>
                <a:lnTo>
                  <a:pt x="0" y="19944"/>
                </a:lnTo>
                <a:lnTo>
                  <a:pt x="0" y="0"/>
                </a:lnTo>
                <a:lnTo>
                  <a:pt x="19981" y="0"/>
                </a:lnTo>
                <a:close/>
              </a:path>
            </a:pathLst>
          </a:custGeom>
          <a:noFill/>
          <a:ln w="324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1285" name="Freeform 34"/>
          <p:cNvSpPr>
            <a:spLocks noChangeArrowheads="1"/>
          </p:cNvSpPr>
          <p:nvPr/>
        </p:nvSpPr>
        <p:spPr bwMode="auto">
          <a:xfrm>
            <a:off x="4324350" y="1316038"/>
            <a:ext cx="844550" cy="39687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1" y="0"/>
                </a:moveTo>
                <a:lnTo>
                  <a:pt x="19981" y="19692"/>
                </a:lnTo>
                <a:lnTo>
                  <a:pt x="0" y="19692"/>
                </a:lnTo>
                <a:lnTo>
                  <a:pt x="0" y="0"/>
                </a:lnTo>
                <a:lnTo>
                  <a:pt x="19981" y="0"/>
                </a:lnTo>
                <a:close/>
              </a:path>
            </a:pathLst>
          </a:custGeom>
          <a:solidFill>
            <a:srgbClr val="4DB3E6"/>
          </a:solidFill>
          <a:ln w="3240" cap="sq">
            <a:solidFill>
              <a:srgbClr val="4DB3E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1286" name="Rectangle 35"/>
          <p:cNvSpPr>
            <a:spLocks noChangeArrowheads="1"/>
          </p:cNvSpPr>
          <p:nvPr/>
        </p:nvSpPr>
        <p:spPr bwMode="auto">
          <a:xfrm>
            <a:off x="4495800" y="1252538"/>
            <a:ext cx="458788" cy="10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64000"/>
              </a:lnSpc>
              <a:buClrTx/>
              <a:buFontTx/>
              <a:buNone/>
            </a:pPr>
            <a:r>
              <a:rPr lang="en-US" altLang="lt-LT" sz="1200">
                <a:latin typeface="Arial" panose="020B0604020202020204" pitchFamily="34" charset="0"/>
              </a:rPr>
              <a:t>Disk</a:t>
            </a:r>
            <a:r>
              <a:rPr lang="lt-LT" altLang="lt-LT" sz="1200">
                <a:latin typeface="Arial" panose="020B0604020202020204" pitchFamily="34" charset="0"/>
              </a:rPr>
              <a:t>as</a:t>
            </a:r>
          </a:p>
        </p:txBody>
      </p:sp>
      <p:sp>
        <p:nvSpPr>
          <p:cNvPr id="11287" name="Freeform 36"/>
          <p:cNvSpPr>
            <a:spLocks noChangeArrowheads="1"/>
          </p:cNvSpPr>
          <p:nvPr/>
        </p:nvSpPr>
        <p:spPr bwMode="auto">
          <a:xfrm>
            <a:off x="4322763" y="1119188"/>
            <a:ext cx="849312" cy="41275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1" y="0"/>
                </a:moveTo>
                <a:lnTo>
                  <a:pt x="19981" y="19701"/>
                </a:lnTo>
                <a:lnTo>
                  <a:pt x="0" y="19701"/>
                </a:lnTo>
                <a:lnTo>
                  <a:pt x="0" y="0"/>
                </a:lnTo>
                <a:lnTo>
                  <a:pt x="19981" y="0"/>
                </a:lnTo>
                <a:close/>
              </a:path>
            </a:pathLst>
          </a:custGeom>
          <a:solidFill>
            <a:srgbClr val="4DB3E6"/>
          </a:solidFill>
          <a:ln w="3240" cap="sq">
            <a:solidFill>
              <a:srgbClr val="4DB3E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1288" name="Oval 37"/>
          <p:cNvSpPr>
            <a:spLocks noChangeArrowheads="1"/>
          </p:cNvSpPr>
          <p:nvPr/>
        </p:nvSpPr>
        <p:spPr bwMode="auto">
          <a:xfrm>
            <a:off x="4316413" y="1087438"/>
            <a:ext cx="860425" cy="74612"/>
          </a:xfrm>
          <a:prstGeom prst="ellipse">
            <a:avLst/>
          </a:prstGeom>
          <a:noFill/>
          <a:ln w="3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  <p:grpSp>
        <p:nvGrpSpPr>
          <p:cNvPr id="11289" name="Group 38"/>
          <p:cNvGrpSpPr>
            <a:grpSpLocks/>
          </p:cNvGrpSpPr>
          <p:nvPr/>
        </p:nvGrpSpPr>
        <p:grpSpPr bwMode="auto">
          <a:xfrm>
            <a:off x="2649538" y="2949575"/>
            <a:ext cx="839787" cy="285750"/>
            <a:chOff x="1669" y="1789"/>
            <a:chExt cx="529" cy="180"/>
          </a:xfrm>
        </p:grpSpPr>
        <p:sp>
          <p:nvSpPr>
            <p:cNvPr id="11380" name="Oval 39"/>
            <p:cNvSpPr>
              <a:spLocks noChangeArrowheads="1"/>
            </p:cNvSpPr>
            <p:nvPr/>
          </p:nvSpPr>
          <p:spPr bwMode="auto">
            <a:xfrm>
              <a:off x="1669" y="1933"/>
              <a:ext cx="529" cy="36"/>
            </a:xfrm>
            <a:prstGeom prst="ellipse">
              <a:avLst/>
            </a:prstGeom>
            <a:solidFill>
              <a:srgbClr val="4DB3E6"/>
            </a:solidFill>
            <a:ln w="3240" cap="sq">
              <a:solidFill>
                <a:srgbClr val="4DB3E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 altLang="lt-LT"/>
            </a:p>
          </p:txBody>
        </p:sp>
        <p:sp>
          <p:nvSpPr>
            <p:cNvPr id="11381" name="Freeform 40"/>
            <p:cNvSpPr>
              <a:spLocks noChangeArrowheads="1"/>
            </p:cNvSpPr>
            <p:nvPr/>
          </p:nvSpPr>
          <p:spPr bwMode="auto">
            <a:xfrm>
              <a:off x="1669" y="1813"/>
              <a:ext cx="528" cy="13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240" cap="sq">
              <a:solidFill>
                <a:srgbClr val="4DB3E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11382" name="Oval 41"/>
            <p:cNvSpPr>
              <a:spLocks noChangeArrowheads="1"/>
            </p:cNvSpPr>
            <p:nvPr/>
          </p:nvSpPr>
          <p:spPr bwMode="auto">
            <a:xfrm>
              <a:off x="1669" y="1789"/>
              <a:ext cx="529" cy="36"/>
            </a:xfrm>
            <a:prstGeom prst="ellipse">
              <a:avLst/>
            </a:prstGeom>
            <a:solidFill>
              <a:srgbClr val="4DB3E6"/>
            </a:solidFill>
            <a:ln w="3240" cap="sq">
              <a:solidFill>
                <a:srgbClr val="4DB3E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 altLang="lt-LT"/>
            </a:p>
          </p:txBody>
        </p:sp>
      </p:grpSp>
      <p:sp>
        <p:nvSpPr>
          <p:cNvPr id="11290" name="Oval 42"/>
          <p:cNvSpPr>
            <a:spLocks noChangeArrowheads="1"/>
          </p:cNvSpPr>
          <p:nvPr/>
        </p:nvSpPr>
        <p:spPr bwMode="auto">
          <a:xfrm>
            <a:off x="2649538" y="3176588"/>
            <a:ext cx="857250" cy="76200"/>
          </a:xfrm>
          <a:prstGeom prst="ellipse">
            <a:avLst/>
          </a:prstGeom>
          <a:noFill/>
          <a:ln w="3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  <p:sp>
        <p:nvSpPr>
          <p:cNvPr id="11291" name="Freeform 43"/>
          <p:cNvSpPr>
            <a:spLocks noChangeArrowheads="1"/>
          </p:cNvSpPr>
          <p:nvPr/>
        </p:nvSpPr>
        <p:spPr bwMode="auto">
          <a:xfrm>
            <a:off x="2649538" y="2987675"/>
            <a:ext cx="857250" cy="225425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1" y="0"/>
                </a:moveTo>
                <a:lnTo>
                  <a:pt x="19981" y="19944"/>
                </a:lnTo>
                <a:lnTo>
                  <a:pt x="0" y="19944"/>
                </a:lnTo>
                <a:lnTo>
                  <a:pt x="0" y="0"/>
                </a:lnTo>
                <a:lnTo>
                  <a:pt x="19981" y="0"/>
                </a:lnTo>
                <a:close/>
              </a:path>
            </a:pathLst>
          </a:custGeom>
          <a:noFill/>
          <a:ln w="324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1292" name="Freeform 44"/>
          <p:cNvSpPr>
            <a:spLocks noChangeArrowheads="1"/>
          </p:cNvSpPr>
          <p:nvPr/>
        </p:nvSpPr>
        <p:spPr bwMode="auto">
          <a:xfrm>
            <a:off x="2657475" y="3176588"/>
            <a:ext cx="841375" cy="41275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1" y="0"/>
                </a:moveTo>
                <a:lnTo>
                  <a:pt x="19981" y="19692"/>
                </a:lnTo>
                <a:lnTo>
                  <a:pt x="0" y="19692"/>
                </a:lnTo>
                <a:lnTo>
                  <a:pt x="0" y="0"/>
                </a:lnTo>
                <a:lnTo>
                  <a:pt x="19981" y="0"/>
                </a:lnTo>
                <a:close/>
              </a:path>
            </a:pathLst>
          </a:custGeom>
          <a:solidFill>
            <a:srgbClr val="4DB3E6"/>
          </a:solidFill>
          <a:ln w="3240" cap="sq">
            <a:solidFill>
              <a:srgbClr val="4DB3E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1293" name="Rectangle 45"/>
          <p:cNvSpPr>
            <a:spLocks noChangeArrowheads="1"/>
          </p:cNvSpPr>
          <p:nvPr/>
        </p:nvSpPr>
        <p:spPr bwMode="auto">
          <a:xfrm>
            <a:off x="2819400" y="3081338"/>
            <a:ext cx="504825" cy="11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64000"/>
              </a:lnSpc>
              <a:buClrTx/>
              <a:buFontTx/>
              <a:buNone/>
            </a:pPr>
            <a:r>
              <a:rPr lang="en-US" altLang="lt-LT" sz="1200">
                <a:latin typeface="Arial" panose="020B0604020202020204" pitchFamily="34" charset="0"/>
              </a:rPr>
              <a:t>Disk</a:t>
            </a:r>
            <a:r>
              <a:rPr lang="lt-LT" altLang="lt-LT" sz="1200">
                <a:latin typeface="Arial" panose="020B0604020202020204" pitchFamily="34" charset="0"/>
              </a:rPr>
              <a:t>as</a:t>
            </a:r>
          </a:p>
        </p:txBody>
      </p:sp>
      <p:sp>
        <p:nvSpPr>
          <p:cNvPr id="11294" name="Freeform 46"/>
          <p:cNvSpPr>
            <a:spLocks noChangeArrowheads="1"/>
          </p:cNvSpPr>
          <p:nvPr/>
        </p:nvSpPr>
        <p:spPr bwMode="auto">
          <a:xfrm>
            <a:off x="2655888" y="2981325"/>
            <a:ext cx="847725" cy="41275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1" y="0"/>
                </a:moveTo>
                <a:lnTo>
                  <a:pt x="19981" y="19701"/>
                </a:lnTo>
                <a:lnTo>
                  <a:pt x="0" y="19701"/>
                </a:lnTo>
                <a:lnTo>
                  <a:pt x="0" y="0"/>
                </a:lnTo>
                <a:lnTo>
                  <a:pt x="19981" y="0"/>
                </a:lnTo>
                <a:close/>
              </a:path>
            </a:pathLst>
          </a:custGeom>
          <a:solidFill>
            <a:srgbClr val="4DB3E6"/>
          </a:solidFill>
          <a:ln w="3240" cap="sq">
            <a:solidFill>
              <a:srgbClr val="4DB3E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1295" name="Oval 47"/>
          <p:cNvSpPr>
            <a:spLocks noChangeArrowheads="1"/>
          </p:cNvSpPr>
          <p:nvPr/>
        </p:nvSpPr>
        <p:spPr bwMode="auto">
          <a:xfrm>
            <a:off x="2649538" y="2949575"/>
            <a:ext cx="857250" cy="74613"/>
          </a:xfrm>
          <a:prstGeom prst="ellipse">
            <a:avLst/>
          </a:prstGeom>
          <a:noFill/>
          <a:ln w="3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  <p:sp>
        <p:nvSpPr>
          <p:cNvPr id="11296" name="Freeform 48"/>
          <p:cNvSpPr>
            <a:spLocks noChangeArrowheads="1"/>
          </p:cNvSpPr>
          <p:nvPr/>
        </p:nvSpPr>
        <p:spPr bwMode="auto">
          <a:xfrm>
            <a:off x="2286000" y="2232025"/>
            <a:ext cx="1455738" cy="449263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8" y="0"/>
                </a:moveTo>
                <a:lnTo>
                  <a:pt x="19988" y="19972"/>
                </a:lnTo>
                <a:lnTo>
                  <a:pt x="0" y="19972"/>
                </a:lnTo>
                <a:lnTo>
                  <a:pt x="0" y="0"/>
                </a:lnTo>
                <a:lnTo>
                  <a:pt x="19988" y="0"/>
                </a:lnTo>
                <a:close/>
              </a:path>
            </a:pathLst>
          </a:custGeom>
          <a:solidFill>
            <a:srgbClr val="4DB3E6"/>
          </a:solidFill>
          <a:ln w="3240" cap="sq">
            <a:solidFill>
              <a:srgbClr val="4DB3E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1297" name="Freeform 49"/>
          <p:cNvSpPr>
            <a:spLocks noChangeArrowheads="1"/>
          </p:cNvSpPr>
          <p:nvPr/>
        </p:nvSpPr>
        <p:spPr bwMode="auto">
          <a:xfrm>
            <a:off x="2286000" y="1576388"/>
            <a:ext cx="1455738" cy="449262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8" y="0"/>
                </a:moveTo>
                <a:lnTo>
                  <a:pt x="19988" y="19972"/>
                </a:lnTo>
                <a:lnTo>
                  <a:pt x="0" y="19972"/>
                </a:lnTo>
                <a:lnTo>
                  <a:pt x="0" y="0"/>
                </a:lnTo>
                <a:lnTo>
                  <a:pt x="19988" y="0"/>
                </a:lnTo>
                <a:close/>
              </a:path>
            </a:pathLst>
          </a:custGeom>
          <a:solidFill>
            <a:srgbClr val="4DB3E6"/>
          </a:solidFill>
          <a:ln w="3240" cap="sq">
            <a:solidFill>
              <a:srgbClr val="4DB3E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1298" name="Freeform 50"/>
          <p:cNvSpPr>
            <a:spLocks noChangeArrowheads="1"/>
          </p:cNvSpPr>
          <p:nvPr/>
        </p:nvSpPr>
        <p:spPr bwMode="auto">
          <a:xfrm>
            <a:off x="2286000" y="1014413"/>
            <a:ext cx="1455738" cy="449262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8" y="0"/>
                </a:moveTo>
                <a:lnTo>
                  <a:pt x="19988" y="19972"/>
                </a:lnTo>
                <a:lnTo>
                  <a:pt x="0" y="19972"/>
                </a:lnTo>
                <a:lnTo>
                  <a:pt x="0" y="0"/>
                </a:lnTo>
                <a:lnTo>
                  <a:pt x="19988" y="0"/>
                </a:lnTo>
                <a:close/>
              </a:path>
            </a:pathLst>
          </a:custGeom>
          <a:solidFill>
            <a:srgbClr val="4DB3E6"/>
          </a:solidFill>
          <a:ln w="3240" cap="sq">
            <a:solidFill>
              <a:srgbClr val="4DB3E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1299" name="Freeform 51"/>
          <p:cNvSpPr>
            <a:spLocks noChangeArrowheads="1"/>
          </p:cNvSpPr>
          <p:nvPr/>
        </p:nvSpPr>
        <p:spPr bwMode="auto">
          <a:xfrm>
            <a:off x="2286000" y="1014413"/>
            <a:ext cx="1455738" cy="449262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8" y="0"/>
                </a:moveTo>
                <a:lnTo>
                  <a:pt x="19988" y="19972"/>
                </a:lnTo>
                <a:lnTo>
                  <a:pt x="0" y="19972"/>
                </a:lnTo>
                <a:lnTo>
                  <a:pt x="0" y="0"/>
                </a:lnTo>
                <a:lnTo>
                  <a:pt x="19988" y="0"/>
                </a:lnTo>
                <a:close/>
              </a:path>
            </a:pathLst>
          </a:custGeom>
          <a:noFill/>
          <a:ln w="324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1300" name="Rectangle 52"/>
          <p:cNvSpPr>
            <a:spLocks noChangeArrowheads="1"/>
          </p:cNvSpPr>
          <p:nvPr/>
        </p:nvSpPr>
        <p:spPr bwMode="auto">
          <a:xfrm>
            <a:off x="2514600" y="1176338"/>
            <a:ext cx="990600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64000"/>
              </a:lnSpc>
              <a:spcBef>
                <a:spcPts val="175"/>
              </a:spcBef>
              <a:buClrTx/>
              <a:buFontTx/>
              <a:buNone/>
            </a:pPr>
            <a:r>
              <a:rPr lang="lt-LT" altLang="lt-LT" sz="1400">
                <a:latin typeface="Arial" panose="020B0604020202020204" pitchFamily="34" charset="0"/>
              </a:rPr>
              <a:t>Redaktorius</a:t>
            </a:r>
          </a:p>
          <a:p>
            <a:pPr eaLnBrk="1" hangingPunct="1">
              <a:lnSpc>
                <a:spcPct val="64000"/>
              </a:lnSpc>
              <a:buClrTx/>
              <a:buFontTx/>
              <a:buNone/>
            </a:pPr>
            <a:endParaRPr lang="lt-LT" altLang="lt-LT" sz="1400">
              <a:latin typeface="Arial" panose="020B0604020202020204" pitchFamily="34" charset="0"/>
            </a:endParaRPr>
          </a:p>
        </p:txBody>
      </p:sp>
      <p:sp>
        <p:nvSpPr>
          <p:cNvPr id="11301" name="Freeform 53"/>
          <p:cNvSpPr>
            <a:spLocks noChangeArrowheads="1"/>
          </p:cNvSpPr>
          <p:nvPr/>
        </p:nvSpPr>
        <p:spPr bwMode="auto">
          <a:xfrm>
            <a:off x="2286000" y="1576388"/>
            <a:ext cx="1455738" cy="449262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8" y="0"/>
                </a:moveTo>
                <a:lnTo>
                  <a:pt x="19988" y="19972"/>
                </a:lnTo>
                <a:lnTo>
                  <a:pt x="0" y="19972"/>
                </a:lnTo>
                <a:lnTo>
                  <a:pt x="0" y="0"/>
                </a:lnTo>
                <a:lnTo>
                  <a:pt x="19988" y="0"/>
                </a:lnTo>
                <a:close/>
              </a:path>
            </a:pathLst>
          </a:custGeom>
          <a:noFill/>
          <a:ln w="324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1302" name="Rectangle 54"/>
          <p:cNvSpPr>
            <a:spLocks noChangeArrowheads="1"/>
          </p:cNvSpPr>
          <p:nvPr/>
        </p:nvSpPr>
        <p:spPr bwMode="auto">
          <a:xfrm>
            <a:off x="2362200" y="1709738"/>
            <a:ext cx="1257300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64000"/>
              </a:lnSpc>
              <a:buClrTx/>
              <a:buFontTx/>
              <a:buNone/>
            </a:pPr>
            <a:r>
              <a:rPr lang="lt-LT" altLang="lt-LT" sz="1400">
                <a:latin typeface="Arial" panose="020B0604020202020204" pitchFamily="34" charset="0"/>
              </a:rPr>
              <a:t>Kompiliatorius</a:t>
            </a:r>
          </a:p>
          <a:p>
            <a:pPr eaLnBrk="1" hangingPunct="1">
              <a:lnSpc>
                <a:spcPct val="64000"/>
              </a:lnSpc>
              <a:buClrTx/>
              <a:buFontTx/>
              <a:buNone/>
            </a:pPr>
            <a:endParaRPr lang="lt-LT" altLang="lt-LT" sz="1400">
              <a:latin typeface="Arial" panose="020B0604020202020204" pitchFamily="34" charset="0"/>
            </a:endParaRPr>
          </a:p>
        </p:txBody>
      </p:sp>
      <p:sp>
        <p:nvSpPr>
          <p:cNvPr id="11303" name="Freeform 55"/>
          <p:cNvSpPr>
            <a:spLocks noChangeArrowheads="1"/>
          </p:cNvSpPr>
          <p:nvPr/>
        </p:nvSpPr>
        <p:spPr bwMode="auto">
          <a:xfrm>
            <a:off x="2286000" y="2232025"/>
            <a:ext cx="1455738" cy="449263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8" y="0"/>
                </a:moveTo>
                <a:lnTo>
                  <a:pt x="19988" y="19972"/>
                </a:lnTo>
                <a:lnTo>
                  <a:pt x="0" y="19972"/>
                </a:lnTo>
                <a:lnTo>
                  <a:pt x="0" y="0"/>
                </a:lnTo>
                <a:lnTo>
                  <a:pt x="19988" y="0"/>
                </a:lnTo>
                <a:close/>
              </a:path>
            </a:pathLst>
          </a:custGeom>
          <a:noFill/>
          <a:ln w="324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1304" name="Rectangle 56"/>
          <p:cNvSpPr>
            <a:spLocks noChangeArrowheads="1"/>
          </p:cNvSpPr>
          <p:nvPr/>
        </p:nvSpPr>
        <p:spPr bwMode="auto">
          <a:xfrm>
            <a:off x="2438400" y="2395538"/>
            <a:ext cx="1104900" cy="15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64000"/>
              </a:lnSpc>
              <a:buClrTx/>
              <a:buFontTx/>
              <a:buNone/>
            </a:pPr>
            <a:r>
              <a:rPr lang="lt-LT" altLang="lt-LT" sz="1400">
                <a:latin typeface="Arial" panose="020B0604020202020204" pitchFamily="34" charset="0"/>
              </a:rPr>
              <a:t>Klasių keltis</a:t>
            </a:r>
          </a:p>
        </p:txBody>
      </p:sp>
      <p:sp>
        <p:nvSpPr>
          <p:cNvPr id="11305" name="Freeform 57"/>
          <p:cNvSpPr>
            <a:spLocks/>
          </p:cNvSpPr>
          <p:nvPr/>
        </p:nvSpPr>
        <p:spPr bwMode="auto">
          <a:xfrm>
            <a:off x="3748088" y="1238250"/>
            <a:ext cx="571500" cy="1588"/>
          </a:xfrm>
          <a:custGeom>
            <a:avLst/>
            <a:gdLst>
              <a:gd name="T0" fmla="*/ 2147483647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72" y="0"/>
                </a:moveTo>
                <a:lnTo>
                  <a:pt x="0" y="0"/>
                </a:lnTo>
              </a:path>
            </a:pathLst>
          </a:custGeom>
          <a:noFill/>
          <a:ln w="3240" cap="sq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1306" name="Freeform 58"/>
          <p:cNvSpPr>
            <a:spLocks/>
          </p:cNvSpPr>
          <p:nvPr/>
        </p:nvSpPr>
        <p:spPr bwMode="auto">
          <a:xfrm>
            <a:off x="3748088" y="1801813"/>
            <a:ext cx="571500" cy="1587"/>
          </a:xfrm>
          <a:custGeom>
            <a:avLst/>
            <a:gdLst>
              <a:gd name="T0" fmla="*/ 2147483647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72" y="0"/>
                </a:moveTo>
                <a:lnTo>
                  <a:pt x="0" y="0"/>
                </a:lnTo>
              </a:path>
            </a:pathLst>
          </a:custGeom>
          <a:noFill/>
          <a:ln w="3240" cap="sq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1307" name="Freeform 59"/>
          <p:cNvSpPr>
            <a:spLocks/>
          </p:cNvSpPr>
          <p:nvPr/>
        </p:nvSpPr>
        <p:spPr bwMode="auto">
          <a:xfrm>
            <a:off x="3078163" y="2681288"/>
            <a:ext cx="3175" cy="298450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2147483647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0"/>
                </a:moveTo>
                <a:lnTo>
                  <a:pt x="0" y="19958"/>
                </a:lnTo>
              </a:path>
            </a:pathLst>
          </a:custGeom>
          <a:noFill/>
          <a:ln w="3240" cap="sq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1308" name="Freeform 60"/>
          <p:cNvSpPr>
            <a:spLocks/>
          </p:cNvSpPr>
          <p:nvPr/>
        </p:nvSpPr>
        <p:spPr bwMode="auto">
          <a:xfrm>
            <a:off x="3748088" y="2457450"/>
            <a:ext cx="571500" cy="1588"/>
          </a:xfrm>
          <a:custGeom>
            <a:avLst/>
            <a:gdLst>
              <a:gd name="T0" fmla="*/ 2147483647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72" y="0"/>
                </a:moveTo>
                <a:lnTo>
                  <a:pt x="0" y="0"/>
                </a:lnTo>
              </a:path>
            </a:pathLst>
          </a:custGeom>
          <a:noFill/>
          <a:ln w="3240" cap="sq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grpSp>
        <p:nvGrpSpPr>
          <p:cNvPr id="11309" name="Group 61"/>
          <p:cNvGrpSpPr>
            <a:grpSpLocks/>
          </p:cNvGrpSpPr>
          <p:nvPr/>
        </p:nvGrpSpPr>
        <p:grpSpPr bwMode="auto">
          <a:xfrm>
            <a:off x="5268913" y="2112963"/>
            <a:ext cx="176212" cy="1477962"/>
            <a:chOff x="3319" y="1262"/>
            <a:chExt cx="111" cy="931"/>
          </a:xfrm>
        </p:grpSpPr>
        <p:sp>
          <p:nvSpPr>
            <p:cNvPr id="11376" name="Freeform 62"/>
            <p:cNvSpPr>
              <a:spLocks noChangeArrowheads="1"/>
            </p:cNvSpPr>
            <p:nvPr/>
          </p:nvSpPr>
          <p:spPr bwMode="auto">
            <a:xfrm>
              <a:off x="3319" y="1262"/>
              <a:ext cx="50" cy="2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11377" name="Freeform 63"/>
            <p:cNvSpPr>
              <a:spLocks noChangeArrowheads="1"/>
            </p:cNvSpPr>
            <p:nvPr/>
          </p:nvSpPr>
          <p:spPr bwMode="auto">
            <a:xfrm flipV="1">
              <a:off x="3319" y="1967"/>
              <a:ext cx="50" cy="2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11378" name="Freeform 64"/>
            <p:cNvSpPr>
              <a:spLocks noChangeArrowheads="1"/>
            </p:cNvSpPr>
            <p:nvPr/>
          </p:nvSpPr>
          <p:spPr bwMode="auto">
            <a:xfrm flipH="1">
              <a:off x="3380" y="1733"/>
              <a:ext cx="50" cy="2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11379" name="Freeform 65"/>
            <p:cNvSpPr>
              <a:spLocks noChangeArrowheads="1"/>
            </p:cNvSpPr>
            <p:nvPr/>
          </p:nvSpPr>
          <p:spPr bwMode="auto">
            <a:xfrm flipH="1" flipV="1">
              <a:off x="3380" y="1496"/>
              <a:ext cx="50" cy="2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grpSp>
        <p:nvGrpSpPr>
          <p:cNvPr id="11310" name="Group 66"/>
          <p:cNvGrpSpPr>
            <a:grpSpLocks/>
          </p:cNvGrpSpPr>
          <p:nvPr/>
        </p:nvGrpSpPr>
        <p:grpSpPr bwMode="auto">
          <a:xfrm>
            <a:off x="5268913" y="1014413"/>
            <a:ext cx="176212" cy="430212"/>
            <a:chOff x="3319" y="570"/>
            <a:chExt cx="111" cy="271"/>
          </a:xfrm>
        </p:grpSpPr>
        <p:sp>
          <p:nvSpPr>
            <p:cNvPr id="11372" name="Freeform 67"/>
            <p:cNvSpPr>
              <a:spLocks noChangeArrowheads="1"/>
            </p:cNvSpPr>
            <p:nvPr/>
          </p:nvSpPr>
          <p:spPr bwMode="auto">
            <a:xfrm>
              <a:off x="3319" y="570"/>
              <a:ext cx="50" cy="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11373" name="Freeform 68"/>
            <p:cNvSpPr>
              <a:spLocks noChangeArrowheads="1"/>
            </p:cNvSpPr>
            <p:nvPr/>
          </p:nvSpPr>
          <p:spPr bwMode="auto">
            <a:xfrm flipV="1">
              <a:off x="3319" y="781"/>
              <a:ext cx="50" cy="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11374" name="Freeform 69"/>
            <p:cNvSpPr>
              <a:spLocks noChangeArrowheads="1"/>
            </p:cNvSpPr>
            <p:nvPr/>
          </p:nvSpPr>
          <p:spPr bwMode="auto">
            <a:xfrm flipH="1">
              <a:off x="3380" y="711"/>
              <a:ext cx="50" cy="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11375" name="Freeform 70"/>
            <p:cNvSpPr>
              <a:spLocks noChangeArrowheads="1"/>
            </p:cNvSpPr>
            <p:nvPr/>
          </p:nvSpPr>
          <p:spPr bwMode="auto">
            <a:xfrm flipH="1" flipV="1">
              <a:off x="3380" y="639"/>
              <a:ext cx="50" cy="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grpSp>
        <p:nvGrpSpPr>
          <p:cNvPr id="11311" name="Group 71"/>
          <p:cNvGrpSpPr>
            <a:grpSpLocks/>
          </p:cNvGrpSpPr>
          <p:nvPr/>
        </p:nvGrpSpPr>
        <p:grpSpPr bwMode="auto">
          <a:xfrm>
            <a:off x="5268913" y="1566863"/>
            <a:ext cx="176212" cy="430212"/>
            <a:chOff x="3319" y="918"/>
            <a:chExt cx="111" cy="271"/>
          </a:xfrm>
        </p:grpSpPr>
        <p:sp>
          <p:nvSpPr>
            <p:cNvPr id="11368" name="Freeform 72"/>
            <p:cNvSpPr>
              <a:spLocks noChangeArrowheads="1"/>
            </p:cNvSpPr>
            <p:nvPr/>
          </p:nvSpPr>
          <p:spPr bwMode="auto">
            <a:xfrm>
              <a:off x="3319" y="918"/>
              <a:ext cx="50" cy="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11369" name="Freeform 73"/>
            <p:cNvSpPr>
              <a:spLocks noChangeArrowheads="1"/>
            </p:cNvSpPr>
            <p:nvPr/>
          </p:nvSpPr>
          <p:spPr bwMode="auto">
            <a:xfrm flipV="1">
              <a:off x="3319" y="1129"/>
              <a:ext cx="50" cy="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11370" name="Freeform 74"/>
            <p:cNvSpPr>
              <a:spLocks noChangeArrowheads="1"/>
            </p:cNvSpPr>
            <p:nvPr/>
          </p:nvSpPr>
          <p:spPr bwMode="auto">
            <a:xfrm flipH="1">
              <a:off x="3380" y="1059"/>
              <a:ext cx="50" cy="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11371" name="Freeform 75"/>
            <p:cNvSpPr>
              <a:spLocks noChangeArrowheads="1"/>
            </p:cNvSpPr>
            <p:nvPr/>
          </p:nvSpPr>
          <p:spPr bwMode="auto">
            <a:xfrm flipH="1" flipV="1">
              <a:off x="3380" y="988"/>
              <a:ext cx="50" cy="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sp>
        <p:nvSpPr>
          <p:cNvPr id="95" name="Rectangle 76"/>
          <p:cNvSpPr>
            <a:spLocks noChangeArrowheads="1"/>
          </p:cNvSpPr>
          <p:nvPr/>
        </p:nvSpPr>
        <p:spPr bwMode="auto">
          <a:xfrm>
            <a:off x="5554663" y="1042988"/>
            <a:ext cx="23701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eaLnBrk="0" hangingPunct="0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algn="l" eaLnBrk="0" hangingPunct="0">
              <a:spcBef>
                <a:spcPts val="7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 algn="l" eaLnBrk="0" hangingPunct="0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 algn="l"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 algn="l"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lt-LT" altLang="lt-LT" sz="1400" smtClean="0">
                <a:latin typeface="+mj-lt"/>
                <a:cs typeface="Times New Roman" pitchFamily="16" charset="0"/>
              </a:rPr>
              <a:t>Sukuriamas programos tekstas ir įrašomas diske su plėtiniu</a:t>
            </a:r>
            <a:r>
              <a:rPr lang="en-US" altLang="lt-LT" sz="1400" smtClean="0">
                <a:latin typeface="+mj-lt"/>
                <a:cs typeface="Times New Roman" pitchFamily="16" charset="0"/>
              </a:rPr>
              <a:t> </a:t>
            </a:r>
            <a:r>
              <a:rPr lang="en-US" altLang="lt-LT" sz="1400" b="1" smtClean="0">
                <a:latin typeface="+mj-lt"/>
                <a:cs typeface="Times New Roman" pitchFamily="16" charset="0"/>
              </a:rPr>
              <a:t>.java</a:t>
            </a:r>
            <a:r>
              <a:rPr lang="en-US" altLang="lt-LT" sz="1400" smtClean="0">
                <a:latin typeface="+mj-lt"/>
                <a:cs typeface="Times New Roman" pitchFamily="16" charset="0"/>
              </a:rPr>
              <a:t>.</a:t>
            </a:r>
          </a:p>
        </p:txBody>
      </p:sp>
      <p:sp>
        <p:nvSpPr>
          <p:cNvPr id="96" name="Rectangle 77"/>
          <p:cNvSpPr>
            <a:spLocks noChangeArrowheads="1"/>
          </p:cNvSpPr>
          <p:nvPr/>
        </p:nvSpPr>
        <p:spPr bwMode="auto">
          <a:xfrm>
            <a:off x="5554663" y="1644650"/>
            <a:ext cx="24463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eaLnBrk="0" hangingPunct="0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algn="l" eaLnBrk="0" hangingPunct="0">
              <a:spcBef>
                <a:spcPts val="7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 algn="l" eaLnBrk="0" hangingPunct="0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 algn="l"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 algn="l"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lt-LT" altLang="lt-LT" sz="1400" smtClean="0">
                <a:latin typeface="+mj-lt"/>
                <a:cs typeface="Times New Roman" pitchFamily="16" charset="0"/>
              </a:rPr>
              <a:t>Kompiliatorius padaro bait-kodą ir įrašo į diską su failo plėtiniu</a:t>
            </a:r>
            <a:r>
              <a:rPr lang="en-US" altLang="lt-LT" sz="1400" smtClean="0">
                <a:latin typeface="+mj-lt"/>
                <a:cs typeface="Times New Roman" pitchFamily="16" charset="0"/>
              </a:rPr>
              <a:t> </a:t>
            </a:r>
            <a:r>
              <a:rPr lang="en-US" altLang="lt-LT" sz="1400" b="1" smtClean="0">
                <a:latin typeface="+mj-lt"/>
                <a:cs typeface="Times New Roman" pitchFamily="16" charset="0"/>
              </a:rPr>
              <a:t>.class</a:t>
            </a:r>
          </a:p>
        </p:txBody>
      </p:sp>
      <p:sp>
        <p:nvSpPr>
          <p:cNvPr id="11314" name="Rectangle 78"/>
          <p:cNvSpPr>
            <a:spLocks noChangeArrowheads="1"/>
          </p:cNvSpPr>
          <p:nvPr/>
        </p:nvSpPr>
        <p:spPr bwMode="auto">
          <a:xfrm>
            <a:off x="5553075" y="2449513"/>
            <a:ext cx="2600325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lt-LT" altLang="lt-LT" sz="1400">
                <a:latin typeface="Arial" panose="020B0604020202020204" pitchFamily="34" charset="0"/>
                <a:cs typeface="Arial" panose="020B0604020202020204" pitchFamily="34" charset="0"/>
              </a:rPr>
              <a:t>Klasių kelties programa skaito iš disko bait-kodo failus ir patalpina juos į atmintį</a:t>
            </a:r>
          </a:p>
        </p:txBody>
      </p:sp>
      <p:sp>
        <p:nvSpPr>
          <p:cNvPr id="11315" name="Rectangle 79"/>
          <p:cNvSpPr>
            <a:spLocks noChangeArrowheads="1"/>
          </p:cNvSpPr>
          <p:nvPr/>
        </p:nvSpPr>
        <p:spPr bwMode="auto">
          <a:xfrm>
            <a:off x="1366838" y="1190625"/>
            <a:ext cx="1000125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lt-LT" altLang="lt-LT" sz="1400">
                <a:latin typeface="Arial" panose="020B0604020202020204" pitchFamily="34" charset="0"/>
                <a:cs typeface="Arial" panose="020B0604020202020204" pitchFamily="34" charset="0"/>
              </a:rPr>
              <a:t>Fazė</a:t>
            </a:r>
            <a:r>
              <a:rPr lang="en-US" altLang="lt-LT" sz="140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1316" name="Rectangle 80"/>
          <p:cNvSpPr>
            <a:spLocks noChangeArrowheads="1"/>
          </p:cNvSpPr>
          <p:nvPr/>
        </p:nvSpPr>
        <p:spPr bwMode="auto">
          <a:xfrm>
            <a:off x="1366838" y="1757363"/>
            <a:ext cx="1000125" cy="11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lt-LT" altLang="lt-LT" sz="1400">
                <a:latin typeface="Arial" panose="020B0604020202020204" pitchFamily="34" charset="0"/>
              </a:rPr>
              <a:t>F</a:t>
            </a:r>
            <a:r>
              <a:rPr lang="en-US" altLang="lt-LT" sz="1400">
                <a:latin typeface="Arial" panose="020B0604020202020204" pitchFamily="34" charset="0"/>
              </a:rPr>
              <a:t>a</a:t>
            </a:r>
            <a:r>
              <a:rPr lang="lt-LT" altLang="lt-LT" sz="1400">
                <a:latin typeface="Arial" panose="020B0604020202020204" pitchFamily="34" charset="0"/>
              </a:rPr>
              <a:t>zė</a:t>
            </a:r>
            <a:r>
              <a:rPr lang="en-US" altLang="lt-LT" sz="1400">
                <a:latin typeface="Arial" panose="020B0604020202020204" pitchFamily="34" charset="0"/>
              </a:rPr>
              <a:t> 2</a:t>
            </a:r>
          </a:p>
        </p:txBody>
      </p:sp>
      <p:sp>
        <p:nvSpPr>
          <p:cNvPr id="11317" name="Rectangle 81"/>
          <p:cNvSpPr>
            <a:spLocks noChangeArrowheads="1"/>
          </p:cNvSpPr>
          <p:nvPr/>
        </p:nvSpPr>
        <p:spPr bwMode="auto">
          <a:xfrm>
            <a:off x="1366838" y="2413000"/>
            <a:ext cx="1000125" cy="1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lt-LT" altLang="lt-LT" sz="1400">
                <a:latin typeface="Arial" panose="020B0604020202020204" pitchFamily="34" charset="0"/>
              </a:rPr>
              <a:t>Fazė</a:t>
            </a:r>
            <a:r>
              <a:rPr lang="en-US" altLang="lt-LT" sz="1400">
                <a:latin typeface="Arial" panose="020B0604020202020204" pitchFamily="34" charset="0"/>
              </a:rPr>
              <a:t> 3</a:t>
            </a:r>
          </a:p>
        </p:txBody>
      </p:sp>
      <p:grpSp>
        <p:nvGrpSpPr>
          <p:cNvPr id="11318" name="Group 82"/>
          <p:cNvGrpSpPr>
            <a:grpSpLocks/>
          </p:cNvGrpSpPr>
          <p:nvPr/>
        </p:nvGrpSpPr>
        <p:grpSpPr bwMode="auto">
          <a:xfrm>
            <a:off x="4343400" y="3519488"/>
            <a:ext cx="842963" cy="1430337"/>
            <a:chOff x="2736" y="2148"/>
            <a:chExt cx="531" cy="901"/>
          </a:xfrm>
        </p:grpSpPr>
        <p:sp>
          <p:nvSpPr>
            <p:cNvPr id="11355" name="Rectangle 83"/>
            <p:cNvSpPr>
              <a:spLocks noChangeArrowheads="1"/>
            </p:cNvSpPr>
            <p:nvPr/>
          </p:nvSpPr>
          <p:spPr bwMode="auto">
            <a:xfrm>
              <a:off x="2736" y="2148"/>
              <a:ext cx="531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 eaLnBrk="0" hangingPunct="0">
                <a:spcBef>
                  <a:spcPts val="600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 eaLnBrk="0" hangingPunct="0">
                <a:spcBef>
                  <a:spcPts val="500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 eaLnBrk="0" hangingPunct="0">
                <a:spcBef>
                  <a:spcPts val="450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 eaLnBrk="0" hangingPunct="0">
                <a:spcBef>
                  <a:spcPts val="450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ClrTx/>
                <a:buFontTx/>
                <a:buNone/>
              </a:pPr>
              <a:endParaRPr lang="lt-LT" altLang="lt-LT" sz="1000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80000"/>
                </a:lnSpc>
                <a:buClrTx/>
                <a:buFontTx/>
                <a:buNone/>
              </a:pPr>
              <a:r>
                <a:rPr lang="lt-LT" altLang="lt-LT" sz="1200">
                  <a:latin typeface="Arial" panose="020B0604020202020204" pitchFamily="34" charset="0"/>
                </a:rPr>
                <a:t>Atmintis</a:t>
              </a:r>
            </a:p>
          </p:txBody>
        </p:sp>
        <p:grpSp>
          <p:nvGrpSpPr>
            <p:cNvPr id="11356" name="Group 84"/>
            <p:cNvGrpSpPr>
              <a:grpSpLocks/>
            </p:cNvGrpSpPr>
            <p:nvPr/>
          </p:nvGrpSpPr>
          <p:grpSpPr bwMode="auto">
            <a:xfrm>
              <a:off x="2736" y="2311"/>
              <a:ext cx="531" cy="738"/>
              <a:chOff x="2736" y="2311"/>
              <a:chExt cx="531" cy="738"/>
            </a:xfrm>
          </p:grpSpPr>
          <p:sp>
            <p:nvSpPr>
              <p:cNvPr id="11357" name="Freeform 85"/>
              <p:cNvSpPr>
                <a:spLocks noChangeArrowheads="1"/>
              </p:cNvSpPr>
              <p:nvPr/>
            </p:nvSpPr>
            <p:spPr bwMode="auto">
              <a:xfrm>
                <a:off x="2736" y="2311"/>
                <a:ext cx="526" cy="738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240" cap="sq">
                <a:solidFill>
                  <a:srgbClr val="4DB3E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11358" name="Freeform 86"/>
              <p:cNvSpPr>
                <a:spLocks noChangeArrowheads="1"/>
              </p:cNvSpPr>
              <p:nvPr/>
            </p:nvSpPr>
            <p:spPr bwMode="auto">
              <a:xfrm>
                <a:off x="2737" y="2312"/>
                <a:ext cx="530" cy="8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24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11359" name="Freeform 87"/>
              <p:cNvSpPr>
                <a:spLocks noChangeArrowheads="1"/>
              </p:cNvSpPr>
              <p:nvPr/>
            </p:nvSpPr>
            <p:spPr bwMode="auto">
              <a:xfrm>
                <a:off x="2737" y="2406"/>
                <a:ext cx="530" cy="8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24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grpSp>
            <p:nvGrpSpPr>
              <p:cNvPr id="11360" name="Group 88"/>
              <p:cNvGrpSpPr>
                <a:grpSpLocks/>
              </p:cNvGrpSpPr>
              <p:nvPr/>
            </p:nvGrpSpPr>
            <p:grpSpPr bwMode="auto">
              <a:xfrm>
                <a:off x="2737" y="2499"/>
                <a:ext cx="530" cy="549"/>
                <a:chOff x="2737" y="2499"/>
                <a:chExt cx="530" cy="549"/>
              </a:xfrm>
            </p:grpSpPr>
            <p:sp>
              <p:nvSpPr>
                <p:cNvPr id="11361" name="Rectangle 89"/>
                <p:cNvSpPr>
                  <a:spLocks noChangeArrowheads="1"/>
                </p:cNvSpPr>
                <p:nvPr/>
              </p:nvSpPr>
              <p:spPr bwMode="auto">
                <a:xfrm>
                  <a:off x="2962" y="2782"/>
                  <a:ext cx="50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1pPr>
                  <a:lvl2pPr eaLnBrk="0" hangingPunct="0">
                    <a:spcBef>
                      <a:spcPts val="600"/>
                    </a:spcBef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2pPr>
                  <a:lvl3pPr eaLnBrk="0" hangingPunct="0">
                    <a:spcBef>
                      <a:spcPts val="500"/>
                    </a:spcBef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000"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3pPr>
                  <a:lvl4pPr eaLnBrk="0" hangingPunct="0">
                    <a:spcBef>
                      <a:spcPts val="450"/>
                    </a:spcBef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4pPr>
                  <a:lvl5pPr eaLnBrk="0" hangingPunct="0">
                    <a:spcBef>
                      <a:spcPts val="450"/>
                    </a:spcBef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5pPr>
                  <a:lvl6pPr marL="2514600" indent="-228600" defTabSz="449263" eaLnBrk="0" fontAlgn="base" hangingPunct="0">
                    <a:spcBef>
                      <a:spcPts val="45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6pPr>
                  <a:lvl7pPr marL="2971800" indent="-228600" defTabSz="449263" eaLnBrk="0" fontAlgn="base" hangingPunct="0">
                    <a:spcBef>
                      <a:spcPts val="45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7pPr>
                  <a:lvl8pPr marL="3429000" indent="-228600" defTabSz="449263" eaLnBrk="0" fontAlgn="base" hangingPunct="0">
                    <a:spcBef>
                      <a:spcPts val="45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8pPr>
                  <a:lvl9pPr marL="3886200" indent="-228600" defTabSz="449263" eaLnBrk="0" fontAlgn="base" hangingPunct="0">
                    <a:spcBef>
                      <a:spcPts val="45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just" eaLnBrk="1" hangingPunct="1">
                    <a:lnSpc>
                      <a:spcPct val="88000"/>
                    </a:lnSpc>
                    <a:buClrTx/>
                    <a:buFontTx/>
                    <a:buNone/>
                  </a:pPr>
                  <a:r>
                    <a:rPr lang="en-US" altLang="lt-LT" sz="800">
                      <a:latin typeface="Arial" panose="020B0604020202020204" pitchFamily="34" charset="0"/>
                    </a:rPr>
                    <a:t>.</a:t>
                  </a:r>
                </a:p>
                <a:p>
                  <a:pPr algn="just" eaLnBrk="1" hangingPunct="1">
                    <a:lnSpc>
                      <a:spcPct val="88000"/>
                    </a:lnSpc>
                    <a:buClrTx/>
                    <a:buFontTx/>
                    <a:buNone/>
                  </a:pPr>
                  <a:r>
                    <a:rPr lang="en-US" altLang="lt-LT" sz="800">
                      <a:latin typeface="Arial" panose="020B0604020202020204" pitchFamily="34" charset="0"/>
                    </a:rPr>
                    <a:t>.</a:t>
                  </a:r>
                </a:p>
                <a:p>
                  <a:pPr algn="just" eaLnBrk="1" hangingPunct="1">
                    <a:lnSpc>
                      <a:spcPct val="88000"/>
                    </a:lnSpc>
                    <a:buClrTx/>
                    <a:buFontTx/>
                    <a:buNone/>
                  </a:pPr>
                  <a:r>
                    <a:rPr lang="en-US" altLang="lt-LT" sz="800">
                      <a:latin typeface="Arial" panose="020B0604020202020204" pitchFamily="34" charset="0"/>
                    </a:rPr>
                    <a:t>.</a:t>
                  </a:r>
                </a:p>
              </p:txBody>
            </p:sp>
            <p:sp>
              <p:nvSpPr>
                <p:cNvPr id="11362" name="Freeform 90"/>
                <p:cNvSpPr>
                  <a:spLocks noChangeArrowheads="1"/>
                </p:cNvSpPr>
                <p:nvPr/>
              </p:nvSpPr>
              <p:spPr bwMode="auto">
                <a:xfrm>
                  <a:off x="2737" y="2499"/>
                  <a:ext cx="530" cy="82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240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  <p:sp>
              <p:nvSpPr>
                <p:cNvPr id="11363" name="Freeform 91"/>
                <p:cNvSpPr>
                  <a:spLocks noChangeArrowheads="1"/>
                </p:cNvSpPr>
                <p:nvPr/>
              </p:nvSpPr>
              <p:spPr bwMode="auto">
                <a:xfrm>
                  <a:off x="2737" y="2591"/>
                  <a:ext cx="530" cy="82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240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  <p:sp>
              <p:nvSpPr>
                <p:cNvPr id="11364" name="Freeform 92"/>
                <p:cNvSpPr>
                  <a:spLocks noChangeArrowheads="1"/>
                </p:cNvSpPr>
                <p:nvPr/>
              </p:nvSpPr>
              <p:spPr bwMode="auto">
                <a:xfrm>
                  <a:off x="2737" y="2686"/>
                  <a:ext cx="530" cy="82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240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  <p:sp>
              <p:nvSpPr>
                <p:cNvPr id="11365" name="Freeform 93"/>
                <p:cNvSpPr>
                  <a:spLocks noChangeArrowheads="1"/>
                </p:cNvSpPr>
                <p:nvPr/>
              </p:nvSpPr>
              <p:spPr bwMode="auto">
                <a:xfrm>
                  <a:off x="2737" y="2778"/>
                  <a:ext cx="530" cy="176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58"/>
                      </a:lnTo>
                      <a:lnTo>
                        <a:pt x="0" y="19958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240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  <p:sp>
              <p:nvSpPr>
                <p:cNvPr id="11366" name="Freeform 94"/>
                <p:cNvSpPr>
                  <a:spLocks noChangeArrowheads="1"/>
                </p:cNvSpPr>
                <p:nvPr/>
              </p:nvSpPr>
              <p:spPr bwMode="auto">
                <a:xfrm>
                  <a:off x="2737" y="2966"/>
                  <a:ext cx="530" cy="82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240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  <p:sp>
              <p:nvSpPr>
                <p:cNvPr id="11367" name="Rectangle 95"/>
                <p:cNvSpPr>
                  <a:spLocks noChangeArrowheads="1"/>
                </p:cNvSpPr>
                <p:nvPr/>
              </p:nvSpPr>
              <p:spPr bwMode="auto">
                <a:xfrm>
                  <a:off x="2977" y="2778"/>
                  <a:ext cx="50" cy="1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1pPr>
                  <a:lvl2pPr eaLnBrk="0" hangingPunct="0">
                    <a:spcBef>
                      <a:spcPts val="600"/>
                    </a:spcBef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2pPr>
                  <a:lvl3pPr eaLnBrk="0" hangingPunct="0">
                    <a:spcBef>
                      <a:spcPts val="500"/>
                    </a:spcBef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000"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3pPr>
                  <a:lvl4pPr eaLnBrk="0" hangingPunct="0">
                    <a:spcBef>
                      <a:spcPts val="450"/>
                    </a:spcBef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4pPr>
                  <a:lvl5pPr eaLnBrk="0" hangingPunct="0">
                    <a:spcBef>
                      <a:spcPts val="450"/>
                    </a:spcBef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5pPr>
                  <a:lvl6pPr marL="2514600" indent="-228600" defTabSz="449263" eaLnBrk="0" fontAlgn="base" hangingPunct="0">
                    <a:spcBef>
                      <a:spcPts val="45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6pPr>
                  <a:lvl7pPr marL="2971800" indent="-228600" defTabSz="449263" eaLnBrk="0" fontAlgn="base" hangingPunct="0">
                    <a:spcBef>
                      <a:spcPts val="45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7pPr>
                  <a:lvl8pPr marL="3429000" indent="-228600" defTabSz="449263" eaLnBrk="0" fontAlgn="base" hangingPunct="0">
                    <a:spcBef>
                      <a:spcPts val="45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8pPr>
                  <a:lvl9pPr marL="3886200" indent="-228600" defTabSz="449263" eaLnBrk="0" fontAlgn="base" hangingPunct="0">
                    <a:spcBef>
                      <a:spcPts val="45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64000"/>
                    </a:lnSpc>
                    <a:buClrTx/>
                    <a:buFontTx/>
                    <a:buNone/>
                  </a:pPr>
                  <a:r>
                    <a:rPr lang="en-US" altLang="lt-LT" sz="800">
                      <a:latin typeface="Arial" panose="020B0604020202020204" pitchFamily="34" charset="0"/>
                    </a:rPr>
                    <a:t>.</a:t>
                  </a:r>
                </a:p>
                <a:p>
                  <a:pPr algn="ctr" eaLnBrk="1" hangingPunct="1">
                    <a:lnSpc>
                      <a:spcPct val="64000"/>
                    </a:lnSpc>
                    <a:buClrTx/>
                    <a:buFontTx/>
                    <a:buNone/>
                  </a:pPr>
                  <a:r>
                    <a:rPr lang="en-US" altLang="lt-LT" sz="800">
                      <a:latin typeface="Arial" panose="020B0604020202020204" pitchFamily="34" charset="0"/>
                    </a:rPr>
                    <a:t>.</a:t>
                  </a:r>
                </a:p>
                <a:p>
                  <a:pPr algn="ctr" eaLnBrk="1" hangingPunct="1">
                    <a:lnSpc>
                      <a:spcPct val="64000"/>
                    </a:lnSpc>
                    <a:buClrTx/>
                    <a:buFontTx/>
                    <a:buNone/>
                  </a:pPr>
                  <a:r>
                    <a:rPr lang="en-US" altLang="lt-LT" sz="800">
                      <a:latin typeface="Arial" panose="020B0604020202020204" pitchFamily="34" charset="0"/>
                    </a:rPr>
                    <a:t>.</a:t>
                  </a:r>
                </a:p>
              </p:txBody>
            </p:sp>
          </p:grpSp>
        </p:grpSp>
      </p:grpSp>
      <p:sp>
        <p:nvSpPr>
          <p:cNvPr id="11319" name="Freeform 96"/>
          <p:cNvSpPr>
            <a:spLocks noChangeArrowheads="1"/>
          </p:cNvSpPr>
          <p:nvPr/>
        </p:nvSpPr>
        <p:spPr bwMode="auto">
          <a:xfrm>
            <a:off x="2286000" y="3798888"/>
            <a:ext cx="1455738" cy="577850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8" y="0"/>
                </a:moveTo>
                <a:lnTo>
                  <a:pt x="19988" y="19972"/>
                </a:lnTo>
                <a:lnTo>
                  <a:pt x="0" y="19972"/>
                </a:lnTo>
                <a:lnTo>
                  <a:pt x="0" y="0"/>
                </a:lnTo>
                <a:lnTo>
                  <a:pt x="19988" y="0"/>
                </a:lnTo>
                <a:close/>
              </a:path>
            </a:pathLst>
          </a:custGeom>
          <a:solidFill>
            <a:srgbClr val="4DB3E6"/>
          </a:solidFill>
          <a:ln w="3240" cap="sq">
            <a:solidFill>
              <a:srgbClr val="4DB3E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1320" name="Freeform 97"/>
          <p:cNvSpPr>
            <a:spLocks noChangeArrowheads="1"/>
          </p:cNvSpPr>
          <p:nvPr/>
        </p:nvSpPr>
        <p:spPr bwMode="auto">
          <a:xfrm>
            <a:off x="2286000" y="3798888"/>
            <a:ext cx="1455738" cy="577850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8" y="0"/>
                </a:moveTo>
                <a:lnTo>
                  <a:pt x="19988" y="19972"/>
                </a:lnTo>
                <a:lnTo>
                  <a:pt x="0" y="19972"/>
                </a:lnTo>
                <a:lnTo>
                  <a:pt x="0" y="0"/>
                </a:lnTo>
                <a:lnTo>
                  <a:pt x="19988" y="0"/>
                </a:lnTo>
                <a:close/>
              </a:path>
            </a:pathLst>
          </a:custGeom>
          <a:noFill/>
          <a:ln w="324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1321" name="Rectangle 98"/>
          <p:cNvSpPr>
            <a:spLocks noChangeArrowheads="1"/>
          </p:cNvSpPr>
          <p:nvPr/>
        </p:nvSpPr>
        <p:spPr bwMode="auto">
          <a:xfrm>
            <a:off x="2438400" y="3995738"/>
            <a:ext cx="1219200" cy="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64000"/>
              </a:lnSpc>
              <a:buClrTx/>
              <a:buFontTx/>
              <a:buNone/>
            </a:pPr>
            <a:r>
              <a:rPr lang="lt-LT" altLang="lt-LT" sz="1400">
                <a:latin typeface="Arial" panose="020B0604020202020204" pitchFamily="34" charset="0"/>
              </a:rPr>
              <a:t>Bait-kodo</a:t>
            </a:r>
            <a:r>
              <a:rPr lang="lt-LT" altLang="lt-LT" sz="1200">
                <a:latin typeface="Arial" panose="020B0604020202020204" pitchFamily="34" charset="0"/>
              </a:rPr>
              <a:t> </a:t>
            </a:r>
            <a:r>
              <a:rPr lang="lt-LT" altLang="lt-LT" sz="1400">
                <a:latin typeface="Arial" panose="020B0604020202020204" pitchFamily="34" charset="0"/>
              </a:rPr>
              <a:t>tikrintojas</a:t>
            </a:r>
          </a:p>
        </p:txBody>
      </p:sp>
      <p:sp>
        <p:nvSpPr>
          <p:cNvPr id="11322" name="Freeform 99"/>
          <p:cNvSpPr>
            <a:spLocks/>
          </p:cNvSpPr>
          <p:nvPr/>
        </p:nvSpPr>
        <p:spPr bwMode="auto">
          <a:xfrm>
            <a:off x="3748088" y="4019550"/>
            <a:ext cx="571500" cy="1588"/>
          </a:xfrm>
          <a:custGeom>
            <a:avLst/>
            <a:gdLst>
              <a:gd name="T0" fmla="*/ 2147483647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72" y="0"/>
                </a:moveTo>
                <a:lnTo>
                  <a:pt x="0" y="0"/>
                </a:lnTo>
              </a:path>
            </a:pathLst>
          </a:custGeom>
          <a:noFill/>
          <a:ln w="3240" cap="sq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grpSp>
        <p:nvGrpSpPr>
          <p:cNvPr id="11323" name="Group 100"/>
          <p:cNvGrpSpPr>
            <a:grpSpLocks/>
          </p:cNvGrpSpPr>
          <p:nvPr/>
        </p:nvGrpSpPr>
        <p:grpSpPr bwMode="auto">
          <a:xfrm>
            <a:off x="5257800" y="3683000"/>
            <a:ext cx="184150" cy="1362075"/>
            <a:chOff x="3312" y="2251"/>
            <a:chExt cx="116" cy="858"/>
          </a:xfrm>
        </p:grpSpPr>
        <p:sp>
          <p:nvSpPr>
            <p:cNvPr id="11351" name="Freeform 101"/>
            <p:cNvSpPr>
              <a:spLocks noChangeArrowheads="1"/>
            </p:cNvSpPr>
            <p:nvPr/>
          </p:nvSpPr>
          <p:spPr bwMode="auto">
            <a:xfrm>
              <a:off x="3312" y="2251"/>
              <a:ext cx="53" cy="20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11352" name="Freeform 102"/>
            <p:cNvSpPr>
              <a:spLocks noChangeArrowheads="1"/>
            </p:cNvSpPr>
            <p:nvPr/>
          </p:nvSpPr>
          <p:spPr bwMode="auto">
            <a:xfrm flipV="1">
              <a:off x="3312" y="2902"/>
              <a:ext cx="53" cy="20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11353" name="Freeform 103"/>
            <p:cNvSpPr>
              <a:spLocks noChangeArrowheads="1"/>
            </p:cNvSpPr>
            <p:nvPr/>
          </p:nvSpPr>
          <p:spPr bwMode="auto">
            <a:xfrm flipH="1">
              <a:off x="3375" y="2685"/>
              <a:ext cx="53" cy="20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11354" name="Freeform 104"/>
            <p:cNvSpPr>
              <a:spLocks noChangeArrowheads="1"/>
            </p:cNvSpPr>
            <p:nvPr/>
          </p:nvSpPr>
          <p:spPr bwMode="auto">
            <a:xfrm flipH="1" flipV="1">
              <a:off x="3375" y="2468"/>
              <a:ext cx="53" cy="20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sp>
        <p:nvSpPr>
          <p:cNvPr id="11324" name="Rectangle 105"/>
          <p:cNvSpPr>
            <a:spLocks noChangeArrowheads="1"/>
          </p:cNvSpPr>
          <p:nvPr/>
        </p:nvSpPr>
        <p:spPr bwMode="auto">
          <a:xfrm>
            <a:off x="5554663" y="3992563"/>
            <a:ext cx="2370137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lt-LT" altLang="lt-LT" sz="1400">
                <a:latin typeface="Arial" panose="020B0604020202020204" pitchFamily="34" charset="0"/>
                <a:cs typeface="Arial" panose="020B0604020202020204" pitchFamily="34" charset="0"/>
              </a:rPr>
              <a:t>Bait-kodo tikrintijoas tikrina, ar failuose nėra draudžiamų operacijų ir ar nepažeistas saugumas</a:t>
            </a:r>
          </a:p>
        </p:txBody>
      </p:sp>
      <p:sp>
        <p:nvSpPr>
          <p:cNvPr id="11325" name="Rectangle 106"/>
          <p:cNvSpPr>
            <a:spLocks noChangeArrowheads="1"/>
          </p:cNvSpPr>
          <p:nvPr/>
        </p:nvSpPr>
        <p:spPr bwMode="auto">
          <a:xfrm>
            <a:off x="1366838" y="3978275"/>
            <a:ext cx="1000125" cy="1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lt-LT" altLang="lt-LT" sz="1400">
                <a:latin typeface="Arial" panose="020B0604020202020204" pitchFamily="34" charset="0"/>
              </a:rPr>
              <a:t>Fazė</a:t>
            </a:r>
            <a:r>
              <a:rPr lang="en-US" altLang="lt-LT" sz="1400">
                <a:latin typeface="Arial" panose="020B0604020202020204" pitchFamily="34" charset="0"/>
              </a:rPr>
              <a:t> 4</a:t>
            </a:r>
          </a:p>
        </p:txBody>
      </p:sp>
      <p:grpSp>
        <p:nvGrpSpPr>
          <p:cNvPr id="11326" name="Group 107"/>
          <p:cNvGrpSpPr>
            <a:grpSpLocks/>
          </p:cNvGrpSpPr>
          <p:nvPr/>
        </p:nvGrpSpPr>
        <p:grpSpPr bwMode="auto">
          <a:xfrm>
            <a:off x="4343400" y="4913313"/>
            <a:ext cx="839788" cy="1430337"/>
            <a:chOff x="2736" y="3026"/>
            <a:chExt cx="529" cy="901"/>
          </a:xfrm>
        </p:grpSpPr>
        <p:sp>
          <p:nvSpPr>
            <p:cNvPr id="11338" name="Rectangle 108"/>
            <p:cNvSpPr>
              <a:spLocks noChangeArrowheads="1"/>
            </p:cNvSpPr>
            <p:nvPr/>
          </p:nvSpPr>
          <p:spPr bwMode="auto">
            <a:xfrm>
              <a:off x="2736" y="3026"/>
              <a:ext cx="528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 eaLnBrk="0" hangingPunct="0">
                <a:spcBef>
                  <a:spcPts val="600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 eaLnBrk="0" hangingPunct="0">
                <a:spcBef>
                  <a:spcPts val="500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 eaLnBrk="0" hangingPunct="0">
                <a:spcBef>
                  <a:spcPts val="450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 eaLnBrk="0" hangingPunct="0">
                <a:spcBef>
                  <a:spcPts val="450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ClrTx/>
                <a:buFontTx/>
                <a:buNone/>
              </a:pPr>
              <a:endParaRPr lang="lt-LT" altLang="lt-LT" sz="1000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80000"/>
                </a:lnSpc>
                <a:buClrTx/>
                <a:buFontTx/>
                <a:buNone/>
              </a:pPr>
              <a:r>
                <a:rPr lang="lt-LT" altLang="lt-LT" sz="1200">
                  <a:latin typeface="Arial" panose="020B0604020202020204" pitchFamily="34" charset="0"/>
                </a:rPr>
                <a:t>Atmintis</a:t>
              </a:r>
            </a:p>
          </p:txBody>
        </p:sp>
        <p:grpSp>
          <p:nvGrpSpPr>
            <p:cNvPr id="11339" name="Group 109"/>
            <p:cNvGrpSpPr>
              <a:grpSpLocks/>
            </p:cNvGrpSpPr>
            <p:nvPr/>
          </p:nvGrpSpPr>
          <p:grpSpPr bwMode="auto">
            <a:xfrm>
              <a:off x="2736" y="3189"/>
              <a:ext cx="529" cy="738"/>
              <a:chOff x="2736" y="3189"/>
              <a:chExt cx="529" cy="738"/>
            </a:xfrm>
          </p:grpSpPr>
          <p:sp>
            <p:nvSpPr>
              <p:cNvPr id="11340" name="Freeform 110"/>
              <p:cNvSpPr>
                <a:spLocks noChangeArrowheads="1"/>
              </p:cNvSpPr>
              <p:nvPr/>
            </p:nvSpPr>
            <p:spPr bwMode="auto">
              <a:xfrm>
                <a:off x="2736" y="3189"/>
                <a:ext cx="524" cy="737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240" cap="sq">
                <a:solidFill>
                  <a:srgbClr val="4DB3E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11341" name="Freeform 111"/>
              <p:cNvSpPr>
                <a:spLocks noChangeArrowheads="1"/>
              </p:cNvSpPr>
              <p:nvPr/>
            </p:nvSpPr>
            <p:spPr bwMode="auto">
              <a:xfrm>
                <a:off x="2737" y="3189"/>
                <a:ext cx="528" cy="8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24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11342" name="Freeform 112"/>
              <p:cNvSpPr>
                <a:spLocks noChangeArrowheads="1"/>
              </p:cNvSpPr>
              <p:nvPr/>
            </p:nvSpPr>
            <p:spPr bwMode="auto">
              <a:xfrm>
                <a:off x="2737" y="3283"/>
                <a:ext cx="528" cy="8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24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grpSp>
            <p:nvGrpSpPr>
              <p:cNvPr id="11343" name="Group 113"/>
              <p:cNvGrpSpPr>
                <a:grpSpLocks/>
              </p:cNvGrpSpPr>
              <p:nvPr/>
            </p:nvGrpSpPr>
            <p:grpSpPr bwMode="auto">
              <a:xfrm>
                <a:off x="2737" y="3377"/>
                <a:ext cx="528" cy="550"/>
                <a:chOff x="2737" y="3377"/>
                <a:chExt cx="528" cy="550"/>
              </a:xfrm>
            </p:grpSpPr>
            <p:sp>
              <p:nvSpPr>
                <p:cNvPr id="11344" name="Rectangle 114"/>
                <p:cNvSpPr>
                  <a:spLocks noChangeArrowheads="1"/>
                </p:cNvSpPr>
                <p:nvPr/>
              </p:nvSpPr>
              <p:spPr bwMode="auto">
                <a:xfrm>
                  <a:off x="2961" y="3661"/>
                  <a:ext cx="49" cy="1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1pPr>
                  <a:lvl2pPr eaLnBrk="0" hangingPunct="0">
                    <a:spcBef>
                      <a:spcPts val="600"/>
                    </a:spcBef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2pPr>
                  <a:lvl3pPr eaLnBrk="0" hangingPunct="0">
                    <a:spcBef>
                      <a:spcPts val="500"/>
                    </a:spcBef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000"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3pPr>
                  <a:lvl4pPr eaLnBrk="0" hangingPunct="0">
                    <a:spcBef>
                      <a:spcPts val="450"/>
                    </a:spcBef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4pPr>
                  <a:lvl5pPr eaLnBrk="0" hangingPunct="0">
                    <a:spcBef>
                      <a:spcPts val="450"/>
                    </a:spcBef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5pPr>
                  <a:lvl6pPr marL="2514600" indent="-228600" defTabSz="449263" eaLnBrk="0" fontAlgn="base" hangingPunct="0">
                    <a:spcBef>
                      <a:spcPts val="45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6pPr>
                  <a:lvl7pPr marL="2971800" indent="-228600" defTabSz="449263" eaLnBrk="0" fontAlgn="base" hangingPunct="0">
                    <a:spcBef>
                      <a:spcPts val="45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7pPr>
                  <a:lvl8pPr marL="3429000" indent="-228600" defTabSz="449263" eaLnBrk="0" fontAlgn="base" hangingPunct="0">
                    <a:spcBef>
                      <a:spcPts val="45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8pPr>
                  <a:lvl9pPr marL="3886200" indent="-228600" defTabSz="449263" eaLnBrk="0" fontAlgn="base" hangingPunct="0">
                    <a:spcBef>
                      <a:spcPts val="45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just" eaLnBrk="1" hangingPunct="1">
                    <a:lnSpc>
                      <a:spcPct val="88000"/>
                    </a:lnSpc>
                    <a:buClrTx/>
                    <a:buFontTx/>
                    <a:buNone/>
                  </a:pPr>
                  <a:r>
                    <a:rPr lang="en-US" altLang="lt-LT" sz="800">
                      <a:latin typeface="Arial" panose="020B0604020202020204" pitchFamily="34" charset="0"/>
                    </a:rPr>
                    <a:t>.</a:t>
                  </a:r>
                </a:p>
                <a:p>
                  <a:pPr algn="just" eaLnBrk="1" hangingPunct="1">
                    <a:lnSpc>
                      <a:spcPct val="88000"/>
                    </a:lnSpc>
                    <a:buClrTx/>
                    <a:buFontTx/>
                    <a:buNone/>
                  </a:pPr>
                  <a:r>
                    <a:rPr lang="en-US" altLang="lt-LT" sz="800">
                      <a:latin typeface="Arial" panose="020B0604020202020204" pitchFamily="34" charset="0"/>
                    </a:rPr>
                    <a:t>.</a:t>
                  </a:r>
                </a:p>
                <a:p>
                  <a:pPr algn="just" eaLnBrk="1" hangingPunct="1">
                    <a:lnSpc>
                      <a:spcPct val="88000"/>
                    </a:lnSpc>
                    <a:buClrTx/>
                    <a:buFontTx/>
                    <a:buNone/>
                  </a:pPr>
                  <a:r>
                    <a:rPr lang="en-US" altLang="lt-LT" sz="800">
                      <a:latin typeface="Arial" panose="020B0604020202020204" pitchFamily="34" charset="0"/>
                    </a:rPr>
                    <a:t>.</a:t>
                  </a:r>
                </a:p>
              </p:txBody>
            </p:sp>
            <p:sp>
              <p:nvSpPr>
                <p:cNvPr id="11345" name="Freeform 115"/>
                <p:cNvSpPr>
                  <a:spLocks noChangeArrowheads="1"/>
                </p:cNvSpPr>
                <p:nvPr/>
              </p:nvSpPr>
              <p:spPr bwMode="auto">
                <a:xfrm>
                  <a:off x="2737" y="3377"/>
                  <a:ext cx="528" cy="82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240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  <p:sp>
              <p:nvSpPr>
                <p:cNvPr id="11346" name="Freeform 116"/>
                <p:cNvSpPr>
                  <a:spLocks noChangeArrowheads="1"/>
                </p:cNvSpPr>
                <p:nvPr/>
              </p:nvSpPr>
              <p:spPr bwMode="auto">
                <a:xfrm>
                  <a:off x="2737" y="3471"/>
                  <a:ext cx="528" cy="82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240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  <p:sp>
              <p:nvSpPr>
                <p:cNvPr id="11347" name="Freeform 117"/>
                <p:cNvSpPr>
                  <a:spLocks noChangeArrowheads="1"/>
                </p:cNvSpPr>
                <p:nvPr/>
              </p:nvSpPr>
              <p:spPr bwMode="auto">
                <a:xfrm>
                  <a:off x="2737" y="3564"/>
                  <a:ext cx="528" cy="82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240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  <p:sp>
              <p:nvSpPr>
                <p:cNvPr id="11348" name="Freeform 118"/>
                <p:cNvSpPr>
                  <a:spLocks noChangeArrowheads="1"/>
                </p:cNvSpPr>
                <p:nvPr/>
              </p:nvSpPr>
              <p:spPr bwMode="auto">
                <a:xfrm>
                  <a:off x="2737" y="3658"/>
                  <a:ext cx="528" cy="176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58"/>
                      </a:lnTo>
                      <a:lnTo>
                        <a:pt x="0" y="19958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240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  <p:sp>
              <p:nvSpPr>
                <p:cNvPr id="11349" name="Freeform 119"/>
                <p:cNvSpPr>
                  <a:spLocks noChangeArrowheads="1"/>
                </p:cNvSpPr>
                <p:nvPr/>
              </p:nvSpPr>
              <p:spPr bwMode="auto">
                <a:xfrm>
                  <a:off x="2737" y="3845"/>
                  <a:ext cx="528" cy="82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240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  <p:sp>
              <p:nvSpPr>
                <p:cNvPr id="11350" name="Rectangle 120"/>
                <p:cNvSpPr>
                  <a:spLocks noChangeArrowheads="1"/>
                </p:cNvSpPr>
                <p:nvPr/>
              </p:nvSpPr>
              <p:spPr bwMode="auto">
                <a:xfrm>
                  <a:off x="2976" y="3658"/>
                  <a:ext cx="4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1pPr>
                  <a:lvl2pPr eaLnBrk="0" hangingPunct="0">
                    <a:spcBef>
                      <a:spcPts val="600"/>
                    </a:spcBef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2pPr>
                  <a:lvl3pPr eaLnBrk="0" hangingPunct="0">
                    <a:spcBef>
                      <a:spcPts val="500"/>
                    </a:spcBef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000"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3pPr>
                  <a:lvl4pPr eaLnBrk="0" hangingPunct="0">
                    <a:spcBef>
                      <a:spcPts val="450"/>
                    </a:spcBef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4pPr>
                  <a:lvl5pPr eaLnBrk="0" hangingPunct="0">
                    <a:spcBef>
                      <a:spcPts val="450"/>
                    </a:spcBef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5pPr>
                  <a:lvl6pPr marL="2514600" indent="-228600" defTabSz="449263" eaLnBrk="0" fontAlgn="base" hangingPunct="0">
                    <a:spcBef>
                      <a:spcPts val="45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6pPr>
                  <a:lvl7pPr marL="2971800" indent="-228600" defTabSz="449263" eaLnBrk="0" fontAlgn="base" hangingPunct="0">
                    <a:spcBef>
                      <a:spcPts val="45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7pPr>
                  <a:lvl8pPr marL="3429000" indent="-228600" defTabSz="449263" eaLnBrk="0" fontAlgn="base" hangingPunct="0">
                    <a:spcBef>
                      <a:spcPts val="45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8pPr>
                  <a:lvl9pPr marL="3886200" indent="-228600" defTabSz="449263" eaLnBrk="0" fontAlgn="base" hangingPunct="0">
                    <a:spcBef>
                      <a:spcPts val="45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rgbClr val="000000"/>
                      </a:solidFill>
                      <a:latin typeface="Tahoma" panose="020B0604030504040204" pitchFamily="34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64000"/>
                    </a:lnSpc>
                    <a:buClrTx/>
                    <a:buFontTx/>
                    <a:buNone/>
                  </a:pPr>
                  <a:r>
                    <a:rPr lang="en-US" altLang="lt-LT" sz="800">
                      <a:latin typeface="Arial" panose="020B0604020202020204" pitchFamily="34" charset="0"/>
                    </a:rPr>
                    <a:t>.</a:t>
                  </a:r>
                </a:p>
                <a:p>
                  <a:pPr algn="ctr" eaLnBrk="1" hangingPunct="1">
                    <a:lnSpc>
                      <a:spcPct val="64000"/>
                    </a:lnSpc>
                    <a:buClrTx/>
                    <a:buFontTx/>
                    <a:buNone/>
                  </a:pPr>
                  <a:r>
                    <a:rPr lang="en-US" altLang="lt-LT" sz="800">
                      <a:latin typeface="Arial" panose="020B0604020202020204" pitchFamily="34" charset="0"/>
                    </a:rPr>
                    <a:t>.</a:t>
                  </a:r>
                </a:p>
                <a:p>
                  <a:pPr algn="ctr" eaLnBrk="1" hangingPunct="1">
                    <a:lnSpc>
                      <a:spcPct val="64000"/>
                    </a:lnSpc>
                    <a:buClrTx/>
                    <a:buFontTx/>
                    <a:buNone/>
                  </a:pPr>
                  <a:r>
                    <a:rPr lang="en-US" altLang="lt-LT" sz="800">
                      <a:latin typeface="Arial" panose="020B0604020202020204" pitchFamily="34" charset="0"/>
                    </a:rPr>
                    <a:t>.</a:t>
                  </a:r>
                </a:p>
              </p:txBody>
            </p:sp>
          </p:grpSp>
        </p:grpSp>
      </p:grpSp>
      <p:sp>
        <p:nvSpPr>
          <p:cNvPr id="11327" name="Freeform 121"/>
          <p:cNvSpPr>
            <a:spLocks noChangeArrowheads="1"/>
          </p:cNvSpPr>
          <p:nvPr/>
        </p:nvSpPr>
        <p:spPr bwMode="auto">
          <a:xfrm>
            <a:off x="2286000" y="5372100"/>
            <a:ext cx="1455738" cy="449263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8" y="0"/>
                </a:moveTo>
                <a:lnTo>
                  <a:pt x="19988" y="19972"/>
                </a:lnTo>
                <a:lnTo>
                  <a:pt x="0" y="19972"/>
                </a:lnTo>
                <a:lnTo>
                  <a:pt x="0" y="0"/>
                </a:lnTo>
                <a:lnTo>
                  <a:pt x="19988" y="0"/>
                </a:lnTo>
                <a:close/>
              </a:path>
            </a:pathLst>
          </a:custGeom>
          <a:solidFill>
            <a:srgbClr val="4DB3E6"/>
          </a:solidFill>
          <a:ln w="3240" cap="sq">
            <a:solidFill>
              <a:srgbClr val="4DB3E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1328" name="Freeform 122"/>
          <p:cNvSpPr>
            <a:spLocks noChangeArrowheads="1"/>
          </p:cNvSpPr>
          <p:nvPr/>
        </p:nvSpPr>
        <p:spPr bwMode="auto">
          <a:xfrm>
            <a:off x="2286000" y="5372100"/>
            <a:ext cx="1455738" cy="449263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8" y="0"/>
                </a:moveTo>
                <a:lnTo>
                  <a:pt x="19988" y="19972"/>
                </a:lnTo>
                <a:lnTo>
                  <a:pt x="0" y="19972"/>
                </a:lnTo>
                <a:lnTo>
                  <a:pt x="0" y="0"/>
                </a:lnTo>
                <a:lnTo>
                  <a:pt x="19988" y="0"/>
                </a:lnTo>
                <a:close/>
              </a:path>
            </a:pathLst>
          </a:custGeom>
          <a:noFill/>
          <a:ln w="324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1329" name="Rectangle 123"/>
          <p:cNvSpPr>
            <a:spLocks noChangeArrowheads="1"/>
          </p:cNvSpPr>
          <p:nvPr/>
        </p:nvSpPr>
        <p:spPr bwMode="auto">
          <a:xfrm>
            <a:off x="2438400" y="5443538"/>
            <a:ext cx="1238250" cy="11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64000"/>
              </a:lnSpc>
              <a:buClrTx/>
              <a:buFontTx/>
              <a:buNone/>
            </a:pPr>
            <a:r>
              <a:rPr lang="lt-LT" altLang="lt-LT" sz="1400">
                <a:latin typeface="Arial" panose="020B0604020202020204" pitchFamily="34" charset="0"/>
              </a:rPr>
              <a:t>Interpretatorius</a:t>
            </a:r>
          </a:p>
          <a:p>
            <a:pPr eaLnBrk="1" hangingPunct="1">
              <a:lnSpc>
                <a:spcPct val="64000"/>
              </a:lnSpc>
              <a:buClrTx/>
              <a:buFontTx/>
              <a:buNone/>
            </a:pPr>
            <a:r>
              <a:rPr lang="en-US" altLang="lt-LT" sz="1400">
                <a:latin typeface="Arial" panose="020B0604020202020204" pitchFamily="34" charset="0"/>
              </a:rPr>
              <a:t>     (JVM)</a:t>
            </a:r>
          </a:p>
        </p:txBody>
      </p:sp>
      <p:sp>
        <p:nvSpPr>
          <p:cNvPr id="11330" name="Freeform 124"/>
          <p:cNvSpPr>
            <a:spLocks/>
          </p:cNvSpPr>
          <p:nvPr/>
        </p:nvSpPr>
        <p:spPr bwMode="auto">
          <a:xfrm>
            <a:off x="3748088" y="5597525"/>
            <a:ext cx="571500" cy="1588"/>
          </a:xfrm>
          <a:custGeom>
            <a:avLst/>
            <a:gdLst>
              <a:gd name="T0" fmla="*/ 2147483647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72" y="0"/>
                </a:moveTo>
                <a:lnTo>
                  <a:pt x="0" y="0"/>
                </a:lnTo>
              </a:path>
            </a:pathLst>
          </a:custGeom>
          <a:noFill/>
          <a:ln w="3240" cap="sq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grpSp>
        <p:nvGrpSpPr>
          <p:cNvPr id="11331" name="Group 125"/>
          <p:cNvGrpSpPr>
            <a:grpSpLocks/>
          </p:cNvGrpSpPr>
          <p:nvPr/>
        </p:nvGrpSpPr>
        <p:grpSpPr bwMode="auto">
          <a:xfrm>
            <a:off x="5257800" y="5253038"/>
            <a:ext cx="185738" cy="1239837"/>
            <a:chOff x="3312" y="3240"/>
            <a:chExt cx="117" cy="781"/>
          </a:xfrm>
        </p:grpSpPr>
        <p:sp>
          <p:nvSpPr>
            <p:cNvPr id="11334" name="Freeform 126"/>
            <p:cNvSpPr>
              <a:spLocks noChangeArrowheads="1"/>
            </p:cNvSpPr>
            <p:nvPr/>
          </p:nvSpPr>
          <p:spPr bwMode="auto">
            <a:xfrm>
              <a:off x="3312" y="3240"/>
              <a:ext cx="55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11335" name="Freeform 127"/>
            <p:cNvSpPr>
              <a:spLocks noChangeArrowheads="1"/>
            </p:cNvSpPr>
            <p:nvPr/>
          </p:nvSpPr>
          <p:spPr bwMode="auto">
            <a:xfrm flipV="1">
              <a:off x="3312" y="3834"/>
              <a:ext cx="55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11336" name="Freeform 128"/>
            <p:cNvSpPr>
              <a:spLocks noChangeArrowheads="1"/>
            </p:cNvSpPr>
            <p:nvPr/>
          </p:nvSpPr>
          <p:spPr bwMode="auto">
            <a:xfrm flipH="1">
              <a:off x="3375" y="3636"/>
              <a:ext cx="54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11337" name="Freeform 129"/>
            <p:cNvSpPr>
              <a:spLocks noChangeArrowheads="1"/>
            </p:cNvSpPr>
            <p:nvPr/>
          </p:nvSpPr>
          <p:spPr bwMode="auto">
            <a:xfrm flipH="1" flipV="1">
              <a:off x="3375" y="3438"/>
              <a:ext cx="54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sp>
        <p:nvSpPr>
          <p:cNvPr id="11332" name="Rectangle 130"/>
          <p:cNvSpPr>
            <a:spLocks noChangeArrowheads="1"/>
          </p:cNvSpPr>
          <p:nvPr/>
        </p:nvSpPr>
        <p:spPr bwMode="auto">
          <a:xfrm>
            <a:off x="5554663" y="5424488"/>
            <a:ext cx="1912937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lt-LT" altLang="lt-LT" sz="1400">
                <a:latin typeface="Arial" panose="020B0604020202020204" pitchFamily="34" charset="0"/>
                <a:cs typeface="Arial" panose="020B0604020202020204" pitchFamily="34" charset="0"/>
              </a:rPr>
              <a:t>Interpretatorius skaito iš atminties bait-kodą, verčia jį į mašininę kalbą ir vykdo</a:t>
            </a:r>
          </a:p>
        </p:txBody>
      </p:sp>
      <p:sp>
        <p:nvSpPr>
          <p:cNvPr id="11333" name="Rectangle 131"/>
          <p:cNvSpPr>
            <a:spLocks noChangeArrowheads="1"/>
          </p:cNvSpPr>
          <p:nvPr/>
        </p:nvSpPr>
        <p:spPr bwMode="auto">
          <a:xfrm>
            <a:off x="1366838" y="5553075"/>
            <a:ext cx="1000125" cy="1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lt-LT" altLang="lt-LT" sz="1400">
                <a:latin typeface="Arial" panose="020B0604020202020204" pitchFamily="34" charset="0"/>
              </a:rPr>
              <a:t>Fazė</a:t>
            </a:r>
            <a:r>
              <a:rPr lang="en-US" altLang="lt-LT" sz="1400">
                <a:latin typeface="Arial" panose="020B0604020202020204" pitchFamily="34" charset="0"/>
              </a:rPr>
              <a:t>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en-AU" altLang="lt-LT" sz="2400" b="1" smtClean="0">
                <a:cs typeface="Arial" panose="020B0604020202020204" pitchFamily="34" charset="0"/>
              </a:rPr>
              <a:t>Jav</a:t>
            </a:r>
            <a:r>
              <a:rPr lang="lt-LT" altLang="lt-LT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AU" altLang="lt-LT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t-LT" altLang="lt-LT" sz="2400" b="1" smtClean="0">
                <a:cs typeface="Arial" panose="020B0604020202020204" pitchFamily="34" charset="0"/>
              </a:rPr>
              <a:t>programų</a:t>
            </a:r>
            <a:r>
              <a:rPr lang="lt-LT" altLang="lt-LT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t-LT" altLang="lt-LT" sz="2400" b="1" smtClean="0">
                <a:cs typeface="Arial" panose="020B0604020202020204" pitchFamily="34" charset="0"/>
              </a:rPr>
              <a:t>saugumas</a:t>
            </a:r>
            <a:endParaRPr lang="en-US" altLang="lt-LT" sz="2400" b="1" smtClean="0">
              <a:cs typeface="Arial" panose="020B0604020202020204" pitchFamily="34" charset="0"/>
            </a:endParaRPr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>
          <a:xfrm>
            <a:off x="115888" y="1125538"/>
            <a:ext cx="8928100" cy="5195887"/>
          </a:xfrm>
        </p:spPr>
        <p:txBody>
          <a:bodyPr/>
          <a:lstStyle/>
          <a:p>
            <a:pPr>
              <a:spcBef>
                <a:spcPts val="800"/>
              </a:spcBef>
              <a:buClr>
                <a:srgbClr val="FF0000"/>
              </a:buClr>
              <a:buFont typeface="Times New Roman" pitchFamily="16" charset="0"/>
              <a:buChar char="•"/>
              <a:defRPr/>
            </a:pPr>
            <a:r>
              <a:rPr lang="en-US" altLang="lt-LT" b="1" i="1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Trijų</a:t>
            </a:r>
            <a:r>
              <a:rPr lang="en-US" altLang="lt-LT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b="1" i="1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lygių</a:t>
            </a:r>
            <a:r>
              <a:rPr lang="en-US" altLang="lt-LT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b="1" i="1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programų</a:t>
            </a:r>
            <a:r>
              <a:rPr lang="en-US" altLang="lt-LT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b="1" i="1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saugumas</a:t>
            </a:r>
            <a:r>
              <a:rPr lang="en-US" altLang="lt-LT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  <a:defRPr/>
            </a:pP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Programinis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35013" lvl="1">
              <a:buClrTx/>
              <a:buFont typeface="Times New Roman" pitchFamily="16" charset="0"/>
              <a:buNone/>
              <a:defRPr/>
            </a:pP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	1) negalima skaityti/rašyti informacijos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už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masyvo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eilutės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ribų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35013" lvl="1">
              <a:buClrTx/>
              <a:buFont typeface="Times New Roman" pitchFamily="16" charset="0"/>
              <a:buNone/>
              <a:defRPr/>
            </a:pP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	2)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nėra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adresų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aritmetikos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neįmanoma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sugadinti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atminties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  <a:defRPr/>
            </a:pP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Bait-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kodo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tikrintojas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35013" lvl="1">
              <a:buClrTx/>
              <a:buFont typeface="Times New Roman" pitchFamily="16" charset="0"/>
              <a:buNone/>
              <a:defRPr/>
            </a:pP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	1)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neperpildytas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stekas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35013" lvl="1">
              <a:buClrTx/>
              <a:buFont typeface="Times New Roman" pitchFamily="16" charset="0"/>
              <a:buNone/>
              <a:defRPr/>
            </a:pP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	2)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nėra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draudžiamų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operacijų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objektais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registrais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lvl="1">
              <a:spcBef>
                <a:spcPts val="800"/>
              </a:spcBef>
              <a:buFont typeface="Times New Roman" pitchFamily="16" charset="0"/>
              <a:buChar char="–"/>
              <a:defRPr/>
            </a:pP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Smėlio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dėžės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principas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apletui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neturinčiam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skaitmeninio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parašo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735013" lvl="1">
              <a:buClrTx/>
              <a:buFont typeface="Times New Roman" pitchFamily="16" charset="0"/>
              <a:buNone/>
              <a:defRPr/>
            </a:pP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	1)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negali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skaityti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rašyti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failo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į/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iš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jūsų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kliento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) PC;</a:t>
            </a:r>
          </a:p>
          <a:p>
            <a:pPr marL="735013" lvl="1">
              <a:buClrTx/>
              <a:buFont typeface="Times New Roman" pitchFamily="16" charset="0"/>
              <a:buNone/>
              <a:defRPr/>
            </a:pP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	2)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negali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išmesti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pervardinti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kurti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naujų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failų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1229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6F0CD277-4ADA-49E9-B710-A4EB44FA8EBA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11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12294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95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cs typeface="Arial" panose="020B0604020202020204" pitchFamily="34" charset="0"/>
              </a:rPr>
              <a:t>Trys javos programų tipai</a:t>
            </a:r>
            <a:r>
              <a:rPr lang="en-US" altLang="lt-LT" sz="2400" b="1" smtClean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>
          <a:xfrm>
            <a:off x="115888" y="1125538"/>
            <a:ext cx="8928100" cy="5195887"/>
          </a:xfrm>
        </p:spPr>
        <p:txBody>
          <a:bodyPr/>
          <a:lstStyle/>
          <a:p>
            <a:pPr>
              <a:spcBef>
                <a:spcPts val="700"/>
              </a:spcBef>
              <a:buClrTx/>
              <a:buFont typeface="Times New Roman" pitchFamily="16" charset="0"/>
              <a:buNone/>
              <a:defRPr/>
            </a:pPr>
            <a:r>
              <a:rPr lang="en-US" altLang="lt-LT" sz="2800" b="1" err="1" smtClean="0"/>
              <a:t>Galimi</a:t>
            </a:r>
            <a:r>
              <a:rPr lang="en-US" altLang="lt-LT" sz="2800" b="1" smtClean="0"/>
              <a:t> </a:t>
            </a:r>
            <a:r>
              <a:rPr lang="en-US" altLang="lt-LT" sz="2800" b="1"/>
              <a:t>3 </a:t>
            </a:r>
            <a:r>
              <a:rPr lang="en-US" altLang="lt-LT" sz="2800" b="1" err="1"/>
              <a:t>javos</a:t>
            </a:r>
            <a:r>
              <a:rPr lang="en-US" altLang="lt-LT" sz="2800" b="1"/>
              <a:t> </a:t>
            </a:r>
            <a:r>
              <a:rPr lang="en-US" altLang="lt-LT" sz="2800" b="1" err="1"/>
              <a:t>programų</a:t>
            </a:r>
            <a:r>
              <a:rPr lang="en-US" altLang="lt-LT" sz="2800" b="1"/>
              <a:t> </a:t>
            </a:r>
            <a:r>
              <a:rPr lang="en-US" altLang="lt-LT" sz="2800" b="1" err="1"/>
              <a:t>tipai</a:t>
            </a:r>
            <a:r>
              <a:rPr lang="en-US" altLang="lt-LT" sz="2800" b="1"/>
              <a:t>:</a:t>
            </a:r>
          </a:p>
          <a:p>
            <a:pPr>
              <a:spcBef>
                <a:spcPts val="700"/>
              </a:spcBef>
              <a:buClrTx/>
              <a:buFont typeface="Times New Roman" pitchFamily="16" charset="0"/>
              <a:buNone/>
              <a:defRPr/>
            </a:pPr>
            <a:endParaRPr lang="en-US" altLang="lt-LT" b="1"/>
          </a:p>
          <a:p>
            <a:pPr marL="600075">
              <a:spcBef>
                <a:spcPts val="1000"/>
              </a:spcBef>
              <a:buFont typeface="Times New Roman" pitchFamily="16" charset="0"/>
              <a:buAutoNum type="arabicPeriod"/>
              <a:defRPr/>
            </a:pPr>
            <a:r>
              <a:rPr lang="en-US" altLang="lt-LT" sz="2800" err="1">
                <a:latin typeface="+mj-lt"/>
              </a:rPr>
              <a:t>Taikomoji</a:t>
            </a:r>
            <a:r>
              <a:rPr lang="en-US" altLang="lt-LT" sz="2800">
                <a:latin typeface="+mj-lt"/>
              </a:rPr>
              <a:t> </a:t>
            </a:r>
            <a:r>
              <a:rPr lang="en-US" altLang="lt-LT" sz="2800" err="1">
                <a:latin typeface="+mj-lt"/>
              </a:rPr>
              <a:t>programa</a:t>
            </a:r>
            <a:r>
              <a:rPr lang="en-US" altLang="lt-LT" sz="2800">
                <a:latin typeface="+mj-lt"/>
              </a:rPr>
              <a:t> </a:t>
            </a:r>
            <a:r>
              <a:rPr lang="en-US" altLang="lt-LT" sz="2800" err="1">
                <a:latin typeface="+mj-lt"/>
              </a:rPr>
              <a:t>su</a:t>
            </a:r>
            <a:r>
              <a:rPr lang="en-US" altLang="lt-LT" sz="2800">
                <a:latin typeface="+mj-lt"/>
              </a:rPr>
              <a:t> </a:t>
            </a:r>
            <a:r>
              <a:rPr lang="en-US" altLang="lt-LT" sz="2800" b="1" err="1">
                <a:solidFill>
                  <a:schemeClr val="accent2"/>
                </a:solidFill>
                <a:latin typeface="+mj-lt"/>
              </a:rPr>
              <a:t>komand</a:t>
            </a:r>
            <a:r>
              <a:rPr lang="lt-LT" altLang="lt-LT" sz="2800" b="1">
                <a:solidFill>
                  <a:schemeClr val="accent2"/>
                </a:solidFill>
                <a:latin typeface="+mj-lt"/>
              </a:rPr>
              <a:t>ų</a:t>
            </a:r>
            <a:r>
              <a:rPr lang="en-US" altLang="lt-LT" sz="2800" b="1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lt-LT" sz="2800" b="1" err="1">
                <a:solidFill>
                  <a:schemeClr val="accent2"/>
                </a:solidFill>
                <a:latin typeface="+mj-lt"/>
              </a:rPr>
              <a:t>eilut</a:t>
            </a:r>
            <a:r>
              <a:rPr lang="lt-LT" altLang="lt-LT" sz="2800" b="1">
                <a:solidFill>
                  <a:schemeClr val="accent2"/>
                </a:solidFill>
                <a:latin typeface="+mj-lt"/>
              </a:rPr>
              <a:t>ė</a:t>
            </a:r>
            <a:r>
              <a:rPr lang="en-US" altLang="lt-LT" sz="2800" b="1">
                <a:solidFill>
                  <a:schemeClr val="accent2"/>
                </a:solidFill>
                <a:latin typeface="+mj-lt"/>
              </a:rPr>
              <a:t>s </a:t>
            </a:r>
            <a:r>
              <a:rPr lang="en-US" altLang="lt-LT" sz="2800" b="1" err="1">
                <a:solidFill>
                  <a:schemeClr val="accent2"/>
                </a:solidFill>
                <a:latin typeface="+mj-lt"/>
              </a:rPr>
              <a:t>s</a:t>
            </a:r>
            <a:r>
              <a:rPr lang="lt-LT" altLang="lt-LT" sz="2800" b="1">
                <a:solidFill>
                  <a:schemeClr val="accent2"/>
                </a:solidFill>
                <a:latin typeface="+mj-lt"/>
              </a:rPr>
              <a:t>ą</a:t>
            </a:r>
            <a:r>
              <a:rPr lang="en-US" altLang="lt-LT" sz="2800" b="1" err="1">
                <a:solidFill>
                  <a:schemeClr val="accent2"/>
                </a:solidFill>
                <a:latin typeface="+mj-lt"/>
              </a:rPr>
              <a:t>saja</a:t>
            </a:r>
            <a:r>
              <a:rPr lang="en-US" altLang="lt-LT" sz="2800" b="1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lt-LT" sz="2800">
                <a:latin typeface="+mj-lt"/>
              </a:rPr>
              <a:t/>
            </a:r>
            <a:br>
              <a:rPr lang="en-US" altLang="lt-LT" sz="2800">
                <a:latin typeface="+mj-lt"/>
              </a:rPr>
            </a:br>
            <a:r>
              <a:rPr lang="en-US" altLang="lt-LT" sz="2800">
                <a:latin typeface="+mj-lt"/>
              </a:rPr>
              <a:t>(</a:t>
            </a:r>
            <a:r>
              <a:rPr lang="en-US" altLang="lt-LT" sz="2800" err="1">
                <a:latin typeface="+mj-lt"/>
              </a:rPr>
              <a:t>pavyzdžiui</a:t>
            </a:r>
            <a:r>
              <a:rPr lang="en-US" altLang="lt-LT" sz="2800">
                <a:latin typeface="+mj-lt"/>
              </a:rPr>
              <a:t>, </a:t>
            </a:r>
            <a:r>
              <a:rPr lang="en-US" altLang="lt-LT" sz="2800" err="1">
                <a:latin typeface="+mj-lt"/>
              </a:rPr>
              <a:t>kompiliacija</a:t>
            </a:r>
            <a:r>
              <a:rPr lang="en-US" altLang="lt-LT" sz="2800">
                <a:latin typeface="+mj-lt"/>
              </a:rPr>
              <a:t> </a:t>
            </a:r>
            <a:r>
              <a:rPr lang="en-US" altLang="lt-LT" sz="2800" err="1">
                <a:latin typeface="+mj-lt"/>
              </a:rPr>
              <a:t>ir</a:t>
            </a:r>
            <a:r>
              <a:rPr lang="en-US" altLang="lt-LT" sz="2800">
                <a:latin typeface="+mj-lt"/>
              </a:rPr>
              <a:t> </a:t>
            </a:r>
            <a:r>
              <a:rPr lang="en-US" altLang="lt-LT" sz="2800" err="1">
                <a:latin typeface="+mj-lt"/>
              </a:rPr>
              <a:t>vykdymas</a:t>
            </a:r>
            <a:r>
              <a:rPr lang="en-US" altLang="lt-LT" sz="2800">
                <a:latin typeface="+mj-lt"/>
              </a:rPr>
              <a:t> per </a:t>
            </a:r>
            <a:r>
              <a:rPr lang="en-US" altLang="lt-LT" sz="2800" b="1" err="1">
                <a:latin typeface="+mj-lt"/>
              </a:rPr>
              <a:t>cmd</a:t>
            </a:r>
            <a:r>
              <a:rPr lang="en-US" altLang="lt-LT" sz="2800">
                <a:latin typeface="+mj-lt"/>
              </a:rPr>
              <a:t>).</a:t>
            </a:r>
          </a:p>
          <a:p>
            <a:pPr marL="600075">
              <a:spcBef>
                <a:spcPts val="1000"/>
              </a:spcBef>
              <a:buFont typeface="Times New Roman" pitchFamily="16" charset="0"/>
              <a:buAutoNum type="arabicPeriod"/>
              <a:defRPr/>
            </a:pPr>
            <a:r>
              <a:rPr lang="en-US" altLang="lt-LT" sz="2800" err="1">
                <a:latin typeface="+mj-lt"/>
              </a:rPr>
              <a:t>Taikomoji</a:t>
            </a:r>
            <a:r>
              <a:rPr lang="en-US" altLang="lt-LT" sz="2800">
                <a:latin typeface="+mj-lt"/>
              </a:rPr>
              <a:t> </a:t>
            </a:r>
            <a:r>
              <a:rPr lang="en-US" altLang="lt-LT" sz="2800" err="1">
                <a:latin typeface="+mj-lt"/>
              </a:rPr>
              <a:t>programa</a:t>
            </a:r>
            <a:r>
              <a:rPr lang="en-US" altLang="lt-LT" sz="2800">
                <a:latin typeface="+mj-lt"/>
              </a:rPr>
              <a:t> </a:t>
            </a:r>
            <a:r>
              <a:rPr lang="en-US" altLang="lt-LT" sz="2800" err="1">
                <a:latin typeface="+mj-lt"/>
              </a:rPr>
              <a:t>su</a:t>
            </a:r>
            <a:r>
              <a:rPr lang="en-US" altLang="lt-LT" sz="2800">
                <a:latin typeface="+mj-lt"/>
              </a:rPr>
              <a:t> </a:t>
            </a:r>
            <a:r>
              <a:rPr lang="en-US" altLang="lt-LT" sz="2800" b="1" err="1">
                <a:solidFill>
                  <a:schemeClr val="accent2"/>
                </a:solidFill>
                <a:latin typeface="+mj-lt"/>
              </a:rPr>
              <a:t>grafine</a:t>
            </a:r>
            <a:r>
              <a:rPr lang="en-US" altLang="lt-LT" sz="2800" b="1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lt-LT" sz="2800" b="1" err="1">
                <a:solidFill>
                  <a:schemeClr val="accent2"/>
                </a:solidFill>
                <a:latin typeface="+mj-lt"/>
              </a:rPr>
              <a:t>vartotojo</a:t>
            </a:r>
            <a:r>
              <a:rPr lang="en-US" altLang="lt-LT" sz="2800" b="1">
                <a:solidFill>
                  <a:schemeClr val="accent2"/>
                </a:solidFill>
                <a:latin typeface="+mj-lt"/>
              </a:rPr>
              <a:t> s</a:t>
            </a:r>
            <a:r>
              <a:rPr lang="lt-LT" altLang="lt-LT" sz="2800" b="1">
                <a:solidFill>
                  <a:schemeClr val="accent2"/>
                </a:solidFill>
                <a:latin typeface="+mj-lt"/>
              </a:rPr>
              <a:t>ą</a:t>
            </a:r>
            <a:r>
              <a:rPr lang="en-US" altLang="lt-LT" sz="2800" b="1" err="1">
                <a:solidFill>
                  <a:schemeClr val="accent2"/>
                </a:solidFill>
                <a:latin typeface="+mj-lt"/>
              </a:rPr>
              <a:t>saja</a:t>
            </a:r>
            <a:r>
              <a:rPr lang="en-US" altLang="lt-LT" sz="2800">
                <a:latin typeface="+mj-lt"/>
              </a:rPr>
              <a:t>.</a:t>
            </a:r>
          </a:p>
          <a:p>
            <a:pPr marL="600075">
              <a:spcBef>
                <a:spcPts val="1000"/>
              </a:spcBef>
              <a:buFont typeface="Times New Roman" pitchFamily="16" charset="0"/>
              <a:buAutoNum type="arabicPeriod"/>
              <a:defRPr/>
            </a:pPr>
            <a:r>
              <a:rPr lang="lt-LT" altLang="lt-LT" sz="2800" smtClean="0">
                <a:latin typeface="+mj-lt"/>
              </a:rPr>
              <a:t> </a:t>
            </a:r>
            <a:r>
              <a:rPr lang="en-US" altLang="lt-LT" sz="2800" b="1" err="1" smtClean="0">
                <a:solidFill>
                  <a:schemeClr val="accent2"/>
                </a:solidFill>
                <a:latin typeface="+mj-lt"/>
              </a:rPr>
              <a:t>Apletas</a:t>
            </a:r>
            <a:r>
              <a:rPr lang="en-US" altLang="lt-LT" sz="280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lt-LT" sz="2800">
                <a:latin typeface="+mj-lt"/>
              </a:rPr>
              <a:t>(</a:t>
            </a:r>
            <a:r>
              <a:rPr lang="lt-LT" altLang="lt-LT" sz="2800">
                <a:latin typeface="+mj-lt"/>
              </a:rPr>
              <a:t>į</a:t>
            </a:r>
            <a:r>
              <a:rPr lang="en-US" altLang="lt-LT" sz="2800" err="1">
                <a:latin typeface="+mj-lt"/>
              </a:rPr>
              <a:t>skiepis</a:t>
            </a:r>
            <a:r>
              <a:rPr lang="en-US" altLang="lt-LT" sz="2800">
                <a:latin typeface="+mj-lt"/>
              </a:rPr>
              <a:t> / program</a:t>
            </a:r>
            <a:r>
              <a:rPr lang="lt-LT" altLang="lt-LT" sz="2800">
                <a:latin typeface="+mj-lt"/>
              </a:rPr>
              <a:t>ė</a:t>
            </a:r>
            <a:r>
              <a:rPr lang="en-US" altLang="lt-LT" sz="2800">
                <a:latin typeface="+mj-lt"/>
              </a:rPr>
              <a:t>l</a:t>
            </a:r>
            <a:r>
              <a:rPr lang="lt-LT" altLang="lt-LT" sz="2800">
                <a:latin typeface="+mj-lt"/>
              </a:rPr>
              <a:t>ė</a:t>
            </a:r>
            <a:r>
              <a:rPr lang="en-US" altLang="lt-LT" sz="2800">
                <a:latin typeface="+mj-lt"/>
              </a:rPr>
              <a:t>). </a:t>
            </a:r>
            <a:endParaRPr lang="lt-LT" altLang="lt-LT" sz="2800">
              <a:latin typeface="+mj-lt"/>
            </a:endParaRPr>
          </a:p>
          <a:p>
            <a:pPr marL="257175" indent="0">
              <a:spcBef>
                <a:spcPts val="1000"/>
              </a:spcBef>
              <a:buFont typeface="Times New Roman" pitchFamily="16" charset="0"/>
              <a:buNone/>
              <a:defRPr/>
            </a:pPr>
            <a:endParaRPr lang="en-US" altLang="lt-LT" sz="2800">
              <a:latin typeface="Times New Roman" pitchFamily="16" charset="0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1331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9591CEBC-A7B9-4DFB-BD08-FAFE4E11D5DD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12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13318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19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>
          <a:xfrm>
            <a:off x="1979613" y="190500"/>
            <a:ext cx="6913562" cy="555625"/>
          </a:xfrm>
        </p:spPr>
        <p:txBody>
          <a:bodyPr/>
          <a:lstStyle/>
          <a:p>
            <a:pPr eaLnBrk="1" hangingPunct="1"/>
            <a:r>
              <a:rPr lang="lt-LT" altLang="lt-LT" sz="2400" smtClean="0">
                <a:cs typeface="Arial" panose="020B0604020202020204" pitchFamily="34" charset="0"/>
              </a:rPr>
              <a:t>Taikomoji programa</a:t>
            </a:r>
            <a:r>
              <a:rPr lang="en-US" altLang="lt-LT" sz="2400" smtClean="0">
                <a:cs typeface="Arial" panose="020B0604020202020204" pitchFamily="34" charset="0"/>
              </a:rPr>
              <a:t> </a:t>
            </a:r>
            <a:r>
              <a:rPr lang="lt-LT" altLang="lt-LT" sz="2400" smtClean="0">
                <a:cs typeface="Arial" panose="020B0604020202020204" pitchFamily="34" charset="0"/>
              </a:rPr>
              <a:t>su </a:t>
            </a:r>
            <a:r>
              <a:rPr lang="lt-LT" altLang="lt-LT" sz="2400" b="1" smtClean="0">
                <a:cs typeface="Arial" panose="020B0604020202020204" pitchFamily="34" charset="0"/>
              </a:rPr>
              <a:t>komandų eilutės sąsaja</a:t>
            </a:r>
            <a:endParaRPr lang="en-US" altLang="lt-LT" sz="2000" b="1" smtClean="0">
              <a:cs typeface="Arial" panose="020B0604020202020204" pitchFamily="34" charset="0"/>
            </a:endParaRPr>
          </a:p>
        </p:txBody>
      </p:sp>
      <p:sp>
        <p:nvSpPr>
          <p:cNvPr id="14339" name="Content Placeholder 5"/>
          <p:cNvSpPr>
            <a:spLocks noGrp="1"/>
          </p:cNvSpPr>
          <p:nvPr>
            <p:ph idx="1"/>
          </p:nvPr>
        </p:nvSpPr>
        <p:spPr>
          <a:xfrm>
            <a:off x="115888" y="990600"/>
            <a:ext cx="8928100" cy="53308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lt-LT" sz="2000" smtClean="0">
                <a:latin typeface="Times New Roman" panose="02020603050405020304" pitchFamily="18" charset="0"/>
              </a:rPr>
              <a:t>1. </a:t>
            </a:r>
            <a:r>
              <a:rPr lang="en-US" altLang="lt-LT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 k</a:t>
            </a:r>
            <a:r>
              <a:rPr lang="en-US" altLang="lt-LT" sz="2000" smtClean="0">
                <a:latin typeface="Times New Roman" panose="02020603050405020304" pitchFamily="18" charset="0"/>
              </a:rPr>
              <a:t>okiu </a:t>
            </a:r>
            <a:r>
              <a:rPr lang="en-US" altLang="lt-LT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redaktoriu</a:t>
            </a:r>
            <a:r>
              <a:rPr lang="en-US" altLang="lt-LT" sz="2000" smtClean="0">
                <a:latin typeface="Times New Roman" panose="02020603050405020304" pitchFamily="18" charset="0"/>
              </a:rPr>
              <a:t>mi</a:t>
            </a:r>
            <a:r>
              <a:rPr lang="en-US" altLang="lt-LT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parašome</a:t>
            </a:r>
            <a:r>
              <a:rPr lang="en-US" altLang="lt-LT" sz="2000" smtClean="0">
                <a:latin typeface="Times New Roman" panose="02020603050405020304" pitchFamily="18" charset="0"/>
              </a:rPr>
              <a:t> </a:t>
            </a:r>
            <a:r>
              <a:rPr lang="en-US" altLang="lt-LT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programą</a:t>
            </a:r>
            <a:r>
              <a:rPr lang="en-US" altLang="lt-LT" sz="2000" smtClean="0">
                <a:latin typeface="Times New Roman" panose="02020603050405020304" pitchFamily="18" charset="0"/>
              </a:rPr>
              <a:t>:</a:t>
            </a:r>
            <a:br>
              <a:rPr lang="en-US" altLang="lt-LT" sz="2000" smtClean="0">
                <a:latin typeface="Times New Roman" panose="02020603050405020304" pitchFamily="18" charset="0"/>
              </a:rPr>
            </a:br>
            <a:r>
              <a:rPr lang="en-US" altLang="lt-LT" sz="2000" smtClean="0">
                <a:solidFill>
                  <a:srgbClr val="333399"/>
                </a:solidFill>
                <a:latin typeface="Verdana" panose="020B0604030504040204" pitchFamily="34" charset="0"/>
              </a:rPr>
              <a:t>public</a:t>
            </a:r>
            <a:r>
              <a:rPr lang="en-US" altLang="lt-LT" sz="2000" smtClean="0">
                <a:latin typeface="Verdana" panose="020B0604030504040204" pitchFamily="34" charset="0"/>
              </a:rPr>
              <a:t> </a:t>
            </a:r>
            <a:r>
              <a:rPr lang="en-US" altLang="lt-LT" sz="2000" smtClean="0">
                <a:solidFill>
                  <a:srgbClr val="333399"/>
                </a:solidFill>
                <a:latin typeface="Verdana" panose="020B0604030504040204" pitchFamily="34" charset="0"/>
              </a:rPr>
              <a:t>class</a:t>
            </a:r>
            <a:r>
              <a:rPr lang="en-US" altLang="lt-LT" sz="2000" smtClean="0">
                <a:latin typeface="Verdana" panose="020B0604030504040204" pitchFamily="34" charset="0"/>
              </a:rPr>
              <a:t> </a:t>
            </a:r>
            <a:r>
              <a:rPr lang="en-US" altLang="lt-LT" sz="2000" b="1" smtClean="0">
                <a:latin typeface="Verdana" panose="020B0604030504040204" pitchFamily="34" charset="0"/>
              </a:rPr>
              <a:t>Labas</a:t>
            </a:r>
            <a:r>
              <a:rPr lang="en-US" altLang="lt-LT" sz="2000" smtClean="0">
                <a:latin typeface="Verdana" panose="020B0604030504040204" pitchFamily="34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lt-LT" sz="2000" smtClean="0">
                <a:latin typeface="Verdana" panose="020B0604030504040204" pitchFamily="34" charset="0"/>
              </a:rPr>
              <a:t>		</a:t>
            </a:r>
            <a:r>
              <a:rPr lang="en-US" altLang="lt-LT" sz="2000" smtClean="0">
                <a:solidFill>
                  <a:srgbClr val="333399"/>
                </a:solidFill>
                <a:latin typeface="Verdana" panose="020B0604030504040204" pitchFamily="34" charset="0"/>
              </a:rPr>
              <a:t>public static void </a:t>
            </a:r>
            <a:r>
              <a:rPr lang="en-US" altLang="lt-LT" sz="2000" b="1" smtClean="0">
                <a:solidFill>
                  <a:srgbClr val="333399"/>
                </a:solidFill>
                <a:latin typeface="Verdana" panose="020B0604030504040204" pitchFamily="34" charset="0"/>
              </a:rPr>
              <a:t>main</a:t>
            </a:r>
            <a:r>
              <a:rPr lang="en-US" altLang="lt-LT" sz="2000" smtClean="0">
                <a:latin typeface="Verdana" panose="020B0604030504040204" pitchFamily="34" charset="0"/>
              </a:rPr>
              <a:t>(</a:t>
            </a:r>
            <a:r>
              <a:rPr lang="en-US" altLang="lt-LT" sz="2000" smtClean="0">
                <a:solidFill>
                  <a:srgbClr val="333399"/>
                </a:solidFill>
                <a:latin typeface="Verdana" panose="020B0604030504040204" pitchFamily="34" charset="0"/>
              </a:rPr>
              <a:t>String</a:t>
            </a:r>
            <a:r>
              <a:rPr lang="en-US" altLang="lt-LT" sz="2000" smtClean="0">
                <a:latin typeface="Verdana" panose="020B0604030504040204" pitchFamily="34" charset="0"/>
              </a:rPr>
              <a:t> argumentai[ ]) 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lt-LT" sz="2000" smtClean="0">
                <a:latin typeface="Verdana" panose="020B0604030504040204" pitchFamily="34" charset="0"/>
              </a:rPr>
              <a:t>		    </a:t>
            </a:r>
            <a:r>
              <a:rPr lang="en-US" altLang="lt-LT" sz="2000" smtClean="0">
                <a:solidFill>
                  <a:srgbClr val="0033CC"/>
                </a:solidFill>
                <a:latin typeface="Verdana" panose="020B0604030504040204" pitchFamily="34" charset="0"/>
              </a:rPr>
              <a:t>System.out.println</a:t>
            </a:r>
            <a:r>
              <a:rPr lang="en-US" altLang="lt-LT" sz="2000" smtClean="0">
                <a:latin typeface="Verdana" panose="020B0604030504040204" pitchFamily="34" charset="0"/>
              </a:rPr>
              <a:t>(“Labas, Java”);</a:t>
            </a:r>
          </a:p>
          <a:p>
            <a:pPr eaLnBrk="1" hangingPunct="1">
              <a:lnSpc>
                <a:spcPct val="80000"/>
              </a:lnSpc>
              <a:spcBef>
                <a:spcPts val="113"/>
              </a:spcBef>
              <a:buClrTx/>
              <a:buFontTx/>
              <a:buNone/>
            </a:pPr>
            <a:r>
              <a:rPr lang="en-US" altLang="lt-LT" sz="2000" smtClean="0">
                <a:latin typeface="Verdana" panose="020B0604030504040204" pitchFamily="34" charset="0"/>
              </a:rPr>
              <a:t>		      </a:t>
            </a:r>
            <a:r>
              <a:rPr lang="en-US" altLang="lt-LT" sz="2000" smtClean="0">
                <a:solidFill>
                  <a:srgbClr val="333399"/>
                </a:solidFill>
                <a:latin typeface="Verdana" panose="020B0604030504040204" pitchFamily="34" charset="0"/>
              </a:rPr>
              <a:t>int</a:t>
            </a:r>
            <a:r>
              <a:rPr lang="en-US" altLang="lt-LT" sz="2000" smtClean="0">
                <a:latin typeface="Verdana" panose="020B0604030504040204" pitchFamily="34" charset="0"/>
              </a:rPr>
              <a:t> x = 2 + 2; </a:t>
            </a:r>
          </a:p>
          <a:p>
            <a:pPr eaLnBrk="1" hangingPunct="1">
              <a:lnSpc>
                <a:spcPct val="80000"/>
              </a:lnSpc>
              <a:spcBef>
                <a:spcPts val="113"/>
              </a:spcBef>
              <a:buClrTx/>
              <a:buFontTx/>
              <a:buNone/>
            </a:pPr>
            <a:r>
              <a:rPr lang="en-US" altLang="lt-LT" sz="2000" smtClean="0">
                <a:latin typeface="Verdana" panose="020B0604030504040204" pitchFamily="34" charset="0"/>
              </a:rPr>
              <a:t>		      </a:t>
            </a:r>
            <a:r>
              <a:rPr lang="en-US" altLang="lt-LT" sz="2000" smtClean="0">
                <a:solidFill>
                  <a:srgbClr val="333399"/>
                </a:solidFill>
                <a:latin typeface="Verdana" panose="020B0604030504040204" pitchFamily="34" charset="0"/>
              </a:rPr>
              <a:t>System.out.println</a:t>
            </a:r>
            <a:r>
              <a:rPr lang="en-US" altLang="lt-LT" sz="2000" smtClean="0">
                <a:latin typeface="Verdana" panose="020B0604030504040204" pitchFamily="34" charset="0"/>
              </a:rPr>
              <a:t>(“Du plius du lygu “ + x);</a:t>
            </a:r>
          </a:p>
          <a:p>
            <a:pPr eaLnBrk="1" hangingPunct="1">
              <a:lnSpc>
                <a:spcPct val="80000"/>
              </a:lnSpc>
              <a:spcBef>
                <a:spcPts val="100"/>
              </a:spcBef>
              <a:buClrTx/>
              <a:buFontTx/>
              <a:buNone/>
            </a:pPr>
            <a:r>
              <a:rPr lang="en-US" altLang="lt-LT" sz="2000" smtClean="0">
                <a:latin typeface="Verdana" panose="020B0604030504040204" pitchFamily="34" charset="0"/>
              </a:rPr>
              <a:t>		      </a:t>
            </a:r>
            <a:r>
              <a:rPr lang="en-US" altLang="lt-LT" sz="2000" smtClean="0">
                <a:solidFill>
                  <a:srgbClr val="333399"/>
                </a:solidFill>
                <a:latin typeface="Verdana" panose="020B0604030504040204" pitchFamily="34" charset="0"/>
              </a:rPr>
              <a:t>System.out.println</a:t>
            </a:r>
            <a:r>
              <a:rPr lang="en-US" altLang="lt-LT" sz="2000" smtClean="0">
                <a:latin typeface="Verdana" panose="020B0604030504040204" pitchFamily="34" charset="0"/>
              </a:rPr>
              <a:t>(“</a:t>
            </a:r>
            <a:r>
              <a:rPr lang="en-US" altLang="lt-LT" sz="2000" b="1" smtClean="0">
                <a:solidFill>
                  <a:srgbClr val="990033"/>
                </a:solidFill>
                <a:latin typeface="Verdana" panose="020B0604030504040204" pitchFamily="34" charset="0"/>
              </a:rPr>
              <a:t>\”</a:t>
            </a:r>
            <a:r>
              <a:rPr lang="en-US" altLang="lt-LT" sz="2000" smtClean="0">
                <a:latin typeface="Verdana" panose="020B0604030504040204" pitchFamily="34" charset="0"/>
              </a:rPr>
              <a:t>Pabaiga</a:t>
            </a:r>
            <a:r>
              <a:rPr lang="en-US" altLang="lt-LT" sz="2000" b="1" smtClean="0">
                <a:solidFill>
                  <a:srgbClr val="990033"/>
                </a:solidFill>
                <a:latin typeface="Verdana" panose="020B0604030504040204" pitchFamily="34" charset="0"/>
              </a:rPr>
              <a:t>\”</a:t>
            </a:r>
            <a:r>
              <a:rPr lang="en-US" altLang="lt-LT" sz="2000" smtClean="0">
                <a:latin typeface="Verdana" panose="020B0604030504040204" pitchFamily="34" charset="0"/>
              </a:rPr>
              <a:t> kabu</a:t>
            </a:r>
            <a:r>
              <a:rPr lang="en-US" altLang="lt-LT" sz="2000" b="1" smtClean="0">
                <a:solidFill>
                  <a:srgbClr val="990033"/>
                </a:solidFill>
                <a:latin typeface="Verdana" panose="020B0604030504040204" pitchFamily="34" charset="0"/>
              </a:rPr>
              <a:t>\n</a:t>
            </a:r>
            <a:r>
              <a:rPr lang="en-US" altLang="lt-LT" sz="2000" smtClean="0">
                <a:latin typeface="Verdana" panose="020B0604030504040204" pitchFamily="34" charset="0"/>
              </a:rPr>
              <a:t>tese”); </a:t>
            </a:r>
            <a:r>
              <a:rPr lang="en-US" altLang="lt-LT" sz="2000" smtClean="0">
                <a:solidFill>
                  <a:srgbClr val="006600"/>
                </a:solidFill>
                <a:latin typeface="Verdana" panose="020B0604030504040204" pitchFamily="34" charset="0"/>
              </a:rPr>
              <a:t>// kas bus?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lt-LT" sz="2000" smtClean="0">
                <a:latin typeface="Verdana" panose="020B0604030504040204" pitchFamily="34" charset="0"/>
              </a:rPr>
              <a:t>		}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lt-LT" sz="2000" smtClean="0">
                <a:latin typeface="Verdana" panose="020B0604030504040204" pitchFamily="34" charset="0"/>
              </a:rPr>
              <a:t>	}</a:t>
            </a:r>
            <a:r>
              <a:rPr lang="en-US" altLang="lt-LT" sz="2000" smtClean="0"/>
              <a:t>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lt-LT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ir įrašome jos kodą į diską vardu </a:t>
            </a:r>
            <a:r>
              <a:rPr lang="en-US" altLang="lt-LT" sz="2000" b="1" smtClean="0">
                <a:latin typeface="Times New Roman" panose="02020603050405020304" pitchFamily="18" charset="0"/>
              </a:rPr>
              <a:t>Labas</a:t>
            </a:r>
            <a:r>
              <a:rPr lang="en-US" altLang="lt-LT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lt-LT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altLang="lt-LT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lt-LT" sz="2000" smtClean="0">
                <a:latin typeface="Times New Roman" panose="02020603050405020304" pitchFamily="18" charset="0"/>
              </a:rPr>
              <a:t>(</a:t>
            </a:r>
            <a:r>
              <a:rPr lang="en-US" altLang="lt-LT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“KlasėsVardas.java”</a:t>
            </a:r>
            <a:r>
              <a:rPr lang="en-US" altLang="lt-LT" sz="2000" smtClean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lt-LT" sz="20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lt-LT" sz="2000" smtClean="0">
                <a:latin typeface="Times New Roman" panose="02020603050405020304" pitchFamily="18" charset="0"/>
              </a:rPr>
              <a:t>2. </a:t>
            </a:r>
            <a:r>
              <a:rPr lang="en-US" altLang="lt-LT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Kviečiame </a:t>
            </a:r>
            <a:r>
              <a:rPr lang="en-US" altLang="lt-LT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kompiliatorių</a:t>
            </a:r>
            <a:r>
              <a:rPr lang="en-US" altLang="lt-LT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lt-LT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US" altLang="lt-LT" sz="2000" smtClean="0">
                <a:latin typeface="Times New Roman" panose="02020603050405020304" pitchFamily="18" charset="0"/>
              </a:rPr>
              <a:t>:</a:t>
            </a:r>
            <a:br>
              <a:rPr lang="en-US" altLang="lt-LT" sz="2000" smtClean="0">
                <a:latin typeface="Times New Roman" panose="02020603050405020304" pitchFamily="18" charset="0"/>
              </a:rPr>
            </a:br>
            <a:r>
              <a:rPr lang="en-US" altLang="lt-LT" sz="2000" b="1" smtClean="0">
                <a:cs typeface="Times New Roman" panose="02020603050405020304" pitchFamily="18" charset="0"/>
              </a:rPr>
              <a:t>	</a:t>
            </a:r>
            <a:r>
              <a:rPr lang="en-US" altLang="lt-LT" sz="2000" b="1" smtClean="0">
                <a:solidFill>
                  <a:srgbClr val="008000"/>
                </a:solidFill>
                <a:cs typeface="Times New Roman" panose="02020603050405020304" pitchFamily="18" charset="0"/>
              </a:rPr>
              <a:t>&gt;</a:t>
            </a:r>
            <a:r>
              <a:rPr lang="en-US" altLang="lt-LT" sz="2000" b="1" smtClean="0">
                <a:cs typeface="Times New Roman" panose="02020603050405020304" pitchFamily="18" charset="0"/>
              </a:rPr>
              <a:t>javac</a:t>
            </a:r>
            <a:r>
              <a:rPr lang="en-US" altLang="lt-LT" sz="2000" smtClean="0">
                <a:cs typeface="Times New Roman" panose="02020603050405020304" pitchFamily="18" charset="0"/>
              </a:rPr>
              <a:t> Labas.java</a:t>
            </a:r>
            <a:r>
              <a:rPr lang="en-US" altLang="lt-LT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lt-LT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lt-LT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bait-kod</a:t>
            </a:r>
            <a:r>
              <a:rPr lang="en-US" altLang="lt-LT" sz="2000" smtClean="0">
                <a:latin typeface="Times New Roman" panose="02020603050405020304" pitchFamily="18" charset="0"/>
              </a:rPr>
              <a:t>as</a:t>
            </a:r>
            <a:r>
              <a:rPr lang="en-US" altLang="lt-LT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įrašo</a:t>
            </a:r>
            <a:r>
              <a:rPr lang="en-US" altLang="lt-LT" sz="2000" smtClean="0">
                <a:latin typeface="Times New Roman" panose="02020603050405020304" pitchFamily="18" charset="0"/>
              </a:rPr>
              <a:t>mas </a:t>
            </a:r>
            <a:r>
              <a:rPr lang="en-US" altLang="lt-LT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vardu</a:t>
            </a:r>
            <a:r>
              <a:rPr lang="en-US" altLang="lt-LT" sz="2000" smtClean="0">
                <a:cs typeface="Times New Roman" panose="02020603050405020304" pitchFamily="18" charset="0"/>
              </a:rPr>
              <a:t> </a:t>
            </a:r>
            <a:r>
              <a:rPr lang="en-US" altLang="lt-LT" sz="2000" b="1" smtClean="0">
                <a:cs typeface="Times New Roman" panose="02020603050405020304" pitchFamily="18" charset="0"/>
              </a:rPr>
              <a:t>Labas.class</a:t>
            </a:r>
            <a:r>
              <a:rPr lang="en-US" altLang="lt-LT" sz="2000" smtClean="0">
                <a:latin typeface="Times New Roman" panose="02020603050405020304" pitchFamily="18" charset="0"/>
              </a:rPr>
              <a:t> (</a:t>
            </a:r>
            <a:r>
              <a:rPr lang="en-US" altLang="lt-LT" sz="2000" smtClean="0">
                <a:cs typeface="Times New Roman" panose="02020603050405020304" pitchFamily="18" charset="0"/>
              </a:rPr>
              <a:t>“KlasėsVardas.class”</a:t>
            </a:r>
            <a:r>
              <a:rPr lang="en-US" altLang="lt-LT" sz="2000" smtClean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lt-LT" sz="20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z="2000" smtClean="0">
                <a:latin typeface="Times New Roman" panose="02020603050405020304" pitchFamily="18" charset="0"/>
              </a:rPr>
              <a:t>3. </a:t>
            </a:r>
            <a:r>
              <a:rPr lang="en-US" altLang="lt-LT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Kviečiama </a:t>
            </a:r>
            <a:r>
              <a:rPr lang="en-US" altLang="lt-LT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en-US" altLang="lt-LT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lt-LT" sz="2000" smtClean="0">
                <a:latin typeface="Times New Roman" panose="02020603050405020304" pitchFamily="18" charset="0"/>
              </a:rPr>
              <a:t>(interpretatorių) </a:t>
            </a:r>
            <a:r>
              <a:rPr lang="en-US" altLang="lt-LT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altLang="lt-LT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programos vykdymui: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z="2000" b="1" smtClean="0">
                <a:latin typeface="Times New Roman" panose="02020603050405020304" pitchFamily="18" charset="0"/>
              </a:rPr>
              <a:t>		</a:t>
            </a:r>
            <a:r>
              <a:rPr lang="en-US" altLang="lt-LT" sz="2000" b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lt-LT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altLang="lt-LT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Labas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z="2000" b="1" smtClean="0">
                <a:latin typeface="Times New Roman" panose="02020603050405020304" pitchFamily="18" charset="0"/>
              </a:rPr>
              <a:t>		</a:t>
            </a:r>
            <a:r>
              <a:rPr lang="en-US" altLang="lt-LT" sz="2000" b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lt-LT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altLang="lt-LT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lt-LT" sz="2000" b="1" smtClean="0">
                <a:solidFill>
                  <a:srgbClr val="333399"/>
                </a:solidFill>
                <a:latin typeface="Times New Roman" panose="02020603050405020304" pitchFamily="18" charset="0"/>
              </a:rPr>
              <a:t>–cp </a:t>
            </a:r>
            <a:r>
              <a:rPr lang="en-US" altLang="lt-LT" sz="2000" smtClean="0">
                <a:solidFill>
                  <a:srgbClr val="333399"/>
                </a:solidFill>
                <a:latin typeface="Times New Roman" panose="02020603050405020304" pitchFamily="18" charset="0"/>
              </a:rPr>
              <a:t>D:\Darbai</a:t>
            </a:r>
            <a:r>
              <a:rPr lang="en-US" altLang="lt-LT" sz="2000" smtClean="0">
                <a:latin typeface="Times New Roman" panose="02020603050405020304" pitchFamily="18" charset="0"/>
              </a:rPr>
              <a:t>  </a:t>
            </a:r>
            <a:r>
              <a:rPr lang="en-US" altLang="lt-LT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Labas  </a:t>
            </a:r>
            <a:r>
              <a:rPr lang="en-US" altLang="lt-LT" sz="200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geriau nurodyti class failų vietą raktu </a:t>
            </a:r>
            <a:r>
              <a:rPr lang="en-US" altLang="lt-LT" sz="2000" b="1" smtClean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-cp</a:t>
            </a:r>
            <a:r>
              <a:rPr lang="en-US" altLang="lt-LT" sz="200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1434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B156EC51-A455-4EA0-B04F-72F7A21E2013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13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14342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3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en-US" altLang="lt-LT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jdk bin </a:t>
            </a:r>
            <a:r>
              <a:rPr lang="en-US" altLang="lt-LT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katalogo vykdomieji failai</a:t>
            </a:r>
            <a:r>
              <a:rPr lang="en-US" altLang="lt-LT" sz="2000" smtClean="0"/>
              <a:t> </a:t>
            </a: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153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8E776F40-A22E-4198-A78C-34BDB6158689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14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15365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66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36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965200"/>
            <a:ext cx="8064500" cy="541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>
          <a:xfrm>
            <a:off x="2051050" y="190500"/>
            <a:ext cx="6102350" cy="555625"/>
          </a:xfrm>
        </p:spPr>
        <p:txBody>
          <a:bodyPr/>
          <a:lstStyle/>
          <a:p>
            <a:pPr eaLnBrk="1" hangingPunct="1"/>
            <a:r>
              <a:rPr lang="en-US" altLang="lt-LT" sz="2400" b="1" smtClean="0">
                <a:latin typeface="Times New Roman" panose="02020603050405020304" pitchFamily="18" charset="0"/>
              </a:rPr>
              <a:t>Program</a:t>
            </a:r>
            <a:r>
              <a:rPr lang="lt-LT" altLang="lt-LT" sz="2400" b="1" smtClean="0">
                <a:latin typeface="Times New Roman" panose="02020603050405020304" pitchFamily="18" charset="0"/>
              </a:rPr>
              <a:t>os vykdymo rezultatas</a:t>
            </a:r>
            <a:endParaRPr lang="en-US" altLang="lt-LT" sz="2400" b="1" smtClean="0">
              <a:latin typeface="Times New Roman" panose="02020603050405020304" pitchFamily="18" charset="0"/>
            </a:endParaRPr>
          </a:p>
        </p:txBody>
      </p:sp>
      <p:sp>
        <p:nvSpPr>
          <p:cNvPr id="16387" name="Content Placeholder 5"/>
          <p:cNvSpPr>
            <a:spLocks noGrp="1"/>
          </p:cNvSpPr>
          <p:nvPr>
            <p:ph idx="1"/>
          </p:nvPr>
        </p:nvSpPr>
        <p:spPr>
          <a:xfrm>
            <a:off x="93663" y="4868863"/>
            <a:ext cx="8928100" cy="1435100"/>
          </a:xfrm>
        </p:spPr>
        <p:txBody>
          <a:bodyPr/>
          <a:lstStyle/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lt-LT" altLang="lt-LT" sz="2000" smtClean="0">
                <a:latin typeface="Times New Roman" panose="02020603050405020304" pitchFamily="18" charset="0"/>
              </a:rPr>
              <a:t>Jei nėra kelių (</a:t>
            </a:r>
            <a:r>
              <a:rPr lang="lt-LT" altLang="lt-LT" sz="2000" i="1" smtClean="0">
                <a:latin typeface="Times New Roman" panose="02020603050405020304" pitchFamily="18" charset="0"/>
              </a:rPr>
              <a:t>path</a:t>
            </a:r>
            <a:r>
              <a:rPr lang="lt-LT" altLang="lt-LT" sz="2000" smtClean="0">
                <a:latin typeface="Times New Roman" panose="02020603050405020304" pitchFamily="18" charset="0"/>
              </a:rPr>
              <a:t>) į </a:t>
            </a:r>
            <a:r>
              <a:rPr lang="lt-LT" altLang="lt-LT" sz="2000" b="1" smtClean="0">
                <a:latin typeface="Times New Roman" panose="02020603050405020304" pitchFamily="18" charset="0"/>
              </a:rPr>
              <a:t>javac.exe </a:t>
            </a:r>
            <a:r>
              <a:rPr lang="lt-LT" altLang="lt-LT" sz="2000" smtClean="0">
                <a:latin typeface="Times New Roman" panose="02020603050405020304" pitchFamily="18" charset="0"/>
              </a:rPr>
              <a:t>bei</a:t>
            </a:r>
            <a:r>
              <a:rPr lang="lt-LT" altLang="lt-LT" sz="2000" b="1" smtClean="0">
                <a:latin typeface="Times New Roman" panose="02020603050405020304" pitchFamily="18" charset="0"/>
              </a:rPr>
              <a:t> java.exe, </a:t>
            </a:r>
            <a:r>
              <a:rPr lang="en-US" altLang="lt-LT" sz="2000" smtClean="0">
                <a:latin typeface="Times New Roman" panose="02020603050405020304" pitchFamily="18" charset="0"/>
              </a:rPr>
              <a:t>tai</a:t>
            </a:r>
            <a:r>
              <a:rPr lang="en-US" altLang="lt-LT" sz="2000" b="1" smtClean="0">
                <a:latin typeface="Times New Roman" panose="02020603050405020304" pitchFamily="18" charset="0"/>
              </a:rPr>
              <a:t> </a:t>
            </a:r>
            <a:r>
              <a:rPr lang="lt-LT" altLang="lt-LT" sz="2000" smtClean="0">
                <a:latin typeface="Times New Roman" panose="02020603050405020304" pitchFamily="18" charset="0"/>
              </a:rPr>
              <a:t>komand</a:t>
            </a:r>
            <a:r>
              <a:rPr lang="en-US" altLang="lt-LT" sz="2000" smtClean="0">
                <a:latin typeface="Times New Roman" panose="02020603050405020304" pitchFamily="18" charset="0"/>
              </a:rPr>
              <a:t>os</a:t>
            </a:r>
            <a:r>
              <a:rPr lang="lt-LT" altLang="lt-LT" sz="2000" smtClean="0">
                <a:latin typeface="Times New Roman" panose="02020603050405020304" pitchFamily="18" charset="0"/>
              </a:rPr>
              <a:t> gali būti ir toki</a:t>
            </a:r>
            <a:r>
              <a:rPr lang="en-US" altLang="lt-LT" sz="2000" smtClean="0">
                <a:latin typeface="Times New Roman" panose="02020603050405020304" pitchFamily="18" charset="0"/>
              </a:rPr>
              <a:t>os</a:t>
            </a:r>
            <a:r>
              <a:rPr lang="lt-LT" altLang="lt-LT" sz="2000" smtClean="0">
                <a:latin typeface="Times New Roman" panose="02020603050405020304" pitchFamily="18" charset="0"/>
              </a:rPr>
              <a:t>: 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lt-LT" altLang="lt-LT" sz="2000" smtClean="0"/>
              <a:t>&gt;</a:t>
            </a:r>
            <a:r>
              <a:rPr lang="en-US" altLang="lt-LT" sz="2000" smtClean="0"/>
              <a:t>C:\Program Files\Java\jdk1.6.0_04\bin\</a:t>
            </a:r>
            <a:r>
              <a:rPr lang="en-US" altLang="lt-LT" sz="2000" b="1" smtClean="0"/>
              <a:t>javac</a:t>
            </a:r>
            <a:r>
              <a:rPr lang="en-US" altLang="lt-LT" sz="2000" smtClean="0"/>
              <a:t> </a:t>
            </a:r>
            <a:r>
              <a:rPr lang="lt-LT" altLang="lt-LT" sz="2000" smtClean="0">
                <a:solidFill>
                  <a:srgbClr val="990033"/>
                </a:solidFill>
              </a:rPr>
              <a:t>Labas</a:t>
            </a:r>
            <a:r>
              <a:rPr lang="en-US" altLang="lt-LT" sz="2000" smtClean="0">
                <a:solidFill>
                  <a:srgbClr val="990033"/>
                </a:solidFill>
              </a:rPr>
              <a:t>.java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lt-LT" altLang="lt-LT" sz="2000" smtClean="0"/>
              <a:t>&gt;</a:t>
            </a:r>
            <a:r>
              <a:rPr lang="en-US" altLang="lt-LT" sz="2000" smtClean="0"/>
              <a:t>C:\Program Files\Java\jdk1.6.0_04\bin</a:t>
            </a:r>
            <a:r>
              <a:rPr lang="lt-LT" altLang="lt-LT" sz="2000" smtClean="0"/>
              <a:t>\</a:t>
            </a:r>
            <a:r>
              <a:rPr lang="lt-LT" altLang="lt-LT" sz="2000" b="1" smtClean="0"/>
              <a:t>java</a:t>
            </a:r>
            <a:r>
              <a:rPr lang="lt-LT" altLang="lt-LT" sz="2000" smtClean="0"/>
              <a:t> </a:t>
            </a:r>
            <a:r>
              <a:rPr lang="lt-LT" altLang="lt-LT" sz="2000" b="1" smtClean="0">
                <a:solidFill>
                  <a:srgbClr val="333399"/>
                </a:solidFill>
              </a:rPr>
              <a:t>–cp</a:t>
            </a:r>
            <a:r>
              <a:rPr lang="lt-LT" altLang="lt-LT" sz="2000" smtClean="0">
                <a:solidFill>
                  <a:srgbClr val="333399"/>
                </a:solidFill>
              </a:rPr>
              <a:t> </a:t>
            </a:r>
            <a:r>
              <a:rPr lang="en-US" altLang="lt-LT" sz="2000" smtClean="0">
                <a:solidFill>
                  <a:srgbClr val="333399"/>
                </a:solidFill>
              </a:rPr>
              <a:t>D</a:t>
            </a:r>
            <a:r>
              <a:rPr lang="lt-LT" altLang="lt-LT" sz="2000" smtClean="0">
                <a:solidFill>
                  <a:srgbClr val="333399"/>
                </a:solidFill>
              </a:rPr>
              <a:t>:\</a:t>
            </a:r>
            <a:r>
              <a:rPr lang="en-US" altLang="lt-LT" sz="2000" smtClean="0">
                <a:solidFill>
                  <a:srgbClr val="333399"/>
                </a:solidFill>
              </a:rPr>
              <a:t>Darbai</a:t>
            </a:r>
            <a:r>
              <a:rPr lang="lt-LT" altLang="lt-LT" sz="2000" smtClean="0"/>
              <a:t> </a:t>
            </a:r>
            <a:r>
              <a:rPr lang="lt-LT" altLang="lt-LT" sz="2000" smtClean="0">
                <a:solidFill>
                  <a:srgbClr val="990033"/>
                </a:solidFill>
              </a:rPr>
              <a:t>Labas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altLang="lt-LT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1638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11CF23F4-FAE6-4897-B5DD-2F8AA1D1DF6D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15</a:t>
            </a:fld>
            <a:r>
              <a:rPr lang="lt-LT" altLang="lt-LT" sz="1400">
                <a:latin typeface="Times New Roman" panose="02020603050405020304" pitchFamily="18" charset="0"/>
              </a:rPr>
              <a:t>/46 (33)</a:t>
            </a:r>
          </a:p>
        </p:txBody>
      </p:sp>
      <p:pic>
        <p:nvPicPr>
          <p:cNvPr id="16390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391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3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65200"/>
            <a:ext cx="70104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>
          <a:xfrm>
            <a:off x="2124075" y="190500"/>
            <a:ext cx="6029325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cs typeface="Arial" panose="020B0604020202020204" pitchFamily="34" charset="0"/>
              </a:rPr>
              <a:t>Keletas programos rašymo taisyklių</a:t>
            </a:r>
            <a:r>
              <a:rPr lang="en-US" altLang="lt-LT" sz="2000" b="1" smtClean="0">
                <a:cs typeface="Arial" panose="020B0604020202020204" pitchFamily="34" charset="0"/>
              </a:rPr>
              <a:t> </a:t>
            </a:r>
            <a:endParaRPr lang="en-US" altLang="lt-LT" sz="2400" b="1" smtClean="0">
              <a:cs typeface="Arial" panose="020B0604020202020204" pitchFamily="34" charset="0"/>
            </a:endParaRPr>
          </a:p>
        </p:txBody>
      </p:sp>
      <p:sp>
        <p:nvSpPr>
          <p:cNvPr id="17411" name="Content Placeholder 5"/>
          <p:cNvSpPr>
            <a:spLocks noGrp="1"/>
          </p:cNvSpPr>
          <p:nvPr>
            <p:ph idx="1"/>
          </p:nvPr>
        </p:nvSpPr>
        <p:spPr>
          <a:xfrm>
            <a:off x="115888" y="1125538"/>
            <a:ext cx="8928100" cy="519588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z="2800" smtClean="0">
                <a:latin typeface="Arial" panose="020B0604020202020204" pitchFamily="34" charset="0"/>
                <a:cs typeface="Arial" panose="020B0604020202020204" pitchFamily="34" charset="0"/>
              </a:rPr>
              <a:t>1. Visi </a:t>
            </a:r>
            <a:r>
              <a:rPr lang="en-US" altLang="lt-LT" sz="2800" b="1" smtClean="0">
                <a:latin typeface="Arial" panose="020B0604020202020204" pitchFamily="34" charset="0"/>
                <a:cs typeface="Arial" panose="020B0604020202020204" pitchFamily="34" charset="0"/>
              </a:rPr>
              <a:t>Jav</a:t>
            </a:r>
            <a:r>
              <a:rPr lang="lt-LT" altLang="lt-LT" sz="2800" b="1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lt-LT" sz="2800" smtClean="0">
                <a:latin typeface="Arial" panose="020B0604020202020204" pitchFamily="34" charset="0"/>
                <a:cs typeface="Arial" panose="020B0604020202020204" pitchFamily="34" charset="0"/>
              </a:rPr>
              <a:t> raktiniai žodžiai rašomi mažosiomis raidėmis.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z="2800" smtClean="0">
                <a:latin typeface="Arial" panose="020B0604020202020204" pitchFamily="34" charset="0"/>
                <a:cs typeface="Arial" panose="020B0604020202020204" pitchFamily="34" charset="0"/>
              </a:rPr>
              <a:t>2. Programos failo vardas privalo sutapti su </a:t>
            </a:r>
            <a:r>
              <a:rPr lang="en-US" altLang="lt-LT" sz="2800" b="1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altLang="lt-LT" sz="2800" smtClean="0">
                <a:latin typeface="Arial" panose="020B0604020202020204" pitchFamily="34" charset="0"/>
                <a:cs typeface="Arial" panose="020B0604020202020204" pitchFamily="34" charset="0"/>
              </a:rPr>
              <a:t> klasės vardu.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z="2800" smtClean="0">
                <a:latin typeface="Arial" panose="020B0604020202020204" pitchFamily="34" charset="0"/>
                <a:cs typeface="Arial" panose="020B0604020202020204" pitchFamily="34" charset="0"/>
              </a:rPr>
              <a:t>3. Tik viena failo klasė gali būti </a:t>
            </a:r>
            <a:r>
              <a:rPr lang="en-US" altLang="lt-LT" sz="2800" b="1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altLang="lt-LT" sz="28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z="2800" smtClean="0">
                <a:latin typeface="Arial" panose="020B0604020202020204" pitchFamily="34" charset="0"/>
                <a:cs typeface="Arial" panose="020B0604020202020204" pitchFamily="34" charset="0"/>
              </a:rPr>
              <a:t>4. Nerekomenduojama klasės skaidyti į kelis failus.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z="2800" smtClean="0">
                <a:latin typeface="Arial" panose="020B0604020202020204" pitchFamily="34" charset="0"/>
                <a:cs typeface="Arial" panose="020B0604020202020204" pitchFamily="34" charset="0"/>
              </a:rPr>
              <a:t>5. Viename faile gali būti keletas klasių.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z="2800" smtClean="0">
                <a:latin typeface="Arial" panose="020B0604020202020204" pitchFamily="34" charset="0"/>
                <a:cs typeface="Arial" panose="020B0604020202020204" pitchFamily="34" charset="0"/>
              </a:rPr>
              <a:t>6. Kiek faile klasių, tiek kompiliatorius padarys atskirų </a:t>
            </a:r>
            <a:r>
              <a:rPr lang="en-US" altLang="lt-LT" sz="2800" b="1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altLang="lt-LT" sz="2800" smtClean="0">
                <a:latin typeface="Arial" panose="020B0604020202020204" pitchFamily="34" charset="0"/>
                <a:cs typeface="Arial" panose="020B0604020202020204" pitchFamily="34" charset="0"/>
              </a:rPr>
              <a:t> tipo failų.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z="2800" smtClean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altLang="lt-LT" sz="2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Javoje labai svarbu raidžių registras!</a:t>
            </a:r>
            <a:r>
              <a:rPr lang="en-US" altLang="lt-LT" sz="2800" smtClean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altLang="lt-LT" sz="2800" b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lt-LT" sz="2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2800" smtClean="0">
                <a:latin typeface="Arial" panose="020B0604020202020204" pitchFamily="34" charset="0"/>
                <a:cs typeface="Arial" panose="020B0604020202020204" pitchFamily="34" charset="0"/>
              </a:rPr>
              <a:t>nelygu </a:t>
            </a:r>
            <a:r>
              <a:rPr lang="en-US" altLang="lt-LT" sz="2800" b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lt-LT" sz="280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1741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5DFBA8F0-086C-42D5-9421-1AECC3638C5C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16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17414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415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cs typeface="Arial" panose="020B0604020202020204" pitchFamily="34" charset="0"/>
              </a:rPr>
              <a:t>Tasyklių tęsinys</a:t>
            </a:r>
            <a:endParaRPr lang="en-US" altLang="lt-LT" sz="2400" b="1" smtClean="0">
              <a:cs typeface="Arial" panose="020B0604020202020204" pitchFamily="34" charset="0"/>
            </a:endParaRP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>
          <a:xfrm>
            <a:off x="115888" y="1125538"/>
            <a:ext cx="8928100" cy="519588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8. Simbolių eilutės (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tipo objektai ir konstantos) rašomi tik specialiose dvigubose kabutėse </a:t>
            </a:r>
            <a:r>
              <a:rPr lang="en-US" altLang="lt-LT" b="1" smtClean="0">
                <a:solidFill>
                  <a:srgbClr val="DC2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. Lietuviškos kabutės („ ir “) ar bet kurios kitos kabutės sukels programos kompiliacijos klaidą. </a:t>
            </a:r>
            <a:b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Tai negalioja simboliams, esantiems komentaro sakinyje.</a:t>
            </a:r>
          </a:p>
          <a:p>
            <a:pPr eaLnBrk="1" hangingPunct="1">
              <a:lnSpc>
                <a:spcPct val="110000"/>
              </a:lnSpc>
              <a:spcBef>
                <a:spcPts val="500"/>
              </a:spcBef>
              <a:buClrTx/>
              <a:buFontTx/>
              <a:buNone/>
            </a:pPr>
            <a:endParaRPr lang="en-US" altLang="lt-LT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lt-LT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altLang="lt-LT" b="1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Copy/Paste</a:t>
            </a:r>
            <a:r>
              <a:rPr lang="en-US" altLang="lt-LT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operacijos iš kitų programų dažnai pakeičia kabučių tipą (klaidų šaltinis)</a:t>
            </a:r>
            <a:r>
              <a:rPr lang="lt-LT" altLang="lt-LT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en-US" altLang="lt-LT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500"/>
              </a:spcBef>
              <a:buClrTx/>
              <a:buFontTx/>
              <a:buNone/>
            </a:pPr>
            <a:endParaRPr lang="en-US" altLang="lt-LT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10. Vykdant programą, interpretatoriui nurodomas tos klasės vardas, kurios 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metodą norime naudoti (pakete gali būti keletas klasių su 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metodu; programa gali tutėti daug paketų).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lt-LT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lt-LT" sz="180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lt-LT" sz="180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lt-LT" sz="1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1843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9F72C2E0-372A-48A2-BA67-2E7002E2588A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17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18438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39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cs typeface="Arial" panose="020B0604020202020204" pitchFamily="34" charset="0"/>
              </a:rPr>
              <a:t>Keletas </a:t>
            </a:r>
            <a:r>
              <a:rPr lang="en-US" altLang="lt-LT" sz="2400" b="1" smtClean="0">
                <a:cs typeface="Arial" panose="020B0604020202020204" pitchFamily="34" charset="0"/>
              </a:rPr>
              <a:t>rekomendacij</a:t>
            </a:r>
            <a:r>
              <a:rPr lang="lt-LT" altLang="lt-LT" sz="2400" b="1" smtClean="0">
                <a:cs typeface="Arial" panose="020B0604020202020204" pitchFamily="34" charset="0"/>
              </a:rPr>
              <a:t>ų</a:t>
            </a:r>
            <a:endParaRPr lang="en-US" altLang="lt-LT" sz="2400" b="1" smtClean="0">
              <a:cs typeface="Arial" panose="020B0604020202020204" pitchFamily="34" charset="0"/>
            </a:endParaRPr>
          </a:p>
        </p:txBody>
      </p:sp>
      <p:sp>
        <p:nvSpPr>
          <p:cNvPr id="19459" name="Content Placeholder 5"/>
          <p:cNvSpPr>
            <a:spLocks noGrp="1"/>
          </p:cNvSpPr>
          <p:nvPr>
            <p:ph idx="1"/>
          </p:nvPr>
        </p:nvSpPr>
        <p:spPr>
          <a:xfrm>
            <a:off x="115888" y="1016000"/>
            <a:ext cx="8928100" cy="5195888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Klasės vardas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pradedamas 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didžiąja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raide. </a:t>
            </a:r>
            <a:b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Jei šis vardas susideda iš kelių žodžių, kiekvienas žodis taip pat pradedamas didžiąja raide (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ano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lasė).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ClrTx/>
              <a:buFontTx/>
              <a:buNone/>
            </a:pPr>
            <a:endParaRPr lang="lt-LT" altLang="lt-LT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Kintamojo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ir 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metodo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vardas pradedamas 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mažąja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raide. Jei šis vardas susideda iš kelių žodžių, tai kiekvienas kitas žodis pradedamas didžiąja raide (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anko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odas, 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eisti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anko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odą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ClrTx/>
              <a:buFontTx/>
              <a:buNone/>
            </a:pPr>
            <a:endParaRPr lang="lt-LT" altLang="lt-LT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3. Skaitymo metodai prasideda 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, keitimo – 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priešdėliu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etName(), 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etName()).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ClrTx/>
              <a:buFontTx/>
              <a:buNone/>
            </a:pPr>
            <a:endParaRPr lang="lt-LT" altLang="lt-LT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4. Jei grąžinamas loginis tipas 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, tai metodas prasideda priešdėliu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Empty()). </a:t>
            </a:r>
          </a:p>
          <a:p>
            <a:pPr eaLnBrk="1" hangingPunct="1">
              <a:lnSpc>
                <a:spcPct val="95000"/>
              </a:lnSpc>
              <a:spcBef>
                <a:spcPts val="500"/>
              </a:spcBef>
              <a:buClrTx/>
              <a:buFontTx/>
              <a:buNone/>
            </a:pPr>
            <a:endParaRPr lang="en-US" altLang="lt-LT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1946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161B8BAE-D2B5-47AA-A19D-26F1952AA203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18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19462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463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cs typeface="Arial" panose="020B0604020202020204" pitchFamily="34" charset="0"/>
              </a:rPr>
              <a:t>rekomsndacijų tęsinys</a:t>
            </a:r>
            <a:endParaRPr lang="en-US" altLang="lt-LT" sz="2400" b="1" smtClean="0">
              <a:cs typeface="Arial" panose="020B0604020202020204" pitchFamily="34" charset="0"/>
            </a:endParaRPr>
          </a:p>
        </p:txBody>
      </p:sp>
      <p:sp>
        <p:nvSpPr>
          <p:cNvPr id="20483" name="Content Placeholder 5"/>
          <p:cNvSpPr>
            <a:spLocks noGrp="1"/>
          </p:cNvSpPr>
          <p:nvPr>
            <p:ph idx="1"/>
          </p:nvPr>
        </p:nvSpPr>
        <p:spPr>
          <a:xfrm>
            <a:off x="115888" y="1016000"/>
            <a:ext cx="8928100" cy="5195888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Sisteminėse klasėse reikėtų naudoti tik angliškus kintamųjų ir metodų vardus. Taikomųjų objektų klasėse galima naudoti ir lietuviškus vardus, tuo būdu skirsis klasių panaudojimas.  </a:t>
            </a:r>
            <a:endParaRPr lang="lt-LT" altLang="lt-LT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ClrTx/>
              <a:buFontTx/>
              <a:buNone/>
            </a:pPr>
            <a:endParaRPr lang="lt-LT" altLang="lt-LT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ClrTx/>
              <a:buFontTx/>
              <a:buNone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Kaip rašyti javos kodą – kur dėti klasių ir metodų aprašo skliaustus, kaip rašyti sąlygos ir ciklo sakinius ir t.t. galima rasti </a:t>
            </a:r>
            <a:r>
              <a:rPr lang="lt-LT" altLang="lt-LT" i="1" smtClean="0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 dokumente „</a:t>
            </a:r>
            <a:r>
              <a:rPr lang="en-US" altLang="lt-LT" b="1" smtClean="0"/>
              <a:t>Code Conventions for the Java </a:t>
            </a:r>
            <a:r>
              <a:rPr lang="en-US" altLang="lt-LT" b="1" baseline="30000" smtClean="0"/>
              <a:t>TM </a:t>
            </a:r>
            <a:r>
              <a:rPr lang="en-US" altLang="lt-LT" b="1" smtClean="0"/>
              <a:t>Programming Language</a:t>
            </a:r>
            <a:r>
              <a:rPr lang="lt-LT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http://www.oracle.com/technetwork/java/codeconvtoc-136057.html</a:t>
            </a:r>
            <a:endParaRPr lang="lt-LT" altLang="lt-LT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ClrTx/>
              <a:buFontTx/>
              <a:buNone/>
            </a:pPr>
            <a:endParaRPr lang="en-US" altLang="lt-LT" sz="200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ClrTx/>
              <a:buFontTx/>
              <a:buNone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** 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Vis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ų javos klasių tekstai pateikiami faile </a:t>
            </a:r>
            <a:r>
              <a:rPr lang="lt-LT" altLang="lt-LT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src.zip</a:t>
            </a:r>
            <a:br>
              <a:rPr lang="lt-LT" altLang="lt-LT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(šį archyvą galima rasti atsisiuntus </a:t>
            </a:r>
            <a: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JDK 8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2000" i="1" smtClean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 OS)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ClrTx/>
              <a:buFontTx/>
              <a:buNone/>
            </a:pPr>
            <a:r>
              <a:rPr lang="lt-LT" altLang="lt-LT" sz="2000" u="sng" smtClean="0">
                <a:latin typeface="Arial" panose="020B0604020202020204" pitchFamily="34" charset="0"/>
                <a:cs typeface="Arial" panose="020B0604020202020204" pitchFamily="34" charset="0"/>
              </a:rPr>
              <a:t>Arba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http://grepcode.com 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... 8u40-b25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 ..)</a:t>
            </a:r>
            <a:endParaRPr lang="lt-LT" altLang="lt-LT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ClrTx/>
              <a:buFontTx/>
              <a:buNone/>
            </a:pPr>
            <a:endParaRPr lang="en-US" altLang="lt-LT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2048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179C0B23-D032-4496-BFD1-F85D6B7B5711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19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20486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487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en-US" altLang="lt-LT" sz="2400" b="1" err="1" smtClean="0">
                <a:cs typeface="Arial" panose="020B0604020202020204" pitchFamily="34" charset="0"/>
              </a:rPr>
              <a:t>Javos</a:t>
            </a:r>
            <a:r>
              <a:rPr lang="en-US" altLang="lt-LT" sz="2400" b="1" smtClean="0">
                <a:cs typeface="Arial" panose="020B0604020202020204" pitchFamily="34" charset="0"/>
              </a:rPr>
              <a:t> programavimo mokymosi stilius</a:t>
            </a:r>
          </a:p>
        </p:txBody>
      </p:sp>
      <p:sp>
        <p:nvSpPr>
          <p:cNvPr id="3075" name="Content Placeholder 5"/>
          <p:cNvSpPr>
            <a:spLocks noGrp="1"/>
          </p:cNvSpPr>
          <p:nvPr>
            <p:ph idx="1"/>
          </p:nvPr>
        </p:nvSpPr>
        <p:spPr>
          <a:xfrm>
            <a:off x="115888" y="1125538"/>
            <a:ext cx="8928100" cy="5195887"/>
          </a:xfrm>
        </p:spPr>
        <p:txBody>
          <a:bodyPr/>
          <a:lstStyle/>
          <a:p>
            <a:pPr eaLnBrk="1" hangingPunct="1">
              <a:buClrTx/>
            </a:pPr>
            <a:endParaRPr lang="en-US" altLang="lt-LT" sz="2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Tx/>
            </a:pPr>
            <a:r>
              <a:rPr lang="lt-LT" altLang="lt-LT" sz="2800" smtClean="0">
                <a:latin typeface="Arial" panose="020B0604020202020204" pitchFamily="34" charset="0"/>
                <a:cs typeface="Arial" panose="020B0604020202020204" pitchFamily="34" charset="0"/>
              </a:rPr>
              <a:t>1. Medžiaga pateikiama atsižvelgiant į tai, kad studentai jau metus dirbo su C</a:t>
            </a:r>
            <a:r>
              <a:rPr lang="en-US" altLang="lt-LT" sz="280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lang="lt-LT" altLang="lt-LT" sz="2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Tx/>
            </a:pPr>
            <a:endParaRPr lang="lt-LT" altLang="lt-LT" sz="2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Tx/>
            </a:pPr>
            <a:r>
              <a:rPr lang="lt-LT" altLang="lt-LT" sz="2800" smtClean="0">
                <a:latin typeface="Arial" panose="020B0604020202020204" pitchFamily="34" charset="0"/>
                <a:cs typeface="Arial" panose="020B0604020202020204" pitchFamily="34" charset="0"/>
              </a:rPr>
              <a:t>2. Bus stengiamasi akcentuoti skirtumus tarp Javos kalbos ir jau žinomos C</a:t>
            </a:r>
            <a:r>
              <a:rPr lang="en-US" altLang="lt-LT" sz="280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lt-LT" altLang="lt-LT" sz="28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buClrTx/>
            </a:pPr>
            <a:endParaRPr lang="lt-LT" altLang="lt-LT" sz="2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Tx/>
            </a:pPr>
            <a:r>
              <a:rPr lang="lt-LT" altLang="lt-LT" sz="2800" smtClean="0">
                <a:latin typeface="Arial" panose="020B0604020202020204" pitchFamily="34" charset="0"/>
                <a:cs typeface="Arial" panose="020B0604020202020204" pitchFamily="34" charset="0"/>
              </a:rPr>
              <a:t>3. Bus skatinama naudotis įvairiais žinių šaltiniais.</a:t>
            </a:r>
          </a:p>
        </p:txBody>
      </p:sp>
      <p:sp>
        <p:nvSpPr>
          <p:cNvPr id="3076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307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B824E7D3-9A44-472A-BE5C-8136E525D076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2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3078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9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>
          <a:xfrm>
            <a:off x="1979613" y="190500"/>
            <a:ext cx="6913562" cy="555625"/>
          </a:xfrm>
        </p:spPr>
        <p:txBody>
          <a:bodyPr/>
          <a:lstStyle/>
          <a:p>
            <a:pPr eaLnBrk="1" hangingPunct="1"/>
            <a:r>
              <a:rPr lang="lt-LT" altLang="lt-LT" sz="2400" smtClean="0">
                <a:cs typeface="Arial" panose="020B0604020202020204" pitchFamily="34" charset="0"/>
              </a:rPr>
              <a:t>Taikomoji programa su </a:t>
            </a:r>
            <a:r>
              <a:rPr lang="lt-LT" altLang="lt-LT" sz="2400" b="1" smtClean="0">
                <a:cs typeface="Arial" panose="020B0604020202020204" pitchFamily="34" charset="0"/>
              </a:rPr>
              <a:t>grafine vartotojo sąsaja</a:t>
            </a:r>
            <a:endParaRPr lang="en-US" altLang="lt-LT" sz="2400" b="1" smtClean="0">
              <a:cs typeface="Arial" panose="020B0604020202020204" pitchFamily="34" charset="0"/>
            </a:endParaRPr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>
          <a:xfrm>
            <a:off x="115888" y="979488"/>
            <a:ext cx="8928100" cy="53419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AutoNum type="arabicPeriod"/>
              <a:defRPr/>
            </a:pPr>
            <a:r>
              <a:rPr lang="en-US" altLang="lt-LT" sz="2000" b="1">
                <a:latin typeface="Times New Roman" pitchFamily="16" charset="0"/>
                <a:cs typeface="Times New Roman" pitchFamily="16" charset="0"/>
              </a:rPr>
              <a:t>Bet </a:t>
            </a:r>
            <a:r>
              <a:rPr lang="en-US" altLang="lt-LT" sz="2000" b="1" err="1">
                <a:latin typeface="Times New Roman" pitchFamily="16" charset="0"/>
                <a:cs typeface="Times New Roman" pitchFamily="16" charset="0"/>
              </a:rPr>
              <a:t>k</a:t>
            </a:r>
            <a:r>
              <a:rPr lang="en-US" altLang="lt-LT" sz="2000" b="1" err="1">
                <a:latin typeface="Times New Roman" pitchFamily="16" charset="0"/>
              </a:rPr>
              <a:t>okiu</a:t>
            </a:r>
            <a:r>
              <a:rPr lang="en-US" altLang="lt-LT" sz="2000" b="1">
                <a:latin typeface="Times New Roman" pitchFamily="16" charset="0"/>
              </a:rPr>
              <a:t> </a:t>
            </a:r>
            <a:r>
              <a:rPr lang="en-US" altLang="lt-LT" sz="2000" b="1" err="1">
                <a:latin typeface="Times New Roman" pitchFamily="16" charset="0"/>
                <a:cs typeface="Times New Roman" pitchFamily="16" charset="0"/>
              </a:rPr>
              <a:t>redaktoriu</a:t>
            </a:r>
            <a:r>
              <a:rPr lang="en-US" altLang="lt-LT" sz="2000" b="1" err="1">
                <a:latin typeface="Times New Roman" pitchFamily="16" charset="0"/>
              </a:rPr>
              <a:t>mi</a:t>
            </a:r>
            <a:r>
              <a:rPr lang="en-US" altLang="lt-LT" sz="2000" b="1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US" altLang="lt-LT" sz="2000" b="1" err="1">
                <a:latin typeface="Times New Roman" pitchFamily="16" charset="0"/>
                <a:cs typeface="Times New Roman" pitchFamily="16" charset="0"/>
              </a:rPr>
              <a:t>parašome</a:t>
            </a:r>
            <a:r>
              <a:rPr lang="en-US" altLang="lt-LT" sz="2000" b="1">
                <a:latin typeface="Times New Roman" pitchFamily="16" charset="0"/>
              </a:rPr>
              <a:t> </a:t>
            </a:r>
            <a:r>
              <a:rPr lang="en-US" altLang="lt-LT" sz="2000" b="1" err="1">
                <a:latin typeface="Times New Roman" pitchFamily="16" charset="0"/>
                <a:cs typeface="Times New Roman" pitchFamily="16" charset="0"/>
              </a:rPr>
              <a:t>programos</a:t>
            </a:r>
            <a:r>
              <a:rPr lang="en-US" altLang="lt-LT" sz="2000" b="1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US" altLang="lt-LT" sz="2000" b="1" err="1">
                <a:latin typeface="Times New Roman" pitchFamily="16" charset="0"/>
                <a:cs typeface="Times New Roman" pitchFamily="16" charset="0"/>
              </a:rPr>
              <a:t>tekstą</a:t>
            </a:r>
            <a:r>
              <a:rPr lang="en-US" altLang="lt-LT" sz="2000" b="1">
                <a:latin typeface="Times New Roman" pitchFamily="16" charset="0"/>
              </a:rPr>
              <a:t>:</a:t>
            </a:r>
          </a:p>
          <a:p>
            <a:pPr marL="601663">
              <a:lnSpc>
                <a:spcPct val="90000"/>
              </a:lnSpc>
              <a:spcBef>
                <a:spcPts val="300"/>
              </a:spcBef>
              <a:buClrTx/>
              <a:buFont typeface="Times New Roman" pitchFamily="16" charset="0"/>
              <a:buNone/>
              <a:defRPr/>
            </a:pPr>
            <a:endParaRPr lang="en-US" altLang="lt-LT" sz="800" b="1">
              <a:latin typeface="Times New Roman" pitchFamily="16" charset="0"/>
            </a:endParaRPr>
          </a:p>
          <a:p>
            <a:pPr marL="601663">
              <a:lnSpc>
                <a:spcPct val="90000"/>
              </a:lnSpc>
              <a:spcBef>
                <a:spcPts val="450"/>
              </a:spcBef>
              <a:buClrTx/>
              <a:buFont typeface="Times New Roman" pitchFamily="16" charset="0"/>
              <a:buNone/>
              <a:defRPr/>
            </a:pPr>
            <a:r>
              <a:rPr lang="en-US" altLang="lt-LT" sz="1800">
                <a:solidFill>
                  <a:srgbClr val="333399"/>
                </a:solidFill>
                <a:latin typeface="Verdana" pitchFamily="32" charset="0"/>
                <a:cs typeface="Times New Roman" pitchFamily="16" charset="0"/>
              </a:rPr>
              <a:t>import </a:t>
            </a:r>
            <a:r>
              <a:rPr lang="en-US" altLang="lt-LT" sz="1800" err="1">
                <a:solidFill>
                  <a:srgbClr val="333399"/>
                </a:solidFill>
                <a:latin typeface="Verdana" pitchFamily="32" charset="0"/>
                <a:cs typeface="Times New Roman" pitchFamily="16" charset="0"/>
              </a:rPr>
              <a:t>javax.swing</a:t>
            </a:r>
            <a:r>
              <a:rPr lang="en-US" altLang="lt-LT" sz="1800">
                <a:solidFill>
                  <a:srgbClr val="333399"/>
                </a:solidFill>
                <a:latin typeface="Verdana" pitchFamily="32" charset="0"/>
                <a:cs typeface="Times New Roman" pitchFamily="16" charset="0"/>
              </a:rPr>
              <a:t>.*;</a:t>
            </a:r>
          </a:p>
          <a:p>
            <a:pPr marL="601663">
              <a:lnSpc>
                <a:spcPct val="90000"/>
              </a:lnSpc>
              <a:spcBef>
                <a:spcPts val="450"/>
              </a:spcBef>
              <a:buClrTx/>
              <a:buFont typeface="Times New Roman" pitchFamily="16" charset="0"/>
              <a:buNone/>
              <a:defRPr/>
            </a:pPr>
            <a:r>
              <a:rPr lang="en-US" altLang="lt-LT" sz="1800">
                <a:solidFill>
                  <a:srgbClr val="333399"/>
                </a:solidFill>
                <a:latin typeface="Verdana" pitchFamily="32" charset="0"/>
                <a:cs typeface="Times New Roman" pitchFamily="16" charset="0"/>
              </a:rPr>
              <a:t>import </a:t>
            </a:r>
            <a:r>
              <a:rPr lang="en-US" altLang="lt-LT" sz="1800" err="1">
                <a:solidFill>
                  <a:srgbClr val="333399"/>
                </a:solidFill>
                <a:latin typeface="Verdana" pitchFamily="32" charset="0"/>
                <a:cs typeface="Times New Roman" pitchFamily="16" charset="0"/>
              </a:rPr>
              <a:t>java.awt</a:t>
            </a:r>
            <a:r>
              <a:rPr lang="en-US" altLang="lt-LT" sz="1800">
                <a:solidFill>
                  <a:srgbClr val="333399"/>
                </a:solidFill>
                <a:latin typeface="Verdana" pitchFamily="32" charset="0"/>
                <a:cs typeface="Times New Roman" pitchFamily="16" charset="0"/>
              </a:rPr>
              <a:t>.*;</a:t>
            </a:r>
          </a:p>
          <a:p>
            <a:pPr marL="601663">
              <a:lnSpc>
                <a:spcPct val="90000"/>
              </a:lnSpc>
              <a:spcBef>
                <a:spcPts val="450"/>
              </a:spcBef>
              <a:buClrTx/>
              <a:buFont typeface="Times New Roman" pitchFamily="16" charset="0"/>
              <a:buNone/>
              <a:defRPr/>
            </a:pPr>
            <a:r>
              <a:rPr lang="en-US" altLang="lt-LT" sz="2000">
                <a:solidFill>
                  <a:srgbClr val="333399"/>
                </a:solidFill>
                <a:latin typeface="Verdana" pitchFamily="32" charset="0"/>
                <a:cs typeface="Times New Roman" pitchFamily="16" charset="0"/>
              </a:rPr>
              <a:t>public class</a:t>
            </a:r>
            <a:r>
              <a:rPr lang="en-US" altLang="lt-LT" sz="2000">
                <a:latin typeface="Verdana" pitchFamily="32" charset="0"/>
                <a:cs typeface="Times New Roman" pitchFamily="16" charset="0"/>
              </a:rPr>
              <a:t> </a:t>
            </a:r>
            <a:r>
              <a:rPr lang="en-US" altLang="lt-LT" sz="2000" b="1" err="1">
                <a:latin typeface="Verdana" pitchFamily="32" charset="0"/>
                <a:cs typeface="Times New Roman" pitchFamily="16" charset="0"/>
              </a:rPr>
              <a:t>LabasSuSasaja</a:t>
            </a:r>
            <a:r>
              <a:rPr lang="en-US" altLang="lt-LT" sz="2000">
                <a:latin typeface="Verdana" pitchFamily="32" charset="0"/>
                <a:cs typeface="Times New Roman" pitchFamily="16" charset="0"/>
              </a:rPr>
              <a:t> </a:t>
            </a:r>
            <a:r>
              <a:rPr lang="en-US" altLang="lt-LT" sz="2000">
                <a:solidFill>
                  <a:srgbClr val="FF0000"/>
                </a:solidFill>
                <a:latin typeface="Verdana" pitchFamily="32" charset="0"/>
                <a:cs typeface="Times New Roman" pitchFamily="16" charset="0"/>
              </a:rPr>
              <a:t>extends</a:t>
            </a:r>
            <a:r>
              <a:rPr lang="en-US" altLang="lt-LT" sz="2000">
                <a:latin typeface="Verdana" pitchFamily="32" charset="0"/>
                <a:cs typeface="Times New Roman" pitchFamily="16" charset="0"/>
              </a:rPr>
              <a:t> </a:t>
            </a:r>
            <a:r>
              <a:rPr lang="en-US" altLang="lt-LT" sz="2000" b="1" err="1">
                <a:solidFill>
                  <a:srgbClr val="FF0000"/>
                </a:solidFill>
                <a:latin typeface="Verdana" pitchFamily="32" charset="0"/>
                <a:cs typeface="Times New Roman" pitchFamily="16" charset="0"/>
              </a:rPr>
              <a:t>JFrame</a:t>
            </a:r>
            <a:r>
              <a:rPr lang="en-US" altLang="lt-LT" sz="2000">
                <a:latin typeface="Verdana" pitchFamily="32" charset="0"/>
                <a:cs typeface="Times New Roman" pitchFamily="16" charset="0"/>
              </a:rPr>
              <a:t> {</a:t>
            </a:r>
          </a:p>
          <a:p>
            <a:pPr marL="601663">
              <a:lnSpc>
                <a:spcPct val="90000"/>
              </a:lnSpc>
              <a:spcBef>
                <a:spcPts val="450"/>
              </a:spcBef>
              <a:buClrTx/>
              <a:buFont typeface="Times New Roman" pitchFamily="16" charset="0"/>
              <a:buNone/>
              <a:defRPr/>
            </a:pPr>
            <a:r>
              <a:rPr lang="en-US" altLang="lt-LT" sz="2000">
                <a:latin typeface="Verdana" pitchFamily="32" charset="0"/>
                <a:cs typeface="Times New Roman" pitchFamily="16" charset="0"/>
              </a:rPr>
              <a:t>		</a:t>
            </a:r>
            <a:r>
              <a:rPr lang="en-US" altLang="lt-LT" sz="2000">
                <a:solidFill>
                  <a:srgbClr val="333399"/>
                </a:solidFill>
                <a:latin typeface="Verdana" pitchFamily="32" charset="0"/>
                <a:cs typeface="Times New Roman" pitchFamily="16" charset="0"/>
              </a:rPr>
              <a:t>public void </a:t>
            </a:r>
            <a:r>
              <a:rPr lang="en-US" altLang="lt-LT" sz="2000" b="1">
                <a:solidFill>
                  <a:srgbClr val="333399"/>
                </a:solidFill>
                <a:latin typeface="Verdana" pitchFamily="32" charset="0"/>
                <a:cs typeface="Times New Roman" pitchFamily="16" charset="0"/>
              </a:rPr>
              <a:t>paint</a:t>
            </a:r>
            <a:r>
              <a:rPr lang="en-US" altLang="lt-LT" sz="2000">
                <a:latin typeface="Verdana" pitchFamily="32" charset="0"/>
                <a:cs typeface="Times New Roman" pitchFamily="16" charset="0"/>
              </a:rPr>
              <a:t>(</a:t>
            </a:r>
            <a:r>
              <a:rPr lang="en-US" altLang="lt-LT" sz="2000">
                <a:solidFill>
                  <a:srgbClr val="333399"/>
                </a:solidFill>
                <a:latin typeface="Verdana" pitchFamily="32" charset="0"/>
                <a:cs typeface="Times New Roman" pitchFamily="16" charset="0"/>
              </a:rPr>
              <a:t>Graphics</a:t>
            </a:r>
            <a:r>
              <a:rPr lang="en-US" altLang="lt-LT" sz="2000">
                <a:latin typeface="Verdana" pitchFamily="32" charset="0"/>
                <a:cs typeface="Times New Roman" pitchFamily="16" charset="0"/>
              </a:rPr>
              <a:t> g) {</a:t>
            </a:r>
          </a:p>
          <a:p>
            <a:pPr marL="601663">
              <a:lnSpc>
                <a:spcPct val="90000"/>
              </a:lnSpc>
              <a:spcBef>
                <a:spcPts val="450"/>
              </a:spcBef>
              <a:buClrTx/>
              <a:buFont typeface="Times New Roman" pitchFamily="16" charset="0"/>
              <a:buNone/>
              <a:defRPr/>
            </a:pPr>
            <a:r>
              <a:rPr lang="en-US" altLang="lt-LT" sz="2000">
                <a:latin typeface="Verdana" pitchFamily="32" charset="0"/>
                <a:cs typeface="Times New Roman" pitchFamily="16" charset="0"/>
              </a:rPr>
              <a:t>			</a:t>
            </a:r>
            <a:r>
              <a:rPr lang="en-US" altLang="lt-LT" sz="2000" err="1">
                <a:latin typeface="Verdana" pitchFamily="32" charset="0"/>
                <a:cs typeface="Times New Roman" pitchFamily="16" charset="0"/>
              </a:rPr>
              <a:t>g.</a:t>
            </a:r>
            <a:r>
              <a:rPr lang="en-US" altLang="lt-LT" sz="2000" b="1" err="1">
                <a:solidFill>
                  <a:srgbClr val="5E11A6"/>
                </a:solidFill>
                <a:latin typeface="Verdana" pitchFamily="32" charset="0"/>
                <a:cs typeface="Times New Roman" pitchFamily="16" charset="0"/>
              </a:rPr>
              <a:t>drawString</a:t>
            </a:r>
            <a:r>
              <a:rPr lang="en-US" altLang="lt-LT" sz="2000">
                <a:latin typeface="Verdana" pitchFamily="32" charset="0"/>
                <a:cs typeface="Times New Roman" pitchFamily="16" charset="0"/>
              </a:rPr>
              <a:t>("</a:t>
            </a:r>
            <a:r>
              <a:rPr lang="en-US" altLang="lt-LT" sz="2000" err="1">
                <a:latin typeface="Verdana" pitchFamily="32" charset="0"/>
                <a:cs typeface="Times New Roman" pitchFamily="16" charset="0"/>
              </a:rPr>
              <a:t>Labas</a:t>
            </a:r>
            <a:r>
              <a:rPr lang="en-US" altLang="lt-LT" sz="2000">
                <a:latin typeface="Verdana" pitchFamily="32" charset="0"/>
                <a:cs typeface="Times New Roman" pitchFamily="16" charset="0"/>
              </a:rPr>
              <a:t>, Java", 52, 60);</a:t>
            </a:r>
          </a:p>
          <a:p>
            <a:pPr marL="601663">
              <a:lnSpc>
                <a:spcPct val="90000"/>
              </a:lnSpc>
              <a:spcBef>
                <a:spcPts val="450"/>
              </a:spcBef>
              <a:buClrTx/>
              <a:buFont typeface="Times New Roman" pitchFamily="16" charset="0"/>
              <a:buNone/>
              <a:defRPr/>
            </a:pPr>
            <a:r>
              <a:rPr lang="lt-LT" altLang="lt-LT" sz="2000" smtClean="0">
                <a:latin typeface="Verdana" pitchFamily="32" charset="0"/>
                <a:cs typeface="Times New Roman" pitchFamily="16" charset="0"/>
              </a:rPr>
              <a:t>	</a:t>
            </a:r>
            <a:r>
              <a:rPr lang="lt-LT" altLang="lt-LT" sz="1800" smtClean="0">
                <a:latin typeface="Verdana" pitchFamily="32" charset="0"/>
                <a:cs typeface="Times New Roman" pitchFamily="16" charset="0"/>
              </a:rPr>
              <a:t>	</a:t>
            </a:r>
            <a:r>
              <a:rPr lang="en-US" altLang="lt-LT" sz="1800" smtClean="0">
                <a:latin typeface="Verdana" pitchFamily="32" charset="0"/>
                <a:cs typeface="Times New Roman" pitchFamily="16" charset="0"/>
              </a:rPr>
              <a:t>}</a:t>
            </a:r>
            <a:endParaRPr lang="en-US" altLang="lt-LT" sz="1800">
              <a:latin typeface="Verdana" pitchFamily="32" charset="0"/>
              <a:cs typeface="Times New Roman" pitchFamily="16" charset="0"/>
            </a:endParaRPr>
          </a:p>
          <a:p>
            <a:pPr marL="601663">
              <a:lnSpc>
                <a:spcPct val="90000"/>
              </a:lnSpc>
              <a:spcBef>
                <a:spcPts val="450"/>
              </a:spcBef>
              <a:buClrTx/>
              <a:buFont typeface="Times New Roman" pitchFamily="16" charset="0"/>
              <a:buNone/>
              <a:defRPr/>
            </a:pPr>
            <a:r>
              <a:rPr lang="en-US" altLang="lt-LT" sz="2000">
                <a:latin typeface="Verdana" pitchFamily="32" charset="0"/>
                <a:cs typeface="Times New Roman" pitchFamily="16" charset="0"/>
              </a:rPr>
              <a:t>	</a:t>
            </a:r>
            <a:r>
              <a:rPr lang="lt-LT" altLang="lt-LT" sz="2000" smtClean="0">
                <a:latin typeface="Verdana" pitchFamily="32" charset="0"/>
                <a:cs typeface="Times New Roman" pitchFamily="16" charset="0"/>
              </a:rPr>
              <a:t>	</a:t>
            </a:r>
            <a:r>
              <a:rPr lang="en-US" altLang="lt-LT" sz="2000" smtClean="0">
                <a:solidFill>
                  <a:srgbClr val="333399"/>
                </a:solidFill>
                <a:latin typeface="Verdana" pitchFamily="32" charset="0"/>
                <a:cs typeface="Times New Roman" pitchFamily="16" charset="0"/>
              </a:rPr>
              <a:t>public </a:t>
            </a:r>
            <a:r>
              <a:rPr lang="en-US" altLang="lt-LT" sz="2000">
                <a:solidFill>
                  <a:srgbClr val="333399"/>
                </a:solidFill>
                <a:latin typeface="Verdana" pitchFamily="32" charset="0"/>
                <a:cs typeface="Times New Roman" pitchFamily="16" charset="0"/>
              </a:rPr>
              <a:t>static void </a:t>
            </a:r>
            <a:r>
              <a:rPr lang="en-US" altLang="lt-LT" sz="2000" b="1">
                <a:solidFill>
                  <a:srgbClr val="333399"/>
                </a:solidFill>
                <a:latin typeface="Verdana" pitchFamily="32" charset="0"/>
                <a:cs typeface="Times New Roman" pitchFamily="16" charset="0"/>
              </a:rPr>
              <a:t>main</a:t>
            </a:r>
            <a:r>
              <a:rPr lang="en-US" altLang="lt-LT" sz="2000">
                <a:solidFill>
                  <a:srgbClr val="333399"/>
                </a:solidFill>
                <a:latin typeface="Verdana" pitchFamily="32" charset="0"/>
                <a:cs typeface="Times New Roman" pitchFamily="16" charset="0"/>
              </a:rPr>
              <a:t>(String[]</a:t>
            </a:r>
            <a:r>
              <a:rPr lang="en-US" altLang="lt-LT" sz="2000">
                <a:latin typeface="Verdana" pitchFamily="32" charset="0"/>
                <a:cs typeface="Times New Roman" pitchFamily="16" charset="0"/>
              </a:rPr>
              <a:t> </a:t>
            </a:r>
            <a:r>
              <a:rPr lang="en-US" altLang="lt-LT" sz="2000" err="1">
                <a:latin typeface="Verdana" pitchFamily="32" charset="0"/>
                <a:cs typeface="Times New Roman" pitchFamily="16" charset="0"/>
              </a:rPr>
              <a:t>args</a:t>
            </a:r>
            <a:r>
              <a:rPr lang="en-US" altLang="lt-LT" sz="2000">
                <a:latin typeface="Verdana" pitchFamily="32" charset="0"/>
                <a:cs typeface="Times New Roman" pitchFamily="16" charset="0"/>
              </a:rPr>
              <a:t>) {</a:t>
            </a:r>
          </a:p>
          <a:p>
            <a:pPr marL="601663">
              <a:lnSpc>
                <a:spcPct val="90000"/>
              </a:lnSpc>
              <a:spcBef>
                <a:spcPts val="450"/>
              </a:spcBef>
              <a:buClrTx/>
              <a:buFont typeface="Times New Roman" pitchFamily="16" charset="0"/>
              <a:buNone/>
              <a:defRPr/>
            </a:pPr>
            <a:r>
              <a:rPr lang="en-US" altLang="lt-LT" sz="2000">
                <a:latin typeface="Verdana" pitchFamily="32" charset="0"/>
                <a:cs typeface="Times New Roman" pitchFamily="16" charset="0"/>
              </a:rPr>
              <a:t>			</a:t>
            </a:r>
            <a:r>
              <a:rPr lang="en-US" altLang="lt-LT" sz="2000" err="1">
                <a:latin typeface="Verdana" pitchFamily="32" charset="0"/>
                <a:cs typeface="Times New Roman" pitchFamily="16" charset="0"/>
              </a:rPr>
              <a:t>LabasSuSasaja</a:t>
            </a:r>
            <a:r>
              <a:rPr lang="en-US" altLang="lt-LT" sz="2000">
                <a:latin typeface="Verdana" pitchFamily="32" charset="0"/>
                <a:cs typeface="Times New Roman" pitchFamily="16" charset="0"/>
              </a:rPr>
              <a:t> </a:t>
            </a:r>
            <a:r>
              <a:rPr lang="en-US" altLang="lt-LT" sz="2000" err="1">
                <a:latin typeface="Verdana" pitchFamily="32" charset="0"/>
                <a:cs typeface="Times New Roman" pitchFamily="16" charset="0"/>
              </a:rPr>
              <a:t>langas</a:t>
            </a:r>
            <a:r>
              <a:rPr lang="en-US" altLang="lt-LT" sz="2000">
                <a:latin typeface="Verdana" pitchFamily="32" charset="0"/>
                <a:cs typeface="Times New Roman" pitchFamily="16" charset="0"/>
              </a:rPr>
              <a:t> = </a:t>
            </a:r>
            <a:r>
              <a:rPr lang="en-US" altLang="lt-LT" sz="2000">
                <a:solidFill>
                  <a:srgbClr val="333399"/>
                </a:solidFill>
                <a:latin typeface="Verdana" pitchFamily="32" charset="0"/>
                <a:cs typeface="Times New Roman" pitchFamily="16" charset="0"/>
              </a:rPr>
              <a:t>new</a:t>
            </a:r>
            <a:r>
              <a:rPr lang="en-US" altLang="lt-LT" sz="2000">
                <a:latin typeface="Verdana" pitchFamily="32" charset="0"/>
                <a:cs typeface="Times New Roman" pitchFamily="16" charset="0"/>
              </a:rPr>
              <a:t> </a:t>
            </a:r>
            <a:r>
              <a:rPr lang="en-US" altLang="lt-LT" sz="2000" err="1">
                <a:latin typeface="Verdana" pitchFamily="32" charset="0"/>
                <a:cs typeface="Times New Roman" pitchFamily="16" charset="0"/>
              </a:rPr>
              <a:t>LabasSuSasaja</a:t>
            </a:r>
            <a:r>
              <a:rPr lang="en-US" altLang="lt-LT" sz="2000">
                <a:latin typeface="Verdana" pitchFamily="32" charset="0"/>
                <a:cs typeface="Times New Roman" pitchFamily="16" charset="0"/>
              </a:rPr>
              <a:t>();</a:t>
            </a:r>
          </a:p>
          <a:p>
            <a:pPr marL="601663">
              <a:lnSpc>
                <a:spcPct val="90000"/>
              </a:lnSpc>
              <a:spcBef>
                <a:spcPts val="450"/>
              </a:spcBef>
              <a:buClrTx/>
              <a:buFont typeface="Times New Roman" pitchFamily="16" charset="0"/>
              <a:buNone/>
              <a:defRPr/>
            </a:pPr>
            <a:r>
              <a:rPr lang="en-US" altLang="lt-LT" sz="2000">
                <a:latin typeface="Verdana" pitchFamily="32" charset="0"/>
                <a:cs typeface="Times New Roman" pitchFamily="16" charset="0"/>
              </a:rPr>
              <a:t>		</a:t>
            </a:r>
            <a:r>
              <a:rPr lang="lt-LT" altLang="lt-LT" sz="2000" smtClean="0">
                <a:latin typeface="Verdana" pitchFamily="32" charset="0"/>
                <a:cs typeface="Times New Roman" pitchFamily="16" charset="0"/>
              </a:rPr>
              <a:t>	</a:t>
            </a:r>
            <a:r>
              <a:rPr lang="en-US" altLang="lt-LT" sz="1800" err="1" smtClean="0">
                <a:latin typeface="Verdana" pitchFamily="32" charset="0"/>
                <a:cs typeface="Times New Roman" pitchFamily="16" charset="0"/>
              </a:rPr>
              <a:t>langas.</a:t>
            </a:r>
            <a:r>
              <a:rPr lang="en-US" altLang="lt-LT" sz="1800" err="1" smtClean="0">
                <a:solidFill>
                  <a:srgbClr val="333399"/>
                </a:solidFill>
                <a:latin typeface="Verdana" pitchFamily="32" charset="0"/>
                <a:cs typeface="Times New Roman" pitchFamily="16" charset="0"/>
              </a:rPr>
              <a:t>setDefaultCloseOperation</a:t>
            </a:r>
            <a:r>
              <a:rPr lang="en-US" altLang="lt-LT" sz="1800" smtClean="0">
                <a:latin typeface="Verdana" pitchFamily="32" charset="0"/>
                <a:cs typeface="Times New Roman" pitchFamily="16" charset="0"/>
              </a:rPr>
              <a:t>(</a:t>
            </a:r>
            <a:r>
              <a:rPr lang="en-US" altLang="lt-LT" sz="1800" err="1" smtClean="0">
                <a:solidFill>
                  <a:srgbClr val="333399"/>
                </a:solidFill>
                <a:latin typeface="Verdana" pitchFamily="32" charset="0"/>
                <a:cs typeface="Times New Roman" pitchFamily="16" charset="0"/>
              </a:rPr>
              <a:t>JFrame.EXIT_ON_CLOSE</a:t>
            </a:r>
            <a:r>
              <a:rPr lang="en-US" altLang="lt-LT" sz="1800">
                <a:latin typeface="Verdana" pitchFamily="32" charset="0"/>
                <a:cs typeface="Times New Roman" pitchFamily="16" charset="0"/>
              </a:rPr>
              <a:t>);</a:t>
            </a:r>
          </a:p>
          <a:p>
            <a:pPr marL="601663">
              <a:lnSpc>
                <a:spcPct val="90000"/>
              </a:lnSpc>
              <a:spcBef>
                <a:spcPts val="450"/>
              </a:spcBef>
              <a:buClrTx/>
              <a:buFont typeface="Times New Roman" pitchFamily="16" charset="0"/>
              <a:buNone/>
              <a:defRPr/>
            </a:pPr>
            <a:r>
              <a:rPr lang="en-US" altLang="lt-LT" sz="2000">
                <a:latin typeface="Verdana" pitchFamily="32" charset="0"/>
                <a:cs typeface="Times New Roman" pitchFamily="16" charset="0"/>
              </a:rPr>
              <a:t>			</a:t>
            </a:r>
            <a:r>
              <a:rPr lang="en-US" altLang="lt-LT" sz="2000" err="1">
                <a:latin typeface="Verdana" pitchFamily="32" charset="0"/>
                <a:cs typeface="Times New Roman" pitchFamily="16" charset="0"/>
              </a:rPr>
              <a:t>langas.</a:t>
            </a:r>
            <a:r>
              <a:rPr lang="en-US" altLang="lt-LT" sz="2000" err="1">
                <a:solidFill>
                  <a:srgbClr val="333399"/>
                </a:solidFill>
                <a:latin typeface="Verdana" pitchFamily="32" charset="0"/>
                <a:cs typeface="Times New Roman" pitchFamily="16" charset="0"/>
              </a:rPr>
              <a:t>setSize</a:t>
            </a:r>
            <a:r>
              <a:rPr lang="en-US" altLang="lt-LT" sz="2000">
                <a:latin typeface="Verdana" pitchFamily="32" charset="0"/>
                <a:cs typeface="Times New Roman" pitchFamily="16" charset="0"/>
              </a:rPr>
              <a:t>(200, 100);</a:t>
            </a:r>
          </a:p>
          <a:p>
            <a:pPr marL="601663">
              <a:lnSpc>
                <a:spcPct val="90000"/>
              </a:lnSpc>
              <a:spcBef>
                <a:spcPts val="450"/>
              </a:spcBef>
              <a:buClrTx/>
              <a:buFont typeface="Times New Roman" pitchFamily="16" charset="0"/>
              <a:buNone/>
              <a:defRPr/>
            </a:pPr>
            <a:r>
              <a:rPr lang="en-US" altLang="lt-LT" sz="2000">
                <a:latin typeface="Verdana" pitchFamily="32" charset="0"/>
                <a:cs typeface="Times New Roman" pitchFamily="16" charset="0"/>
              </a:rPr>
              <a:t>			</a:t>
            </a:r>
            <a:r>
              <a:rPr lang="en-US" altLang="lt-LT" sz="2000" err="1">
                <a:latin typeface="Verdana" pitchFamily="32" charset="0"/>
                <a:cs typeface="Times New Roman" pitchFamily="16" charset="0"/>
              </a:rPr>
              <a:t>langas.</a:t>
            </a:r>
            <a:r>
              <a:rPr lang="en-US" altLang="lt-LT" sz="2000" err="1">
                <a:solidFill>
                  <a:srgbClr val="333399"/>
                </a:solidFill>
                <a:latin typeface="Verdana" pitchFamily="32" charset="0"/>
                <a:cs typeface="Times New Roman" pitchFamily="16" charset="0"/>
              </a:rPr>
              <a:t>setTitle</a:t>
            </a:r>
            <a:r>
              <a:rPr lang="en-US" altLang="lt-LT" sz="2000">
                <a:latin typeface="Verdana" pitchFamily="32" charset="0"/>
                <a:cs typeface="Times New Roman" pitchFamily="16" charset="0"/>
              </a:rPr>
              <a:t>("</a:t>
            </a:r>
            <a:r>
              <a:rPr lang="en-US" altLang="lt-LT" sz="2000" err="1">
                <a:latin typeface="Verdana" pitchFamily="32" charset="0"/>
                <a:cs typeface="Times New Roman" pitchFamily="16" charset="0"/>
              </a:rPr>
              <a:t>Programa</a:t>
            </a:r>
            <a:r>
              <a:rPr lang="en-US" altLang="lt-LT" sz="2000">
                <a:latin typeface="Verdana" pitchFamily="32" charset="0"/>
                <a:cs typeface="Times New Roman" pitchFamily="16" charset="0"/>
              </a:rPr>
              <a:t> </a:t>
            </a:r>
            <a:r>
              <a:rPr lang="en-US" altLang="lt-LT" sz="2000" err="1">
                <a:latin typeface="Verdana" pitchFamily="32" charset="0"/>
                <a:cs typeface="Times New Roman" pitchFamily="16" charset="0"/>
              </a:rPr>
              <a:t>su</a:t>
            </a:r>
            <a:r>
              <a:rPr lang="en-US" altLang="lt-LT" sz="2000">
                <a:latin typeface="Verdana" pitchFamily="32" charset="0"/>
                <a:cs typeface="Times New Roman" pitchFamily="16" charset="0"/>
              </a:rPr>
              <a:t> </a:t>
            </a:r>
            <a:r>
              <a:rPr lang="en-US" altLang="lt-LT" sz="2000" err="1">
                <a:latin typeface="Verdana" pitchFamily="32" charset="0"/>
                <a:cs typeface="Times New Roman" pitchFamily="16" charset="0"/>
              </a:rPr>
              <a:t>sasaja</a:t>
            </a:r>
            <a:r>
              <a:rPr lang="en-US" altLang="lt-LT" sz="2000">
                <a:latin typeface="Verdana" pitchFamily="32" charset="0"/>
                <a:cs typeface="Times New Roman" pitchFamily="16" charset="0"/>
              </a:rPr>
              <a:t>");</a:t>
            </a:r>
          </a:p>
          <a:p>
            <a:pPr marL="601663">
              <a:lnSpc>
                <a:spcPct val="90000"/>
              </a:lnSpc>
              <a:spcBef>
                <a:spcPts val="450"/>
              </a:spcBef>
              <a:buClrTx/>
              <a:buFont typeface="Times New Roman" pitchFamily="16" charset="0"/>
              <a:buNone/>
              <a:defRPr/>
            </a:pPr>
            <a:r>
              <a:rPr lang="en-US" altLang="lt-LT" sz="2000">
                <a:latin typeface="Verdana" pitchFamily="32" charset="0"/>
                <a:cs typeface="Times New Roman" pitchFamily="16" charset="0"/>
              </a:rPr>
              <a:t>			</a:t>
            </a:r>
            <a:r>
              <a:rPr lang="en-US" altLang="lt-LT" sz="2000" err="1">
                <a:latin typeface="Verdana" pitchFamily="32" charset="0"/>
                <a:cs typeface="Times New Roman" pitchFamily="16" charset="0"/>
              </a:rPr>
              <a:t>langas.</a:t>
            </a:r>
            <a:r>
              <a:rPr lang="en-US" altLang="lt-LT" sz="2000" err="1">
                <a:solidFill>
                  <a:srgbClr val="333399"/>
                </a:solidFill>
                <a:latin typeface="Verdana" pitchFamily="32" charset="0"/>
                <a:cs typeface="Times New Roman" pitchFamily="16" charset="0"/>
              </a:rPr>
              <a:t>setVisible</a:t>
            </a:r>
            <a:r>
              <a:rPr lang="en-US" altLang="lt-LT" sz="2000">
                <a:latin typeface="Verdana" pitchFamily="32" charset="0"/>
                <a:cs typeface="Times New Roman" pitchFamily="16" charset="0"/>
              </a:rPr>
              <a:t>(true);</a:t>
            </a:r>
          </a:p>
          <a:p>
            <a:pPr marL="601663">
              <a:lnSpc>
                <a:spcPct val="90000"/>
              </a:lnSpc>
              <a:spcBef>
                <a:spcPts val="450"/>
              </a:spcBef>
              <a:buClrTx/>
              <a:buFont typeface="Times New Roman" pitchFamily="16" charset="0"/>
              <a:buNone/>
              <a:defRPr/>
            </a:pPr>
            <a:r>
              <a:rPr lang="en-US" altLang="lt-LT" sz="1800">
                <a:latin typeface="Verdana" pitchFamily="32" charset="0"/>
                <a:cs typeface="Times New Roman" pitchFamily="16" charset="0"/>
              </a:rPr>
              <a:t>	</a:t>
            </a:r>
            <a:r>
              <a:rPr lang="lt-LT" altLang="lt-LT" sz="1800" smtClean="0">
                <a:latin typeface="Verdana" pitchFamily="32" charset="0"/>
                <a:cs typeface="Times New Roman" pitchFamily="16" charset="0"/>
              </a:rPr>
              <a:t>	</a:t>
            </a:r>
            <a:r>
              <a:rPr lang="en-US" altLang="lt-LT" sz="1800" smtClean="0">
                <a:latin typeface="Verdana" pitchFamily="32" charset="0"/>
                <a:cs typeface="Times New Roman" pitchFamily="16" charset="0"/>
              </a:rPr>
              <a:t>}</a:t>
            </a:r>
            <a:endParaRPr lang="en-US" altLang="lt-LT" sz="1800">
              <a:latin typeface="Verdana" pitchFamily="32" charset="0"/>
              <a:cs typeface="Times New Roman" pitchFamily="16" charset="0"/>
            </a:endParaRPr>
          </a:p>
          <a:p>
            <a:pPr marL="601663">
              <a:lnSpc>
                <a:spcPct val="90000"/>
              </a:lnSpc>
              <a:spcBef>
                <a:spcPts val="450"/>
              </a:spcBef>
              <a:buClrTx/>
              <a:buFont typeface="Times New Roman" pitchFamily="16" charset="0"/>
              <a:buNone/>
              <a:defRPr/>
            </a:pPr>
            <a:r>
              <a:rPr lang="en-US" altLang="lt-LT" sz="1800">
                <a:latin typeface="Verdana" pitchFamily="32" charset="0"/>
                <a:cs typeface="Times New Roman" pitchFamily="16" charset="0"/>
              </a:rPr>
              <a:t>}</a:t>
            </a:r>
          </a:p>
          <a:p>
            <a:pPr marL="601663">
              <a:lnSpc>
                <a:spcPct val="90000"/>
              </a:lnSpc>
              <a:spcBef>
                <a:spcPts val="600"/>
              </a:spcBef>
              <a:buClrTx/>
              <a:buFont typeface="Times New Roman" pitchFamily="16" charset="0"/>
              <a:buNone/>
              <a:defRPr/>
            </a:pPr>
            <a:r>
              <a:rPr lang="en-US" altLang="lt-LT" sz="2000" err="1" smtClean="0">
                <a:latin typeface="Times New Roman" pitchFamily="16" charset="0"/>
                <a:cs typeface="Times New Roman" pitchFamily="16" charset="0"/>
              </a:rPr>
              <a:t>ir</a:t>
            </a:r>
            <a:r>
              <a:rPr lang="en-US" altLang="lt-LT" sz="2000" smtClean="0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US" altLang="lt-LT" sz="2000" err="1">
                <a:latin typeface="Times New Roman" pitchFamily="16" charset="0"/>
                <a:cs typeface="Times New Roman" pitchFamily="16" charset="0"/>
              </a:rPr>
              <a:t>įrašome</a:t>
            </a:r>
            <a:r>
              <a:rPr lang="en-US" altLang="lt-LT" sz="2000">
                <a:latin typeface="Times New Roman" pitchFamily="16" charset="0"/>
                <a:cs typeface="Times New Roman" pitchFamily="16" charset="0"/>
              </a:rPr>
              <a:t> į </a:t>
            </a:r>
            <a:r>
              <a:rPr lang="en-US" altLang="lt-LT" sz="2000" err="1">
                <a:latin typeface="Times New Roman" pitchFamily="16" charset="0"/>
                <a:cs typeface="Times New Roman" pitchFamily="16" charset="0"/>
              </a:rPr>
              <a:t>diską</a:t>
            </a:r>
            <a:r>
              <a:rPr lang="en-US" altLang="lt-LT" sz="2000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US" altLang="lt-LT" sz="2000" err="1">
                <a:latin typeface="Times New Roman" pitchFamily="16" charset="0"/>
                <a:cs typeface="Times New Roman" pitchFamily="16" charset="0"/>
              </a:rPr>
              <a:t>vardu</a:t>
            </a:r>
            <a:r>
              <a:rPr lang="en-US" altLang="lt-LT" sz="2000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US" altLang="lt-LT" sz="2000" b="1">
                <a:latin typeface="Times New Roman" pitchFamily="16" charset="0"/>
              </a:rPr>
              <a:t>LabasSuSasaja</a:t>
            </a:r>
            <a:r>
              <a:rPr lang="en-US" altLang="lt-LT" sz="2000">
                <a:latin typeface="Times New Roman" pitchFamily="16" charset="0"/>
                <a:cs typeface="Times New Roman" pitchFamily="16" charset="0"/>
              </a:rPr>
              <a:t>.</a:t>
            </a:r>
            <a:r>
              <a:rPr lang="en-US" altLang="lt-LT" sz="2000" b="1">
                <a:latin typeface="Times New Roman" pitchFamily="16" charset="0"/>
                <a:cs typeface="Times New Roman" pitchFamily="16" charset="0"/>
              </a:rPr>
              <a:t>java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2150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8DF6D1AE-D9A7-43D2-BD00-705CE406678A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20</a:t>
            </a:fld>
            <a:r>
              <a:rPr lang="lt-LT" altLang="lt-LT" sz="1400">
                <a:latin typeface="Times New Roman" panose="02020603050405020304" pitchFamily="18" charset="0"/>
              </a:rPr>
              <a:t>/46 (33)</a:t>
            </a:r>
          </a:p>
        </p:txBody>
      </p:sp>
      <p:pic>
        <p:nvPicPr>
          <p:cNvPr id="21510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11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smtClean="0">
                <a:cs typeface="Arial" panose="020B0604020202020204" pitchFamily="34" charset="0"/>
              </a:rPr>
              <a:t>2-ojo tipo programos tęsinys</a:t>
            </a:r>
            <a:endParaRPr lang="en-US" altLang="lt-LT" sz="2400" smtClean="0">
              <a:cs typeface="Arial" panose="020B0604020202020204" pitchFamily="34" charset="0"/>
            </a:endParaRPr>
          </a:p>
        </p:txBody>
      </p:sp>
      <p:sp>
        <p:nvSpPr>
          <p:cNvPr id="22531" name="Content Placeholder 5"/>
          <p:cNvSpPr>
            <a:spLocks noGrp="1"/>
          </p:cNvSpPr>
          <p:nvPr>
            <p:ph idx="1"/>
          </p:nvPr>
        </p:nvSpPr>
        <p:spPr>
          <a:xfrm>
            <a:off x="115888" y="1044575"/>
            <a:ext cx="8928100" cy="52768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lt-LT" smtClean="0"/>
              <a:t>2. 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Kviečiame kompiliatorių</a:t>
            </a:r>
            <a:r>
              <a:rPr lang="en-US" altLang="lt-LT" smtClean="0">
                <a:cs typeface="Times New Roman" panose="02020603050405020304" pitchFamily="18" charset="0"/>
              </a:rPr>
              <a:t> </a:t>
            </a:r>
            <a:r>
              <a:rPr lang="en-US" altLang="lt-LT" b="1" smtClean="0">
                <a:solidFill>
                  <a:srgbClr val="FF0000"/>
                </a:solidFill>
                <a:cs typeface="Times New Roman" panose="02020603050405020304" pitchFamily="18" charset="0"/>
              </a:rPr>
              <a:t>javac</a:t>
            </a:r>
            <a:r>
              <a:rPr lang="en-US" altLang="lt-LT" smtClean="0">
                <a:latin typeface="Times New Roman" panose="02020603050405020304" pitchFamily="18" charset="0"/>
              </a:rPr>
              <a:t>:</a:t>
            </a:r>
            <a:br>
              <a:rPr lang="en-US" altLang="lt-LT" smtClean="0">
                <a:latin typeface="Times New Roman" panose="02020603050405020304" pitchFamily="18" charset="0"/>
              </a:rPr>
            </a:br>
            <a:r>
              <a:rPr lang="en-US" altLang="lt-LT" b="1" smtClean="0">
                <a:cs typeface="Times New Roman" panose="02020603050405020304" pitchFamily="18" charset="0"/>
              </a:rPr>
              <a:t>	</a:t>
            </a:r>
            <a:r>
              <a:rPr lang="en-US" altLang="lt-LT" b="1" smtClean="0">
                <a:solidFill>
                  <a:srgbClr val="008000"/>
                </a:solidFill>
                <a:cs typeface="Times New Roman" panose="02020603050405020304" pitchFamily="18" charset="0"/>
              </a:rPr>
              <a:t>&gt;</a:t>
            </a:r>
            <a:r>
              <a:rPr lang="en-US" altLang="lt-LT" b="1" smtClean="0">
                <a:cs typeface="Times New Roman" panose="02020603050405020304" pitchFamily="18" charset="0"/>
              </a:rPr>
              <a:t>javac</a:t>
            </a:r>
            <a:r>
              <a:rPr lang="en-US" altLang="lt-LT" smtClean="0">
                <a:cs typeface="Times New Roman" panose="02020603050405020304" pitchFamily="18" charset="0"/>
              </a:rPr>
              <a:t> </a:t>
            </a:r>
            <a:r>
              <a:rPr lang="en-US" altLang="lt-LT" smtClean="0">
                <a:latin typeface="Times New Roman" panose="02020603050405020304" pitchFamily="18" charset="0"/>
              </a:rPr>
              <a:t>LabasSuSasaja</a:t>
            </a:r>
            <a:r>
              <a:rPr lang="en-US" altLang="lt-LT" smtClean="0">
                <a:cs typeface="Times New Roman" panose="02020603050405020304" pitchFamily="18" charset="0"/>
              </a:rPr>
              <a:t>.java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lt-LT" altLang="lt-LT" sz="80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lt-LT" smtClean="0">
                <a:latin typeface="Times New Roman" panose="02020603050405020304" pitchFamily="18" charset="0"/>
              </a:rPr>
              <a:t>3. 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Kviečiama JVM </a:t>
            </a:r>
            <a:r>
              <a:rPr lang="en-US" altLang="lt-LT" smtClean="0">
                <a:latin typeface="Times New Roman" panose="02020603050405020304" pitchFamily="18" charset="0"/>
              </a:rPr>
              <a:t>(interpretatorių) </a:t>
            </a:r>
            <a:r>
              <a:rPr lang="en-US" altLang="lt-LT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programos vykdymui: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lt-LT" b="1" smtClean="0">
                <a:latin typeface="Times New Roman" panose="02020603050405020304" pitchFamily="18" charset="0"/>
              </a:rPr>
              <a:t>		</a:t>
            </a:r>
            <a:r>
              <a:rPr lang="en-US" altLang="lt-LT" b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lt-LT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lt-LT" smtClean="0">
                <a:latin typeface="Times New Roman" panose="02020603050405020304" pitchFamily="18" charset="0"/>
              </a:rPr>
              <a:t>LabasSuSasaja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2253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E5B304B0-1D74-4035-A05A-06ECFC9CD663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21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22534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5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25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52578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cs typeface="Arial" panose="020B0604020202020204" pitchFamily="34" charset="0"/>
              </a:rPr>
              <a:t>Apletas (applet)</a:t>
            </a:r>
            <a:r>
              <a:rPr lang="en-US" altLang="lt-LT" sz="2400" b="1" smtClean="0">
                <a:cs typeface="Arial" panose="020B0604020202020204" pitchFamily="34" charset="0"/>
              </a:rPr>
              <a:t>  </a:t>
            </a:r>
          </a:p>
        </p:txBody>
      </p:sp>
      <p:sp>
        <p:nvSpPr>
          <p:cNvPr id="23555" name="Content Placeholder 5"/>
          <p:cNvSpPr>
            <a:spLocks noGrp="1"/>
          </p:cNvSpPr>
          <p:nvPr>
            <p:ph idx="1"/>
          </p:nvPr>
        </p:nvSpPr>
        <p:spPr>
          <a:xfrm>
            <a:off x="115888" y="1001713"/>
            <a:ext cx="8928100" cy="531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1. Bet kokiu redaktoriumi parašome programos </a:t>
            </a:r>
            <a:r>
              <a:rPr lang="en-US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tekstą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lt-LT" sz="2000" smtClean="0">
                <a:latin typeface="Times New Roman" panose="02020603050405020304" pitchFamily="18" charset="0"/>
              </a:rPr>
              <a:t/>
            </a:r>
            <a:br>
              <a:rPr lang="en-US" altLang="lt-LT" sz="2000" smtClean="0">
                <a:latin typeface="Times New Roman" panose="02020603050405020304" pitchFamily="18" charset="0"/>
              </a:rPr>
            </a:br>
            <a:endParaRPr lang="en-US" altLang="lt-LT" sz="20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lt-LT" sz="2000" b="1" smtClean="0">
                <a:solidFill>
                  <a:srgbClr val="0033CC"/>
                </a:solidFill>
                <a:latin typeface="Verdana" panose="020B0604030504040204" pitchFamily="34" charset="0"/>
              </a:rPr>
              <a:t>	import java.applet.*;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lt-LT" sz="2000" smtClean="0">
                <a:latin typeface="Verdana" panose="020B0604030504040204" pitchFamily="34" charset="0"/>
              </a:rPr>
              <a:t>	</a:t>
            </a:r>
            <a:r>
              <a:rPr lang="en-US" altLang="lt-LT" sz="2000" b="1" smtClean="0">
                <a:solidFill>
                  <a:srgbClr val="0033CC"/>
                </a:solidFill>
                <a:latin typeface="Verdana" panose="020B0604030504040204" pitchFamily="34" charset="0"/>
              </a:rPr>
              <a:t>import java.awt.*;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lt-LT" sz="2000" smtClean="0">
                <a:solidFill>
                  <a:srgbClr val="0033CC"/>
                </a:solidFill>
                <a:latin typeface="Verdana" panose="020B0604030504040204" pitchFamily="34" charset="0"/>
              </a:rPr>
              <a:t>	</a:t>
            </a:r>
            <a:r>
              <a:rPr lang="en-US" altLang="lt-LT" sz="2000" b="1" smtClean="0">
                <a:solidFill>
                  <a:srgbClr val="0033CC"/>
                </a:solidFill>
                <a:latin typeface="Verdana" panose="020B0604030504040204" pitchFamily="34" charset="0"/>
              </a:rPr>
              <a:t>public class</a:t>
            </a:r>
            <a:r>
              <a:rPr lang="en-US" altLang="lt-LT" sz="2000" smtClean="0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lt-LT" sz="2000" b="1" smtClean="0">
                <a:latin typeface="Verdana" panose="020B0604030504040204" pitchFamily="34" charset="0"/>
              </a:rPr>
              <a:t>Labas</a:t>
            </a:r>
            <a:r>
              <a:rPr lang="en-US" altLang="lt-LT" sz="2000" smtClean="0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lt-LT" sz="2000" smtClean="0">
                <a:solidFill>
                  <a:srgbClr val="CC0000"/>
                </a:solidFill>
                <a:latin typeface="Verdana" panose="020B0604030504040204" pitchFamily="34" charset="0"/>
              </a:rPr>
              <a:t>extends </a:t>
            </a:r>
            <a:r>
              <a:rPr lang="en-US" altLang="lt-LT" sz="2000" b="1" smtClean="0">
                <a:solidFill>
                  <a:srgbClr val="CC0000"/>
                </a:solidFill>
                <a:latin typeface="Verdana" panose="020B0604030504040204" pitchFamily="34" charset="0"/>
              </a:rPr>
              <a:t>Applet</a:t>
            </a:r>
            <a:r>
              <a:rPr lang="en-US" altLang="lt-LT" sz="2000" smtClean="0">
                <a:latin typeface="Verdana" panose="020B0604030504040204" pitchFamily="34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lt-LT" sz="2000" smtClean="0">
                <a:latin typeface="Verdana" panose="020B0604030504040204" pitchFamily="34" charset="0"/>
              </a:rPr>
              <a:t>	</a:t>
            </a:r>
            <a:r>
              <a:rPr lang="lt-LT" altLang="lt-LT" sz="2000" smtClean="0">
                <a:latin typeface="Verdana" panose="020B0604030504040204" pitchFamily="34" charset="0"/>
              </a:rPr>
              <a:t>		</a:t>
            </a:r>
            <a:r>
              <a:rPr lang="en-US" altLang="lt-LT" sz="2000" b="1" smtClean="0">
                <a:solidFill>
                  <a:srgbClr val="0033CC"/>
                </a:solidFill>
                <a:latin typeface="Verdana" panose="020B0604030504040204" pitchFamily="34" charset="0"/>
              </a:rPr>
              <a:t>public void paint</a:t>
            </a:r>
            <a:r>
              <a:rPr lang="en-US" altLang="lt-LT" sz="2000" smtClean="0">
                <a:latin typeface="Verdana" panose="020B0604030504040204" pitchFamily="34" charset="0"/>
              </a:rPr>
              <a:t>(</a:t>
            </a:r>
            <a:r>
              <a:rPr lang="en-US" altLang="lt-LT" sz="2000" b="1" smtClean="0">
                <a:solidFill>
                  <a:srgbClr val="0033CC"/>
                </a:solidFill>
                <a:latin typeface="Verdana" panose="020B0604030504040204" pitchFamily="34" charset="0"/>
              </a:rPr>
              <a:t>Graphics</a:t>
            </a:r>
            <a:r>
              <a:rPr lang="en-US" altLang="lt-LT" sz="2000" smtClean="0">
                <a:latin typeface="Verdana" panose="020B0604030504040204" pitchFamily="34" charset="0"/>
              </a:rPr>
              <a:t> g) 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lt-LT" altLang="lt-LT" sz="2000" smtClean="0">
                <a:latin typeface="Verdana" panose="020B0604030504040204" pitchFamily="34" charset="0"/>
              </a:rPr>
              <a:t>				</a:t>
            </a:r>
            <a:r>
              <a:rPr lang="en-US" altLang="lt-LT" sz="2000" smtClean="0">
                <a:latin typeface="Verdana" panose="020B0604030504040204" pitchFamily="34" charset="0"/>
              </a:rPr>
              <a:t>g</a:t>
            </a:r>
            <a:r>
              <a:rPr lang="en-US" altLang="lt-LT" sz="2000" b="1" smtClean="0">
                <a:latin typeface="Verdana" panose="020B0604030504040204" pitchFamily="34" charset="0"/>
              </a:rPr>
              <a:t>.</a:t>
            </a:r>
            <a:r>
              <a:rPr lang="en-US" altLang="lt-LT" sz="2000" b="1" smtClean="0">
                <a:solidFill>
                  <a:srgbClr val="0033CC"/>
                </a:solidFill>
                <a:latin typeface="Verdana" panose="020B0604030504040204" pitchFamily="34" charset="0"/>
              </a:rPr>
              <a:t>drawOval</a:t>
            </a:r>
            <a:r>
              <a:rPr lang="en-US" altLang="lt-LT" sz="2000" smtClean="0">
                <a:latin typeface="Verdana" panose="020B0604030504040204" pitchFamily="34" charset="0"/>
              </a:rPr>
              <a:t>(10, 20, 200, 100);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lt-LT" altLang="lt-LT" sz="2000" smtClean="0">
                <a:latin typeface="Verdana" panose="020B0604030504040204" pitchFamily="34" charset="0"/>
              </a:rPr>
              <a:t>				</a:t>
            </a:r>
            <a:r>
              <a:rPr lang="en-US" altLang="lt-LT" sz="2000" smtClean="0">
                <a:latin typeface="Verdana" panose="020B0604030504040204" pitchFamily="34" charset="0"/>
              </a:rPr>
              <a:t>g.</a:t>
            </a:r>
            <a:r>
              <a:rPr lang="en-US" altLang="lt-LT" sz="2000" b="1" smtClean="0">
                <a:solidFill>
                  <a:srgbClr val="0033CC"/>
                </a:solidFill>
                <a:latin typeface="Verdana" panose="020B0604030504040204" pitchFamily="34" charset="0"/>
              </a:rPr>
              <a:t>setColor</a:t>
            </a:r>
            <a:r>
              <a:rPr lang="en-US" altLang="lt-LT" sz="2000" smtClean="0">
                <a:latin typeface="Verdana" panose="020B0604030504040204" pitchFamily="34" charset="0"/>
              </a:rPr>
              <a:t>(Color.RED);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lt-LT" altLang="lt-LT" sz="2000" smtClean="0">
                <a:latin typeface="Verdana" panose="020B0604030504040204" pitchFamily="34" charset="0"/>
              </a:rPr>
              <a:t>				</a:t>
            </a:r>
            <a:r>
              <a:rPr lang="en-US" altLang="lt-LT" sz="2000" smtClean="0">
                <a:latin typeface="Verdana" panose="020B0604030504040204" pitchFamily="34" charset="0"/>
              </a:rPr>
              <a:t>g.</a:t>
            </a:r>
            <a:r>
              <a:rPr lang="en-US" altLang="lt-LT" sz="2000" b="1" smtClean="0">
                <a:solidFill>
                  <a:srgbClr val="0033CC"/>
                </a:solidFill>
                <a:latin typeface="Verdana" panose="020B0604030504040204" pitchFamily="34" charset="0"/>
              </a:rPr>
              <a:t>drawString</a:t>
            </a:r>
            <a:r>
              <a:rPr lang="en-US" altLang="lt-LT" sz="2000" smtClean="0">
                <a:latin typeface="Verdana" panose="020B0604030504040204" pitchFamily="34" charset="0"/>
              </a:rPr>
              <a:t>(“Labas, Java”, 50, 80);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lt-LT" altLang="lt-LT" sz="2000" smtClean="0">
                <a:latin typeface="Verdana" panose="020B0604030504040204" pitchFamily="34" charset="0"/>
              </a:rPr>
              <a:t>			</a:t>
            </a:r>
            <a:r>
              <a:rPr lang="en-US" altLang="lt-LT" sz="2000" smtClean="0">
                <a:latin typeface="Verdana" panose="020B0604030504040204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lt-LT" sz="2000" smtClean="0">
                <a:latin typeface="Verdana" panose="020B0604030504040204" pitchFamily="34" charset="0"/>
              </a:rPr>
              <a:t>	}</a:t>
            </a:r>
            <a:br>
              <a:rPr lang="en-US" altLang="lt-LT" sz="2000" smtClean="0">
                <a:latin typeface="Verdana" panose="020B0604030504040204" pitchFamily="34" charset="0"/>
              </a:rPr>
            </a:br>
            <a:endParaRPr lang="en-US" altLang="lt-LT" sz="2000" smtClean="0"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z="2000" smtClean="0">
                <a:latin typeface="Times New Roman" panose="02020603050405020304" pitchFamily="18" charset="0"/>
              </a:rPr>
              <a:t>	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ir įrašome į diską vardu </a:t>
            </a:r>
            <a:r>
              <a:rPr lang="en-US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Labas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” (“KlasėsVardas.java”)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altLang="lt-LT" sz="2000" smtClean="0"/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2. Kviečiame </a:t>
            </a:r>
            <a:r>
              <a:rPr lang="en-US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kompiliatorių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2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javac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lt-LT" sz="2000" smtClean="0">
                <a:latin typeface="Times New Roman" panose="02020603050405020304" pitchFamily="18" charset="0"/>
              </a:rPr>
              <a:t/>
            </a:r>
            <a:br>
              <a:rPr lang="en-US" altLang="lt-LT" sz="2000" smtClean="0">
                <a:latin typeface="Times New Roman" panose="02020603050405020304" pitchFamily="18" charset="0"/>
              </a:rPr>
            </a:br>
            <a:r>
              <a:rPr lang="en-US" altLang="lt-LT" sz="2000" b="1" smtClean="0">
                <a:cs typeface="Times New Roman" panose="02020603050405020304" pitchFamily="18" charset="0"/>
              </a:rPr>
              <a:t>	</a:t>
            </a:r>
            <a:r>
              <a:rPr lang="lt-LT" altLang="lt-LT" sz="2000" b="1" smtClean="0">
                <a:cs typeface="Times New Roman" panose="02020603050405020304" pitchFamily="18" charset="0"/>
              </a:rPr>
              <a:t>	</a:t>
            </a:r>
            <a:r>
              <a:rPr lang="en-US" altLang="lt-LT" sz="2000" b="1" smtClean="0">
                <a:cs typeface="Times New Roman" panose="02020603050405020304" pitchFamily="18" charset="0"/>
              </a:rPr>
              <a:t>javac</a:t>
            </a:r>
            <a:r>
              <a:rPr lang="en-US" altLang="lt-LT" sz="2000" smtClean="0">
                <a:cs typeface="Times New Roman" panose="02020603050405020304" pitchFamily="18" charset="0"/>
              </a:rPr>
              <a:t> Labas.java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lt-LT" sz="2000" smtClean="0">
                <a:cs typeface="Times New Roman" panose="02020603050405020304" pitchFamily="18" charset="0"/>
              </a:rPr>
              <a:t>   </a:t>
            </a:r>
            <a:r>
              <a:rPr lang="en-US" altLang="lt-LT" sz="2000" smtClean="0">
                <a:latin typeface="Times New Roman" panose="02020603050405020304" pitchFamily="18" charset="0"/>
              </a:rPr>
              <a:t>gautas </a:t>
            </a:r>
            <a:r>
              <a:rPr lang="en-US" altLang="lt-LT" sz="2000" smtClean="0">
                <a:cs typeface="Times New Roman" panose="02020603050405020304" pitchFamily="18" charset="0"/>
              </a:rPr>
              <a:t>bait-kod</a:t>
            </a:r>
            <a:r>
              <a:rPr lang="en-US" altLang="lt-LT" sz="2000" smtClean="0">
                <a:latin typeface="Times New Roman" panose="02020603050405020304" pitchFamily="18" charset="0"/>
              </a:rPr>
              <a:t>as</a:t>
            </a:r>
            <a:r>
              <a:rPr lang="en-US" altLang="lt-LT" sz="2000" smtClean="0">
                <a:cs typeface="Times New Roman" panose="02020603050405020304" pitchFamily="18" charset="0"/>
              </a:rPr>
              <a:t> </a:t>
            </a:r>
            <a:r>
              <a:rPr lang="en-US" altLang="lt-LT" sz="2000" smtClean="0">
                <a:latin typeface="Times New Roman" panose="02020603050405020304" pitchFamily="18" charset="0"/>
              </a:rPr>
              <a:t>bus </a:t>
            </a:r>
            <a:r>
              <a:rPr lang="en-US" altLang="lt-LT" sz="2000" smtClean="0">
                <a:cs typeface="Times New Roman" panose="02020603050405020304" pitchFamily="18" charset="0"/>
              </a:rPr>
              <a:t>įraš</a:t>
            </a:r>
            <a:r>
              <a:rPr lang="en-US" altLang="lt-LT" sz="2000" smtClean="0">
                <a:latin typeface="Times New Roman" panose="02020603050405020304" pitchFamily="18" charset="0"/>
              </a:rPr>
              <a:t>ytas </a:t>
            </a:r>
            <a:r>
              <a:rPr lang="en-US" altLang="lt-LT" sz="2000" smtClean="0">
                <a:cs typeface="Times New Roman" panose="02020603050405020304" pitchFamily="18" charset="0"/>
              </a:rPr>
              <a:t>vardu </a:t>
            </a:r>
            <a:r>
              <a:rPr lang="en-US" altLang="lt-LT" sz="2000" b="1" smtClean="0">
                <a:cs typeface="Times New Roman" panose="02020603050405020304" pitchFamily="18" charset="0"/>
              </a:rPr>
              <a:t>Labas.class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2355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9A2A7B5C-6D26-46D8-9543-41D8ECF0E2CE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22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23558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9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cs typeface="Arial" panose="020B0604020202020204" pitchFamily="34" charset="0"/>
              </a:rPr>
              <a:t>Apleto</a:t>
            </a:r>
            <a:r>
              <a:rPr lang="lt-LT" altLang="lt-LT" sz="2400" b="1" smtClean="0">
                <a:latin typeface="Times New Roman" panose="02020603050405020304" pitchFamily="18" charset="0"/>
              </a:rPr>
              <a:t> </a:t>
            </a:r>
            <a:r>
              <a:rPr lang="lt-LT" altLang="lt-LT" sz="2400" b="1" smtClean="0">
                <a:cs typeface="Arial" panose="020B0604020202020204" pitchFamily="34" charset="0"/>
              </a:rPr>
              <a:t>tęsinys</a:t>
            </a:r>
            <a:endParaRPr lang="en-US" altLang="lt-LT" sz="2400" b="1" smtClean="0">
              <a:cs typeface="Arial" panose="020B0604020202020204" pitchFamily="34" charset="0"/>
            </a:endParaRPr>
          </a:p>
        </p:txBody>
      </p:sp>
      <p:sp>
        <p:nvSpPr>
          <p:cNvPr id="24579" name="Content Placeholder 5"/>
          <p:cNvSpPr>
            <a:spLocks noGrp="1"/>
          </p:cNvSpPr>
          <p:nvPr>
            <p:ph idx="1"/>
          </p:nvPr>
        </p:nvSpPr>
        <p:spPr>
          <a:xfrm>
            <a:off x="115888" y="1001713"/>
            <a:ext cx="8928100" cy="531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altLang="lt-LT" sz="8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3. Bet kokiu redaktoriumi parašome 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failą: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mtClean="0">
                <a:latin typeface="Times New Roman" panose="02020603050405020304" pitchFamily="18" charset="0"/>
              </a:rPr>
              <a:t>    	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mtClean="0">
                <a:latin typeface="Times New Roman" panose="02020603050405020304" pitchFamily="18" charset="0"/>
              </a:rPr>
              <a:t> 		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lt-LT" b="1" smtClean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applet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b="1" smtClean="0">
                <a:latin typeface="Times New Roman" panose="02020603050405020304" pitchFamily="18" charset="0"/>
              </a:rPr>
              <a:t>			</a:t>
            </a:r>
            <a:r>
              <a:rPr lang="en-US" altLang="lt-LT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en-US" altLang="lt-LT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Labas.class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b="1" smtClean="0">
                <a:latin typeface="Times New Roman" panose="02020603050405020304" pitchFamily="18" charset="0"/>
              </a:rPr>
              <a:t>			</a:t>
            </a:r>
            <a:r>
              <a:rPr lang="en-US" altLang="lt-LT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300  </a:t>
            </a:r>
            <a:r>
              <a:rPr lang="en-US" altLang="lt-LT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200&gt;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mtClean="0">
                <a:latin typeface="Times New Roman" panose="02020603050405020304" pitchFamily="18" charset="0"/>
              </a:rPr>
              <a:t>		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&lt;/applet&gt;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mtClean="0">
                <a:latin typeface="Times New Roman" panose="02020603050405020304" pitchFamily="18" charset="0"/>
              </a:rPr>
              <a:t>   	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r>
              <a:rPr lang="en-US" altLang="lt-LT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  ir (bet kokiu vardu) įrašome jį ten pat, kur yra gautas 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failas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altLang="lt-LT" smtClean="0"/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4. Vykdome šį 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failą: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lt-LT" smtClean="0">
                <a:cs typeface="Times New Roman" panose="02020603050405020304" pitchFamily="18" charset="0"/>
              </a:rPr>
              <a:t>a) </a:t>
            </a:r>
            <a:r>
              <a:rPr lang="en-US" altLang="lt-LT" b="1" smtClean="0">
                <a:solidFill>
                  <a:srgbClr val="0033CC"/>
                </a:solidFill>
                <a:cs typeface="Times New Roman" panose="02020603050405020304" pitchFamily="18" charset="0"/>
              </a:rPr>
              <a:t>&gt;</a:t>
            </a:r>
            <a:r>
              <a:rPr lang="en-US" altLang="lt-LT" smtClean="0">
                <a:solidFill>
                  <a:srgbClr val="FF0000"/>
                </a:solidFill>
                <a:cs typeface="Times New Roman" panose="02020603050405020304" pitchFamily="18" charset="0"/>
              </a:rPr>
              <a:t>appletviewer</a:t>
            </a:r>
            <a:r>
              <a:rPr lang="en-US" altLang="lt-LT" smtClean="0">
                <a:cs typeface="Times New Roman" panose="02020603050405020304" pitchFamily="18" charset="0"/>
              </a:rPr>
              <a:t> xxx.html</a:t>
            </a:r>
            <a:br>
              <a:rPr lang="en-US" altLang="lt-LT" smtClean="0">
                <a:cs typeface="Times New Roman" panose="02020603050405020304" pitchFamily="18" charset="0"/>
              </a:rPr>
            </a:b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altLang="lt-LT" b="1" smtClean="0">
                <a:latin typeface="Times New Roman" panose="02020603050405020304" pitchFamily="18" charset="0"/>
              </a:rPr>
              <a:t>naršykle</a:t>
            </a:r>
            <a:r>
              <a:rPr lang="en-US" altLang="lt-LT" smtClean="0">
                <a:latin typeface="Times New Roman" panose="02020603050405020304" pitchFamily="18" charset="0"/>
              </a:rPr>
              <a:t> (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naršyklė savo viduje turi JVM</a:t>
            </a:r>
            <a:r>
              <a:rPr lang="en-US" altLang="lt-LT" smtClean="0">
                <a:latin typeface="Times New Roman" panose="02020603050405020304" pitchFamily="18" charset="0"/>
              </a:rPr>
              <a:t>)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2458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6B44DD2A-9B11-41CE-8AE4-687C4EA0118E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23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24582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3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latin typeface="Times New Roman" panose="02020603050405020304" pitchFamily="18" charset="0"/>
              </a:rPr>
              <a:t>Apleto demonstracijos pabaiga</a:t>
            </a:r>
            <a:r>
              <a:rPr lang="en-US" altLang="lt-LT" sz="2400" b="1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5603" name="Content Placeholder 5"/>
          <p:cNvSpPr>
            <a:spLocks noGrp="1"/>
          </p:cNvSpPr>
          <p:nvPr>
            <p:ph idx="1"/>
          </p:nvPr>
        </p:nvSpPr>
        <p:spPr>
          <a:xfrm>
            <a:off x="115888" y="1001713"/>
            <a:ext cx="8928100" cy="5319712"/>
          </a:xfrm>
        </p:spPr>
        <p:txBody>
          <a:bodyPr/>
          <a:lstStyle/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2560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44A1BC66-BF6A-434B-B87F-DD4221C69678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24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25606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607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608" name="Group 4"/>
          <p:cNvGrpSpPr>
            <a:grpSpLocks/>
          </p:cNvGrpSpPr>
          <p:nvPr/>
        </p:nvGrpSpPr>
        <p:grpSpPr bwMode="auto">
          <a:xfrm>
            <a:off x="627063" y="1039813"/>
            <a:ext cx="8027987" cy="5087937"/>
            <a:chOff x="395" y="655"/>
            <a:chExt cx="5057" cy="3205"/>
          </a:xfrm>
        </p:grpSpPr>
        <p:pic>
          <p:nvPicPr>
            <p:cNvPr id="2560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" y="655"/>
              <a:ext cx="4885" cy="3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10" name="Text Box 6"/>
            <p:cNvSpPr txBox="1">
              <a:spLocks noChangeArrowheads="1"/>
            </p:cNvSpPr>
            <p:nvPr/>
          </p:nvSpPr>
          <p:spPr bwMode="auto">
            <a:xfrm>
              <a:off x="567" y="799"/>
              <a:ext cx="4885" cy="3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 altLang="lt-LT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en-US" altLang="lt-LT" sz="2400" b="1" smtClean="0">
                <a:cs typeface="Arial" panose="020B0604020202020204" pitchFamily="34" charset="0"/>
              </a:rPr>
              <a:t>Paprasti</a:t>
            </a:r>
            <a:r>
              <a:rPr lang="lt-LT" altLang="lt-LT" sz="2400" b="1" smtClean="0">
                <a:cs typeface="Arial" panose="020B0604020202020204" pitchFamily="34" charset="0"/>
              </a:rPr>
              <a:t>eji</a:t>
            </a:r>
            <a:r>
              <a:rPr lang="en-US" altLang="lt-LT" sz="2400" b="1" smtClean="0">
                <a:cs typeface="Arial" panose="020B0604020202020204" pitchFamily="34" charset="0"/>
              </a:rPr>
              <a:t> </a:t>
            </a:r>
            <a:r>
              <a:rPr lang="lt-LT" altLang="lt-LT" sz="2400" b="1" smtClean="0">
                <a:cs typeface="Arial" panose="020B0604020202020204" pitchFamily="34" charset="0"/>
              </a:rPr>
              <a:t>duomenų tipai</a:t>
            </a:r>
            <a:endParaRPr lang="en-US" altLang="lt-LT" sz="2400" b="1" smtClean="0">
              <a:cs typeface="Arial" panose="020B0604020202020204" pitchFamily="34" charset="0"/>
            </a:endParaRPr>
          </a:p>
        </p:txBody>
      </p:sp>
      <p:sp>
        <p:nvSpPr>
          <p:cNvPr id="26627" name="Content Placeholder 5"/>
          <p:cNvSpPr>
            <a:spLocks noGrp="1"/>
          </p:cNvSpPr>
          <p:nvPr>
            <p:ph idx="1"/>
          </p:nvPr>
        </p:nvSpPr>
        <p:spPr>
          <a:xfrm>
            <a:off x="115888" y="1001713"/>
            <a:ext cx="8928100" cy="5319712"/>
          </a:xfrm>
        </p:spPr>
        <p:txBody>
          <a:bodyPr/>
          <a:lstStyle/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AU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isi paprastieji tipai yra </a:t>
            </a:r>
            <a:r>
              <a:rPr lang="en-AU" altLang="lt-LT" sz="2000" u="sng" smtClean="0">
                <a:latin typeface="Arial" panose="020B0604020202020204" pitchFamily="34" charset="0"/>
                <a:cs typeface="Arial" panose="020B0604020202020204" pitchFamily="34" charset="0"/>
              </a:rPr>
              <a:t>fiksuoto</a:t>
            </a:r>
            <a:r>
              <a:rPr lang="en-AU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 dydžio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Jiems sukurti </a:t>
            </a:r>
            <a: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 metodo nereikia.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lt-LT" altLang="lt-LT" sz="2000" b="1" u="sng" smtClean="0">
                <a:latin typeface="Arial" panose="020B0604020202020204" pitchFamily="34" charset="0"/>
                <a:cs typeface="Arial" panose="020B0604020202020204" pitchFamily="34" charset="0"/>
              </a:rPr>
              <a:t>P.S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: Pradinėse java versijose aritmetiniai veiksmai buvo galimi tik su paprastaisiais tipais (</a:t>
            </a:r>
            <a:r>
              <a:rPr lang="lt-LT" altLang="lt-LT" sz="2000" i="1" smtClean="0">
                <a:latin typeface="Arial" panose="020B0604020202020204" pitchFamily="34" charset="0"/>
                <a:cs typeface="Arial" panose="020B0604020202020204" pitchFamily="34" charset="0"/>
              </a:rPr>
              <a:t>int, double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,..); dabar galimi ir su klasių-analogų (</a:t>
            </a:r>
            <a:r>
              <a:rPr lang="lt-LT" altLang="lt-LT" sz="2000" i="1" smtClean="0">
                <a:latin typeface="Arial" panose="020B0604020202020204" pitchFamily="34" charset="0"/>
                <a:cs typeface="Arial" panose="020B0604020202020204" pitchFamily="34" charset="0"/>
              </a:rPr>
              <a:t>apvalkalų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) objektais (</a:t>
            </a:r>
            <a:r>
              <a:rPr lang="lt-LT" altLang="lt-LT" sz="2000" i="1" smtClean="0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2000" i="1" smtClean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...). 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** Paprastieji tipai </a:t>
            </a:r>
            <a:r>
              <a:rPr lang="en-AU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pagreitin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AU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 aritmetinius veiksmus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lt-LT" altLang="lt-LT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altLang="lt-LT" sz="2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2662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CC41FE1E-55D3-4D3B-B587-650B1339147A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25</a:t>
            </a:fld>
            <a:r>
              <a:rPr lang="lt-LT" altLang="lt-LT" sz="1400">
                <a:latin typeface="Times New Roman" panose="02020603050405020304" pitchFamily="18" charset="0"/>
              </a:rPr>
              <a:t>/46 (33)</a:t>
            </a:r>
          </a:p>
        </p:txBody>
      </p:sp>
      <p:pic>
        <p:nvPicPr>
          <p:cNvPr id="26630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631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42988" y="2781300"/>
          <a:ext cx="6985000" cy="36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8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lt-LT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tipas</a:t>
                      </a:r>
                    </a:p>
                  </a:txBody>
                  <a:tcPr marL="36001" marR="36001" marT="98979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lt-LT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bitų [baitų] sk.</a:t>
                      </a:r>
                    </a:p>
                  </a:txBody>
                  <a:tcPr marL="36001" marR="36001" marT="98979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lt-LT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klasė-analogas</a:t>
                      </a:r>
                    </a:p>
                  </a:txBody>
                  <a:tcPr marL="36001" marR="36001" marT="98979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lt-LT" altLang="lt-L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boolean</a:t>
                      </a:r>
                    </a:p>
                  </a:txBody>
                  <a:tcPr marL="36001" marR="36001" marT="98979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lt-LT" altLang="lt-L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1  [1</a:t>
                      </a:r>
                      <a:r>
                        <a:rPr kumimoji="0" lang="lt-LT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]</a:t>
                      </a:r>
                    </a:p>
                  </a:txBody>
                  <a:tcPr marL="36001" marR="36001" marT="98979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lt-LT" altLang="lt-L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Boolean</a:t>
                      </a:r>
                    </a:p>
                  </a:txBody>
                  <a:tcPr marL="36001" marR="36001" marT="98979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lt-LT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char</a:t>
                      </a:r>
                    </a:p>
                  </a:txBody>
                  <a:tcPr marL="36001" marR="36001" marT="98979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lt-LT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16 [2] </a:t>
                      </a:r>
                    </a:p>
                  </a:txBody>
                  <a:tcPr marL="36001" marR="36001" marT="98979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lt-LT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Character</a:t>
                      </a:r>
                    </a:p>
                  </a:txBody>
                  <a:tcPr marL="36001" marR="36001" marT="98979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lt-LT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byte</a:t>
                      </a:r>
                    </a:p>
                  </a:txBody>
                  <a:tcPr marL="36001" marR="36001" marT="98979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lt-LT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8  [1] </a:t>
                      </a:r>
                    </a:p>
                  </a:txBody>
                  <a:tcPr marL="36001" marR="36001" marT="98979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lt-LT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Byte</a:t>
                      </a:r>
                    </a:p>
                  </a:txBody>
                  <a:tcPr marL="36001" marR="36001" marT="98979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lt-LT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short</a:t>
                      </a:r>
                    </a:p>
                  </a:txBody>
                  <a:tcPr marL="36001" marR="36001" marT="98979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lt-LT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16 [2] </a:t>
                      </a:r>
                    </a:p>
                  </a:txBody>
                  <a:tcPr marL="36001" marR="36001" marT="98979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lt-LT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Short</a:t>
                      </a:r>
                    </a:p>
                  </a:txBody>
                  <a:tcPr marL="36001" marR="36001" marT="98979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lt-LT" altLang="lt-L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int</a:t>
                      </a:r>
                    </a:p>
                  </a:txBody>
                  <a:tcPr marL="36001" marR="36001" marT="35992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lt-LT" altLang="lt-L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32 [4</a:t>
                      </a:r>
                      <a:r>
                        <a:rPr kumimoji="0" lang="lt-LT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] </a:t>
                      </a:r>
                    </a:p>
                  </a:txBody>
                  <a:tcPr marL="36001" marR="36001" marT="35992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lt-LT" altLang="lt-L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Integer</a:t>
                      </a:r>
                    </a:p>
                  </a:txBody>
                  <a:tcPr marL="36001" marR="36001" marT="35992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lt-LT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long</a:t>
                      </a:r>
                    </a:p>
                  </a:txBody>
                  <a:tcPr marL="36001" marR="36001" marT="48590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lt-LT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64 [8] </a:t>
                      </a:r>
                    </a:p>
                  </a:txBody>
                  <a:tcPr marL="36001" marR="36001" marT="48590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07988" algn="l"/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lt-LT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Long</a:t>
                      </a:r>
                    </a:p>
                  </a:txBody>
                  <a:tcPr marL="36001" marR="36001" marT="48590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lt-LT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float</a:t>
                      </a:r>
                    </a:p>
                  </a:txBody>
                  <a:tcPr marL="36001" marR="36001" marT="98979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lt-LT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32 [4] </a:t>
                      </a:r>
                    </a:p>
                  </a:txBody>
                  <a:tcPr marL="36001" marR="36001" marT="98979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lt-LT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Float</a:t>
                      </a:r>
                    </a:p>
                  </a:txBody>
                  <a:tcPr marL="36001" marR="36001" marT="98979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lt-LT" altLang="lt-L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double</a:t>
                      </a:r>
                    </a:p>
                  </a:txBody>
                  <a:tcPr marL="36001" marR="36001" marT="98979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lt-LT" altLang="lt-L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64 [8]</a:t>
                      </a:r>
                      <a:r>
                        <a:rPr kumimoji="0" lang="lt-LT" alt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 </a:t>
                      </a:r>
                    </a:p>
                  </a:txBody>
                  <a:tcPr marL="36001" marR="36001" marT="98979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lt-LT" altLang="lt-L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charset="-122"/>
                        </a:rPr>
                        <a:t>Double</a:t>
                      </a:r>
                    </a:p>
                  </a:txBody>
                  <a:tcPr marL="36001" marR="36001" marT="98979" marB="35992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cs typeface="Arial" panose="020B0604020202020204" pitchFamily="34" charset="0"/>
              </a:rPr>
              <a:t>Klasės - analogai</a:t>
            </a:r>
            <a:endParaRPr lang="en-US" altLang="lt-LT" sz="2400" b="1" smtClean="0">
              <a:cs typeface="Arial" panose="020B0604020202020204" pitchFamily="34" charset="0"/>
            </a:endParaRPr>
          </a:p>
        </p:txBody>
      </p:sp>
      <p:sp>
        <p:nvSpPr>
          <p:cNvPr id="27651" name="Content Placeholder 5"/>
          <p:cNvSpPr>
            <a:spLocks noGrp="1"/>
          </p:cNvSpPr>
          <p:nvPr>
            <p:ph idx="1"/>
          </p:nvPr>
        </p:nvSpPr>
        <p:spPr>
          <a:xfrm>
            <a:off x="115888" y="1001713"/>
            <a:ext cx="8928100" cy="5319712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Visi paprastieji tipai turi </a:t>
            </a:r>
            <a:r>
              <a:rPr lang="lt-LT" altLang="lt-LT" i="1" smtClean="0">
                <a:latin typeface="Arial" panose="020B0604020202020204" pitchFamily="34" charset="0"/>
                <a:cs typeface="Arial" panose="020B0604020202020204" pitchFamily="34" charset="0"/>
              </a:rPr>
              <a:t>klases-apvalkalus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 (angl. Wrapper).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lt-LT" altLang="lt-LT" sz="2000" b="1" smtClean="0">
                <a:latin typeface="Verdana" panose="020B0604030504040204" pitchFamily="34" charset="0"/>
              </a:rPr>
              <a:t>Boolean, Character, Byte, Short, Integer, Long, Float</a:t>
            </a:r>
            <a:r>
              <a:rPr lang="lt-LT" altLang="lt-LT" b="1" smtClean="0"/>
              <a:t> ir </a:t>
            </a:r>
            <a:r>
              <a:rPr lang="lt-LT" altLang="lt-LT" sz="2000" b="1" smtClean="0">
                <a:latin typeface="Verdana" panose="020B0604030504040204" pitchFamily="34" charset="0"/>
              </a:rPr>
              <a:t>Double</a:t>
            </a:r>
            <a:r>
              <a:rPr lang="lt-LT" altLang="lt-LT" smtClean="0"/>
              <a:t> 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Jos atvaizduoja paprastąjį tipą į objektą. Šių klasių objektai turi vienintelį atitinkamo tipo kintamajį. Visos šios klasės objektai paveldi abstrakčią klasę </a:t>
            </a:r>
            <a:r>
              <a:rPr lang="lt-LT" altLang="lt-LT" b="1" i="1" smtClean="0">
                <a:latin typeface="Times New Roman" panose="02020603050405020304" pitchFamily="18" charset="0"/>
              </a:rPr>
              <a:t>Number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Pavyzdžiui, </a:t>
            </a:r>
            <a:r>
              <a:rPr lang="lt-LT" altLang="lt-LT" b="1" smtClean="0">
                <a:cs typeface="Times New Roman" panose="02020603050405020304" pitchFamily="18" charset="0"/>
              </a:rPr>
              <a:t>Integer</a:t>
            </a: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klasė atvaizduoja </a:t>
            </a:r>
            <a:r>
              <a:rPr lang="lt-LT" altLang="lt-LT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tipą į</a:t>
            </a: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t-LT" altLang="lt-LT" b="1" smtClean="0">
                <a:cs typeface="Times New Roman" panose="02020603050405020304" pitchFamily="18" charset="0"/>
              </a:rPr>
              <a:t>Integer</a:t>
            </a: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tipo objektą, o objekto kintamasis Integer klasėje yra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lt-LT" altLang="lt-LT" smtClean="0"/>
              <a:t>	</a:t>
            </a:r>
            <a:r>
              <a:rPr lang="en-US" altLang="lt-LT" b="1" smtClean="0"/>
              <a:t>private final </a:t>
            </a:r>
            <a:r>
              <a:rPr lang="en-US" altLang="lt-LT" b="1" smtClean="0">
                <a:solidFill>
                  <a:srgbClr val="FF0066"/>
                </a:solidFill>
              </a:rPr>
              <a:t>int</a:t>
            </a:r>
            <a:r>
              <a:rPr lang="en-US" altLang="lt-LT" b="1" smtClean="0">
                <a:solidFill>
                  <a:srgbClr val="333399"/>
                </a:solidFill>
              </a:rPr>
              <a:t> value</a:t>
            </a:r>
            <a:r>
              <a:rPr lang="en-US" altLang="lt-LT" b="1" smtClean="0"/>
              <a:t>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lt-LT" altLang="lt-LT" sz="11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Visos klasės turi bendrų metodų, pavyzdžiui: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1) Objektų tarpusavio palyginimo metodai </a:t>
            </a:r>
            <a:r>
              <a:rPr lang="en-US" altLang="lt-LT" sz="2000" b="1" smtClean="0">
                <a:latin typeface="Verdana" panose="020B0604030504040204" pitchFamily="34" charset="0"/>
              </a:rPr>
              <a:t>compareTo</a:t>
            </a:r>
            <a:r>
              <a:rPr lang="lt-LT" altLang="lt-LT" sz="2000" b="1" smtClean="0">
                <a:latin typeface="Verdana" panose="020B0604030504040204" pitchFamily="34" charset="0"/>
              </a:rPr>
              <a:t> </a:t>
            </a:r>
            <a:r>
              <a:rPr lang="lt-LT" altLang="lt-LT" sz="2000" smtClean="0"/>
              <a:t>ir</a:t>
            </a:r>
            <a:r>
              <a:rPr lang="lt-LT" altLang="lt-LT" sz="2000" b="1" smtClean="0">
                <a:latin typeface="Verdana" panose="020B0604030504040204" pitchFamily="34" charset="0"/>
              </a:rPr>
              <a:t> </a:t>
            </a:r>
            <a:r>
              <a:rPr lang="en-US" altLang="lt-LT" sz="2000" b="1" smtClean="0">
                <a:latin typeface="Verdana" panose="020B0604030504040204" pitchFamily="34" charset="0"/>
              </a:rPr>
              <a:t>equals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lt-LT" altLang="lt-LT" sz="2000" smtClean="0"/>
              <a:t>2) </a:t>
            </a:r>
            <a:r>
              <a:rPr lang="en-US" altLang="lt-LT" sz="2000" b="1" smtClean="0">
                <a:latin typeface="Verdana" panose="020B0604030504040204" pitchFamily="34" charset="0"/>
              </a:rPr>
              <a:t> </a:t>
            </a:r>
            <a:r>
              <a:rPr lang="lt-LT" altLang="lt-LT" sz="2000" b="1" smtClean="0">
                <a:latin typeface="Verdana" panose="020B0604030504040204" pitchFamily="34" charset="0"/>
              </a:rPr>
              <a:t>toString</a:t>
            </a:r>
            <a:r>
              <a:rPr lang="lt-LT" altLang="lt-LT" sz="2000" b="1" smtClean="0"/>
              <a:t> </a:t>
            </a:r>
            <a:r>
              <a:rPr lang="lt-LT" altLang="lt-LT" sz="2000" smtClean="0"/>
              <a:t>–</a:t>
            </a:r>
            <a:r>
              <a:rPr lang="lt-LT" altLang="lt-LT" sz="2000" b="1" smtClean="0"/>
              <a:t> 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grąžina dešimtainį su ženklu objekto kintamajį simbo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ų eilute (</a:t>
            </a:r>
            <a:r>
              <a:rPr lang="lt-LT" altLang="lt-LT" i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eaLnBrk="1" hangingPunct="1">
              <a:defRPr/>
            </a:pPr>
            <a:r>
              <a:rPr lang="lt-LT" altLang="lt-LT" sz="1400" smtClean="0">
                <a:latin typeface="Times New Roman" pitchFamily="16" charset="0"/>
              </a:rPr>
              <a:t>Duomenų </a:t>
            </a:r>
            <a:r>
              <a:rPr lang="lt-LT" altLang="lt-LT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struktūrų</a:t>
            </a:r>
            <a:r>
              <a:rPr lang="lt-LT" altLang="lt-LT" sz="1400" smtClean="0">
                <a:latin typeface="Times New Roman" pitchFamily="16" charset="0"/>
              </a:rPr>
              <a:t> pagrindai</a:t>
            </a:r>
          </a:p>
        </p:txBody>
      </p:sp>
      <p:sp>
        <p:nvSpPr>
          <p:cNvPr id="2765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59A4ABF3-5254-421D-8756-6D9619C7FAFA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26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27654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55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cs typeface="Arial" panose="020B0604020202020204" pitchFamily="34" charset="0"/>
              </a:rPr>
              <a:t>Klasės – analogai 2</a:t>
            </a:r>
            <a:endParaRPr lang="en-US" altLang="lt-LT" sz="2400" b="1" smtClean="0">
              <a:cs typeface="Arial" panose="020B0604020202020204" pitchFamily="34" charset="0"/>
            </a:endParaRPr>
          </a:p>
        </p:txBody>
      </p:sp>
      <p:sp>
        <p:nvSpPr>
          <p:cNvPr id="28675" name="Content Placeholder 5"/>
          <p:cNvSpPr>
            <a:spLocks noGrp="1"/>
          </p:cNvSpPr>
          <p:nvPr>
            <p:ph idx="1"/>
          </p:nvPr>
        </p:nvSpPr>
        <p:spPr>
          <a:xfrm>
            <a:off x="115888" y="1001713"/>
            <a:ext cx="8928100" cy="53197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lt-LT" altLang="lt-LT" smtClean="0"/>
              <a:t>3) 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Simbolių eilutę </a:t>
            </a:r>
            <a:r>
              <a:rPr lang="lt-LT" altLang="lt-LT" i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 verčia į objekto kintamojo tipą: </a:t>
            </a:r>
            <a:r>
              <a:rPr lang="en-US" altLang="lt-LT" b="1" smtClean="0">
                <a:latin typeface="Verdana" panose="020B0604030504040204" pitchFamily="34" charset="0"/>
              </a:rPr>
              <a:t>parseBoolean</a:t>
            </a:r>
            <a:r>
              <a:rPr lang="lt-LT" altLang="lt-LT" b="1" smtClean="0">
                <a:latin typeface="Verdana" panose="020B0604030504040204" pitchFamily="34" charset="0"/>
              </a:rPr>
              <a:t>, </a:t>
            </a:r>
            <a:r>
              <a:rPr lang="en-US" altLang="lt-LT" b="1" smtClean="0">
                <a:latin typeface="Verdana" panose="020B0604030504040204" pitchFamily="34" charset="0"/>
              </a:rPr>
              <a:t>parseByte</a:t>
            </a:r>
            <a:r>
              <a:rPr lang="lt-LT" altLang="lt-LT" b="1" smtClean="0">
                <a:latin typeface="Verdana" panose="020B0604030504040204" pitchFamily="34" charset="0"/>
              </a:rPr>
              <a:t>, </a:t>
            </a:r>
            <a:r>
              <a:rPr lang="en-US" altLang="lt-LT" b="1" smtClean="0">
                <a:latin typeface="Verdana" panose="020B0604030504040204" pitchFamily="34" charset="0"/>
              </a:rPr>
              <a:t>parse</a:t>
            </a:r>
            <a:r>
              <a:rPr lang="lt-LT" altLang="lt-LT" b="1" smtClean="0">
                <a:latin typeface="Verdana" panose="020B0604030504040204" pitchFamily="34" charset="0"/>
              </a:rPr>
              <a:t>Short, </a:t>
            </a:r>
            <a:r>
              <a:rPr lang="en-US" altLang="lt-LT" b="1" smtClean="0">
                <a:latin typeface="Verdana" panose="020B0604030504040204" pitchFamily="34" charset="0"/>
              </a:rPr>
              <a:t>parseInt</a:t>
            </a:r>
            <a:r>
              <a:rPr lang="lt-LT" altLang="lt-LT" b="1" smtClean="0">
                <a:latin typeface="Verdana" panose="020B0604030504040204" pitchFamily="34" charset="0"/>
              </a:rPr>
              <a:t>, ...</a:t>
            </a:r>
            <a:r>
              <a:rPr lang="en-US" altLang="lt-LT" smtClean="0">
                <a:latin typeface="Verdana" panose="020B0604030504040204" pitchFamily="34" charset="0"/>
              </a:rPr>
              <a:t> </a:t>
            </a:r>
            <a:r>
              <a:rPr lang="lt-LT" altLang="lt-LT" smtClean="0"/>
              <a:t>(jei simbolių eilutė netenkina atitinkamo skaitinio formato, sukelia </a:t>
            </a:r>
            <a:r>
              <a:rPr lang="en-US" altLang="lt-LT" i="1" smtClean="0"/>
              <a:t>NumberFormatException</a:t>
            </a:r>
            <a:r>
              <a:rPr lang="en-US" altLang="lt-LT" smtClean="0"/>
              <a:t> </a:t>
            </a:r>
            <a:r>
              <a:rPr lang="lt-LT" altLang="lt-LT" smtClean="0"/>
              <a:t>situaciją)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endParaRPr lang="lt-LT" altLang="lt-LT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lt-LT" altLang="lt-LT" smtClean="0"/>
              <a:t>4) </a:t>
            </a:r>
            <a:r>
              <a:rPr lang="lt-LT" altLang="lt-LT" b="1" smtClean="0">
                <a:latin typeface="Verdana" panose="020B0604030504040204" pitchFamily="34" charset="0"/>
              </a:rPr>
              <a:t>valueOf</a:t>
            </a:r>
            <a:r>
              <a:rPr lang="lt-LT" altLang="lt-LT" smtClean="0"/>
              <a:t> 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paprast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ąjį kintamajį verčia į atitinkamo tipo objektą. Pavyzdžiui, </a:t>
            </a:r>
            <a:r>
              <a:rPr lang="lt-LT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 klasėje metodas atrodo taip: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</a:pPr>
            <a:r>
              <a:rPr lang="lt-LT" altLang="lt-LT" sz="2000" smtClean="0">
                <a:latin typeface="Verdana" panose="020B0604030504040204" pitchFamily="34" charset="0"/>
              </a:rPr>
              <a:t>			public static </a:t>
            </a:r>
            <a:r>
              <a:rPr lang="lt-LT" altLang="lt-LT" sz="2000" b="1" smtClean="0">
                <a:solidFill>
                  <a:srgbClr val="333399"/>
                </a:solidFill>
                <a:latin typeface="Verdana" panose="020B0604030504040204" pitchFamily="34" charset="0"/>
              </a:rPr>
              <a:t>Double</a:t>
            </a:r>
            <a:r>
              <a:rPr lang="lt-LT" altLang="lt-LT" sz="2000" smtClean="0">
                <a:solidFill>
                  <a:srgbClr val="333399"/>
                </a:solidFill>
                <a:latin typeface="Verdana" panose="020B0604030504040204" pitchFamily="34" charset="0"/>
              </a:rPr>
              <a:t> </a:t>
            </a:r>
            <a:r>
              <a:rPr lang="lt-LT" altLang="lt-LT" sz="2000" b="1" smtClean="0">
                <a:latin typeface="Verdana" panose="020B0604030504040204" pitchFamily="34" charset="0"/>
              </a:rPr>
              <a:t>valueOf</a:t>
            </a:r>
            <a:r>
              <a:rPr lang="lt-LT" altLang="lt-LT" sz="2000" smtClean="0">
                <a:latin typeface="Verdana" panose="020B0604030504040204" pitchFamily="34" charset="0"/>
              </a:rPr>
              <a:t>(</a:t>
            </a:r>
            <a:r>
              <a:rPr lang="lt-LT" altLang="lt-LT" sz="2000" b="1" smtClean="0">
                <a:solidFill>
                  <a:srgbClr val="333399"/>
                </a:solidFill>
                <a:latin typeface="Verdana" panose="020B0604030504040204" pitchFamily="34" charset="0"/>
              </a:rPr>
              <a:t>double</a:t>
            </a:r>
            <a:r>
              <a:rPr lang="lt-LT" altLang="lt-LT" sz="2000" smtClean="0">
                <a:latin typeface="Verdana" panose="020B0604030504040204" pitchFamily="34" charset="0"/>
              </a:rPr>
              <a:t> d)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</a:pPr>
            <a:r>
              <a:rPr lang="lt-LT" altLang="lt-LT" sz="2000" smtClean="0">
                <a:latin typeface="Verdana" panose="020B0604030504040204" pitchFamily="34" charset="0"/>
              </a:rPr>
              <a:t>				return new </a:t>
            </a:r>
            <a:r>
              <a:rPr lang="lt-LT" altLang="lt-LT" sz="2000" b="1" smtClean="0">
                <a:solidFill>
                  <a:srgbClr val="333399"/>
                </a:solidFill>
                <a:latin typeface="Verdana" panose="020B0604030504040204" pitchFamily="34" charset="0"/>
              </a:rPr>
              <a:t>Double</a:t>
            </a:r>
            <a:r>
              <a:rPr lang="lt-LT" altLang="lt-LT" sz="2000" smtClean="0">
                <a:latin typeface="Verdana" panose="020B0604030504040204" pitchFamily="34" charset="0"/>
              </a:rPr>
              <a:t>(d);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</a:pPr>
            <a:r>
              <a:rPr lang="lt-LT" altLang="lt-LT" sz="2000" smtClean="0">
                <a:latin typeface="Verdana" panose="020B0604030504040204" pitchFamily="34" charset="0"/>
              </a:rPr>
              <a:t>			}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</a:pPr>
            <a:r>
              <a:rPr lang="lt-LT" altLang="lt-LT" sz="2000" smtClean="0">
                <a:solidFill>
                  <a:srgbClr val="0082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segmentas iš </a:t>
            </a:r>
            <a:r>
              <a:rPr lang="lt-LT" altLang="lt-LT" sz="2000" b="1" smtClean="0">
                <a:solidFill>
                  <a:srgbClr val="0082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lt-LT" altLang="lt-LT" sz="2000" smtClean="0">
                <a:solidFill>
                  <a:srgbClr val="0082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klasės kodo: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lt-LT" altLang="lt-LT" sz="1800" smtClean="0">
                <a:latin typeface="Verdana" panose="020B0604030504040204" pitchFamily="34" charset="0"/>
              </a:rPr>
              <a:t>private final double value;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z="1800" smtClean="0">
                <a:latin typeface="Verdana" panose="020B0604030504040204" pitchFamily="34" charset="0"/>
              </a:rPr>
              <a:t>public </a:t>
            </a:r>
            <a:r>
              <a:rPr lang="en-US" altLang="lt-LT" sz="1800" b="1" smtClean="0">
                <a:latin typeface="Verdana" panose="020B0604030504040204" pitchFamily="34" charset="0"/>
              </a:rPr>
              <a:t>Double</a:t>
            </a:r>
            <a:r>
              <a:rPr lang="en-US" altLang="lt-LT" sz="1800" smtClean="0">
                <a:latin typeface="Verdana" panose="020B0604030504040204" pitchFamily="34" charset="0"/>
              </a:rPr>
              <a:t>(double value)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z="1800" smtClean="0">
                <a:latin typeface="Verdana" panose="020B0604030504040204" pitchFamily="34" charset="0"/>
              </a:rPr>
              <a:t>        this.value = value;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z="1800" smtClean="0">
                <a:latin typeface="Verdana" panose="020B0604030504040204" pitchFamily="34" charset="0"/>
              </a:rPr>
              <a:t>}</a:t>
            </a:r>
            <a:endParaRPr lang="lt-LT" altLang="lt-LT" sz="1800" smtClean="0">
              <a:latin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endParaRPr lang="lt-LT" altLang="lt-LT" smtClean="0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2867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F5940E58-4635-4F07-8B7F-1ED0050ED6C7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27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28678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679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cs typeface="Arial" panose="020B0604020202020204" pitchFamily="34" charset="0"/>
              </a:rPr>
              <a:t>Klasės – analogai 3</a:t>
            </a:r>
            <a:endParaRPr lang="en-US" altLang="lt-LT" sz="2400" b="1" smtClean="0">
              <a:cs typeface="Arial" panose="020B0604020202020204" pitchFamily="34" charset="0"/>
            </a:endParaRPr>
          </a:p>
        </p:txBody>
      </p:sp>
      <p:sp>
        <p:nvSpPr>
          <p:cNvPr id="29699" name="Content Placeholder 5"/>
          <p:cNvSpPr>
            <a:spLocks noGrp="1"/>
          </p:cNvSpPr>
          <p:nvPr>
            <p:ph idx="1"/>
          </p:nvPr>
        </p:nvSpPr>
        <p:spPr>
          <a:xfrm>
            <a:off x="115888" y="1001713"/>
            <a:ext cx="8928100" cy="53197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lt-LT" altLang="lt-LT" smtClean="0"/>
              <a:t>5) 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Metodais</a:t>
            </a:r>
            <a:r>
              <a:rPr lang="lt-LT" altLang="lt-LT" smtClean="0"/>
              <a:t> </a:t>
            </a:r>
            <a:r>
              <a:rPr lang="lt-LT" altLang="lt-LT" b="1" smtClean="0">
                <a:latin typeface="Verdana" panose="020B0604030504040204" pitchFamily="34" charset="0"/>
              </a:rPr>
              <a:t>intValue</a:t>
            </a:r>
            <a:r>
              <a:rPr lang="lt-LT" altLang="lt-LT" b="1" smtClean="0"/>
              <a:t>, </a:t>
            </a:r>
            <a:r>
              <a:rPr lang="lt-LT" altLang="lt-LT" b="1" smtClean="0">
                <a:latin typeface="Verdana" panose="020B0604030504040204" pitchFamily="34" charset="0"/>
              </a:rPr>
              <a:t>doubleValue</a:t>
            </a:r>
            <a:r>
              <a:rPr lang="lt-LT" altLang="lt-LT" b="1" smtClean="0"/>
              <a:t>, byteValue, ... 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verčia atitinkamą objektą į norimo tipo objekto kintamajį.</a:t>
            </a:r>
            <a:b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Pavyzdžiui, </a:t>
            </a:r>
            <a:r>
              <a:rPr lang="lt-LT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 klasėje šie metodai atrodo taip: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endParaRPr lang="lt-LT" altLang="lt-LT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lt-LT" altLang="lt-LT" smtClean="0">
                <a:latin typeface="Verdana" panose="020B0604030504040204" pitchFamily="34" charset="0"/>
              </a:rPr>
              <a:t>	</a:t>
            </a:r>
            <a:r>
              <a:rPr lang="en-US" altLang="lt-LT" smtClean="0">
                <a:latin typeface="Verdana" panose="020B0604030504040204" pitchFamily="34" charset="0"/>
              </a:rPr>
              <a:t>public </a:t>
            </a:r>
            <a:r>
              <a:rPr lang="en-US" altLang="lt-LT" b="1" smtClean="0">
                <a:solidFill>
                  <a:srgbClr val="0070C0"/>
                </a:solidFill>
                <a:latin typeface="Verdana" panose="020B0604030504040204" pitchFamily="34" charset="0"/>
              </a:rPr>
              <a:t>double</a:t>
            </a:r>
            <a:r>
              <a:rPr lang="en-US" altLang="lt-LT" smtClean="0">
                <a:latin typeface="Verdana" panose="020B0604030504040204" pitchFamily="34" charset="0"/>
              </a:rPr>
              <a:t> </a:t>
            </a:r>
            <a:r>
              <a:rPr lang="en-US" altLang="lt-LT" b="1" smtClean="0">
                <a:latin typeface="Verdana" panose="020B0604030504040204" pitchFamily="34" charset="0"/>
              </a:rPr>
              <a:t>doubleValue</a:t>
            </a:r>
            <a:r>
              <a:rPr lang="en-US" altLang="lt-LT" smtClean="0">
                <a:latin typeface="Verdana" panose="020B0604030504040204" pitchFamily="34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lt-LT" altLang="lt-LT" smtClean="0">
                <a:latin typeface="Verdana" panose="020B0604030504040204" pitchFamily="34" charset="0"/>
              </a:rPr>
              <a:t>			</a:t>
            </a:r>
            <a:r>
              <a:rPr lang="en-US" altLang="lt-LT" smtClean="0">
                <a:latin typeface="Verdana" panose="020B0604030504040204" pitchFamily="34" charset="0"/>
              </a:rPr>
              <a:t>return value;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lt-LT" altLang="lt-LT" smtClean="0">
                <a:latin typeface="Verdana" panose="020B0604030504040204" pitchFamily="34" charset="0"/>
              </a:rPr>
              <a:t>	</a:t>
            </a:r>
            <a:r>
              <a:rPr lang="en-US" altLang="lt-LT" smtClean="0">
                <a:latin typeface="Verdana" panose="020B0604030504040204" pitchFamily="34" charset="0"/>
              </a:rPr>
              <a:t>}</a:t>
            </a:r>
            <a:endParaRPr lang="lt-LT" altLang="lt-LT" smtClean="0">
              <a:latin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endParaRPr lang="lt-LT" altLang="lt-LT" smtClean="0">
              <a:latin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lt-LT" altLang="lt-LT" smtClean="0">
                <a:latin typeface="Verdana" panose="020B0604030504040204" pitchFamily="34" charset="0"/>
              </a:rPr>
              <a:t>	</a:t>
            </a:r>
            <a:r>
              <a:rPr lang="en-US" altLang="lt-LT" smtClean="0">
                <a:latin typeface="Verdana" panose="020B0604030504040204" pitchFamily="34" charset="0"/>
              </a:rPr>
              <a:t>public </a:t>
            </a:r>
            <a:r>
              <a:rPr lang="en-US" altLang="lt-LT" b="1" smtClean="0">
                <a:solidFill>
                  <a:srgbClr val="0070C0"/>
                </a:solidFill>
                <a:latin typeface="Verdana" panose="020B0604030504040204" pitchFamily="34" charset="0"/>
              </a:rPr>
              <a:t>int</a:t>
            </a:r>
            <a:r>
              <a:rPr lang="en-US" altLang="lt-LT" smtClean="0">
                <a:latin typeface="Verdana" panose="020B0604030504040204" pitchFamily="34" charset="0"/>
              </a:rPr>
              <a:t> </a:t>
            </a:r>
            <a:r>
              <a:rPr lang="en-US" altLang="lt-LT" b="1" smtClean="0">
                <a:latin typeface="Verdana" panose="020B0604030504040204" pitchFamily="34" charset="0"/>
              </a:rPr>
              <a:t>intValue</a:t>
            </a:r>
            <a:r>
              <a:rPr lang="en-US" altLang="lt-LT" smtClean="0">
                <a:latin typeface="Verdana" panose="020B0604030504040204" pitchFamily="34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lt-LT" altLang="lt-LT" smtClean="0">
                <a:latin typeface="Verdana" panose="020B0604030504040204" pitchFamily="34" charset="0"/>
              </a:rPr>
              <a:t>			</a:t>
            </a:r>
            <a:r>
              <a:rPr lang="en-US" altLang="lt-LT" smtClean="0">
                <a:latin typeface="Verdana" panose="020B0604030504040204" pitchFamily="34" charset="0"/>
              </a:rPr>
              <a:t>return (int)value;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lt-LT" altLang="lt-LT" smtClean="0">
                <a:latin typeface="Verdana" panose="020B0604030504040204" pitchFamily="34" charset="0"/>
              </a:rPr>
              <a:t>	</a:t>
            </a:r>
            <a:r>
              <a:rPr lang="en-US" altLang="lt-LT" smtClean="0">
                <a:latin typeface="Verdana" panose="020B0604030504040204" pitchFamily="34" charset="0"/>
              </a:rPr>
              <a:t>}</a:t>
            </a:r>
            <a:endParaRPr lang="lt-LT" altLang="lt-LT" smtClean="0">
              <a:latin typeface="Verdana" panose="020B0604030504040204" pitchFamily="34" charset="0"/>
            </a:endParaRP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297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8ED6C576-4224-4786-99EB-51C99CDFE89D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28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29702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03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cs typeface="Arial" panose="020B0604020202020204" pitchFamily="34" charset="0"/>
              </a:rPr>
              <a:t>String </a:t>
            </a:r>
            <a:r>
              <a:rPr lang="lt-LT" altLang="lt-LT" sz="2400" smtClean="0">
                <a:cs typeface="Arial" panose="020B0604020202020204" pitchFamily="34" charset="0"/>
              </a:rPr>
              <a:t>klasė</a:t>
            </a:r>
            <a:endParaRPr lang="en-US" altLang="lt-LT" sz="2400" smtClean="0">
              <a:cs typeface="Arial" panose="020B0604020202020204" pitchFamily="34" charset="0"/>
            </a:endParaRPr>
          </a:p>
        </p:txBody>
      </p:sp>
      <p:sp>
        <p:nvSpPr>
          <p:cNvPr id="30723" name="Content Placeholder 5"/>
          <p:cNvSpPr>
            <a:spLocks noGrp="1"/>
          </p:cNvSpPr>
          <p:nvPr>
            <p:ph idx="1"/>
          </p:nvPr>
        </p:nvSpPr>
        <p:spPr>
          <a:xfrm>
            <a:off x="115888" y="1001713"/>
            <a:ext cx="8928100" cy="53197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Simbolių eilutei saugoti plačiai naudojama</a:t>
            </a: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t-LT" altLang="lt-LT" sz="2200" b="1" smtClean="0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String</a:t>
            </a:r>
            <a:r>
              <a:rPr lang="lt-LT" altLang="lt-LT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klasė: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Tx/>
              <a:buFontTx/>
              <a:buNone/>
            </a:pPr>
            <a:r>
              <a:rPr lang="lt-LT" altLang="lt-LT" smtClean="0">
                <a:latin typeface="Verdana" panose="020B0604030504040204" pitchFamily="34" charset="0"/>
              </a:rPr>
              <a:t>		public final class </a:t>
            </a:r>
            <a:r>
              <a:rPr lang="lt-LT" altLang="lt-LT" b="1" smtClean="0">
                <a:latin typeface="Verdana" panose="020B0604030504040204" pitchFamily="34" charset="0"/>
              </a:rPr>
              <a:t>String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Jau minėtais </a:t>
            </a:r>
            <a:r>
              <a:rPr lang="lt-LT" altLang="lt-LT" b="1" smtClean="0">
                <a:latin typeface="Times New Roman" panose="02020603050405020304" pitchFamily="18" charset="0"/>
              </a:rPr>
              <a:t>compareTo, equals</a:t>
            </a: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bei</a:t>
            </a:r>
            <a:r>
              <a:rPr lang="lt-LT" altLang="lt-LT" b="1" smtClean="0">
                <a:latin typeface="Times New Roman" panose="02020603050405020304" pitchFamily="18" charset="0"/>
              </a:rPr>
              <a:t> compareToIgnoreCase</a:t>
            </a:r>
            <a:r>
              <a:rPr lang="lt-LT" altLang="lt-LT" smtClean="0">
                <a:latin typeface="Times New Roman" panose="02020603050405020304" pitchFamily="18" charset="0"/>
              </a:rPr>
              <a:t> 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galime palyginti du </a:t>
            </a:r>
            <a:r>
              <a:rPr lang="lt-LT" altLang="lt-LT" i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 tipo objektus.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Tx/>
              <a:buFontTx/>
              <a:buNone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** Sukurtas String objektas negali būti keičiamas.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Tx/>
              <a:buFontTx/>
              <a:buNone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Metodu</a:t>
            </a:r>
            <a:r>
              <a:rPr lang="lt-LT" altLang="lt-LT" smtClean="0">
                <a:latin typeface="Times New Roman" panose="02020603050405020304" pitchFamily="18" charset="0"/>
              </a:rPr>
              <a:t> </a:t>
            </a:r>
            <a:r>
              <a:rPr lang="lt-LT" altLang="lt-LT" sz="2000" b="1" i="1" smtClean="0">
                <a:latin typeface="Verdana" panose="020B0604030504040204" pitchFamily="34" charset="0"/>
              </a:rPr>
              <a:t>charAt(int index)</a:t>
            </a:r>
            <a:r>
              <a:rPr lang="lt-LT" altLang="lt-LT" smtClean="0">
                <a:latin typeface="Times New Roman" panose="02020603050405020304" pitchFamily="18" charset="0"/>
              </a:rPr>
              <a:t> 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galima gauti simbolį pagal indeksą.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Tx/>
              <a:buFontTx/>
              <a:buNone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** String klasė turi apie 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15 konstruktori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ų ir apie 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 metodus įvairioms operacijoms su simbolių eilute. </a:t>
            </a:r>
          </a:p>
          <a:p>
            <a:pPr eaLnBrk="1" hangingPunct="1">
              <a:lnSpc>
                <a:spcPct val="90000"/>
              </a:lnSpc>
              <a:spcBef>
                <a:spcPts val="250"/>
              </a:spcBef>
              <a:buClrTx/>
              <a:buFontTx/>
              <a:buNone/>
            </a:pPr>
            <a:endParaRPr lang="lt-LT" altLang="lt-LT" sz="20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250"/>
              </a:spcBef>
              <a:buClrTx/>
              <a:buFontTx/>
              <a:buNone/>
            </a:pPr>
            <a:endParaRPr lang="lt-LT" altLang="lt-LT" sz="20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Kitų dviejų simbolių klasių objektai gali būti modifikuojami (klasės turi metodus </a:t>
            </a:r>
            <a:r>
              <a:rPr lang="en-US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replace, ...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lt-LT" altLang="lt-LT" sz="2000" smtClean="0">
                <a:latin typeface="Verdana" panose="020B0604030504040204" pitchFamily="34" charset="0"/>
              </a:rPr>
              <a:t>public final class </a:t>
            </a:r>
            <a:r>
              <a:rPr lang="lt-LT" altLang="lt-LT" sz="2000" b="1" smtClean="0">
                <a:latin typeface="Verdana" panose="020B0604030504040204" pitchFamily="34" charset="0"/>
              </a:rPr>
              <a:t>StringBuffer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z="2000" smtClean="0">
                <a:latin typeface="Verdana" panose="020B0604030504040204" pitchFamily="34" charset="0"/>
              </a:rPr>
              <a:t>public final class </a:t>
            </a:r>
            <a:r>
              <a:rPr lang="lt-LT" altLang="lt-LT" sz="2000" b="1" smtClean="0">
                <a:latin typeface="Verdana" panose="020B0604030504040204" pitchFamily="34" charset="0"/>
              </a:rPr>
              <a:t>StringBuilder</a:t>
            </a:r>
            <a:r>
              <a:rPr lang="lt-LT" altLang="lt-LT" sz="2000" smtClean="0"/>
              <a:t> 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altLang="lt-LT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3072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B6628027-B8FD-4B0F-BF8F-06CFB95F130A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29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30726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27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en-US" altLang="lt-LT" sz="2400" b="1" smtClean="0">
                <a:cs typeface="Arial" panose="020B0604020202020204" pitchFamily="34" charset="0"/>
              </a:rPr>
              <a:t>Program</a:t>
            </a:r>
            <a:r>
              <a:rPr lang="lt-LT" altLang="lt-LT" sz="2400" b="1" smtClean="0">
                <a:cs typeface="Arial" panose="020B0604020202020204" pitchFamily="34" charset="0"/>
              </a:rPr>
              <a:t>inė įranga</a:t>
            </a:r>
            <a:r>
              <a:rPr lang="en-US" altLang="lt-LT" sz="2400" b="1" smtClean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4099" name="Content Placeholder 5"/>
          <p:cNvSpPr>
            <a:spLocks noGrp="1"/>
          </p:cNvSpPr>
          <p:nvPr>
            <p:ph idx="1"/>
          </p:nvPr>
        </p:nvSpPr>
        <p:spPr>
          <a:xfrm>
            <a:off x="115888" y="1125538"/>
            <a:ext cx="8928100" cy="51958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</a:pPr>
            <a:r>
              <a:rPr lang="lt-LT" altLang="lt-LT" sz="2000" b="1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JDK/SDK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 (Java Development Kit / Software Development Kit),</a:t>
            </a:r>
            <a:b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http://www.oracle.com/technetwork/java/javase/downloads/index.html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	Java SE 8 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lt-LT" altLang="lt-LT" sz="2000" smtClean="0"/>
              <a:t>Java SE 8u101 / 8u102</a:t>
            </a:r>
            <a:r>
              <a:rPr lang="en-US" altLang="lt-LT" sz="2000" smtClean="0"/>
              <a:t>)</a:t>
            </a:r>
            <a:endParaRPr lang="lt-LT" altLang="lt-LT" sz="2000" smtClean="0"/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lt-LT" sz="2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	Labai naudinga iš tos pačios svetainės atsisiųsti ir pilną javos </a:t>
            </a:r>
            <a:b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dokumentaciją -  </a:t>
            </a:r>
            <a:r>
              <a:rPr lang="lt-LT" altLang="lt-LT" sz="2000" b="1" i="1" smtClean="0">
                <a:latin typeface="Arial" panose="020B0604020202020204" pitchFamily="34" charset="0"/>
                <a:cs typeface="Arial" panose="020B0604020202020204" pitchFamily="34" charset="0"/>
              </a:rPr>
              <a:t>Java SE </a:t>
            </a:r>
            <a:r>
              <a:rPr lang="en-US" altLang="lt-LT" sz="2000" b="1" i="1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lt-LT" altLang="lt-LT" sz="2000" b="1" i="1" smtClean="0">
                <a:latin typeface="Arial" panose="020B0604020202020204" pitchFamily="34" charset="0"/>
                <a:cs typeface="Arial" panose="020B0604020202020204" pitchFamily="34" charset="0"/>
              </a:rPr>
              <a:t> Documentation</a:t>
            </a:r>
            <a:br>
              <a:rPr lang="lt-LT" altLang="lt-LT" sz="2000" b="1" i="1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Tada 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 „Pagalba“ galima naudotis be internetinio ryšio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lt-LT" sz="2000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lt-LT" altLang="lt-LT" sz="2000" b="1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NetBeans </a:t>
            </a:r>
            <a:r>
              <a:rPr lang="en-US" altLang="lt-LT" sz="2000" b="1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8.1</a:t>
            </a:r>
            <a:r>
              <a:rPr lang="en-US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kompanija </a:t>
            </a:r>
            <a:r>
              <a:rPr lang="en-AU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Sun Microsystems (</a:t>
            </a:r>
            <a:r>
              <a:rPr lang="en-AU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dabar</a:t>
            </a:r>
            <a:r>
              <a:rPr lang="en-AU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 Oracle)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http://www.oracle.com/technetwork/java/javase/downloads/index.html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arba tiesiai i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š</a:t>
            </a:r>
            <a:endParaRPr lang="en-US" altLang="lt-LT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</a:pPr>
            <a:r>
              <a:rPr lang="en-US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http://www.oracle.com/technetwork/java/javase/downloads/jdk-netbeans-jsp-142931.html </a:t>
            </a: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lt-LT" sz="2000" smtClean="0"/>
              <a:t>(JDK 8u101 with NetBeans 8.1)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lt-LT" sz="2000" smtClean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***   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Jei p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aleidus </a:t>
            </a:r>
            <a:r>
              <a:rPr lang="lt-LT" altLang="lt-LT" sz="2000" b="1" i="1" smtClean="0">
                <a:latin typeface="Arial" panose="020B0604020202020204" pitchFamily="34" charset="0"/>
                <a:cs typeface="Arial" panose="020B0604020202020204" pitchFamily="34" charset="0"/>
              </a:rPr>
              <a:t>NetBeans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 dokumentacijos zip‘o vieta meniu eilutėje </a:t>
            </a:r>
            <a: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Tools\Java Platforms\Javadoc 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ne tuščia, tai su </a:t>
            </a:r>
            <a: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Alt+F1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2000" smtClean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galima gauti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 markeriu pažymėtos klasės/metodo 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apra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šą (Help’ą).</a:t>
            </a:r>
            <a: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Kitu atveju reikės atsisiųsti </a:t>
            </a:r>
            <a:r>
              <a:rPr lang="lt-LT" altLang="lt-LT" sz="2000" b="1" i="1" smtClean="0">
                <a:latin typeface="Arial" panose="020B0604020202020204" pitchFamily="34" charset="0"/>
                <a:cs typeface="Arial" panose="020B0604020202020204" pitchFamily="34" charset="0"/>
              </a:rPr>
              <a:t>Java SE </a:t>
            </a:r>
            <a:r>
              <a:rPr lang="en-US" altLang="lt-LT" sz="2000" b="1" i="1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lt-LT" altLang="lt-LT" sz="2000" b="1" i="1" smtClean="0">
                <a:latin typeface="Arial" panose="020B0604020202020204" pitchFamily="34" charset="0"/>
                <a:cs typeface="Arial" panose="020B0604020202020204" pitchFamily="34" charset="0"/>
              </a:rPr>
              <a:t> Documentation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zip‘ą ir </a:t>
            </a:r>
            <a: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Tools\Java Platforms\Javadoc 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nurodyti to zip‘o vietą.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41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8A0F05C9-65D2-40D6-9E1E-2BCB4E20A6EB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3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4102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3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1FD334"/>
            </a:gs>
            <a:gs pos="7001">
              <a:srgbClr val="FFFF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cs typeface="Arial" panose="020B0604020202020204" pitchFamily="34" charset="0"/>
              </a:rPr>
              <a:t>Tipų suderinamumas</a:t>
            </a:r>
            <a:endParaRPr lang="en-US" altLang="lt-LT" sz="2400" b="1" smtClean="0">
              <a:cs typeface="Arial" panose="020B0604020202020204" pitchFamily="34" charset="0"/>
            </a:endParaRPr>
          </a:p>
        </p:txBody>
      </p:sp>
      <p:sp>
        <p:nvSpPr>
          <p:cNvPr id="31747" name="Content Placeholder 5"/>
          <p:cNvSpPr>
            <a:spLocks noGrp="1"/>
          </p:cNvSpPr>
          <p:nvPr>
            <p:ph idx="1"/>
          </p:nvPr>
        </p:nvSpPr>
        <p:spPr>
          <a:xfrm>
            <a:off x="115888" y="1001713"/>
            <a:ext cx="8928100" cy="53197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Tiesioginis priskyrimas tarp skirtingų tipų galimas tik tada, kai kairės lygybės pusės tipas </a:t>
            </a:r>
            <a:r>
              <a:rPr lang="lt-LT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ne mažesnis 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už dešinės pusės tipą.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Išeitis - </a:t>
            </a:r>
            <a:r>
              <a:rPr lang="lt-LT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tipų suderinimo operacija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(tipas), </a:t>
            </a:r>
            <a:r>
              <a:rPr lang="lt-LT" altLang="lt-LT" i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angl. </a:t>
            </a:r>
            <a:r>
              <a:rPr lang="lt-LT" altLang="lt-LT" b="1" i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casting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lt-LT" altLang="lt-LT" smtClean="0">
                <a:latin typeface="Times New Roman" panose="02020603050405020304" pitchFamily="18" charset="0"/>
              </a:rPr>
              <a:t>	</a:t>
            </a:r>
            <a:r>
              <a:rPr lang="lt-LT" altLang="lt-LT" b="1" smtClean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lt-LT" altLang="lt-LT" smtClean="0">
                <a:latin typeface="Times New Roman" panose="02020603050405020304" pitchFamily="18" charset="0"/>
              </a:rPr>
              <a:t>	</a:t>
            </a:r>
            <a:r>
              <a:rPr lang="lt-LT" altLang="lt-LT" b="1" smtClean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lt-LT" altLang="lt-LT" smtClean="0">
                <a:latin typeface="Times New Roman" panose="02020603050405020304" pitchFamily="18" charset="0"/>
              </a:rPr>
              <a:t>	</a:t>
            </a: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b;			// </a:t>
            </a:r>
            <a:r>
              <a:rPr lang="lt-LT" altLang="lt-LT" smtClean="0">
                <a:solidFill>
                  <a:srgbClr val="006600"/>
                </a:solidFill>
                <a:latin typeface="Times New Roman" panose="02020603050405020304" pitchFamily="18" charset="0"/>
              </a:rPr>
              <a:t>gerai, nes 32 &gt; 16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lt-LT" altLang="lt-LT" smtClean="0">
                <a:latin typeface="Times New Roman" panose="02020603050405020304" pitchFamily="18" charset="0"/>
              </a:rPr>
              <a:t>	</a:t>
            </a: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			// </a:t>
            </a:r>
            <a:r>
              <a:rPr lang="lt-LT" altLang="lt-LT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klaida</a:t>
            </a:r>
            <a:r>
              <a:rPr lang="lt-LT" altLang="lt-LT" smtClean="0">
                <a:solidFill>
                  <a:srgbClr val="006600"/>
                </a:solidFill>
                <a:latin typeface="Times New Roman" panose="02020603050405020304" pitchFamily="18" charset="0"/>
              </a:rPr>
              <a:t>, nes 16 &lt; 32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 = (</a:t>
            </a:r>
            <a:r>
              <a:rPr lang="lt-LT" altLang="lt-LT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	// </a:t>
            </a:r>
            <a:r>
              <a:rPr lang="lt-LT" altLang="lt-LT" smtClean="0">
                <a:solidFill>
                  <a:srgbClr val="006600"/>
                </a:solidFill>
                <a:latin typeface="Times New Roman" panose="02020603050405020304" pitchFamily="18" charset="0"/>
              </a:rPr>
              <a:t>gerai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endParaRPr lang="lt-LT" altLang="lt-LT" smtClean="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AU" altLang="lt-LT" smtClean="0">
                <a:latin typeface="Arial" panose="020B0604020202020204" pitchFamily="34" charset="0"/>
                <a:cs typeface="Arial" panose="020B0604020202020204" pitchFamily="34" charset="0"/>
              </a:rPr>
              <a:t>Sveikam tipui priskiriant realų tipą, trupmeninė dalis </a:t>
            </a:r>
            <a:r>
              <a:rPr lang="en-AU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atmetama</a:t>
            </a:r>
            <a:r>
              <a:rPr lang="en-AU" altLang="lt-LT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AU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(2.3 ir 2.8 duos 2).</a:t>
            </a:r>
            <a:r>
              <a:rPr lang="en-US" altLang="lt-LT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endParaRPr lang="lt-LT" altLang="lt-LT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lt-LT" smtClean="0">
                <a:latin typeface="Times New Roman" panose="02020603050405020304" pitchFamily="18" charset="0"/>
              </a:rPr>
              <a:t>d</a:t>
            </a:r>
            <a:r>
              <a:rPr lang="lt-LT" altLang="lt-LT" smtClean="0">
                <a:latin typeface="Times New Roman" panose="02020603050405020304" pitchFamily="18" charset="0"/>
              </a:rPr>
              <a:t>ouble </a:t>
            </a:r>
            <a:r>
              <a:rPr lang="lt-LT" altLang="lt-LT" b="1" smtClean="0">
                <a:latin typeface="Times New Roman" panose="02020603050405020304" pitchFamily="18" charset="0"/>
              </a:rPr>
              <a:t>a </a:t>
            </a:r>
            <a:r>
              <a:rPr lang="en-US" altLang="lt-LT" b="1" smtClean="0">
                <a:latin typeface="Times New Roman" panose="02020603050405020304" pitchFamily="18" charset="0"/>
              </a:rPr>
              <a:t>= 1 / 3</a:t>
            </a:r>
            <a:r>
              <a:rPr lang="en-US" altLang="lt-LT" smtClean="0">
                <a:latin typeface="Times New Roman" panose="02020603050405020304" pitchFamily="18" charset="0"/>
              </a:rPr>
              <a:t>;  </a:t>
            </a:r>
            <a:r>
              <a:rPr lang="en-US" altLang="lt-LT" smtClean="0">
                <a:solidFill>
                  <a:srgbClr val="006600"/>
                </a:solidFill>
                <a:latin typeface="Times New Roman" panose="02020603050405020304" pitchFamily="18" charset="0"/>
              </a:rPr>
              <a:t>// gausime 0 !</a:t>
            </a:r>
            <a:r>
              <a:rPr lang="en-US" altLang="lt-LT" smtClean="0">
                <a:latin typeface="Times New Roman" panose="02020603050405020304" pitchFamily="18" charset="0"/>
              </a:rPr>
              <a:t>       (tikt</a:t>
            </a:r>
            <a:r>
              <a:rPr lang="lt-LT" altLang="lt-LT" smtClean="0">
                <a:latin typeface="Times New Roman" panose="02020603050405020304" pitchFamily="18" charset="0"/>
              </a:rPr>
              <a:t>ų:  </a:t>
            </a:r>
            <a:r>
              <a:rPr lang="en-US" altLang="lt-LT" smtClean="0">
                <a:latin typeface="Times New Roman" panose="02020603050405020304" pitchFamily="18" charset="0"/>
              </a:rPr>
              <a:t> double a = 1.0 / 3.0;)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endParaRPr lang="en-US" altLang="lt-LT" smtClean="0">
              <a:latin typeface="Times New Roman" panose="02020603050405020304" pitchFamily="18" charset="0"/>
            </a:endParaRP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3174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265C629E-6140-4E23-AF67-94278CE4D7F1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30</a:t>
            </a:fld>
            <a:r>
              <a:rPr lang="lt-LT" altLang="lt-LT" sz="1400">
                <a:latin typeface="Times New Roman" panose="02020603050405020304" pitchFamily="18" charset="0"/>
              </a:rPr>
              <a:t>/46 (33)</a:t>
            </a:r>
          </a:p>
        </p:txBody>
      </p:sp>
      <p:pic>
        <p:nvPicPr>
          <p:cNvPr id="31750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751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1FD334"/>
            </a:gs>
            <a:gs pos="7001">
              <a:srgbClr val="FFFF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cs typeface="Arial" panose="020B0604020202020204" pitchFamily="34" charset="0"/>
              </a:rPr>
              <a:t>Masyvas</a:t>
            </a:r>
            <a:r>
              <a:rPr lang="lt-LT" altLang="lt-LT" sz="2400" b="1" smtClean="0">
                <a:latin typeface="Times New Roman" panose="02020603050405020304" pitchFamily="18" charset="0"/>
              </a:rPr>
              <a:t> </a:t>
            </a:r>
            <a:r>
              <a:rPr lang="lt-LT" altLang="lt-LT" sz="2400" smtClean="0">
                <a:latin typeface="Times New Roman" panose="02020603050405020304" pitchFamily="18" charset="0"/>
              </a:rPr>
              <a:t>(kaip ir C</a:t>
            </a:r>
            <a:r>
              <a:rPr lang="en-US" altLang="lt-LT" sz="2400" smtClean="0">
                <a:latin typeface="Times New Roman" panose="02020603050405020304" pitchFamily="18" charset="0"/>
              </a:rPr>
              <a:t>#)</a:t>
            </a:r>
          </a:p>
        </p:txBody>
      </p:sp>
      <p:sp>
        <p:nvSpPr>
          <p:cNvPr id="32771" name="Content Placeholder 5"/>
          <p:cNvSpPr>
            <a:spLocks noGrp="1"/>
          </p:cNvSpPr>
          <p:nvPr>
            <p:ph idx="1"/>
          </p:nvPr>
        </p:nvSpPr>
        <p:spPr>
          <a:xfrm>
            <a:off x="115888" y="1001713"/>
            <a:ext cx="8928100" cy="5319712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AU" altLang="lt-LT" smtClean="0">
                <a:latin typeface="Arial" panose="020B0604020202020204" pitchFamily="34" charset="0"/>
                <a:cs typeface="Arial" panose="020B0604020202020204" pitchFamily="34" charset="0"/>
              </a:rPr>
              <a:t>Javoje masyvas yra </a:t>
            </a:r>
            <a:r>
              <a:rPr lang="en-AU" altLang="lt-LT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objekta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s (nors masyvo klasės ir nėra).</a:t>
            </a:r>
          </a:p>
          <a:p>
            <a:pPr eaLnBrk="1" hangingPunct="1">
              <a:buClrTx/>
            </a:pPr>
            <a:r>
              <a:rPr lang="en-AU" altLang="lt-LT" smtClean="0">
                <a:latin typeface="Arial" panose="020B0604020202020204" pitchFamily="34" charset="0"/>
                <a:cs typeface="Arial" panose="020B0604020202020204" pitchFamily="34" charset="0"/>
              </a:rPr>
              <a:t>Pirmo masyvo elemento indeksas yra </a:t>
            </a:r>
            <a:r>
              <a:rPr lang="en-AU" altLang="lt-LT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lt-LT" smtClean="0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buClrTx/>
            </a:pPr>
            <a:endParaRPr lang="lt-LT" altLang="lt-LT" sz="1000" smtClean="0">
              <a:latin typeface="Times New Roman" panose="02020603050405020304" pitchFamily="18" charset="0"/>
            </a:endParaRPr>
          </a:p>
          <a:p>
            <a:pPr eaLnBrk="1" hangingPunct="1">
              <a:buClrTx/>
            </a:pPr>
            <a:r>
              <a:rPr lang="en-US" altLang="lt-LT" smtClean="0">
                <a:solidFill>
                  <a:srgbClr val="CC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Konstanta </a:t>
            </a:r>
            <a:r>
              <a:rPr lang="en-US" altLang="lt-LT" b="1" smtClean="0">
                <a:solidFill>
                  <a:srgbClr val="6B00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lt-LT" i="1" smtClean="0">
                <a:latin typeface="Arial" panose="020B0604020202020204" pitchFamily="34" charset="0"/>
                <a:cs typeface="Arial" panose="020B0604020202020204" pitchFamily="34" charset="0"/>
              </a:rPr>
              <a:t>mas</a:t>
            </a:r>
            <a:r>
              <a:rPr lang="lt-LT" altLang="lt-LT" i="1" smtClean="0">
                <a:latin typeface="Arial" panose="020B0604020202020204" pitchFamily="34" charset="0"/>
                <a:cs typeface="Arial" panose="020B0604020202020204" pitchFamily="34" charset="0"/>
              </a:rPr>
              <a:t>yvoVardas</a:t>
            </a:r>
            <a:r>
              <a:rPr lang="en-US" altLang="lt-LT" i="1" smtClean="0">
                <a:latin typeface="Arial" panose="020B0604020202020204" pitchFamily="34" charset="0"/>
                <a:cs typeface="Arial" panose="020B0604020202020204" pitchFamily="34" charset="0"/>
              </a:rPr>
              <a:t>.length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) duoda deklaruoto, 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bet</a:t>
            </a:r>
          </a:p>
          <a:p>
            <a:pPr eaLnBrk="1" hangingPunct="1">
              <a:buClrTx/>
            </a:pP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ne u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ž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pildyto masyvo ilg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į 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</a:p>
          <a:p>
            <a:pPr eaLnBrk="1" hangingPunct="1">
              <a:buClrTx/>
            </a:pPr>
            <a:endParaRPr lang="en-US" altLang="lt-LT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Vienmatis m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asyvas sukuriamas vienu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 žingsniu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, dviem žingsniais arba inicializacijo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je:</a:t>
            </a:r>
          </a:p>
          <a:p>
            <a:pPr eaLnBrk="1" hangingPunct="1">
              <a:spcBef>
                <a:spcPts val="1500"/>
              </a:spcBef>
              <a:spcAft>
                <a:spcPts val="150"/>
              </a:spcAft>
              <a:buClrTx/>
              <a:buFontTx/>
              <a:buNone/>
            </a:pPr>
            <a:r>
              <a:rPr lang="lt-LT" altLang="lt-LT" u="sng" smtClean="0">
                <a:latin typeface="Arial" panose="020B0604020202020204" pitchFamily="34" charset="0"/>
                <a:cs typeface="Arial" panose="020B0604020202020204" pitchFamily="34" charset="0"/>
              </a:rPr>
              <a:t>Vienu: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lt-LT" altLang="lt-LT" smtClean="0">
                <a:latin typeface="Times New Roman" panose="02020603050405020304" pitchFamily="18" charset="0"/>
              </a:rPr>
              <a:t>	</a:t>
            </a:r>
            <a:r>
              <a:rPr lang="en-US" altLang="lt-LT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tipas </a:t>
            </a: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masyvoV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ardas</a:t>
            </a:r>
            <a:r>
              <a:rPr lang="en-US" altLang="lt-LT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lt-LT" altLang="lt-LT" b="1" smtClean="0">
                <a:latin typeface="Times New Roman" panose="02020603050405020304" pitchFamily="18" charset="0"/>
              </a:rPr>
              <a:t> </a:t>
            </a:r>
            <a:r>
              <a:rPr lang="en-US" altLang="lt-LT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 = </a:t>
            </a:r>
            <a:r>
              <a:rPr lang="en-US" altLang="lt-LT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lt-LT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tipas[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elementų skaičius</a:t>
            </a:r>
            <a:r>
              <a:rPr lang="en-US" altLang="lt-LT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eaLnBrk="1" hangingPunct="1">
              <a:buClrTx/>
            </a:pPr>
            <a:endParaRPr lang="lt-LT" altLang="lt-LT" u="sng" smtClean="0">
              <a:latin typeface="Times New Roman" panose="02020603050405020304" pitchFamily="18" charset="0"/>
            </a:endParaRPr>
          </a:p>
          <a:p>
            <a:pPr eaLnBrk="1" hangingPunct="1">
              <a:buClrTx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Dviem:</a:t>
            </a:r>
            <a:r>
              <a:rPr lang="lt-LT" altLang="lt-LT" smtClean="0">
                <a:latin typeface="Times New Roman" panose="02020603050405020304" pitchFamily="18" charset="0"/>
              </a:rPr>
              <a:t>	</a:t>
            </a:r>
            <a:r>
              <a:rPr lang="en-US" altLang="lt-LT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tipas </a:t>
            </a: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masyvoV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ardas</a:t>
            </a:r>
            <a:r>
              <a:rPr lang="en-US" altLang="lt-LT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lt-LT" altLang="lt-LT" b="1" smtClean="0">
                <a:latin typeface="Times New Roman" panose="02020603050405020304" pitchFamily="18" charset="0"/>
              </a:rPr>
              <a:t> </a:t>
            </a:r>
            <a:r>
              <a:rPr lang="en-US" altLang="lt-LT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eaLnBrk="1" hangingPunct="1">
              <a:spcAft>
                <a:spcPts val="600"/>
              </a:spcAft>
              <a:buClrTx/>
            </a:pP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	masyvoV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ardas</a:t>
            </a:r>
            <a:r>
              <a:rPr lang="en-US" altLang="lt-LT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lt-LT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lt-LT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tipas[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elementų skaičius</a:t>
            </a: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masyve</a:t>
            </a:r>
            <a:r>
              <a:rPr lang="en-US" altLang="lt-LT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endParaRPr lang="lt-LT" altLang="lt-LT" sz="1400" u="sng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Inicializacija:</a:t>
            </a:r>
            <a:r>
              <a:rPr lang="lt-LT" altLang="lt-LT" smtClean="0">
                <a:latin typeface="Times New Roman" panose="02020603050405020304" pitchFamily="18" charset="0"/>
              </a:rPr>
              <a:t>	 </a:t>
            </a:r>
            <a:r>
              <a:rPr lang="en-US" altLang="lt-LT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tipas </a:t>
            </a: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masyvoV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ardas</a:t>
            </a: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] </a:t>
            </a:r>
            <a:r>
              <a:rPr lang="en-US" altLang="lt-LT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lt-LT" altLang="lt-LT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reikšmė, reikšmė, ....};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endParaRPr lang="en-US" altLang="lt-LT" smtClean="0">
              <a:latin typeface="Times New Roman" panose="02020603050405020304" pitchFamily="18" charset="0"/>
            </a:endParaRP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327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BCD38AAD-9D24-46B2-ADC9-652518FBAF56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31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32774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775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1FD334"/>
            </a:gs>
            <a:gs pos="7001">
              <a:srgbClr val="FFFF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cs typeface="Arial" panose="020B0604020202020204" pitchFamily="34" charset="0"/>
              </a:rPr>
              <a:t>Masyvų</a:t>
            </a:r>
            <a:r>
              <a:rPr lang="lt-LT" altLang="lt-LT" sz="2400" b="1" smtClean="0">
                <a:latin typeface="Times New Roman" panose="02020603050405020304" pitchFamily="18" charset="0"/>
              </a:rPr>
              <a:t> </a:t>
            </a:r>
            <a:r>
              <a:rPr lang="lt-LT" altLang="lt-LT" sz="2400" b="1" smtClean="0">
                <a:cs typeface="Arial" panose="020B0604020202020204" pitchFamily="34" charset="0"/>
              </a:rPr>
              <a:t>masyvas</a:t>
            </a:r>
            <a:endParaRPr lang="en-US" altLang="lt-LT" sz="2400" b="1" smtClean="0">
              <a:cs typeface="Arial" panose="020B0604020202020204" pitchFamily="34" charset="0"/>
            </a:endParaRPr>
          </a:p>
        </p:txBody>
      </p:sp>
      <p:sp>
        <p:nvSpPr>
          <p:cNvPr id="33795" name="Content Placeholder 5"/>
          <p:cNvSpPr>
            <a:spLocks noGrp="1"/>
          </p:cNvSpPr>
          <p:nvPr>
            <p:ph idx="1"/>
          </p:nvPr>
        </p:nvSpPr>
        <p:spPr>
          <a:xfrm>
            <a:off x="115888" y="1001713"/>
            <a:ext cx="8928100" cy="5319712"/>
          </a:xfrm>
        </p:spPr>
        <p:txBody>
          <a:bodyPr/>
          <a:lstStyle/>
          <a:p>
            <a:pPr eaLnBrk="1" hangingPunct="1">
              <a:buClrTx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Masyvų masyvas (dvimačio masyvo Java neturi):</a:t>
            </a:r>
          </a:p>
          <a:p>
            <a:pPr eaLnBrk="1" hangingPunct="1">
              <a:buClrTx/>
            </a:pPr>
            <a:r>
              <a:rPr lang="lt-LT" altLang="lt-LT" smtClean="0">
                <a:latin typeface="Times New Roman" panose="02020603050405020304" pitchFamily="18" charset="0"/>
              </a:rPr>
              <a:t>	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matrica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lt-LT" altLang="lt-LT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lt-LT" altLang="lt-LT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lt-LT" b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 [4][6];</a:t>
            </a:r>
          </a:p>
          <a:p>
            <a:pPr eaLnBrk="1" hangingPunct="1">
              <a:buClrTx/>
            </a:pPr>
            <a:endParaRPr lang="en-US" altLang="lt-LT" smtClean="0">
              <a:latin typeface="Times New Roman" panose="02020603050405020304" pitchFamily="18" charset="0"/>
            </a:endParaRPr>
          </a:p>
          <a:p>
            <a:pPr eaLnBrk="1" hangingPunct="1">
              <a:buClrTx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Paskelbimo metu b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ūtina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nurodyti tik pirmąjį išmatavimą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, o antrą galima nurodyti ir vėliau:</a:t>
            </a:r>
          </a:p>
          <a:p>
            <a:pPr eaLnBrk="1" hangingPunct="1">
              <a:buClrTx/>
            </a:pPr>
            <a:endParaRPr lang="lt-LT" altLang="lt-LT" smtClean="0">
              <a:latin typeface="Times New Roman" panose="02020603050405020304" pitchFamily="18" charset="0"/>
            </a:endParaRPr>
          </a:p>
          <a:p>
            <a:pPr eaLnBrk="1" hangingPunct="1">
              <a:buClrTx/>
            </a:pPr>
            <a:r>
              <a:rPr lang="lt-LT" altLang="lt-LT" smtClean="0">
                <a:latin typeface="Times New Roman" panose="02020603050405020304" pitchFamily="18" charset="0"/>
              </a:rPr>
              <a:t>	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matrica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lt-LT" altLang="lt-LT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lt-LT" altLang="lt-LT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new int [</a:t>
            </a:r>
            <a:r>
              <a:rPr lang="en-US" altLang="lt-LT" b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lt-LT" altLang="lt-LT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eaLnBrk="1" hangingPunct="1">
              <a:buClrTx/>
            </a:pPr>
            <a:r>
              <a:rPr lang="lt-LT" altLang="lt-LT" smtClean="0">
                <a:latin typeface="Times New Roman" panose="02020603050405020304" pitchFamily="18" charset="0"/>
              </a:rPr>
              <a:t>	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matrica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= new int [5];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lt-LT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pirma eilutė – 5 elementai</a:t>
            </a:r>
          </a:p>
          <a:p>
            <a:pPr eaLnBrk="1" hangingPunct="1">
              <a:buClrTx/>
            </a:pPr>
            <a:r>
              <a:rPr lang="lt-LT" altLang="lt-LT" smtClean="0">
                <a:latin typeface="Times New Roman" panose="02020603050405020304" pitchFamily="18" charset="0"/>
              </a:rPr>
              <a:t>	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matrica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= new int [6];</a:t>
            </a:r>
            <a:r>
              <a:rPr lang="en-US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lt-LT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antra eilutė – 6 elementai</a:t>
            </a:r>
          </a:p>
          <a:p>
            <a:pPr eaLnBrk="1" hangingPunct="1">
              <a:buClrTx/>
            </a:pPr>
            <a:endParaRPr lang="lt-LT" altLang="lt-LT" smtClean="0">
              <a:latin typeface="Times New Roman" panose="02020603050405020304" pitchFamily="18" charset="0"/>
            </a:endParaRPr>
          </a:p>
          <a:p>
            <a:pPr eaLnBrk="1" hangingPunct="1">
              <a:buClrTx/>
            </a:pPr>
            <a:endParaRPr lang="lt-LT" altLang="lt-LT" smtClean="0">
              <a:latin typeface="Times New Roman" panose="02020603050405020304" pitchFamily="18" charset="0"/>
            </a:endParaRPr>
          </a:p>
          <a:p>
            <a:pPr eaLnBrk="1" hangingPunct="1">
              <a:buClrTx/>
            </a:pPr>
            <a:r>
              <a:rPr lang="en-US" altLang="lt-LT" u="sng" smtClean="0">
                <a:latin typeface="Arial" panose="020B0604020202020204" pitchFamily="34" charset="0"/>
                <a:cs typeface="Arial" panose="020B0604020202020204" pitchFamily="34" charset="0"/>
              </a:rPr>
              <a:t>Tiesiogin</a:t>
            </a:r>
            <a:r>
              <a:rPr lang="lt-LT" altLang="lt-LT" u="sng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altLang="lt-LT" u="sng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u="sng" smtClean="0">
                <a:latin typeface="Arial" panose="020B0604020202020204" pitchFamily="34" charset="0"/>
                <a:cs typeface="Arial" panose="020B0604020202020204" pitchFamily="34" charset="0"/>
              </a:rPr>
              <a:t>paskelbimas </a:t>
            </a:r>
            <a:r>
              <a:rPr lang="lt-LT" altLang="lt-LT" smtClean="0">
                <a:latin typeface="Times New Roman" panose="02020603050405020304" pitchFamily="18" charset="0"/>
              </a:rPr>
              <a:t>(be </a:t>
            </a:r>
            <a:r>
              <a:rPr lang="lt-LT" altLang="lt-LT" b="1" smtClean="0">
                <a:latin typeface="Times New Roman" panose="02020603050405020304" pitchFamily="18" charset="0"/>
              </a:rPr>
              <a:t>new</a:t>
            </a:r>
            <a:r>
              <a:rPr lang="lt-LT" altLang="lt-LT" smtClean="0">
                <a:latin typeface="Times New Roman" panose="02020603050405020304" pitchFamily="18" charset="0"/>
              </a:rPr>
              <a:t>)</a:t>
            </a:r>
            <a:r>
              <a:rPr lang="en-US" altLang="lt-LT" smtClean="0"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buClrTx/>
            </a:pPr>
            <a:r>
              <a:rPr lang="lt-LT" altLang="lt-LT" smtClean="0">
                <a:solidFill>
                  <a:srgbClr val="0033CC"/>
                </a:solidFill>
                <a:latin typeface="Times New Roman" panose="02020603050405020304" pitchFamily="18" charset="0"/>
              </a:rPr>
              <a:t>int </a:t>
            </a:r>
            <a:r>
              <a:rPr lang="lt-LT" altLang="lt-LT" smtClean="0">
                <a:latin typeface="Times New Roman" panose="02020603050405020304" pitchFamily="18" charset="0"/>
              </a:rPr>
              <a:t>matrica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</a:rPr>
              <a:t>[</a:t>
            </a:r>
            <a:r>
              <a:rPr lang="lt-LT" altLang="lt-LT" smtClean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</a:rPr>
              <a:t>]</a:t>
            </a:r>
            <a:r>
              <a:rPr lang="lt-LT" altLang="lt-LT" smtClean="0">
                <a:solidFill>
                  <a:srgbClr val="0033CC"/>
                </a:solidFill>
                <a:latin typeface="Times New Roman" panose="02020603050405020304" pitchFamily="18" charset="0"/>
              </a:rPr>
              <a:t>[ ] 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lt-LT" altLang="lt-LT" smtClean="0">
                <a:solidFill>
                  <a:srgbClr val="0033CC"/>
                </a:solidFill>
                <a:latin typeface="Times New Roman" panose="02020603050405020304" pitchFamily="18" charset="0"/>
              </a:rPr>
              <a:t> {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</a:rPr>
              <a:t>{</a:t>
            </a:r>
            <a:r>
              <a:rPr lang="lt-LT" altLang="lt-LT" smtClean="0">
                <a:solidFill>
                  <a:srgbClr val="0033CC"/>
                </a:solidFill>
                <a:latin typeface="Times New Roman" panose="02020603050405020304" pitchFamily="18" charset="0"/>
              </a:rPr>
              <a:t>1, 2, 3}, {4,  4}, {5, 10, 12, 15, 7, 11}};</a:t>
            </a:r>
            <a:r>
              <a:rPr lang="lt-LT" altLang="lt-LT" smtClean="0">
                <a:solidFill>
                  <a:srgbClr val="008000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3379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00FD52EC-F03C-4032-B399-15C072AE2130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32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33798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799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1FD334"/>
            </a:gs>
            <a:gs pos="7001">
              <a:srgbClr val="FFFF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latin typeface="Times New Roman" panose="02020603050405020304" pitchFamily="18" charset="0"/>
              </a:rPr>
              <a:t>Operacijos </a:t>
            </a:r>
            <a:r>
              <a:rPr lang="lt-LT" altLang="lt-LT" sz="2400" smtClean="0">
                <a:latin typeface="Times New Roman" panose="02020603050405020304" pitchFamily="18" charset="0"/>
              </a:rPr>
              <a:t>(pilnai atitinka C++ ir C</a:t>
            </a:r>
            <a:r>
              <a:rPr lang="en-US" altLang="lt-LT" sz="2400" smtClean="0">
                <a:latin typeface="Times New Roman" panose="02020603050405020304" pitchFamily="18" charset="0"/>
              </a:rPr>
              <a:t>#</a:t>
            </a:r>
            <a:r>
              <a:rPr lang="lt-LT" altLang="lt-LT" sz="2400" smtClean="0">
                <a:latin typeface="Times New Roman" panose="02020603050405020304" pitchFamily="18" charset="0"/>
              </a:rPr>
              <a:t>)</a:t>
            </a:r>
            <a:endParaRPr lang="en-US" altLang="lt-LT" sz="2400" smtClean="0">
              <a:latin typeface="Times New Roman" panose="02020603050405020304" pitchFamily="18" charset="0"/>
            </a:endParaRPr>
          </a:p>
        </p:txBody>
      </p:sp>
      <p:sp>
        <p:nvSpPr>
          <p:cNvPr id="30723" name="Content Placeholder 5"/>
          <p:cNvSpPr>
            <a:spLocks noGrp="1"/>
          </p:cNvSpPr>
          <p:nvPr>
            <p:ph idx="1"/>
          </p:nvPr>
        </p:nvSpPr>
        <p:spPr>
          <a:xfrm>
            <a:off x="115888" y="1001713"/>
            <a:ext cx="8928100" cy="531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lt-LT" altLang="lt-LT" smtClean="0">
                <a:latin typeface="+mj-lt"/>
              </a:rPr>
              <a:t>1. Pagrindinės:  </a:t>
            </a:r>
            <a:r>
              <a:rPr lang="lt-LT" altLang="lt-LT" b="1" smtClean="0">
                <a:solidFill>
                  <a:srgbClr val="FF0000"/>
                </a:solidFill>
                <a:latin typeface="Times New Roman" pitchFamily="16" charset="0"/>
              </a:rPr>
              <a:t>+   -   *   /    </a:t>
            </a:r>
            <a:r>
              <a:rPr lang="de-DE" altLang="lt-LT" b="1" smtClean="0">
                <a:solidFill>
                  <a:srgbClr val="FF0000"/>
                </a:solidFill>
                <a:latin typeface="Times New Roman" pitchFamily="16" charset="0"/>
              </a:rPr>
              <a:t>%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lt-LT" smtClean="0">
                <a:latin typeface="Times New Roman" pitchFamily="16" charset="0"/>
              </a:rPr>
              <a:t>	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lt-LT" sz="2000" err="1" smtClean="0">
                <a:latin typeface="Arial" panose="020B0604020202020204" pitchFamily="34" charset="0"/>
                <a:cs typeface="Arial" panose="020B0604020202020204" pitchFamily="34" charset="0"/>
              </a:rPr>
              <a:t>suma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t-LT" sz="2000" err="1" smtClean="0">
                <a:latin typeface="Arial" panose="020B0604020202020204" pitchFamily="34" charset="0"/>
                <a:cs typeface="Arial" panose="020B0604020202020204" pitchFamily="34" charset="0"/>
              </a:rPr>
              <a:t>skirtumas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t-LT" sz="2000" err="1" smtClean="0">
                <a:latin typeface="Arial" panose="020B0604020202020204" pitchFamily="34" charset="0"/>
                <a:cs typeface="Arial" panose="020B0604020202020204" pitchFamily="34" charset="0"/>
              </a:rPr>
              <a:t>daugyba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t-LT" sz="2000" err="1" smtClean="0">
                <a:latin typeface="Arial" panose="020B0604020202020204" pitchFamily="34" charset="0"/>
                <a:cs typeface="Arial" panose="020B0604020202020204" pitchFamily="34" charset="0"/>
              </a:rPr>
              <a:t>dalyba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t-LT" sz="2000" err="1" smtClean="0">
                <a:latin typeface="Arial" panose="020B0604020202020204" pitchFamily="34" charset="0"/>
                <a:cs typeface="Arial" panose="020B0604020202020204" pitchFamily="34" charset="0"/>
              </a:rPr>
              <a:t>dalybos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2000" err="1" smtClean="0">
                <a:latin typeface="Arial" panose="020B0604020202020204" pitchFamily="34" charset="0"/>
                <a:cs typeface="Arial" panose="020B0604020202020204" pitchFamily="34" charset="0"/>
              </a:rPr>
              <a:t>liekana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  <a:defRPr/>
            </a:pPr>
            <a:endParaRPr lang="lt-LT" altLang="lt-LT" sz="2000" smtClean="0">
              <a:latin typeface="Times New Roman" pitchFamily="16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lt-LT" altLang="lt-LT" smtClean="0">
                <a:latin typeface="Times New Roman" pitchFamily="16" charset="0"/>
              </a:rPr>
              <a:t>2. 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Didina/mažina vienetu:  </a:t>
            </a:r>
            <a:r>
              <a:rPr lang="lt-LT" altLang="lt-LT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   --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spcAft>
                <a:spcPts val="750"/>
              </a:spcAft>
              <a:buClrTx/>
              <a:buFontTx/>
              <a:buNone/>
              <a:defRPr/>
            </a:pPr>
            <a:r>
              <a:rPr lang="lt-LT" altLang="lt-LT" smtClean="0">
                <a:latin typeface="Times New Roman" pitchFamily="16" charset="0"/>
              </a:rPr>
              <a:t>	</a:t>
            </a:r>
            <a:r>
              <a:rPr lang="lt-LT" altLang="lt-LT" smtClean="0">
                <a:solidFill>
                  <a:srgbClr val="0033CC"/>
                </a:solidFill>
                <a:latin typeface="Times New Roman" pitchFamily="16" charset="0"/>
              </a:rPr>
              <a:t>i</a:t>
            </a:r>
            <a:r>
              <a:rPr lang="lt-LT" altLang="lt-LT" b="1" smtClean="0">
                <a:solidFill>
                  <a:srgbClr val="990033"/>
                </a:solidFill>
                <a:latin typeface="Times New Roman" pitchFamily="16" charset="0"/>
              </a:rPr>
              <a:t>++</a:t>
            </a:r>
            <a:r>
              <a:rPr lang="en-US" altLang="lt-LT" smtClean="0">
                <a:solidFill>
                  <a:srgbClr val="0033CC"/>
                </a:solidFill>
                <a:latin typeface="Times New Roman" pitchFamily="16" charset="0"/>
              </a:rPr>
              <a:t>;		</a:t>
            </a:r>
            <a:r>
              <a:rPr lang="en-US" altLang="lt-LT" smtClean="0">
                <a:solidFill>
                  <a:srgbClr val="006600"/>
                </a:solidFill>
                <a:latin typeface="Times New Roman" pitchFamily="16" charset="0"/>
              </a:rPr>
              <a:t>// </a:t>
            </a:r>
            <a:r>
              <a:rPr lang="lt-LT" altLang="lt-LT" smtClean="0">
                <a:solidFill>
                  <a:srgbClr val="006600"/>
                </a:solidFill>
                <a:latin typeface="Times New Roman" pitchFamily="16" charset="0"/>
              </a:rPr>
              <a:t>tolygu</a:t>
            </a:r>
            <a:r>
              <a:rPr lang="lt-LT" altLang="lt-LT" smtClean="0">
                <a:solidFill>
                  <a:srgbClr val="0033CC"/>
                </a:solidFill>
                <a:latin typeface="Times New Roman" pitchFamily="16" charset="0"/>
              </a:rPr>
              <a:t> </a:t>
            </a:r>
            <a:r>
              <a:rPr lang="en-US" altLang="lt-LT" smtClean="0">
                <a:solidFill>
                  <a:srgbClr val="0033CC"/>
                </a:solidFill>
                <a:latin typeface="Times New Roman" pitchFamily="16" charset="0"/>
              </a:rPr>
              <a:t>  </a:t>
            </a:r>
            <a:r>
              <a:rPr lang="en-US" altLang="lt-LT" err="1" smtClean="0">
                <a:latin typeface="Times New Roman" pitchFamily="16" charset="0"/>
              </a:rPr>
              <a:t>i</a:t>
            </a:r>
            <a:r>
              <a:rPr lang="en-US" altLang="lt-LT" smtClean="0">
                <a:latin typeface="Times New Roman" pitchFamily="16" charset="0"/>
              </a:rPr>
              <a:t> = </a:t>
            </a:r>
            <a:r>
              <a:rPr lang="en-US" altLang="lt-LT" err="1" smtClean="0">
                <a:latin typeface="Times New Roman" pitchFamily="16" charset="0"/>
              </a:rPr>
              <a:t>i</a:t>
            </a:r>
            <a:r>
              <a:rPr lang="en-US" altLang="lt-LT" smtClean="0">
                <a:latin typeface="Times New Roman" pitchFamily="16" charset="0"/>
              </a:rPr>
              <a:t> + 1;</a:t>
            </a:r>
          </a:p>
          <a:p>
            <a:pPr eaLnBrk="1" hangingPunct="1">
              <a:lnSpc>
                <a:spcPct val="90000"/>
              </a:lnSpc>
              <a:buClrTx/>
              <a:buFont typeface="Times New Roman" pitchFamily="16" charset="0"/>
              <a:buNone/>
              <a:defRPr/>
            </a:pPr>
            <a:r>
              <a:rPr lang="en-US" altLang="lt-LT" smtClean="0">
                <a:solidFill>
                  <a:srgbClr val="0033CC"/>
                </a:solidFill>
                <a:latin typeface="Times New Roman" pitchFamily="16" charset="0"/>
              </a:rPr>
              <a:t>	</a:t>
            </a:r>
            <a:r>
              <a:rPr lang="en-US" altLang="lt-LT" err="1" smtClean="0">
                <a:solidFill>
                  <a:srgbClr val="0033CC"/>
                </a:solidFill>
                <a:latin typeface="Times New Roman" pitchFamily="16" charset="0"/>
              </a:rPr>
              <a:t>i</a:t>
            </a:r>
            <a:r>
              <a:rPr lang="en-US" altLang="lt-LT" smtClean="0">
                <a:solidFill>
                  <a:srgbClr val="0033CC"/>
                </a:solidFill>
                <a:latin typeface="Times New Roman" pitchFamily="16" charset="0"/>
              </a:rPr>
              <a:t> = 1;</a:t>
            </a:r>
          </a:p>
          <a:p>
            <a:pPr eaLnBrk="1" hangingPunct="1">
              <a:lnSpc>
                <a:spcPct val="90000"/>
              </a:lnSpc>
              <a:buClrTx/>
              <a:buFont typeface="Times New Roman" pitchFamily="16" charset="0"/>
              <a:buNone/>
              <a:defRPr/>
            </a:pPr>
            <a:r>
              <a:rPr lang="en-US" altLang="lt-LT" smtClean="0">
                <a:solidFill>
                  <a:srgbClr val="0033CC"/>
                </a:solidFill>
                <a:latin typeface="Times New Roman" pitchFamily="16" charset="0"/>
              </a:rPr>
              <a:t>	j = 10 </a:t>
            </a:r>
            <a:r>
              <a:rPr lang="lt-LT" altLang="lt-LT" smtClean="0">
                <a:solidFill>
                  <a:srgbClr val="0033CC"/>
                </a:solidFill>
                <a:latin typeface="Times New Roman" pitchFamily="16" charset="0"/>
              </a:rPr>
              <a:t> </a:t>
            </a:r>
            <a:r>
              <a:rPr lang="en-US" altLang="lt-LT" smtClean="0">
                <a:solidFill>
                  <a:srgbClr val="0033CC"/>
                </a:solidFill>
                <a:latin typeface="Times New Roman" pitchFamily="16" charset="0"/>
              </a:rPr>
              <a:t>+ </a:t>
            </a:r>
            <a:r>
              <a:rPr lang="lt-LT" altLang="lt-LT" smtClean="0">
                <a:solidFill>
                  <a:srgbClr val="0033CC"/>
                </a:solidFill>
                <a:latin typeface="Times New Roman" pitchFamily="16" charset="0"/>
              </a:rPr>
              <a:t> </a:t>
            </a:r>
            <a:r>
              <a:rPr lang="en-US" altLang="lt-LT" err="1" smtClean="0">
                <a:solidFill>
                  <a:srgbClr val="0033CC"/>
                </a:solidFill>
                <a:latin typeface="Times New Roman" pitchFamily="16" charset="0"/>
              </a:rPr>
              <a:t>i</a:t>
            </a:r>
            <a:r>
              <a:rPr lang="en-US" altLang="lt-LT" b="1" smtClean="0">
                <a:solidFill>
                  <a:srgbClr val="990033"/>
                </a:solidFill>
                <a:latin typeface="Times New Roman" pitchFamily="16" charset="0"/>
              </a:rPr>
              <a:t>++</a:t>
            </a:r>
            <a:r>
              <a:rPr lang="en-US" altLang="lt-LT" smtClean="0">
                <a:solidFill>
                  <a:srgbClr val="0033CC"/>
                </a:solidFill>
                <a:latin typeface="Times New Roman" pitchFamily="16" charset="0"/>
              </a:rPr>
              <a:t>;	</a:t>
            </a:r>
            <a:r>
              <a:rPr lang="en-US" altLang="lt-LT" smtClean="0">
                <a:solidFill>
                  <a:srgbClr val="006600"/>
                </a:solidFill>
                <a:latin typeface="Times New Roman" pitchFamily="16" charset="0"/>
              </a:rPr>
              <a:t>//  </a:t>
            </a:r>
            <a:r>
              <a:rPr lang="en-US" altLang="lt-LT" smtClean="0">
                <a:latin typeface="Times New Roman" pitchFamily="16" charset="0"/>
              </a:rPr>
              <a:t>j</a:t>
            </a:r>
            <a:r>
              <a:rPr lang="en-US" altLang="lt-LT" smtClean="0">
                <a:solidFill>
                  <a:srgbClr val="006600"/>
                </a:solidFill>
                <a:latin typeface="Times New Roman" pitchFamily="16" charset="0"/>
              </a:rPr>
              <a:t> bus 11   (</a:t>
            </a:r>
            <a:r>
              <a:rPr lang="en-US" altLang="lt-LT" b="1" err="1" smtClean="0">
                <a:latin typeface="Times New Roman" pitchFamily="16" charset="0"/>
              </a:rPr>
              <a:t>i</a:t>
            </a:r>
            <a:r>
              <a:rPr lang="en-US" altLang="lt-LT" smtClean="0">
                <a:solidFill>
                  <a:srgbClr val="006600"/>
                </a:solidFill>
                <a:latin typeface="Times New Roman" pitchFamily="16" charset="0"/>
              </a:rPr>
              <a:t> </a:t>
            </a:r>
            <a:r>
              <a:rPr lang="en-US" altLang="lt-LT" err="1" smtClean="0">
                <a:solidFill>
                  <a:srgbClr val="006600"/>
                </a:solidFill>
                <a:latin typeface="Times New Roman" pitchFamily="16" charset="0"/>
              </a:rPr>
              <a:t>didina</a:t>
            </a:r>
            <a:r>
              <a:rPr lang="en-US" altLang="lt-LT" smtClean="0">
                <a:solidFill>
                  <a:srgbClr val="006600"/>
                </a:solidFill>
                <a:latin typeface="Times New Roman" pitchFamily="16" charset="0"/>
              </a:rPr>
              <a:t> </a:t>
            </a:r>
            <a:r>
              <a:rPr lang="en-US" altLang="lt-LT" b="1" err="1" smtClean="0">
                <a:solidFill>
                  <a:srgbClr val="006600"/>
                </a:solidFill>
                <a:latin typeface="Times New Roman" pitchFamily="16" charset="0"/>
              </a:rPr>
              <a:t>po</a:t>
            </a:r>
            <a:r>
              <a:rPr lang="en-US" altLang="lt-LT" smtClean="0">
                <a:solidFill>
                  <a:srgbClr val="006600"/>
                </a:solidFill>
                <a:latin typeface="Times New Roman" pitchFamily="16" charset="0"/>
              </a:rPr>
              <a:t> </a:t>
            </a:r>
            <a:r>
              <a:rPr lang="en-US" altLang="lt-LT" err="1" smtClean="0">
                <a:solidFill>
                  <a:srgbClr val="006600"/>
                </a:solidFill>
                <a:latin typeface="Times New Roman" pitchFamily="16" charset="0"/>
              </a:rPr>
              <a:t>operacijos</a:t>
            </a:r>
            <a:r>
              <a:rPr lang="en-US" altLang="lt-LT" smtClean="0">
                <a:solidFill>
                  <a:srgbClr val="006600"/>
                </a:solidFill>
                <a:latin typeface="Times New Roman" pitchFamily="16" charset="0"/>
              </a:rPr>
              <a:t>)</a:t>
            </a:r>
          </a:p>
          <a:p>
            <a:pPr eaLnBrk="1" hangingPunct="1">
              <a:lnSpc>
                <a:spcPct val="90000"/>
              </a:lnSpc>
              <a:buClrTx/>
              <a:buFont typeface="Times New Roman" pitchFamily="16" charset="0"/>
              <a:buNone/>
              <a:defRPr/>
            </a:pPr>
            <a:r>
              <a:rPr lang="en-US" altLang="lt-LT" smtClean="0">
                <a:solidFill>
                  <a:srgbClr val="0033CC"/>
                </a:solidFill>
                <a:latin typeface="Times New Roman" pitchFamily="16" charset="0"/>
              </a:rPr>
              <a:t>	</a:t>
            </a:r>
          </a:p>
          <a:p>
            <a:pPr eaLnBrk="1" hangingPunct="1">
              <a:lnSpc>
                <a:spcPct val="90000"/>
              </a:lnSpc>
              <a:buClrTx/>
              <a:buFont typeface="Times New Roman" pitchFamily="16" charset="0"/>
              <a:buNone/>
              <a:defRPr/>
            </a:pPr>
            <a:r>
              <a:rPr lang="lt-LT" altLang="lt-LT" smtClean="0">
                <a:solidFill>
                  <a:srgbClr val="0033CC"/>
                </a:solidFill>
                <a:latin typeface="Times New Roman" pitchFamily="16" charset="0"/>
              </a:rPr>
              <a:t>	</a:t>
            </a:r>
            <a:r>
              <a:rPr lang="en-US" altLang="lt-LT" err="1" smtClean="0">
                <a:solidFill>
                  <a:srgbClr val="0033CC"/>
                </a:solidFill>
                <a:latin typeface="Times New Roman" pitchFamily="16" charset="0"/>
              </a:rPr>
              <a:t>i</a:t>
            </a:r>
            <a:r>
              <a:rPr lang="en-US" altLang="lt-LT" smtClean="0">
                <a:solidFill>
                  <a:srgbClr val="0033CC"/>
                </a:solidFill>
                <a:latin typeface="Times New Roman" pitchFamily="16" charset="0"/>
              </a:rPr>
              <a:t> = 1;</a:t>
            </a:r>
          </a:p>
          <a:p>
            <a:pPr eaLnBrk="1" hangingPunct="1">
              <a:lnSpc>
                <a:spcPct val="90000"/>
              </a:lnSpc>
              <a:buClrTx/>
              <a:buFont typeface="Times New Roman" pitchFamily="16" charset="0"/>
              <a:buNone/>
              <a:defRPr/>
            </a:pPr>
            <a:r>
              <a:rPr lang="en-US" altLang="lt-LT" smtClean="0">
                <a:solidFill>
                  <a:srgbClr val="0033CC"/>
                </a:solidFill>
                <a:latin typeface="Times New Roman" pitchFamily="16" charset="0"/>
              </a:rPr>
              <a:t>	j = 10</a:t>
            </a:r>
            <a:r>
              <a:rPr lang="lt-LT" altLang="lt-LT" smtClean="0">
                <a:solidFill>
                  <a:srgbClr val="0033CC"/>
                </a:solidFill>
                <a:latin typeface="Times New Roman" pitchFamily="16" charset="0"/>
              </a:rPr>
              <a:t> </a:t>
            </a:r>
            <a:r>
              <a:rPr lang="en-US" altLang="lt-LT" smtClean="0">
                <a:solidFill>
                  <a:srgbClr val="0033CC"/>
                </a:solidFill>
                <a:latin typeface="Times New Roman" pitchFamily="16" charset="0"/>
              </a:rPr>
              <a:t> + </a:t>
            </a:r>
            <a:r>
              <a:rPr lang="lt-LT" altLang="lt-LT" smtClean="0">
                <a:solidFill>
                  <a:srgbClr val="0033CC"/>
                </a:solidFill>
                <a:latin typeface="Times New Roman" pitchFamily="16" charset="0"/>
              </a:rPr>
              <a:t> </a:t>
            </a:r>
            <a:r>
              <a:rPr lang="en-US" altLang="lt-LT" b="1" smtClean="0">
                <a:solidFill>
                  <a:srgbClr val="990033"/>
                </a:solidFill>
                <a:latin typeface="Times New Roman" pitchFamily="16" charset="0"/>
              </a:rPr>
              <a:t>++</a:t>
            </a:r>
            <a:r>
              <a:rPr lang="en-US" altLang="lt-LT" err="1" smtClean="0">
                <a:solidFill>
                  <a:srgbClr val="0033CC"/>
                </a:solidFill>
                <a:latin typeface="Times New Roman" pitchFamily="16" charset="0"/>
              </a:rPr>
              <a:t>i</a:t>
            </a:r>
            <a:r>
              <a:rPr lang="en-US" altLang="lt-LT" smtClean="0">
                <a:solidFill>
                  <a:srgbClr val="0033CC"/>
                </a:solidFill>
                <a:latin typeface="Times New Roman" pitchFamily="16" charset="0"/>
              </a:rPr>
              <a:t>;	</a:t>
            </a:r>
            <a:r>
              <a:rPr lang="en-US" altLang="lt-LT" smtClean="0">
                <a:solidFill>
                  <a:srgbClr val="006600"/>
                </a:solidFill>
                <a:latin typeface="Times New Roman" pitchFamily="16" charset="0"/>
              </a:rPr>
              <a:t>//  </a:t>
            </a:r>
            <a:r>
              <a:rPr lang="en-US" altLang="lt-LT" smtClean="0">
                <a:latin typeface="Times New Roman" pitchFamily="16" charset="0"/>
              </a:rPr>
              <a:t>j</a:t>
            </a:r>
            <a:r>
              <a:rPr lang="en-US" altLang="lt-LT" smtClean="0">
                <a:solidFill>
                  <a:srgbClr val="006600"/>
                </a:solidFill>
                <a:latin typeface="Times New Roman" pitchFamily="16" charset="0"/>
              </a:rPr>
              <a:t> bus 12   (</a:t>
            </a:r>
            <a:r>
              <a:rPr lang="en-US" altLang="lt-LT" b="1" err="1" smtClean="0">
                <a:latin typeface="Times New Roman" pitchFamily="16" charset="0"/>
              </a:rPr>
              <a:t>i</a:t>
            </a:r>
            <a:r>
              <a:rPr lang="en-US" altLang="lt-LT" smtClean="0">
                <a:solidFill>
                  <a:srgbClr val="006600"/>
                </a:solidFill>
                <a:latin typeface="Times New Roman" pitchFamily="16" charset="0"/>
              </a:rPr>
              <a:t> </a:t>
            </a:r>
            <a:r>
              <a:rPr lang="en-US" altLang="lt-LT" err="1" smtClean="0">
                <a:solidFill>
                  <a:srgbClr val="006600"/>
                </a:solidFill>
                <a:latin typeface="Times New Roman" pitchFamily="16" charset="0"/>
              </a:rPr>
              <a:t>didina</a:t>
            </a:r>
            <a:r>
              <a:rPr lang="en-US" altLang="lt-LT" smtClean="0">
                <a:solidFill>
                  <a:srgbClr val="006600"/>
                </a:solidFill>
                <a:latin typeface="Times New Roman" pitchFamily="16" charset="0"/>
              </a:rPr>
              <a:t> </a:t>
            </a:r>
            <a:r>
              <a:rPr lang="en-US" altLang="lt-LT" b="1" err="1" smtClean="0">
                <a:solidFill>
                  <a:srgbClr val="006600"/>
                </a:solidFill>
                <a:latin typeface="Times New Roman" pitchFamily="16" charset="0"/>
              </a:rPr>
              <a:t>prie</a:t>
            </a:r>
            <a:r>
              <a:rPr lang="lt-LT" altLang="lt-LT" b="1" smtClean="0">
                <a:solidFill>
                  <a:srgbClr val="006600"/>
                </a:solidFill>
                <a:latin typeface="Times New Roman" pitchFamily="16" charset="0"/>
              </a:rPr>
              <a:t>š</a:t>
            </a:r>
            <a:r>
              <a:rPr lang="en-US" altLang="lt-LT" smtClean="0">
                <a:solidFill>
                  <a:srgbClr val="006600"/>
                </a:solidFill>
                <a:latin typeface="Times New Roman" pitchFamily="16" charset="0"/>
              </a:rPr>
              <a:t> </a:t>
            </a:r>
            <a:r>
              <a:rPr lang="en-US" altLang="lt-LT" err="1" smtClean="0">
                <a:solidFill>
                  <a:srgbClr val="006600"/>
                </a:solidFill>
                <a:latin typeface="Times New Roman" pitchFamily="16" charset="0"/>
              </a:rPr>
              <a:t>operacij</a:t>
            </a:r>
            <a:r>
              <a:rPr lang="lt-LT" altLang="lt-LT" smtClean="0">
                <a:solidFill>
                  <a:srgbClr val="006600"/>
                </a:solidFill>
                <a:latin typeface="Times New Roman" pitchFamily="16" charset="0"/>
              </a:rPr>
              <a:t>ą</a:t>
            </a:r>
            <a:r>
              <a:rPr lang="en-US" altLang="lt-LT" smtClean="0">
                <a:solidFill>
                  <a:srgbClr val="006600"/>
                </a:solidFill>
                <a:latin typeface="Times New Roman" pitchFamily="16" charset="0"/>
              </a:rPr>
              <a:t>)</a:t>
            </a:r>
            <a:r>
              <a:rPr lang="lt-LT" altLang="lt-LT" smtClean="0">
                <a:solidFill>
                  <a:srgbClr val="006600"/>
                </a:solidFill>
                <a:latin typeface="Times New Roman" pitchFamily="16" charset="0"/>
              </a:rPr>
              <a:t/>
            </a:r>
            <a:br>
              <a:rPr lang="lt-LT" altLang="lt-LT" smtClean="0">
                <a:solidFill>
                  <a:srgbClr val="006600"/>
                </a:solidFill>
                <a:latin typeface="Times New Roman" pitchFamily="16" charset="0"/>
              </a:rPr>
            </a:br>
            <a:r>
              <a:rPr lang="lt-LT" altLang="lt-LT" smtClean="0">
                <a:latin typeface="Times New Roman" pitchFamily="16" charset="0"/>
              </a:rPr>
              <a:t>c = a++ + ++b;       </a:t>
            </a:r>
            <a:r>
              <a:rPr lang="lt-LT" altLang="lt-LT" smtClean="0">
                <a:solidFill>
                  <a:srgbClr val="006600"/>
                </a:solidFill>
                <a:latin typeface="Times New Roman" pitchFamily="16" charset="0"/>
              </a:rPr>
              <a:t>// kam lygus c, jei pradiniai a=1 ir b=1     ???</a:t>
            </a:r>
          </a:p>
          <a:p>
            <a:pPr eaLnBrk="1" hangingPunct="1">
              <a:lnSpc>
                <a:spcPct val="90000"/>
              </a:lnSpc>
              <a:spcBef>
                <a:spcPts val="1125"/>
              </a:spcBef>
              <a:buClrTx/>
              <a:buFontTx/>
              <a:buNone/>
              <a:defRPr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3. Priskyrimas su operacija: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lt-LT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   -=    *=     /=    %=</a:t>
            </a:r>
          </a:p>
          <a:p>
            <a:pPr eaLnBrk="1" hangingPunct="1">
              <a:lnSpc>
                <a:spcPct val="80000"/>
              </a:lnSpc>
              <a:spcAft>
                <a:spcPts val="750"/>
              </a:spcAft>
              <a:buClrTx/>
              <a:buFont typeface="Times New Roman" pitchFamily="16" charset="0"/>
              <a:buNone/>
              <a:defRPr/>
            </a:pPr>
            <a:endParaRPr lang="lt-LT" altLang="lt-LT" sz="800" smtClean="0">
              <a:solidFill>
                <a:srgbClr val="0033CC"/>
              </a:solidFill>
              <a:latin typeface="Times New Roman" pitchFamily="16" charset="0"/>
            </a:endParaRPr>
          </a:p>
          <a:p>
            <a:pPr eaLnBrk="1" hangingPunct="1">
              <a:lnSpc>
                <a:spcPct val="80000"/>
              </a:lnSpc>
              <a:spcAft>
                <a:spcPts val="750"/>
              </a:spcAft>
              <a:buClrTx/>
              <a:buFont typeface="Times New Roman" pitchFamily="16" charset="0"/>
              <a:buNone/>
              <a:defRPr/>
            </a:pPr>
            <a:r>
              <a:rPr lang="en-US" altLang="lt-LT" smtClean="0">
                <a:solidFill>
                  <a:srgbClr val="0033CC"/>
                </a:solidFill>
                <a:latin typeface="Times New Roman" pitchFamily="16" charset="0"/>
              </a:rPr>
              <a:t>	</a:t>
            </a:r>
            <a:r>
              <a:rPr lang="lt-LT" altLang="lt-LT" smtClean="0">
                <a:solidFill>
                  <a:srgbClr val="0033CC"/>
                </a:solidFill>
                <a:latin typeface="Times New Roman" pitchFamily="16" charset="0"/>
              </a:rPr>
              <a:t>i</a:t>
            </a:r>
            <a:r>
              <a:rPr lang="en-US" altLang="lt-LT" smtClean="0">
                <a:solidFill>
                  <a:srgbClr val="0033CC"/>
                </a:solidFill>
                <a:latin typeface="Times New Roman" pitchFamily="16" charset="0"/>
              </a:rPr>
              <a:t> </a:t>
            </a:r>
            <a:r>
              <a:rPr lang="lt-LT" altLang="lt-LT" b="1" smtClean="0">
                <a:solidFill>
                  <a:srgbClr val="990033"/>
                </a:solidFill>
                <a:latin typeface="Times New Roman" pitchFamily="16" charset="0"/>
              </a:rPr>
              <a:t>+</a:t>
            </a:r>
            <a:r>
              <a:rPr lang="en-US" altLang="lt-LT" b="1" smtClean="0">
                <a:solidFill>
                  <a:srgbClr val="990033"/>
                </a:solidFill>
                <a:latin typeface="Times New Roman" pitchFamily="16" charset="0"/>
              </a:rPr>
              <a:t>=</a:t>
            </a:r>
            <a:r>
              <a:rPr lang="en-US" altLang="lt-LT" smtClean="0">
                <a:solidFill>
                  <a:srgbClr val="0033CC"/>
                </a:solidFill>
                <a:latin typeface="Times New Roman" pitchFamily="16" charset="0"/>
              </a:rPr>
              <a:t> </a:t>
            </a:r>
            <a:r>
              <a:rPr lang="lt-LT" altLang="lt-LT" smtClean="0">
                <a:solidFill>
                  <a:srgbClr val="0033CC"/>
                </a:solidFill>
                <a:latin typeface="Times New Roman" pitchFamily="16" charset="0"/>
              </a:rPr>
              <a:t>5</a:t>
            </a:r>
            <a:r>
              <a:rPr lang="en-US" altLang="lt-LT" smtClean="0">
                <a:solidFill>
                  <a:srgbClr val="0033CC"/>
                </a:solidFill>
                <a:latin typeface="Times New Roman" pitchFamily="16" charset="0"/>
              </a:rPr>
              <a:t>;</a:t>
            </a:r>
            <a:r>
              <a:rPr lang="lt-LT" altLang="lt-LT" smtClean="0">
                <a:latin typeface="Times New Roman" pitchFamily="16" charset="0"/>
              </a:rPr>
              <a:t>  </a:t>
            </a:r>
          </a:p>
          <a:p>
            <a:pPr eaLnBrk="1" hangingPunct="1">
              <a:lnSpc>
                <a:spcPct val="80000"/>
              </a:lnSpc>
              <a:spcAft>
                <a:spcPts val="750"/>
              </a:spcAft>
              <a:buClrTx/>
              <a:buFont typeface="Times New Roman" pitchFamily="16" charset="0"/>
              <a:buNone/>
              <a:defRPr/>
            </a:pPr>
            <a:r>
              <a:rPr lang="en-US" altLang="lt-LT" smtClean="0">
                <a:solidFill>
                  <a:srgbClr val="006600"/>
                </a:solidFill>
                <a:latin typeface="Times New Roman" pitchFamily="16" charset="0"/>
              </a:rPr>
              <a:t>	</a:t>
            </a:r>
            <a:r>
              <a:rPr lang="en-US" altLang="lt-LT" err="1" smtClean="0">
                <a:solidFill>
                  <a:srgbClr val="0033CC"/>
                </a:solidFill>
                <a:latin typeface="Times New Roman" pitchFamily="16" charset="0"/>
              </a:rPr>
              <a:t>i</a:t>
            </a:r>
            <a:r>
              <a:rPr lang="en-US" altLang="lt-LT" smtClean="0">
                <a:solidFill>
                  <a:srgbClr val="0033CC"/>
                </a:solidFill>
                <a:latin typeface="Times New Roman" pitchFamily="16" charset="0"/>
              </a:rPr>
              <a:t> = </a:t>
            </a:r>
            <a:r>
              <a:rPr lang="en-US" altLang="lt-LT" err="1" smtClean="0">
                <a:solidFill>
                  <a:srgbClr val="0033CC"/>
                </a:solidFill>
                <a:latin typeface="Times New Roman" pitchFamily="16" charset="0"/>
              </a:rPr>
              <a:t>i</a:t>
            </a:r>
            <a:r>
              <a:rPr lang="en-US" altLang="lt-LT" smtClean="0">
                <a:solidFill>
                  <a:srgbClr val="0033CC"/>
                </a:solidFill>
                <a:latin typeface="Times New Roman" pitchFamily="16" charset="0"/>
              </a:rPr>
              <a:t> + </a:t>
            </a:r>
            <a:r>
              <a:rPr lang="lt-LT" altLang="lt-LT" smtClean="0">
                <a:solidFill>
                  <a:srgbClr val="0033CC"/>
                </a:solidFill>
                <a:latin typeface="Times New Roman" pitchFamily="16" charset="0"/>
              </a:rPr>
              <a:t>5</a:t>
            </a:r>
            <a:r>
              <a:rPr lang="en-US" altLang="lt-LT" smtClean="0">
                <a:solidFill>
                  <a:srgbClr val="0033CC"/>
                </a:solidFill>
                <a:latin typeface="Times New Roman" pitchFamily="16" charset="0"/>
              </a:rPr>
              <a:t>;</a:t>
            </a:r>
            <a:r>
              <a:rPr lang="en-US" altLang="lt-LT" smtClean="0">
                <a:solidFill>
                  <a:srgbClr val="006600"/>
                </a:solidFill>
                <a:latin typeface="Times New Roman" pitchFamily="16" charset="0"/>
              </a:rPr>
              <a:t>	</a:t>
            </a:r>
            <a:r>
              <a:rPr lang="en-US" altLang="lt-LT" smtClean="0">
                <a:solidFill>
                  <a:srgbClr val="0033CC"/>
                </a:solidFill>
                <a:latin typeface="Times New Roman" pitchFamily="16" charset="0"/>
              </a:rPr>
              <a:t> </a:t>
            </a:r>
            <a:r>
              <a:rPr lang="en-US" altLang="lt-LT" smtClean="0">
                <a:solidFill>
                  <a:srgbClr val="006600"/>
                </a:solidFill>
                <a:latin typeface="Times New Roman" pitchFamily="16" charset="0"/>
              </a:rPr>
              <a:t>// </a:t>
            </a:r>
            <a:r>
              <a:rPr lang="en-US" altLang="lt-LT" err="1" smtClean="0">
                <a:solidFill>
                  <a:srgbClr val="006600"/>
                </a:solidFill>
                <a:latin typeface="Times New Roman" pitchFamily="16" charset="0"/>
              </a:rPr>
              <a:t>abi</a:t>
            </a:r>
            <a:r>
              <a:rPr lang="en-US" altLang="lt-LT" smtClean="0">
                <a:solidFill>
                  <a:srgbClr val="006600"/>
                </a:solidFill>
                <a:latin typeface="Times New Roman" pitchFamily="16" charset="0"/>
              </a:rPr>
              <a:t> </a:t>
            </a:r>
            <a:r>
              <a:rPr lang="en-US" altLang="lt-LT" err="1" smtClean="0">
                <a:solidFill>
                  <a:srgbClr val="006600"/>
                </a:solidFill>
                <a:latin typeface="Times New Roman" pitchFamily="16" charset="0"/>
              </a:rPr>
              <a:t>eilut</a:t>
            </a:r>
            <a:r>
              <a:rPr lang="lt-LT" altLang="lt-LT" smtClean="0">
                <a:solidFill>
                  <a:srgbClr val="006600"/>
                </a:solidFill>
                <a:latin typeface="Times New Roman" pitchFamily="16" charset="0"/>
              </a:rPr>
              <a:t>ės didina</a:t>
            </a:r>
            <a:r>
              <a:rPr lang="lt-LT" altLang="lt-LT" smtClean="0">
                <a:solidFill>
                  <a:srgbClr val="339933"/>
                </a:solidFill>
                <a:latin typeface="Times New Roman" pitchFamily="16" charset="0"/>
              </a:rPr>
              <a:t> </a:t>
            </a:r>
            <a:r>
              <a:rPr lang="en-US" altLang="lt-LT" b="1" err="1" smtClean="0">
                <a:latin typeface="Times New Roman" pitchFamily="16" charset="0"/>
              </a:rPr>
              <a:t>i</a:t>
            </a:r>
            <a:r>
              <a:rPr lang="en-US" altLang="lt-LT" smtClean="0">
                <a:solidFill>
                  <a:srgbClr val="339933"/>
                </a:solidFill>
                <a:latin typeface="Times New Roman" pitchFamily="16" charset="0"/>
              </a:rPr>
              <a:t> </a:t>
            </a:r>
            <a:r>
              <a:rPr lang="lt-LT" altLang="lt-LT" smtClean="0">
                <a:solidFill>
                  <a:srgbClr val="006600"/>
                </a:solidFill>
                <a:latin typeface="Times New Roman" pitchFamily="16" charset="0"/>
              </a:rPr>
              <a:t>reikšmę </a:t>
            </a:r>
            <a:r>
              <a:rPr lang="en-US" altLang="lt-LT" smtClean="0">
                <a:solidFill>
                  <a:srgbClr val="006600"/>
                </a:solidFill>
                <a:latin typeface="Times New Roman" pitchFamily="16" charset="0"/>
              </a:rPr>
              <a:t>5</a:t>
            </a:r>
            <a:r>
              <a:rPr lang="lt-LT" altLang="lt-LT" smtClean="0">
                <a:solidFill>
                  <a:srgbClr val="006600"/>
                </a:solidFill>
                <a:latin typeface="Times New Roman" pitchFamily="16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defRPr/>
            </a:pPr>
            <a:endParaRPr lang="en-US" altLang="lt-LT">
              <a:latin typeface="Times New Roman" pitchFamily="16" charset="0"/>
            </a:endParaRP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3482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3893BEF5-0EB5-40A4-AF90-E924CD1165C8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33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34822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823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1FD334"/>
            </a:gs>
            <a:gs pos="7001">
              <a:srgbClr val="FFFF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latin typeface="Times New Roman" panose="02020603050405020304" pitchFamily="18" charset="0"/>
              </a:rPr>
              <a:t>Santykio operacijos</a:t>
            </a:r>
            <a:r>
              <a:rPr lang="en-US" altLang="lt-LT" sz="2400" b="1" smtClean="0">
                <a:latin typeface="Times New Roman" panose="02020603050405020304" pitchFamily="18" charset="0"/>
              </a:rPr>
              <a:t> </a:t>
            </a:r>
            <a:r>
              <a:rPr lang="lt-LT" altLang="lt-LT" sz="2400" smtClean="0">
                <a:latin typeface="Times New Roman" panose="02020603050405020304" pitchFamily="18" charset="0"/>
              </a:rPr>
              <a:t>(pilnai atitinka C</a:t>
            </a:r>
            <a:r>
              <a:rPr lang="en-US" altLang="lt-LT" sz="2400" smtClean="0">
                <a:latin typeface="Times New Roman" panose="02020603050405020304" pitchFamily="18" charset="0"/>
              </a:rPr>
              <a:t>#</a:t>
            </a:r>
            <a:r>
              <a:rPr lang="lt-LT" altLang="lt-LT" sz="2400" smtClean="0">
                <a:latin typeface="Times New Roman" panose="02020603050405020304" pitchFamily="18" charset="0"/>
              </a:rPr>
              <a:t>)</a:t>
            </a:r>
            <a:endParaRPr lang="en-US" altLang="lt-LT" sz="2400" b="1" smtClean="0">
              <a:latin typeface="Times New Roman" panose="02020603050405020304" pitchFamily="18" charset="0"/>
            </a:endParaRPr>
          </a:p>
        </p:txBody>
      </p:sp>
      <p:sp>
        <p:nvSpPr>
          <p:cNvPr id="35843" name="Content Placeholder 5"/>
          <p:cNvSpPr>
            <a:spLocks noGrp="1"/>
          </p:cNvSpPr>
          <p:nvPr>
            <p:ph idx="1"/>
          </p:nvPr>
        </p:nvSpPr>
        <p:spPr>
          <a:xfrm>
            <a:off x="115888" y="1001713"/>
            <a:ext cx="8928100" cy="5319712"/>
          </a:xfrm>
        </p:spPr>
        <p:txBody>
          <a:bodyPr/>
          <a:lstStyle/>
          <a:p>
            <a:pPr eaLnBrk="1" hangingPunct="1">
              <a:spcAft>
                <a:spcPts val="900"/>
              </a:spcAft>
              <a:buClrTx/>
            </a:pP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4. Santykio operacijos:</a:t>
            </a:r>
          </a:p>
          <a:p>
            <a:pPr eaLnBrk="1" hangingPunct="1">
              <a:spcAft>
                <a:spcPts val="900"/>
              </a:spcAft>
              <a:buClrTx/>
            </a:pPr>
            <a:r>
              <a:rPr lang="en-US" altLang="lt-LT" smtClean="0">
                <a:latin typeface="Times New Roman" panose="02020603050405020304" pitchFamily="18" charset="0"/>
              </a:rPr>
              <a:t>	</a:t>
            </a:r>
            <a:r>
              <a:rPr lang="en-US" altLang="lt-LT" b="1" smtClean="0">
                <a:solidFill>
                  <a:srgbClr val="990033"/>
                </a:solidFill>
                <a:latin typeface="Times New Roman" panose="02020603050405020304" pitchFamily="18" charset="0"/>
              </a:rPr>
              <a:t>&lt;,  &gt;,  &lt;=,  &gt;=</a:t>
            </a:r>
            <a:r>
              <a:rPr lang="en-US" altLang="lt-LT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Aft>
                <a:spcPts val="900"/>
              </a:spcAft>
              <a:buClrTx/>
            </a:pPr>
            <a:r>
              <a:rPr lang="en-US" altLang="lt-LT" smtClean="0">
                <a:latin typeface="Times New Roman" panose="02020603050405020304" pitchFamily="18" charset="0"/>
              </a:rPr>
              <a:t>	 </a:t>
            </a:r>
            <a:r>
              <a:rPr lang="en-US" altLang="lt-LT" b="1" smtClean="0">
                <a:solidFill>
                  <a:srgbClr val="990033"/>
                </a:solidFill>
                <a:latin typeface="Times New Roman" panose="02020603050405020304" pitchFamily="18" charset="0"/>
              </a:rPr>
              <a:t>==,  !=</a:t>
            </a:r>
          </a:p>
          <a:p>
            <a:pPr eaLnBrk="1" hangingPunct="1">
              <a:spcAft>
                <a:spcPts val="900"/>
              </a:spcAft>
              <a:buClrTx/>
            </a:pP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	(ma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žiau, daugiau, mažiau-lygu, daugiau-lygu, lygu, nelygu)</a:t>
            </a:r>
          </a:p>
          <a:p>
            <a:pPr eaLnBrk="1" hangingPunct="1">
              <a:spcAft>
                <a:spcPts val="900"/>
              </a:spcAft>
              <a:buClrTx/>
            </a:pPr>
            <a:endParaRPr lang="lt-LT" altLang="lt-LT" smtClean="0">
              <a:latin typeface="Times New Roman" panose="02020603050405020304" pitchFamily="18" charset="0"/>
            </a:endParaRPr>
          </a:p>
          <a:p>
            <a:pPr eaLnBrk="1" hangingPunct="1">
              <a:spcAft>
                <a:spcPts val="900"/>
              </a:spcAft>
              <a:buClrTx/>
            </a:pPr>
            <a:r>
              <a:rPr lang="en-US" altLang="lt-LT" smtClean="0">
                <a:latin typeface="Times New Roman" panose="02020603050405020304" pitchFamily="18" charset="0"/>
              </a:rPr>
              <a:t>5.</a:t>
            </a:r>
            <a:r>
              <a:rPr lang="lt-LT" altLang="lt-LT" smtClean="0">
                <a:latin typeface="Times New Roman" panose="02020603050405020304" pitchFamily="18" charset="0"/>
              </a:rPr>
              <a:t> 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Math klas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ės metodai: </a:t>
            </a:r>
            <a:r>
              <a:rPr lang="lt-LT" altLang="lt-LT" b="1" smtClean="0">
                <a:solidFill>
                  <a:srgbClr val="990033"/>
                </a:solidFill>
                <a:latin typeface="Times New Roman" panose="02020603050405020304" pitchFamily="18" charset="0"/>
              </a:rPr>
              <a:t>sin(), abs(), pow(), sqrt(), ....</a:t>
            </a:r>
          </a:p>
          <a:p>
            <a:pPr eaLnBrk="1" hangingPunct="1">
              <a:buClrTx/>
            </a:pPr>
            <a:r>
              <a:rPr lang="lt-LT" altLang="lt-LT" smtClean="0">
                <a:solidFill>
                  <a:srgbClr val="FF0000"/>
                </a:solidFill>
                <a:latin typeface="Times New Roman" panose="02020603050405020304" pitchFamily="18" charset="0"/>
              </a:rPr>
              <a:t>	</a:t>
            </a:r>
            <a:r>
              <a:rPr lang="lt-LT" altLang="lt-LT" smtClean="0">
                <a:solidFill>
                  <a:srgbClr val="0033CC"/>
                </a:solidFill>
                <a:latin typeface="Times New Roman" panose="02020603050405020304" pitchFamily="18" charset="0"/>
              </a:rPr>
              <a:t>x 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</a:rPr>
              <a:t>= </a:t>
            </a:r>
            <a:r>
              <a:rPr lang="en-US" altLang="lt-LT" b="1" smtClean="0">
                <a:solidFill>
                  <a:srgbClr val="990033"/>
                </a:solidFill>
                <a:latin typeface="Times New Roman" panose="02020603050405020304" pitchFamily="18" charset="0"/>
              </a:rPr>
              <a:t>sqrt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lt-LT" altLang="lt-LT" smtClean="0">
                <a:solidFill>
                  <a:srgbClr val="0033CC"/>
                </a:solidFill>
                <a:latin typeface="Times New Roman" panose="02020603050405020304" pitchFamily="18" charset="0"/>
              </a:rPr>
              <a:t>5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</a:rPr>
              <a:t>);		</a:t>
            </a:r>
            <a:r>
              <a:rPr lang="en-US" altLang="lt-LT" smtClean="0">
                <a:solidFill>
                  <a:srgbClr val="006600"/>
                </a:solidFill>
                <a:latin typeface="Times New Roman" panose="02020603050405020304" pitchFamily="18" charset="0"/>
              </a:rPr>
              <a:t>// objektinio programavimo klaida !</a:t>
            </a:r>
          </a:p>
          <a:p>
            <a:pPr eaLnBrk="1" hangingPunct="1">
              <a:spcAft>
                <a:spcPts val="900"/>
              </a:spcAft>
              <a:buClrTx/>
            </a:pP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</a:rPr>
              <a:t>	</a:t>
            </a:r>
            <a:r>
              <a:rPr lang="lt-LT" altLang="lt-LT" smtClean="0">
                <a:solidFill>
                  <a:srgbClr val="0033CC"/>
                </a:solidFill>
                <a:latin typeface="Times New Roman" panose="02020603050405020304" pitchFamily="18" charset="0"/>
              </a:rPr>
              <a:t>x 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</a:rPr>
              <a:t>= </a:t>
            </a:r>
            <a:r>
              <a:rPr lang="en-US" altLang="lt-LT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Math.</a:t>
            </a:r>
            <a:r>
              <a:rPr lang="en-US" altLang="lt-LT" b="1" smtClean="0">
                <a:solidFill>
                  <a:srgbClr val="990033"/>
                </a:solidFill>
                <a:latin typeface="Times New Roman" panose="02020603050405020304" pitchFamily="18" charset="0"/>
              </a:rPr>
              <a:t>sqrt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lt-LT" altLang="lt-LT" smtClean="0">
                <a:solidFill>
                  <a:srgbClr val="0033CC"/>
                </a:solidFill>
                <a:latin typeface="Times New Roman" panose="02020603050405020304" pitchFamily="18" charset="0"/>
              </a:rPr>
              <a:t>5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</a:rPr>
              <a:t>);	</a:t>
            </a:r>
            <a:r>
              <a:rPr lang="en-US" altLang="lt-LT" smtClean="0">
                <a:solidFill>
                  <a:srgbClr val="006600"/>
                </a:solidFill>
                <a:latin typeface="Times New Roman" panose="02020603050405020304" pitchFamily="18" charset="0"/>
              </a:rPr>
              <a:t>// teisingai</a:t>
            </a:r>
            <a:r>
              <a:rPr lang="lt-LT" altLang="lt-LT" smtClean="0">
                <a:solidFill>
                  <a:srgbClr val="006600"/>
                </a:solidFill>
                <a:latin typeface="Times New Roman" panose="02020603050405020304" pitchFamily="18" charset="0"/>
              </a:rPr>
              <a:t/>
            </a:r>
            <a:br>
              <a:rPr lang="lt-LT" altLang="lt-LT" smtClean="0">
                <a:solidFill>
                  <a:srgbClr val="006600"/>
                </a:solidFill>
                <a:latin typeface="Times New Roman" panose="02020603050405020304" pitchFamily="18" charset="0"/>
              </a:rPr>
            </a:br>
            <a:endParaRPr lang="lt-LT" altLang="lt-LT" smtClean="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eaLnBrk="1" hangingPunct="1">
              <a:spcAft>
                <a:spcPts val="500"/>
              </a:spcAft>
              <a:buClrTx/>
            </a:pPr>
            <a:r>
              <a:rPr lang="lt-LT" altLang="lt-LT" sz="2000" u="sng" smtClean="0">
                <a:latin typeface="Times New Roman" panose="02020603050405020304" pitchFamily="18" charset="0"/>
              </a:rPr>
              <a:t>P.S.</a:t>
            </a:r>
            <a:r>
              <a:rPr lang="lt-LT" altLang="lt-LT" sz="2000" smtClean="0">
                <a:latin typeface="Times New Roman" panose="02020603050405020304" pitchFamily="18" charset="0"/>
              </a:rPr>
              <a:t> Su specialiu importo sakiniu</a:t>
            </a:r>
          </a:p>
          <a:p>
            <a:pPr eaLnBrk="1" hangingPunct="1">
              <a:spcAft>
                <a:spcPts val="500"/>
              </a:spcAft>
              <a:buClrTx/>
            </a:pPr>
            <a:r>
              <a:rPr lang="lt-LT" altLang="lt-LT" sz="2000" smtClean="0">
                <a:latin typeface="Verdana" panose="020B0604030504040204" pitchFamily="34" charset="0"/>
              </a:rPr>
              <a:t>	import static java.lang.Math.*;</a:t>
            </a:r>
          </a:p>
          <a:p>
            <a:pPr eaLnBrk="1" hangingPunct="1">
              <a:spcAft>
                <a:spcPts val="500"/>
              </a:spcAft>
              <a:buClrTx/>
            </a:pPr>
            <a:r>
              <a:rPr lang="lt-LT" altLang="lt-LT" sz="2000" smtClean="0">
                <a:latin typeface="Times New Roman" panose="02020603050405020304" pitchFamily="18" charset="0"/>
              </a:rPr>
              <a:t>galima kviesti </a:t>
            </a:r>
            <a:r>
              <a:rPr lang="lt-LT" altLang="lt-LT" sz="2000" b="1" smtClean="0">
                <a:latin typeface="Times New Roman" panose="02020603050405020304" pitchFamily="18" charset="0"/>
              </a:rPr>
              <a:t>Math</a:t>
            </a:r>
            <a:r>
              <a:rPr lang="lt-LT" altLang="lt-LT" sz="2000" smtClean="0">
                <a:latin typeface="Times New Roman" panose="02020603050405020304" pitchFamily="18" charset="0"/>
              </a:rPr>
              <a:t> klasės metodus/konstantas ir tiesiogiai.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3584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74571BEE-45F2-4350-8127-3BD7B5031E58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34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35846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847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1FD334"/>
            </a:gs>
            <a:gs pos="7001">
              <a:srgbClr val="FFFF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cs typeface="Arial" panose="020B0604020202020204" pitchFamily="34" charset="0"/>
              </a:rPr>
              <a:t>Santykio operacijos</a:t>
            </a:r>
            <a:r>
              <a:rPr lang="en-US" altLang="lt-LT" sz="2400" b="1" smtClean="0">
                <a:cs typeface="Arial" panose="020B0604020202020204" pitchFamily="34" charset="0"/>
              </a:rPr>
              <a:t> </a:t>
            </a:r>
            <a:r>
              <a:rPr lang="lt-LT" altLang="lt-LT" sz="2400" b="1" smtClean="0">
                <a:cs typeface="Arial" panose="020B0604020202020204" pitchFamily="34" charset="0"/>
              </a:rPr>
              <a:t>(</a:t>
            </a:r>
            <a:r>
              <a:rPr lang="en-US" altLang="lt-LT" sz="2400" b="1" smtClean="0">
                <a:cs typeface="Arial" panose="020B0604020202020204" pitchFamily="34" charset="0"/>
              </a:rPr>
              <a:t>t</a:t>
            </a:r>
            <a:r>
              <a:rPr lang="lt-LT" altLang="lt-LT" sz="2400" b="1" smtClean="0">
                <a:cs typeface="Arial" panose="020B0604020202020204" pitchFamily="34" charset="0"/>
              </a:rPr>
              <a:t>ęsinys)</a:t>
            </a:r>
            <a:endParaRPr lang="en-US" altLang="lt-LT" sz="2400" b="1" smtClean="0">
              <a:cs typeface="Arial" panose="020B0604020202020204" pitchFamily="34" charset="0"/>
            </a:endParaRPr>
          </a:p>
        </p:txBody>
      </p:sp>
      <p:sp>
        <p:nvSpPr>
          <p:cNvPr id="36867" name="Content Placeholder 5"/>
          <p:cNvSpPr>
            <a:spLocks noGrp="1"/>
          </p:cNvSpPr>
          <p:nvPr>
            <p:ph idx="1"/>
          </p:nvPr>
        </p:nvSpPr>
        <p:spPr>
          <a:xfrm>
            <a:off x="115888" y="1001713"/>
            <a:ext cx="8928100" cy="53197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750"/>
              </a:spcAft>
              <a:buClrTx/>
            </a:pP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lt-LT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ės operacijos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, naudingos sąlygų apjungimui (boolean vedęs, int amžius):</a:t>
            </a:r>
          </a:p>
          <a:p>
            <a:pPr eaLnBrk="1" hangingPunct="1">
              <a:lnSpc>
                <a:spcPct val="90000"/>
              </a:lnSpc>
              <a:spcAft>
                <a:spcPts val="900"/>
              </a:spcAft>
              <a:buClrTx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	a) </a:t>
            </a:r>
            <a:r>
              <a:rPr lang="lt-LT" altLang="lt-LT" b="1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b="1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 ir </a:t>
            </a:r>
            <a:r>
              <a:rPr lang="en-US" altLang="lt-LT" b="1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|</a:t>
            </a:r>
            <a:r>
              <a:rPr lang="lt-LT" altLang="lt-LT" b="1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(‘ir”, “arba”)</a:t>
            </a:r>
          </a:p>
          <a:p>
            <a:pPr eaLnBrk="1" hangingPunct="1">
              <a:lnSpc>
                <a:spcPct val="90000"/>
              </a:lnSpc>
              <a:spcAft>
                <a:spcPts val="675"/>
              </a:spcAft>
              <a:buClrTx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 (vedęs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am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ž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ius &gt;22) {</a:t>
            </a:r>
          </a:p>
          <a:p>
            <a:pPr eaLnBrk="1" hangingPunct="1">
              <a:lnSpc>
                <a:spcPct val="90000"/>
              </a:lnSpc>
              <a:spcAft>
                <a:spcPts val="675"/>
              </a:spcAft>
              <a:buClrTx/>
            </a:pP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lt-LT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lt-LT" altLang="lt-LT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lt-LT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ykdo </a:t>
            </a:r>
            <a:r>
              <a:rPr lang="lt-LT" altLang="lt-LT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tik tada, </a:t>
            </a:r>
            <a:r>
              <a:rPr lang="en-US" altLang="lt-LT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kai abi s</a:t>
            </a:r>
            <a:r>
              <a:rPr lang="lt-LT" altLang="lt-LT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ą</a:t>
            </a:r>
            <a:r>
              <a:rPr lang="en-US" altLang="lt-LT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lygos galioja</a:t>
            </a:r>
            <a:r>
              <a:rPr lang="lt-LT" altLang="lt-LT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spcAft>
                <a:spcPts val="675"/>
              </a:spcAft>
              <a:buClrTx/>
            </a:pPr>
            <a:r>
              <a:rPr lang="lt-LT" altLang="lt-LT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// Jei pirma sąlyga negalioja, </a:t>
            </a:r>
            <a:r>
              <a:rPr lang="lt-LT" altLang="lt-LT" b="1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antros nebetikrina</a:t>
            </a:r>
            <a:r>
              <a:rPr lang="lt-LT" altLang="lt-LT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spcAft>
                <a:spcPts val="675"/>
              </a:spcAft>
              <a:buClrTx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90000"/>
              </a:lnSpc>
              <a:spcAft>
                <a:spcPts val="750"/>
              </a:spcAft>
              <a:buClrTx/>
            </a:pPr>
            <a:endParaRPr lang="lt-LT" altLang="lt-LT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900"/>
              </a:spcAft>
              <a:buClrTx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	b) </a:t>
            </a:r>
            <a:r>
              <a:rPr lang="lt-LT" altLang="lt-LT" b="1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b="1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 ir </a:t>
            </a:r>
            <a:r>
              <a:rPr lang="en-US" altLang="lt-LT" b="1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lt-LT" altLang="lt-LT" b="1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(‘ir”, “arba”)</a:t>
            </a:r>
          </a:p>
          <a:p>
            <a:pPr eaLnBrk="1" hangingPunct="1">
              <a:lnSpc>
                <a:spcPct val="90000"/>
              </a:lnSpc>
              <a:spcAft>
                <a:spcPts val="675"/>
              </a:spcAft>
              <a:buClrTx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 (vedęs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am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ž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ius &gt;22) {</a:t>
            </a:r>
          </a:p>
          <a:p>
            <a:pPr eaLnBrk="1" hangingPunct="1">
              <a:lnSpc>
                <a:spcPct val="90000"/>
              </a:lnSpc>
              <a:spcAft>
                <a:spcPts val="675"/>
              </a:spcAft>
              <a:buClrTx/>
            </a:pP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lt-LT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lt-LT" altLang="lt-LT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lt-LT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ykdo </a:t>
            </a:r>
            <a:r>
              <a:rPr lang="lt-LT" altLang="lt-LT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tik tada, </a:t>
            </a:r>
            <a:r>
              <a:rPr lang="en-US" altLang="lt-LT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kai abi s</a:t>
            </a:r>
            <a:r>
              <a:rPr lang="lt-LT" altLang="lt-LT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ą</a:t>
            </a:r>
            <a:r>
              <a:rPr lang="en-US" altLang="lt-LT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lygos galioja</a:t>
            </a:r>
            <a:r>
              <a:rPr lang="lt-LT" altLang="lt-LT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spcAft>
                <a:spcPts val="675"/>
              </a:spcAft>
              <a:buClrTx/>
            </a:pPr>
            <a:r>
              <a:rPr lang="lt-LT" altLang="lt-LT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// </a:t>
            </a:r>
            <a:r>
              <a:rPr lang="lt-LT" altLang="lt-LT" b="1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Visada</a:t>
            </a:r>
            <a:r>
              <a:rPr lang="lt-LT" altLang="lt-LT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tikrins ir antrąją sąlygą </a:t>
            </a:r>
            <a:r>
              <a:rPr lang="en-US" altLang="lt-LT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</a:p>
          <a:p>
            <a:pPr eaLnBrk="1" hangingPunct="1">
              <a:lnSpc>
                <a:spcPct val="90000"/>
              </a:lnSpc>
              <a:spcAft>
                <a:spcPts val="675"/>
              </a:spcAft>
              <a:buClrTx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3686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D8C0264B-8334-49B9-8D07-90AA3461E46C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35</a:t>
            </a:fld>
            <a:r>
              <a:rPr lang="lt-LT" altLang="lt-LT" sz="1400">
                <a:latin typeface="Times New Roman" panose="02020603050405020304" pitchFamily="18" charset="0"/>
              </a:rPr>
              <a:t>/46 (33)</a:t>
            </a:r>
          </a:p>
        </p:txBody>
      </p:sp>
      <p:pic>
        <p:nvPicPr>
          <p:cNvPr id="36870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871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1FD334"/>
            </a:gs>
            <a:gs pos="7001">
              <a:srgbClr val="FFFF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latin typeface="Times New Roman" panose="02020603050405020304" pitchFamily="18" charset="0"/>
              </a:rPr>
              <a:t>Komentaro ir priskyrimo sakiniai</a:t>
            </a:r>
            <a:endParaRPr lang="en-US" altLang="lt-LT" sz="2400" b="1" smtClean="0">
              <a:latin typeface="Times New Roman" panose="02020603050405020304" pitchFamily="18" charset="0"/>
            </a:endParaRPr>
          </a:p>
        </p:txBody>
      </p:sp>
      <p:sp>
        <p:nvSpPr>
          <p:cNvPr id="37891" name="Content Placeholder 5"/>
          <p:cNvSpPr>
            <a:spLocks noGrp="1"/>
          </p:cNvSpPr>
          <p:nvPr>
            <p:ph idx="1"/>
          </p:nvPr>
        </p:nvSpPr>
        <p:spPr>
          <a:xfrm>
            <a:off x="115888" y="1001713"/>
            <a:ext cx="8928100" cy="53197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900"/>
              </a:spcAft>
              <a:buClrTx/>
            </a:pP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1.Viskas tarp simbolių </a:t>
            </a:r>
            <a:r>
              <a:rPr lang="en-US" altLang="lt-LT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 ir </a:t>
            </a:r>
            <a:r>
              <a:rPr lang="en-US" altLang="lt-LT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yra komentaras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en-US" altLang="lt-LT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lt-LT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komentaras </a:t>
            </a:r>
            <a:r>
              <a:rPr lang="lt-LT" altLang="lt-LT" smtClean="0">
                <a:solidFill>
                  <a:srgbClr val="006600"/>
                </a:solidFill>
                <a:latin typeface="Times New Roman" panose="02020603050405020304" pitchFamily="18" charset="0"/>
              </a:rPr>
              <a:t>dar tęsiasi ir</a:t>
            </a:r>
            <a:r>
              <a:rPr lang="lt-LT" altLang="lt-LT" smtClean="0">
                <a:solidFill>
                  <a:srgbClr val="008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lt-LT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Aft>
                <a:spcPts val="900"/>
              </a:spcAft>
              <a:buClrTx/>
            </a:pPr>
            <a:r>
              <a:rPr lang="en-US" altLang="lt-LT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lt-LT" altLang="lt-LT" smtClean="0">
                <a:solidFill>
                  <a:srgbClr val="008000"/>
                </a:solidFill>
                <a:latin typeface="Times New Roman" panose="02020603050405020304" pitchFamily="18" charset="0"/>
              </a:rPr>
              <a:t>kitoje </a:t>
            </a:r>
            <a:r>
              <a:rPr lang="en-US" altLang="lt-LT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eilut</a:t>
            </a:r>
            <a:r>
              <a:rPr lang="lt-LT" altLang="lt-LT" smtClean="0">
                <a:solidFill>
                  <a:srgbClr val="008000"/>
                </a:solidFill>
                <a:latin typeface="Times New Roman" panose="02020603050405020304" pitchFamily="18" charset="0"/>
              </a:rPr>
              <a:t>ėje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lt-LT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lt-LT" altLang="lt-LT" smtClean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ts val="900"/>
              </a:spcAft>
              <a:buClrTx/>
            </a:pPr>
            <a:endParaRPr lang="en-US" altLang="lt-LT" sz="1200" smtClean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ts val="900"/>
              </a:spcAft>
              <a:buClrTx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Viskas eilutėje </a:t>
            </a:r>
            <a:r>
              <a:rPr lang="lt-LT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už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simbolių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yra komentaras</a:t>
            </a:r>
          </a:p>
          <a:p>
            <a:pPr eaLnBrk="1" hangingPunct="1">
              <a:lnSpc>
                <a:spcPct val="90000"/>
              </a:lnSpc>
              <a:spcAft>
                <a:spcPts val="900"/>
              </a:spcAft>
              <a:buClrTx/>
            </a:pPr>
            <a:r>
              <a:rPr lang="lt-LT" altLang="lt-LT" smtClean="0">
                <a:latin typeface="Times New Roman" panose="02020603050405020304" pitchFamily="18" charset="0"/>
              </a:rPr>
              <a:t>	i </a:t>
            </a:r>
            <a:r>
              <a:rPr lang="en-US" altLang="lt-LT" smtClean="0">
                <a:latin typeface="Times New Roman" panose="02020603050405020304" pitchFamily="18" charset="0"/>
              </a:rPr>
              <a:t>= 1;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lt-LT" altLang="lt-LT" smtClean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lt-LT" smtClean="0">
                <a:solidFill>
                  <a:srgbClr val="006600"/>
                </a:solidFill>
                <a:latin typeface="Times New Roman" panose="02020603050405020304" pitchFamily="18" charset="0"/>
              </a:rPr>
              <a:t>// </a:t>
            </a:r>
            <a:r>
              <a:rPr lang="lt-LT" altLang="lt-LT" smtClean="0">
                <a:solidFill>
                  <a:srgbClr val="006600"/>
                </a:solidFill>
                <a:latin typeface="Times New Roman" panose="02020603050405020304" pitchFamily="18" charset="0"/>
              </a:rPr>
              <a:t>ši </a:t>
            </a:r>
            <a:r>
              <a:rPr lang="en-US" altLang="lt-LT" smtClean="0">
                <a:solidFill>
                  <a:srgbClr val="006600"/>
                </a:solidFill>
                <a:latin typeface="Times New Roman" panose="02020603050405020304" pitchFamily="18" charset="0"/>
              </a:rPr>
              <a:t>likusi eilut</a:t>
            </a:r>
            <a:r>
              <a:rPr lang="lt-LT" altLang="lt-LT" smtClean="0">
                <a:solidFill>
                  <a:srgbClr val="006600"/>
                </a:solidFill>
                <a:latin typeface="Times New Roman" panose="02020603050405020304" pitchFamily="18" charset="0"/>
              </a:rPr>
              <a:t>ės dalis yra </a:t>
            </a:r>
            <a:r>
              <a:rPr lang="en-US" altLang="lt-LT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komentaras</a:t>
            </a:r>
            <a:r>
              <a:rPr lang="en-GB" altLang="lt-LT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altLang="lt-LT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lt-LT" altLang="lt-LT" smtClean="0">
                <a:latin typeface="Times New Roman" panose="02020603050405020304" pitchFamily="18" charset="0"/>
              </a:rPr>
              <a:t>i </a:t>
            </a:r>
            <a:r>
              <a:rPr lang="en-US" altLang="lt-LT" smtClean="0">
                <a:latin typeface="Times New Roman" panose="02020603050405020304" pitchFamily="18" charset="0"/>
              </a:rPr>
              <a:t>= 2;</a:t>
            </a:r>
            <a:r>
              <a:rPr lang="en-US" altLang="lt-LT" smtClean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lt-LT" altLang="lt-LT" smtClean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lt-LT" smtClean="0">
                <a:solidFill>
                  <a:srgbClr val="006600"/>
                </a:solidFill>
                <a:latin typeface="Times New Roman" panose="02020603050405020304" pitchFamily="18" charset="0"/>
              </a:rPr>
              <a:t>// i</a:t>
            </a:r>
            <a:r>
              <a:rPr lang="en-GB" altLang="lt-LT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10;      i netaps 10</a:t>
            </a:r>
            <a:endParaRPr lang="lt-LT" altLang="lt-LT" smtClean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ts val="900"/>
              </a:spcAft>
              <a:buClrTx/>
            </a:pPr>
            <a:endParaRPr lang="en-GB" altLang="lt-LT" sz="1200" smtClean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ts val="900"/>
              </a:spcAft>
              <a:buClrTx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3. Dokumentacijos komentaras 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tarp simbolių </a:t>
            </a:r>
            <a:r>
              <a:rPr lang="en-US" altLang="lt-LT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</a:t>
            </a:r>
            <a:r>
              <a:rPr lang="lt-LT" altLang="lt-LT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 ir </a:t>
            </a:r>
            <a:r>
              <a:rPr lang="en-US" altLang="lt-LT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lt-LT" altLang="lt-LT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900"/>
              </a:spcAft>
              <a:buClrTx/>
            </a:pPr>
            <a:endParaRPr lang="en-US" altLang="lt-LT" sz="1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Tx/>
              <a:buFontTx/>
              <a:buNone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lt-LT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Priskyrimas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. Visada baigiasi </a:t>
            </a:r>
            <a:r>
              <a:rPr lang="lt-LT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kabliataškiu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mtClean="0">
                <a:latin typeface="Times New Roman" panose="02020603050405020304" pitchFamily="18" charset="0"/>
              </a:rPr>
              <a:t>	</a:t>
            </a: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kintamasis </a:t>
            </a:r>
            <a:r>
              <a:rPr lang="ru-RU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konstanta;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mtClean="0">
                <a:latin typeface="Times New Roman" panose="02020603050405020304" pitchFamily="18" charset="0"/>
              </a:rPr>
              <a:t>	</a:t>
            </a: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kintamasis </a:t>
            </a:r>
            <a:r>
              <a:rPr lang="ru-RU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kintamasis2;</a:t>
            </a:r>
          </a:p>
          <a:p>
            <a:pPr eaLnBrk="1" hangingPunct="1">
              <a:lnSpc>
                <a:spcPct val="90000"/>
              </a:lnSpc>
              <a:spcAft>
                <a:spcPts val="900"/>
              </a:spcAft>
              <a:buClrTx/>
            </a:pPr>
            <a:r>
              <a:rPr lang="lt-LT" altLang="lt-LT" smtClean="0">
                <a:latin typeface="Times New Roman" panose="02020603050405020304" pitchFamily="18" charset="0"/>
              </a:rPr>
              <a:t>	</a:t>
            </a: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kintamasis </a:t>
            </a:r>
            <a:r>
              <a:rPr lang="ru-RU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lt-LT" altLang="lt-L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išraiška;</a:t>
            </a:r>
            <a:r>
              <a:rPr lang="en-US" altLang="lt-LT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endParaRPr lang="en-US" altLang="lt-LT" smtClean="0">
              <a:latin typeface="Times New Roman" panose="02020603050405020304" pitchFamily="18" charset="0"/>
            </a:endParaRP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3789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A247738B-ABE2-4132-B47D-DDD0CE27A3A7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36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37894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895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1FD334"/>
            </a:gs>
            <a:gs pos="7001">
              <a:srgbClr val="FFFF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cs typeface="Arial" panose="020B0604020202020204" pitchFamily="34" charset="0"/>
              </a:rPr>
              <a:t>Sąlygos</a:t>
            </a:r>
            <a:r>
              <a:rPr lang="lt-LT" altLang="lt-LT" sz="2400" b="1" smtClean="0">
                <a:latin typeface="Times New Roman" panose="02020603050405020304" pitchFamily="18" charset="0"/>
              </a:rPr>
              <a:t> </a:t>
            </a:r>
            <a:r>
              <a:rPr lang="lt-LT" altLang="lt-LT" sz="2400" b="1" smtClean="0">
                <a:cs typeface="Arial" panose="020B0604020202020204" pitchFamily="34" charset="0"/>
              </a:rPr>
              <a:t>sakinys</a:t>
            </a:r>
            <a:endParaRPr lang="en-US" altLang="lt-LT" sz="2400" b="1" smtClean="0">
              <a:cs typeface="Arial" panose="020B0604020202020204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115888" y="1001713"/>
            <a:ext cx="8928100" cy="5319712"/>
          </a:xfrm>
        </p:spPr>
        <p:txBody>
          <a:bodyPr/>
          <a:lstStyle/>
          <a:p>
            <a:pPr eaLnBrk="1" hangingPunct="1">
              <a:spcAft>
                <a:spcPts val="900"/>
              </a:spcAft>
              <a:buClrTx/>
            </a:pPr>
            <a:r>
              <a:rPr lang="en-US" altLang="lt-LT" b="1" smtClean="0"/>
              <a:t>1.</a:t>
            </a:r>
            <a:r>
              <a:rPr lang="lt-LT" altLang="lt-LT" b="1" smtClean="0"/>
              <a:t> Pagrindinės formos</a:t>
            </a:r>
            <a:r>
              <a:rPr lang="lt-LT" altLang="lt-LT" smtClean="0"/>
              <a:t>: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mtClean="0"/>
              <a:t>	</a:t>
            </a:r>
            <a:r>
              <a:rPr lang="lt-LT" altLang="lt-LT" b="1" smtClean="0">
                <a:solidFill>
                  <a:srgbClr val="990033"/>
                </a:solidFill>
              </a:rPr>
              <a:t>if (</a:t>
            </a:r>
            <a:r>
              <a:rPr lang="en-US" altLang="lt-LT" b="1" smtClean="0">
                <a:solidFill>
                  <a:srgbClr val="FF0000"/>
                </a:solidFill>
              </a:rPr>
              <a:t> </a:t>
            </a:r>
            <a:r>
              <a:rPr lang="lt-LT" altLang="lt-LT" smtClean="0"/>
              <a:t>loginė-išraiška</a:t>
            </a:r>
            <a:r>
              <a:rPr lang="en-US" altLang="lt-LT" smtClean="0"/>
              <a:t> </a:t>
            </a:r>
            <a:r>
              <a:rPr lang="lt-LT" altLang="lt-LT" b="1" smtClean="0">
                <a:solidFill>
                  <a:srgbClr val="990033"/>
                </a:solidFill>
              </a:rPr>
              <a:t>) {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mtClean="0"/>
              <a:t>			</a:t>
            </a:r>
            <a:r>
              <a:rPr lang="lt-LT" altLang="lt-LT" smtClean="0">
                <a:solidFill>
                  <a:srgbClr val="006600"/>
                </a:solidFill>
              </a:rPr>
              <a:t>// sakiniai, kai loginė-išraiška yra tenkinama (</a:t>
            </a:r>
            <a:r>
              <a:rPr lang="lt-LT" altLang="lt-LT" b="1" i="1" smtClean="0">
                <a:solidFill>
                  <a:srgbClr val="006600"/>
                </a:solidFill>
              </a:rPr>
              <a:t>true</a:t>
            </a:r>
            <a:r>
              <a:rPr lang="lt-LT" altLang="lt-LT" smtClean="0">
                <a:solidFill>
                  <a:srgbClr val="0066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mtClean="0"/>
              <a:t>	</a:t>
            </a:r>
            <a:r>
              <a:rPr lang="lt-LT" altLang="lt-LT" b="1" smtClean="0">
                <a:solidFill>
                  <a:srgbClr val="990033"/>
                </a:solidFill>
              </a:rPr>
              <a:t>} else {</a:t>
            </a:r>
            <a:r>
              <a:rPr lang="en-US" altLang="lt-LT" b="1" smtClean="0">
                <a:solidFill>
                  <a:srgbClr val="CC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mtClean="0"/>
              <a:t>			</a:t>
            </a:r>
            <a:r>
              <a:rPr lang="lt-LT" altLang="lt-LT" smtClean="0">
                <a:solidFill>
                  <a:srgbClr val="006600"/>
                </a:solidFill>
              </a:rPr>
              <a:t>// sakiniai, kai išraiška netenkinima (</a:t>
            </a:r>
            <a:r>
              <a:rPr lang="lt-LT" altLang="lt-LT" b="1" i="1" smtClean="0">
                <a:solidFill>
                  <a:srgbClr val="006600"/>
                </a:solidFill>
              </a:rPr>
              <a:t>false</a:t>
            </a:r>
            <a:r>
              <a:rPr lang="lt-LT" altLang="lt-LT" smtClean="0">
                <a:solidFill>
                  <a:srgbClr val="0066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mtClean="0">
                <a:solidFill>
                  <a:srgbClr val="FF0000"/>
                </a:solidFill>
              </a:rPr>
              <a:t>	</a:t>
            </a:r>
            <a:r>
              <a:rPr lang="lt-LT" altLang="lt-LT" b="1" smtClean="0">
                <a:solidFill>
                  <a:srgbClr val="990033"/>
                </a:solidFill>
              </a:rPr>
              <a:t>}</a:t>
            </a:r>
            <a:r>
              <a:rPr lang="lt-LT" altLang="lt-LT" smtClean="0">
                <a:solidFill>
                  <a:srgbClr val="990033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buClrTx/>
            </a:pPr>
            <a:endParaRPr lang="lt-LT" altLang="lt-LT" smtClean="0">
              <a:solidFill>
                <a:srgbClr val="990033"/>
              </a:solidFill>
            </a:endParaRPr>
          </a:p>
          <a:p>
            <a:pPr eaLnBrk="1" hangingPunct="1">
              <a:lnSpc>
                <a:spcPct val="90000"/>
              </a:lnSpc>
              <a:buClrTx/>
            </a:pPr>
            <a:endParaRPr lang="lt-LT" altLang="lt-LT" smtClean="0"/>
          </a:p>
          <a:p>
            <a:pPr eaLnBrk="1" hangingPunct="1">
              <a:lnSpc>
                <a:spcPct val="90000"/>
              </a:lnSpc>
              <a:buClrTx/>
            </a:pPr>
            <a:endParaRPr lang="lt-LT" altLang="lt-LT" smtClean="0"/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mtClean="0"/>
              <a:t>	</a:t>
            </a:r>
            <a:r>
              <a:rPr lang="lt-LT" altLang="lt-LT" b="1" smtClean="0">
                <a:solidFill>
                  <a:srgbClr val="990033"/>
                </a:solidFill>
              </a:rPr>
              <a:t>if (</a:t>
            </a:r>
            <a:r>
              <a:rPr lang="en-US" altLang="lt-LT" b="1" smtClean="0">
                <a:solidFill>
                  <a:srgbClr val="FF0000"/>
                </a:solidFill>
              </a:rPr>
              <a:t> </a:t>
            </a:r>
            <a:r>
              <a:rPr lang="lt-LT" altLang="lt-LT" smtClean="0"/>
              <a:t>loginė-išraiška</a:t>
            </a:r>
            <a:r>
              <a:rPr lang="en-US" altLang="lt-LT" smtClean="0"/>
              <a:t> </a:t>
            </a:r>
            <a:r>
              <a:rPr lang="lt-LT" altLang="lt-LT" b="1" smtClean="0">
                <a:solidFill>
                  <a:srgbClr val="990033"/>
                </a:solidFill>
              </a:rPr>
              <a:t>) {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mtClean="0"/>
              <a:t>			</a:t>
            </a:r>
            <a:r>
              <a:rPr lang="lt-LT" altLang="lt-LT" smtClean="0">
                <a:solidFill>
                  <a:srgbClr val="006600"/>
                </a:solidFill>
              </a:rPr>
              <a:t>// sakiniai, kai loginė-išraiška yra tenkinama (</a:t>
            </a:r>
            <a:r>
              <a:rPr lang="lt-LT" altLang="lt-LT" b="1" i="1" smtClean="0">
                <a:solidFill>
                  <a:srgbClr val="006600"/>
                </a:solidFill>
              </a:rPr>
              <a:t>true</a:t>
            </a:r>
            <a:r>
              <a:rPr lang="lt-LT" altLang="lt-LT" smtClean="0">
                <a:solidFill>
                  <a:srgbClr val="0066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mtClean="0">
                <a:solidFill>
                  <a:srgbClr val="990033"/>
                </a:solidFill>
              </a:rPr>
              <a:t>	</a:t>
            </a:r>
            <a:r>
              <a:rPr lang="lt-LT" altLang="lt-LT" b="1" smtClean="0">
                <a:solidFill>
                  <a:srgbClr val="990033"/>
                </a:solidFill>
              </a:rPr>
              <a:t>}</a:t>
            </a:r>
            <a:r>
              <a:rPr lang="lt-LT" altLang="lt-LT" smtClean="0">
                <a:solidFill>
                  <a:srgbClr val="990033"/>
                </a:solidFill>
              </a:rPr>
              <a:t>	</a:t>
            </a:r>
          </a:p>
          <a:p>
            <a:pPr eaLnBrk="1" hangingPunct="1">
              <a:buClrTx/>
            </a:pPr>
            <a:endParaRPr lang="lt-LT" altLang="lt-LT" smtClean="0"/>
          </a:p>
          <a:p>
            <a:pPr eaLnBrk="1" hangingPunct="1">
              <a:buClrTx/>
            </a:pPr>
            <a:endParaRPr lang="lt-LT" altLang="lt-LT" b="1" u="sng" smtClean="0"/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** Jeigu sakinys vienas, skliaustai </a:t>
            </a:r>
            <a:r>
              <a:rPr lang="lt-LT" altLang="lt-LT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}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 nėra būtini. </a:t>
            </a:r>
          </a:p>
          <a:p>
            <a:pPr eaLnBrk="1" hangingPunct="1">
              <a:buClrTx/>
            </a:pPr>
            <a:endParaRPr lang="lt-LT" altLang="lt-LT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endParaRPr lang="en-US" altLang="lt-LT" smtClean="0">
              <a:latin typeface="Times New Roman" panose="02020603050405020304" pitchFamily="18" charset="0"/>
            </a:endParaRP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3891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755C6FAA-206C-4EBB-B729-4C7DD3D775E0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37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38918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919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1FD334"/>
            </a:gs>
            <a:gs pos="7001">
              <a:srgbClr val="FFFF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cs typeface="Arial" panose="020B0604020202020204" pitchFamily="34" charset="0"/>
              </a:rPr>
              <a:t>Sąlygos</a:t>
            </a:r>
            <a:r>
              <a:rPr lang="lt-LT" altLang="lt-LT" sz="2400" b="1" smtClean="0">
                <a:latin typeface="Times New Roman" panose="02020603050405020304" pitchFamily="18" charset="0"/>
              </a:rPr>
              <a:t> </a:t>
            </a:r>
            <a:r>
              <a:rPr lang="lt-LT" altLang="lt-LT" sz="2400" b="1" smtClean="0">
                <a:cs typeface="Arial" panose="020B0604020202020204" pitchFamily="34" charset="0"/>
              </a:rPr>
              <a:t>sakinys</a:t>
            </a:r>
            <a:r>
              <a:rPr lang="lt-LT" altLang="lt-LT" sz="2400" b="1" smtClean="0">
                <a:latin typeface="Times New Roman" panose="02020603050405020304" pitchFamily="18" charset="0"/>
              </a:rPr>
              <a:t> - </a:t>
            </a:r>
            <a:r>
              <a:rPr lang="lt-LT" altLang="lt-LT" sz="2400" b="1" smtClean="0">
                <a:cs typeface="Arial" panose="020B0604020202020204" pitchFamily="34" charset="0"/>
              </a:rPr>
              <a:t>pavyzdys</a:t>
            </a:r>
            <a:endParaRPr lang="en-US" altLang="lt-LT" sz="2400" b="1" smtClean="0">
              <a:cs typeface="Arial" panose="020B0604020202020204" pitchFamily="34" charset="0"/>
            </a:endParaRPr>
          </a:p>
        </p:txBody>
      </p:sp>
      <p:sp>
        <p:nvSpPr>
          <p:cNvPr id="39939" name="Content Placeholder 5"/>
          <p:cNvSpPr>
            <a:spLocks noGrp="1"/>
          </p:cNvSpPr>
          <p:nvPr>
            <p:ph idx="1"/>
          </p:nvPr>
        </p:nvSpPr>
        <p:spPr>
          <a:xfrm>
            <a:off x="115888" y="1001713"/>
            <a:ext cx="8928100" cy="5319712"/>
          </a:xfrm>
        </p:spPr>
        <p:txBody>
          <a:bodyPr/>
          <a:lstStyle/>
          <a:p>
            <a:pPr eaLnBrk="1" hangingPunct="1">
              <a:buClrTx/>
            </a:pPr>
            <a:r>
              <a:rPr lang="lt-LT" altLang="lt-LT" b="1" u="sng" smtClean="0">
                <a:latin typeface="Times New Roman" panose="02020603050405020304" pitchFamily="18" charset="0"/>
              </a:rPr>
              <a:t>Pavyzdys:</a:t>
            </a:r>
            <a:r>
              <a:rPr lang="lt-LT" altLang="lt-LT" smtClean="0">
                <a:latin typeface="Times New Roman" panose="02020603050405020304" pitchFamily="18" charset="0"/>
              </a:rPr>
              <a:t>  Jei</a:t>
            </a:r>
            <a:r>
              <a:rPr lang="lt-LT" altLang="lt-LT" b="1" smtClean="0">
                <a:latin typeface="Times New Roman" panose="02020603050405020304" pitchFamily="18" charset="0"/>
              </a:rPr>
              <a:t> </a:t>
            </a:r>
            <a:r>
              <a:rPr lang="lt-LT" altLang="lt-LT" b="1" smtClean="0">
                <a:solidFill>
                  <a:srgbClr val="333399"/>
                </a:solidFill>
                <a:latin typeface="Times New Roman" panose="02020603050405020304" pitchFamily="18" charset="0"/>
              </a:rPr>
              <a:t>x</a:t>
            </a:r>
            <a:r>
              <a:rPr lang="lt-LT" altLang="lt-LT" smtClean="0">
                <a:latin typeface="Times New Roman" panose="02020603050405020304" pitchFamily="18" charset="0"/>
              </a:rPr>
              <a:t> teigiamas, </a:t>
            </a:r>
            <a:r>
              <a:rPr lang="lt-LT" altLang="lt-LT" b="1" smtClean="0">
                <a:solidFill>
                  <a:srgbClr val="333399"/>
                </a:solidFill>
                <a:latin typeface="Times New Roman" panose="02020603050405020304" pitchFamily="18" charset="0"/>
              </a:rPr>
              <a:t>y</a:t>
            </a:r>
            <a:r>
              <a:rPr lang="lt-LT" altLang="lt-LT" smtClean="0">
                <a:latin typeface="Times New Roman" panose="02020603050405020304" pitchFamily="18" charset="0"/>
              </a:rPr>
              <a:t> lygus </a:t>
            </a:r>
            <a:r>
              <a:rPr lang="lt-LT" altLang="lt-LT" b="1" smtClean="0">
                <a:latin typeface="Times New Roman" panose="02020603050405020304" pitchFamily="18" charset="0"/>
              </a:rPr>
              <a:t>vienetui</a:t>
            </a:r>
            <a:r>
              <a:rPr lang="lt-LT" altLang="lt-LT" smtClean="0">
                <a:latin typeface="Times New Roman" panose="02020603050405020304" pitchFamily="18" charset="0"/>
              </a:rPr>
              <a:t>, priešingu atveju</a:t>
            </a:r>
            <a:r>
              <a:rPr lang="lt-LT" altLang="lt-LT" smtClean="0">
                <a:solidFill>
                  <a:srgbClr val="009999"/>
                </a:solidFill>
                <a:latin typeface="Times New Roman" panose="02020603050405020304" pitchFamily="18" charset="0"/>
              </a:rPr>
              <a:t> </a:t>
            </a:r>
            <a:r>
              <a:rPr lang="lt-LT" altLang="lt-LT" smtClean="0">
                <a:latin typeface="Times New Roman" panose="02020603050405020304" pitchFamily="18" charset="0"/>
              </a:rPr>
              <a:t>y lygus </a:t>
            </a:r>
            <a:r>
              <a:rPr lang="lt-LT" altLang="lt-LT" b="1" smtClean="0">
                <a:latin typeface="Times New Roman" panose="02020603050405020304" pitchFamily="18" charset="0"/>
              </a:rPr>
              <a:t>nuliui</a:t>
            </a:r>
            <a:r>
              <a:rPr lang="lt-LT" altLang="lt-LT" smtClean="0">
                <a:latin typeface="Times New Roman" panose="02020603050405020304" pitchFamily="18" charset="0"/>
              </a:rPr>
              <a:t>.	</a:t>
            </a:r>
          </a:p>
          <a:p>
            <a:pPr eaLnBrk="1" hangingPunct="1">
              <a:buClrTx/>
            </a:pPr>
            <a:endParaRPr lang="lt-LT" altLang="lt-LT" b="1" smtClean="0">
              <a:solidFill>
                <a:srgbClr val="CC0000"/>
              </a:solidFill>
              <a:latin typeface="Verdan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lt-LT" altLang="lt-LT" b="1" smtClean="0">
                <a:solidFill>
                  <a:srgbClr val="CC0000"/>
                </a:solidFill>
                <a:latin typeface="Verdana" panose="020B0604030504040204" pitchFamily="34" charset="0"/>
              </a:rPr>
              <a:t>if </a:t>
            </a:r>
            <a:r>
              <a:rPr lang="lt-LT" altLang="lt-LT" b="1" smtClean="0">
                <a:latin typeface="Verdana" panose="020B0604030504040204" pitchFamily="34" charset="0"/>
              </a:rPr>
              <a:t>(</a:t>
            </a:r>
            <a:r>
              <a:rPr lang="en-US" altLang="lt-LT" b="1" smtClean="0">
                <a:latin typeface="Verdana" panose="020B0604030504040204" pitchFamily="34" charset="0"/>
              </a:rPr>
              <a:t> </a:t>
            </a:r>
            <a:r>
              <a:rPr lang="lt-LT" altLang="lt-LT" b="1" smtClean="0">
                <a:latin typeface="Verdana" panose="020B0604030504040204" pitchFamily="34" charset="0"/>
              </a:rPr>
              <a:t>x &gt; 0</a:t>
            </a:r>
            <a:r>
              <a:rPr lang="en-US" altLang="lt-LT" b="1" smtClean="0">
                <a:latin typeface="Verdana" panose="020B0604030504040204" pitchFamily="34" charset="0"/>
              </a:rPr>
              <a:t> </a:t>
            </a:r>
            <a:r>
              <a:rPr lang="lt-LT" altLang="lt-LT" b="1" smtClean="0">
                <a:latin typeface="Verdana" panose="020B0604030504040204" pitchFamily="34" charset="0"/>
              </a:rPr>
              <a:t>) </a:t>
            </a:r>
            <a:r>
              <a:rPr lang="lt-LT" altLang="lt-LT" b="1" smtClean="0">
                <a:solidFill>
                  <a:srgbClr val="CC0000"/>
                </a:solidFill>
                <a:latin typeface="Verdana" panose="020B0604030504040204" pitchFamily="34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lt-LT" b="1" smtClean="0">
                <a:latin typeface="Verdana" panose="020B0604030504040204" pitchFamily="34" charset="0"/>
              </a:rPr>
              <a:t>      </a:t>
            </a:r>
            <a:r>
              <a:rPr lang="lt-LT" altLang="lt-LT" b="1" smtClean="0">
                <a:latin typeface="Verdana" panose="020B0604030504040204" pitchFamily="34" charset="0"/>
              </a:rPr>
              <a:t>y </a:t>
            </a:r>
            <a:r>
              <a:rPr lang="en-US" altLang="lt-LT" b="1" smtClean="0">
                <a:latin typeface="Verdana" panose="020B0604030504040204" pitchFamily="34" charset="0"/>
              </a:rPr>
              <a:t>= 1;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lt-LT" b="1" smtClean="0">
                <a:solidFill>
                  <a:srgbClr val="CC0000"/>
                </a:solidFill>
                <a:latin typeface="Verdana" panose="020B0604030504040204" pitchFamily="34" charset="0"/>
              </a:rPr>
              <a:t>} else 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lt-LT" b="1" smtClean="0">
                <a:latin typeface="Verdana" panose="020B0604030504040204" pitchFamily="34" charset="0"/>
              </a:rPr>
              <a:t>      y = 0;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b="1" smtClean="0">
                <a:solidFill>
                  <a:srgbClr val="CC0000"/>
                </a:solidFill>
                <a:latin typeface="Verdana" panose="020B0604030504040204" pitchFamily="34" charset="0"/>
              </a:rPr>
              <a:t>}</a:t>
            </a:r>
            <a:r>
              <a:rPr lang="lt-LT" altLang="lt-LT" smtClean="0">
                <a:latin typeface="Verdana" panose="020B0604030504040204" pitchFamily="34" charset="0"/>
              </a:rPr>
              <a:t> 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endParaRPr lang="lt-LT" altLang="lt-LT" sz="2000" smtClean="0">
              <a:latin typeface="Verdana" panose="020B0604030504040204" pitchFamily="34" charset="0"/>
            </a:endParaRPr>
          </a:p>
          <a:p>
            <a:pPr lvl="1" eaLnBrk="1" hangingPunct="1">
              <a:buClrTx/>
            </a:pPr>
            <a:r>
              <a:rPr lang="en-US" altLang="lt-LT" u="sng" smtClean="0">
                <a:latin typeface="Times New Roman" panose="02020603050405020304" pitchFamily="18" charset="0"/>
              </a:rPr>
              <a:t>arba</a:t>
            </a:r>
          </a:p>
          <a:p>
            <a:pPr lvl="1" eaLnBrk="1" hangingPunct="1">
              <a:buClrTx/>
            </a:pPr>
            <a:r>
              <a:rPr lang="lt-LT" altLang="lt-LT" b="1" smtClean="0">
                <a:solidFill>
                  <a:srgbClr val="CC0000"/>
                </a:solidFill>
                <a:latin typeface="Verdana" panose="020B0604030504040204" pitchFamily="34" charset="0"/>
              </a:rPr>
              <a:t>if</a:t>
            </a:r>
            <a:r>
              <a:rPr lang="lt-LT" altLang="lt-LT" b="1" smtClean="0">
                <a:latin typeface="Verdana" panose="020B0604030504040204" pitchFamily="34" charset="0"/>
              </a:rPr>
              <a:t> (x &gt; 0) </a:t>
            </a:r>
            <a:r>
              <a:rPr lang="en-US" altLang="lt-LT" b="1" smtClean="0">
                <a:latin typeface="Verdana" panose="020B0604030504040204" pitchFamily="34" charset="0"/>
              </a:rPr>
              <a:t> </a:t>
            </a:r>
            <a:r>
              <a:rPr lang="lt-LT" altLang="lt-LT" b="1" smtClean="0">
                <a:latin typeface="Verdana" panose="020B0604030504040204" pitchFamily="34" charset="0"/>
              </a:rPr>
              <a:t>y </a:t>
            </a:r>
            <a:r>
              <a:rPr lang="en-US" altLang="lt-LT" b="1" smtClean="0">
                <a:latin typeface="Verdana" panose="020B0604030504040204" pitchFamily="34" charset="0"/>
              </a:rPr>
              <a:t>= 1;  </a:t>
            </a:r>
            <a:r>
              <a:rPr lang="en-US" altLang="lt-LT" b="1" smtClean="0">
                <a:solidFill>
                  <a:srgbClr val="CC0000"/>
                </a:solidFill>
                <a:latin typeface="Verdana" panose="020B0604030504040204" pitchFamily="34" charset="0"/>
              </a:rPr>
              <a:t>else</a:t>
            </a:r>
            <a:r>
              <a:rPr lang="en-US" altLang="lt-LT" b="1" smtClean="0">
                <a:latin typeface="Verdana" panose="020B0604030504040204" pitchFamily="34" charset="0"/>
              </a:rPr>
              <a:t> y = 0;</a:t>
            </a:r>
          </a:p>
          <a:p>
            <a:pPr lvl="1" eaLnBrk="1" hangingPunct="1">
              <a:buClrTx/>
            </a:pPr>
            <a:r>
              <a:rPr lang="en-US" altLang="lt-LT" sz="1800" smtClean="0">
                <a:latin typeface="Verdana" panose="020B0604030504040204" pitchFamily="34" charset="0"/>
              </a:rPr>
              <a:t> </a:t>
            </a:r>
          </a:p>
          <a:p>
            <a:pPr lvl="1" eaLnBrk="1" hangingPunct="1">
              <a:buClrTx/>
            </a:pPr>
            <a:r>
              <a:rPr lang="lt-LT" altLang="lt-LT" u="sng" smtClean="0">
                <a:latin typeface="Times New Roman" panose="02020603050405020304" pitchFamily="18" charset="0"/>
              </a:rPr>
              <a:t>a</a:t>
            </a:r>
            <a:r>
              <a:rPr lang="en-US" altLang="lt-LT" u="sng" smtClean="0">
                <a:latin typeface="Times New Roman" panose="02020603050405020304" pitchFamily="18" charset="0"/>
              </a:rPr>
              <a:t>rba</a:t>
            </a:r>
            <a:r>
              <a:rPr lang="lt-LT" altLang="lt-LT" u="sng" smtClean="0">
                <a:latin typeface="Times New Roman" panose="02020603050405020304" pitchFamily="18" charset="0"/>
              </a:rPr>
              <a:t>  </a:t>
            </a:r>
            <a:r>
              <a:rPr lang="en-US" altLang="lt-LT" u="sng" smtClean="0">
                <a:latin typeface="Times New Roman" panose="02020603050405020304" pitchFamily="18" charset="0"/>
              </a:rPr>
              <a:t>trigubas</a:t>
            </a:r>
            <a:r>
              <a:rPr lang="lt-LT" altLang="lt-LT" u="sng" smtClean="0">
                <a:latin typeface="Times New Roman" panose="02020603050405020304" pitchFamily="18" charset="0"/>
              </a:rPr>
              <a:t> sakinys:</a:t>
            </a:r>
            <a:r>
              <a:rPr lang="lt-LT" altLang="lt-LT" smtClean="0">
                <a:latin typeface="Times New Roman" panose="02020603050405020304" pitchFamily="18" charset="0"/>
              </a:rPr>
              <a:t> 	sąlyga </a:t>
            </a:r>
            <a:r>
              <a:rPr lang="lt-LT" altLang="lt-LT" b="1" smtClean="0">
                <a:solidFill>
                  <a:srgbClr val="990033"/>
                </a:solidFill>
                <a:latin typeface="Times New Roman" panose="02020603050405020304" pitchFamily="18" charset="0"/>
              </a:rPr>
              <a:t>?</a:t>
            </a:r>
            <a:r>
              <a:rPr lang="lt-LT" altLang="lt-LT" smtClean="0">
                <a:latin typeface="Times New Roman" panose="02020603050405020304" pitchFamily="18" charset="0"/>
              </a:rPr>
              <a:t> reikšmė1 </a:t>
            </a:r>
            <a:r>
              <a:rPr lang="lt-LT" altLang="lt-LT" b="1" smtClean="0">
                <a:solidFill>
                  <a:srgbClr val="990033"/>
                </a:solidFill>
                <a:latin typeface="Times New Roman" panose="02020603050405020304" pitchFamily="18" charset="0"/>
              </a:rPr>
              <a:t>:</a:t>
            </a:r>
            <a:r>
              <a:rPr lang="lt-LT" altLang="lt-LT" smtClean="0">
                <a:latin typeface="Times New Roman" panose="02020603050405020304" pitchFamily="18" charset="0"/>
              </a:rPr>
              <a:t> reikšmė2</a:t>
            </a:r>
          </a:p>
          <a:p>
            <a:pPr lvl="1" eaLnBrk="1" hangingPunct="1">
              <a:buClrTx/>
            </a:pPr>
            <a:r>
              <a:rPr lang="lt-LT" altLang="lt-LT" b="1" smtClean="0">
                <a:latin typeface="Verdana" panose="020B0604030504040204" pitchFamily="34" charset="0"/>
              </a:rPr>
              <a:t>y </a:t>
            </a:r>
            <a:r>
              <a:rPr lang="en-US" altLang="lt-LT" b="1" smtClean="0">
                <a:latin typeface="Verdana" panose="020B0604030504040204" pitchFamily="34" charset="0"/>
              </a:rPr>
              <a:t>= </a:t>
            </a:r>
            <a:r>
              <a:rPr lang="lt-LT" altLang="lt-LT" b="1" smtClean="0">
                <a:latin typeface="Verdana" panose="020B0604030504040204" pitchFamily="34" charset="0"/>
              </a:rPr>
              <a:t>x &gt; 0</a:t>
            </a:r>
            <a:r>
              <a:rPr lang="en-US" altLang="lt-LT" b="1" smtClean="0">
                <a:latin typeface="Verdana" panose="020B0604030504040204" pitchFamily="34" charset="0"/>
              </a:rPr>
              <a:t> </a:t>
            </a:r>
            <a:r>
              <a:rPr lang="en-US" altLang="lt-LT" b="1" smtClean="0">
                <a:solidFill>
                  <a:srgbClr val="990033"/>
                </a:solidFill>
                <a:latin typeface="Verdana" panose="020B0604030504040204" pitchFamily="34" charset="0"/>
              </a:rPr>
              <a:t>?</a:t>
            </a:r>
            <a:r>
              <a:rPr lang="lt-LT" altLang="lt-LT" b="1" smtClean="0">
                <a:latin typeface="Verdana" panose="020B0604030504040204" pitchFamily="34" charset="0"/>
              </a:rPr>
              <a:t> </a:t>
            </a:r>
            <a:r>
              <a:rPr lang="en-US" altLang="lt-LT" b="1" smtClean="0">
                <a:latin typeface="Verdana" panose="020B0604030504040204" pitchFamily="34" charset="0"/>
              </a:rPr>
              <a:t>1 </a:t>
            </a:r>
            <a:r>
              <a:rPr lang="en-US" altLang="lt-LT" b="1" smtClean="0">
                <a:solidFill>
                  <a:srgbClr val="990033"/>
                </a:solidFill>
                <a:latin typeface="Verdana" panose="020B0604030504040204" pitchFamily="34" charset="0"/>
              </a:rPr>
              <a:t>:</a:t>
            </a:r>
            <a:r>
              <a:rPr lang="en-US" altLang="lt-LT" b="1" smtClean="0">
                <a:latin typeface="Verdana" panose="020B0604030504040204" pitchFamily="34" charset="0"/>
              </a:rPr>
              <a:t> 0;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endParaRPr lang="en-US" altLang="lt-LT" smtClean="0">
              <a:latin typeface="Times New Roman" panose="02020603050405020304" pitchFamily="18" charset="0"/>
            </a:endParaRP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3994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CFA2027B-6B17-4BD1-9AFD-1A058802B723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38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39942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943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1FD334"/>
            </a:gs>
            <a:gs pos="7001">
              <a:srgbClr val="FFFF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cs typeface="Arial" panose="020B0604020202020204" pitchFamily="34" charset="0"/>
              </a:rPr>
              <a:t>Sąlygos</a:t>
            </a:r>
            <a:r>
              <a:rPr lang="lt-LT" altLang="lt-LT" sz="2400" b="1" smtClean="0"/>
              <a:t> </a:t>
            </a:r>
            <a:r>
              <a:rPr lang="lt-LT" altLang="lt-LT" sz="2400" b="1" smtClean="0">
                <a:cs typeface="Arial" panose="020B0604020202020204" pitchFamily="34" charset="0"/>
              </a:rPr>
              <a:t>sakinys</a:t>
            </a:r>
            <a:r>
              <a:rPr lang="lt-LT" altLang="lt-LT" sz="2400" b="1" smtClean="0"/>
              <a:t> - tęsinys</a:t>
            </a:r>
            <a:endParaRPr lang="en-US" altLang="lt-LT" sz="2400" b="1" smtClean="0">
              <a:latin typeface="Times New Roman" panose="02020603050405020304" pitchFamily="18" charset="0"/>
            </a:endParaRPr>
          </a:p>
        </p:txBody>
      </p:sp>
      <p:sp>
        <p:nvSpPr>
          <p:cNvPr id="40963" name="Content Placeholder 5"/>
          <p:cNvSpPr>
            <a:spLocks noGrp="1"/>
          </p:cNvSpPr>
          <p:nvPr>
            <p:ph idx="1"/>
          </p:nvPr>
        </p:nvSpPr>
        <p:spPr>
          <a:xfrm>
            <a:off x="115888" y="1001713"/>
            <a:ext cx="8928100" cy="531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Tx/>
            </a:pP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ariant</a:t>
            </a:r>
            <a: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ų sakinys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2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b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t-LT" altLang="lt-LT" sz="2000" b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sveika-reikšmė</a:t>
            </a: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lt-LT" altLang="lt-LT" sz="2000" b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z="2000" b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case</a:t>
            </a: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reikšmė1</a:t>
            </a: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			// sakiniai; 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lt-LT" altLang="lt-LT" sz="2000" b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z="2000" b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case</a:t>
            </a: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reikšmė2 </a:t>
            </a: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			// sakiniai;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z="2000" b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break</a:t>
            </a: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z="2000" b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default</a:t>
            </a: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			// 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sakiniai;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z="2000" b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lt-LT" altLang="lt-LT" sz="1800" b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</a:pPr>
            <a:endParaRPr lang="lt-LT" altLang="lt-LT" sz="2000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Tx/>
            </a:pPr>
            <a:r>
              <a:rPr lang="en-US" altLang="lt-LT" sz="1800" b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lt-LT" altLang="lt-LT" sz="1800" b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lt-LT" altLang="lt-LT" sz="18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lt-LT" altLang="lt-LT" sz="18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lt-LT" altLang="lt-LT" sz="18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lt-LT" altLang="lt-LT" sz="1800" b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</a:pPr>
            <a:r>
              <a:rPr lang="lt-LT" altLang="lt-LT" sz="1800" b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case</a:t>
            </a:r>
            <a:r>
              <a:rPr lang="lt-LT" altLang="lt-LT" sz="18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18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lt-LT" altLang="lt-LT" sz="18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eaLnBrk="1" hangingPunct="1">
              <a:lnSpc>
                <a:spcPct val="80000"/>
              </a:lnSpc>
              <a:buClrTx/>
            </a:pPr>
            <a:r>
              <a:rPr lang="lt-LT" altLang="lt-LT" sz="1800" smtClean="0">
                <a:latin typeface="Arial" panose="020B0604020202020204" pitchFamily="34" charset="0"/>
                <a:cs typeface="Arial" panose="020B0604020202020204" pitchFamily="34" charset="0"/>
              </a:rPr>
              <a:t>			y </a:t>
            </a:r>
            <a:r>
              <a:rPr lang="en-US" altLang="lt-LT" sz="1800" smtClean="0">
                <a:latin typeface="Arial" panose="020B0604020202020204" pitchFamily="34" charset="0"/>
                <a:cs typeface="Arial" panose="020B0604020202020204" pitchFamily="34" charset="0"/>
              </a:rPr>
              <a:t>= a;</a:t>
            </a:r>
            <a:r>
              <a:rPr lang="lt-LT" altLang="lt-LT" sz="1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ClrTx/>
            </a:pPr>
            <a:r>
              <a:rPr lang="en-US" altLang="lt-LT" sz="1800" b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lt-LT" altLang="lt-LT" sz="1800" b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break</a:t>
            </a:r>
            <a:r>
              <a:rPr lang="lt-LT" altLang="lt-LT" sz="18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altLang="lt-LT" sz="18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180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jei neb</a:t>
            </a:r>
            <a:r>
              <a:rPr lang="lt-LT" altLang="lt-LT" sz="180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ūtų</a:t>
            </a:r>
            <a:r>
              <a:rPr lang="en-US" altLang="lt-LT" sz="180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18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altLang="lt-LT" sz="180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tai toliau vykdyt</a:t>
            </a:r>
            <a:r>
              <a:rPr lang="lt-LT" altLang="lt-LT" sz="180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ų</a:t>
            </a:r>
            <a:r>
              <a:rPr lang="lt-LT" altLang="lt-LT" sz="18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case </a:t>
            </a:r>
            <a:r>
              <a:rPr lang="lt-LT" altLang="lt-LT" sz="180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lt-LT" altLang="lt-LT" sz="180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veiksmus </a:t>
            </a:r>
            <a:r>
              <a:rPr lang="ru-RU" altLang="lt-LT" sz="180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r>
              <a:rPr lang="lt-LT" altLang="lt-LT" sz="180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ClrTx/>
            </a:pPr>
            <a:r>
              <a:rPr lang="en-US" altLang="lt-LT" sz="1800" b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lt-LT" altLang="lt-LT" sz="1800" b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lt-LT" altLang="lt-LT" sz="18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180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lt-LT" altLang="lt-LT" sz="18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eaLnBrk="1" hangingPunct="1">
              <a:lnSpc>
                <a:spcPct val="80000"/>
              </a:lnSpc>
              <a:buClrTx/>
            </a:pPr>
            <a:r>
              <a:rPr lang="lt-LT" altLang="lt-LT" sz="1800" smtClean="0">
                <a:latin typeface="Arial" panose="020B0604020202020204" pitchFamily="34" charset="0"/>
                <a:cs typeface="Arial" panose="020B0604020202020204" pitchFamily="34" charset="0"/>
              </a:rPr>
              <a:t>			y </a:t>
            </a:r>
            <a:r>
              <a:rPr lang="en-US" altLang="lt-LT" sz="1800" smtClean="0">
                <a:latin typeface="Arial" panose="020B0604020202020204" pitchFamily="34" charset="0"/>
                <a:cs typeface="Arial" panose="020B0604020202020204" pitchFamily="34" charset="0"/>
              </a:rPr>
              <a:t>= b</a:t>
            </a:r>
            <a:r>
              <a:rPr lang="lt-LT" altLang="lt-LT" sz="180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eaLnBrk="1" hangingPunct="1">
              <a:lnSpc>
                <a:spcPct val="80000"/>
              </a:lnSpc>
              <a:buClrTx/>
            </a:pPr>
            <a:r>
              <a:rPr lang="en-US" altLang="lt-LT" sz="1800" b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lt-LT" altLang="lt-LT" sz="1800" b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break</a:t>
            </a:r>
            <a:r>
              <a:rPr lang="lt-LT" altLang="lt-LT" sz="18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buClrTx/>
            </a:pPr>
            <a:r>
              <a:rPr lang="en-US" altLang="lt-LT" sz="1800" b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lt-LT" altLang="lt-LT" sz="1800" b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lt-LT" altLang="lt-LT" sz="18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eaLnBrk="1" hangingPunct="1">
              <a:lnSpc>
                <a:spcPct val="80000"/>
              </a:lnSpc>
              <a:buClrTx/>
            </a:pPr>
            <a:r>
              <a:rPr lang="en-US" altLang="lt-LT" sz="180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lt-LT" altLang="lt-LT" sz="180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lt-LT" sz="1800" smtClean="0">
                <a:latin typeface="Arial" panose="020B0604020202020204" pitchFamily="34" charset="0"/>
                <a:cs typeface="Arial" panose="020B0604020202020204" pitchFamily="34" charset="0"/>
              </a:rPr>
              <a:t>y = 0;</a:t>
            </a:r>
          </a:p>
          <a:p>
            <a:pPr eaLnBrk="1" hangingPunct="1">
              <a:lnSpc>
                <a:spcPct val="80000"/>
              </a:lnSpc>
              <a:buClrTx/>
            </a:pPr>
            <a:r>
              <a:rPr lang="en-US" altLang="lt-LT" sz="1800" b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lt-LT" altLang="lt-LT" sz="1800" b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4096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AD1758DC-F8A9-418C-A075-82BD1D070B98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39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40966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67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en-US" altLang="lt-LT" sz="2400" b="1" smtClean="0">
                <a:cs typeface="Arial" panose="020B0604020202020204" pitchFamily="34" charset="0"/>
              </a:rPr>
              <a:t>Program</a:t>
            </a:r>
            <a:r>
              <a:rPr lang="lt-LT" altLang="lt-LT" sz="2400" b="1" smtClean="0">
                <a:cs typeface="Arial" panose="020B0604020202020204" pitchFamily="34" charset="0"/>
              </a:rPr>
              <a:t>inė įranga</a:t>
            </a:r>
            <a:r>
              <a:rPr lang="en-US" altLang="lt-LT" sz="2400" b="1" smtClean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5123" name="Content Placeholder 5"/>
          <p:cNvSpPr>
            <a:spLocks noGrp="1"/>
          </p:cNvSpPr>
          <p:nvPr>
            <p:ph idx="1"/>
          </p:nvPr>
        </p:nvSpPr>
        <p:spPr>
          <a:xfrm>
            <a:off x="115888" y="1125538"/>
            <a:ext cx="8928100" cy="5195887"/>
          </a:xfrm>
        </p:spPr>
        <p:txBody>
          <a:bodyPr/>
          <a:lstStyle/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altLang="lt-LT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lt-LT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lt-LT" b="1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lt-LT" altLang="lt-LT" b="1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lt-LT" b="1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reator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Xinox Software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versijos 5.10</a:t>
            </a:r>
            <a:b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lt-LT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http://www.jcreator.com </a:t>
            </a:r>
            <a:br>
              <a:rPr lang="en-US" altLang="lt-LT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Reikia atskirai 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į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diegti SDK (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ir 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Configure/Options/JDK Profiles nurodyti keli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ą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AU" altLang="lt-LT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lt-LT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lt-LT" altLang="lt-LT" b="1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 </a:t>
            </a:r>
            <a:r>
              <a:rPr lang="lt-LT" altLang="lt-LT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lt-LT" altLang="lt-LT" smtClean="0"/>
              <a:t>Eclipse Neon (4.6) Release)</a:t>
            </a:r>
            <a:r>
              <a:rPr lang="lt-LT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lt-LT" altLang="lt-LT" b="1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t-LT" altLang="lt-LT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http://www.eclipse.org/downloads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512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0F4A6608-A128-444D-BE46-4BD5C37A9985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4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5126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7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1FD334"/>
            </a:gs>
            <a:gs pos="7001">
              <a:srgbClr val="FFFF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cs typeface="Arial" panose="020B0604020202020204" pitchFamily="34" charset="0"/>
              </a:rPr>
              <a:t>Klasikiniai</a:t>
            </a:r>
            <a:r>
              <a:rPr lang="lt-LT" altLang="lt-LT" sz="2400" b="1" smtClean="0">
                <a:latin typeface="Times New Roman" panose="02020603050405020304" pitchFamily="18" charset="0"/>
              </a:rPr>
              <a:t> </a:t>
            </a:r>
            <a:r>
              <a:rPr lang="lt-LT" altLang="lt-LT" sz="2400" b="1" smtClean="0">
                <a:cs typeface="Arial" panose="020B0604020202020204" pitchFamily="34" charset="0"/>
              </a:rPr>
              <a:t>ciklo</a:t>
            </a:r>
            <a:r>
              <a:rPr lang="lt-LT" altLang="lt-LT" sz="2400" b="1" smtClean="0">
                <a:latin typeface="Times New Roman" panose="02020603050405020304" pitchFamily="18" charset="0"/>
              </a:rPr>
              <a:t> </a:t>
            </a:r>
            <a:r>
              <a:rPr lang="lt-LT" altLang="lt-LT" sz="2400" b="1" smtClean="0">
                <a:cs typeface="Arial" panose="020B0604020202020204" pitchFamily="34" charset="0"/>
              </a:rPr>
              <a:t>sakiniai</a:t>
            </a:r>
            <a:endParaRPr lang="en-US" altLang="lt-LT" sz="2400" b="1" smtClean="0">
              <a:cs typeface="Arial" panose="020B0604020202020204" pitchFamily="34" charset="0"/>
            </a:endParaRPr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>
          <a:xfrm>
            <a:off x="115888" y="1001713"/>
            <a:ext cx="8928100" cy="53197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300"/>
              </a:spcAft>
              <a:buClrTx/>
            </a:pP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 Forma </a:t>
            </a:r>
            <a: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eaLnBrk="1" hangingPunct="1">
              <a:buClrTx/>
            </a:pP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lt-LT" altLang="lt-LT" sz="2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(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loginė-išraiška</a:t>
            </a:r>
            <a:r>
              <a:rPr lang="lt-LT" altLang="lt-LT" sz="2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eaLnBrk="1" hangingPunct="1">
              <a:buClrTx/>
            </a:pP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		  </a:t>
            </a:r>
            <a:r>
              <a:rPr lang="lt-LT" altLang="lt-LT" sz="200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kartojami sakiniai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z="2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lt-LT" altLang="lt-LT" sz="2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i </a:t>
            </a:r>
            <a:r>
              <a:rPr lang="en-US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0;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en-US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mas[</a:t>
            </a: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new mas[10];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lt-LT" altLang="lt-LT" sz="2000" b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 &lt;</a:t>
            </a:r>
            <a:r>
              <a:rPr lang="en-US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10) {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en-US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mas[i] = i; </a:t>
            </a: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lt-LT" sz="200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masyv</a:t>
            </a:r>
            <a:r>
              <a:rPr lang="lt-LT" altLang="lt-LT" sz="200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reikšmės bus 0,1,2,3,...8,9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en-US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i++;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en-US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eaLnBrk="1" hangingPunct="1">
              <a:lnSpc>
                <a:spcPct val="90000"/>
              </a:lnSpc>
              <a:buClrTx/>
            </a:pPr>
            <a:endParaRPr lang="en-US" altLang="lt-LT" sz="2000" smtClean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Forma </a:t>
            </a:r>
            <a:r>
              <a:rPr lang="en-US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eaLnBrk="1" hangingPunct="1">
              <a:buClrTx/>
            </a:pPr>
            <a: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lt-LT" sz="2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lt-LT" sz="2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2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AU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inicializacija; loginė-išraiška; kitimo-žingsnis</a:t>
            </a:r>
            <a:r>
              <a:rPr lang="en-US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2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eaLnBrk="1" hangingPunct="1">
              <a:buClrTx/>
            </a:pP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		  </a:t>
            </a:r>
            <a:r>
              <a:rPr lang="lt-LT" altLang="lt-LT" sz="200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kartojami sakiniai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z="2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en-US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 mas[</a:t>
            </a: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new mas[10];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altLang="lt-LT" sz="2000" b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i = 0; </a:t>
            </a: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&lt;</a:t>
            </a:r>
            <a:r>
              <a:rPr lang="en-US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10; i++) {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en-US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</a:t>
            </a:r>
            <a:r>
              <a:rPr lang="en-US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mas[i] = i;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en-US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lt-LT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lt-LT" sz="200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endParaRPr lang="en-US" altLang="lt-LT" sz="2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4198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B24B3CC2-9158-4664-8A64-70FB2B57B36C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40</a:t>
            </a:fld>
            <a:r>
              <a:rPr lang="lt-LT" altLang="lt-LT" sz="1400">
                <a:latin typeface="Times New Roman" panose="02020603050405020304" pitchFamily="18" charset="0"/>
              </a:rPr>
              <a:t>/46 (33)</a:t>
            </a:r>
          </a:p>
        </p:txBody>
      </p:sp>
      <p:pic>
        <p:nvPicPr>
          <p:cNvPr id="41990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991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1FD334"/>
            </a:gs>
            <a:gs pos="7001">
              <a:srgbClr val="FFFF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en-US" altLang="lt-LT" sz="2400" smtClean="0">
                <a:cs typeface="Arial" panose="020B0604020202020204" pitchFamily="34" charset="0"/>
              </a:rPr>
              <a:t>Išvardijimas</a:t>
            </a:r>
            <a:r>
              <a:rPr lang="en-US" altLang="lt-LT" sz="2400" smtClean="0">
                <a:latin typeface="Times New Roman" panose="02020603050405020304" pitchFamily="18" charset="0"/>
              </a:rPr>
              <a:t> (</a:t>
            </a:r>
            <a:r>
              <a:rPr lang="en-US" altLang="lt-LT" sz="2400" b="1" smtClean="0">
                <a:cs typeface="Arial" panose="020B0604020202020204" pitchFamily="34" charset="0"/>
              </a:rPr>
              <a:t>enum</a:t>
            </a:r>
            <a:r>
              <a:rPr lang="en-US" altLang="lt-LT" sz="2400" smtClean="0">
                <a:latin typeface="Times New Roman" panose="02020603050405020304" pitchFamily="18" charset="0"/>
              </a:rPr>
              <a:t>)</a:t>
            </a:r>
            <a:endParaRPr lang="en-US" altLang="lt-LT" sz="2400" b="1" smtClean="0">
              <a:latin typeface="Times New Roman" panose="02020603050405020304" pitchFamily="18" charset="0"/>
            </a:endParaRPr>
          </a:p>
        </p:txBody>
      </p:sp>
      <p:sp>
        <p:nvSpPr>
          <p:cNvPr id="43011" name="Content Placeholder 5"/>
          <p:cNvSpPr>
            <a:spLocks noGrp="1"/>
          </p:cNvSpPr>
          <p:nvPr>
            <p:ph idx="1"/>
          </p:nvPr>
        </p:nvSpPr>
        <p:spPr>
          <a:xfrm>
            <a:off x="115888" y="1001713"/>
            <a:ext cx="8928100" cy="53197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lt-LT" altLang="lt-LT" sz="3200" smtClean="0">
                <a:latin typeface="Arial" panose="020B0604020202020204" pitchFamily="34" charset="0"/>
                <a:cs typeface="Arial" panose="020B0604020202020204" pitchFamily="34" charset="0"/>
              </a:rPr>
              <a:t>Kartais programoje reikia turėti nedidelį skaičių pastovių konstantų. Pavyzdžiui, savaitės dienos, metų mėnesių vardai ir t. t. </a:t>
            </a:r>
            <a:br>
              <a:rPr lang="lt-LT" altLang="lt-LT" sz="32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t-LT" altLang="lt-LT" sz="3200" smtClean="0">
                <a:latin typeface="Arial" panose="020B0604020202020204" pitchFamily="34" charset="0"/>
                <a:cs typeface="Arial" panose="020B0604020202020204" pitchFamily="34" charset="0"/>
              </a:rPr>
              <a:t>Tai galima padaryti naudojantis </a:t>
            </a:r>
            <a:r>
              <a:rPr lang="lt-LT" altLang="lt-LT" sz="3200" b="1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išvardijamuoju</a:t>
            </a:r>
            <a:r>
              <a:rPr lang="lt-LT" altLang="lt-LT" sz="3200" smtClean="0">
                <a:latin typeface="Arial" panose="020B0604020202020204" pitchFamily="34" charset="0"/>
                <a:cs typeface="Arial" panose="020B0604020202020204" pitchFamily="34" charset="0"/>
              </a:rPr>
              <a:t> tipu </a:t>
            </a:r>
            <a:r>
              <a:rPr lang="lt-LT" altLang="lt-LT" sz="3200" b="1" smtClean="0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lt-LT" altLang="lt-LT" sz="320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lt-LT" sz="3200" smtClean="0">
                <a:latin typeface="Arial" panose="020B0604020202020204" pitchFamily="34" charset="0"/>
                <a:cs typeface="Arial" panose="020B0604020202020204" pitchFamily="34" charset="0"/>
              </a:rPr>
              <a:t>Tam </a:t>
            </a:r>
            <a:r>
              <a:rPr lang="lt-LT" altLang="lt-LT" sz="3200" smtClean="0">
                <a:latin typeface="Arial" panose="020B0604020202020204" pitchFamily="34" charset="0"/>
                <a:cs typeface="Arial" panose="020B0604020202020204" pitchFamily="34" charset="0"/>
              </a:rPr>
              <a:t>sukuriamas </a:t>
            </a:r>
            <a:r>
              <a:rPr lang="lt-LT" altLang="lt-LT" sz="3200" b="1" smtClean="0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lt-LT" altLang="lt-LT" sz="3200" smtClean="0">
                <a:latin typeface="Arial" panose="020B0604020202020204" pitchFamily="34" charset="0"/>
                <a:cs typeface="Arial" panose="020B0604020202020204" pitchFamily="34" charset="0"/>
              </a:rPr>
              <a:t> tipo kintamasis ir jo iniciacijos procese išvardijamos reikalingos konstantos. 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altLang="lt-LT" sz="3200" u="sng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lt-LT" altLang="lt-LT" sz="3200" b="1" u="sng" smtClean="0">
                <a:latin typeface="Arial" panose="020B0604020202020204" pitchFamily="34" charset="0"/>
                <a:cs typeface="Arial" panose="020B0604020202020204" pitchFamily="34" charset="0"/>
              </a:rPr>
              <a:t>Pavyzdys</a:t>
            </a:r>
            <a:r>
              <a:rPr lang="lt-LT" altLang="lt-LT" sz="3200" b="1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lt-LT" altLang="lt-LT" sz="3200" smtClean="0">
                <a:latin typeface="Arial" panose="020B0604020202020204" pitchFamily="34" charset="0"/>
                <a:cs typeface="Arial" panose="020B0604020202020204" pitchFamily="34" charset="0"/>
              </a:rPr>
              <a:t> Programos tekste reikės savaitės dienų pavadinimų. Aprašykim tipą </a:t>
            </a:r>
            <a:r>
              <a:rPr lang="lt-LT" altLang="lt-LT" sz="3200" b="1" smtClean="0">
                <a:latin typeface="Arial" panose="020B0604020202020204" pitchFamily="34" charset="0"/>
                <a:cs typeface="Arial" panose="020B0604020202020204" pitchFamily="34" charset="0"/>
              </a:rPr>
              <a:t>Dienos</a:t>
            </a:r>
            <a:r>
              <a:rPr lang="lt-LT" altLang="lt-LT" sz="3200" smtClean="0">
                <a:latin typeface="Arial" panose="020B0604020202020204" pitchFamily="34" charset="0"/>
                <a:cs typeface="Arial" panose="020B0604020202020204" pitchFamily="34" charset="0"/>
              </a:rPr>
              <a:t> naudodami </a:t>
            </a:r>
            <a:r>
              <a:rPr lang="lt-LT" altLang="lt-LT" sz="3200" b="1" smtClean="0">
                <a:latin typeface="Arial" panose="020B0604020202020204" pitchFamily="34" charset="0"/>
                <a:cs typeface="Arial" panose="020B0604020202020204" pitchFamily="34" charset="0"/>
              </a:rPr>
              <a:t>enum:</a:t>
            </a:r>
            <a:r>
              <a:rPr lang="lt-LT" altLang="lt-LT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endParaRPr lang="en-US" altLang="lt-LT" sz="32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4301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BB518AD9-2189-40A9-9742-9F62640EE779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41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43014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015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1FD334"/>
            </a:gs>
            <a:gs pos="7001">
              <a:srgbClr val="FFFF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en-US" altLang="lt-LT" sz="2400" b="1" i="1" smtClean="0">
                <a:latin typeface="Times New Roman" panose="02020603050405020304" pitchFamily="18" charset="0"/>
              </a:rPr>
              <a:t>Enum </a:t>
            </a:r>
            <a:r>
              <a:rPr lang="en-US" altLang="lt-LT" sz="2400" smtClean="0">
                <a:cs typeface="Arial" panose="020B0604020202020204" pitchFamily="34" charset="0"/>
              </a:rPr>
              <a:t>tęsinys</a:t>
            </a:r>
          </a:p>
        </p:txBody>
      </p:sp>
      <p:sp>
        <p:nvSpPr>
          <p:cNvPr id="44035" name="Content Placeholder 5"/>
          <p:cNvSpPr>
            <a:spLocks noGrp="1"/>
          </p:cNvSpPr>
          <p:nvPr>
            <p:ph idx="1"/>
          </p:nvPr>
        </p:nvSpPr>
        <p:spPr>
          <a:xfrm>
            <a:off x="115888" y="1001713"/>
            <a:ext cx="8928100" cy="53197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lt-LT" altLang="lt-LT" sz="2000" smtClean="0">
                <a:latin typeface="Verdana" panose="020B0604030504040204" pitchFamily="34" charset="0"/>
              </a:rPr>
              <a:t>public </a:t>
            </a:r>
            <a:r>
              <a:rPr lang="lt-LT" altLang="lt-LT" sz="2000" b="1" smtClean="0">
                <a:solidFill>
                  <a:srgbClr val="990033"/>
                </a:solidFill>
                <a:latin typeface="Verdana" panose="020B0604030504040204" pitchFamily="34" charset="0"/>
              </a:rPr>
              <a:t>enum</a:t>
            </a:r>
            <a:r>
              <a:rPr lang="lt-LT" altLang="lt-LT" sz="2000" smtClean="0">
                <a:latin typeface="Verdana" panose="020B0604030504040204" pitchFamily="34" charset="0"/>
              </a:rPr>
              <a:t> </a:t>
            </a:r>
            <a:r>
              <a:rPr lang="lt-LT" altLang="lt-LT" sz="2000" b="1" smtClean="0">
                <a:latin typeface="Verdana" panose="020B0604030504040204" pitchFamily="34" charset="0"/>
              </a:rPr>
              <a:t>Dienos</a:t>
            </a:r>
            <a:r>
              <a:rPr lang="lt-LT" altLang="lt-LT" sz="2000" smtClean="0">
                <a:latin typeface="Verdana" panose="020B0604030504040204" pitchFamily="34" charset="0"/>
              </a:rPr>
              <a:t> </a:t>
            </a:r>
            <a:r>
              <a:rPr lang="lt-LT" altLang="lt-LT" sz="1800" smtClean="0">
                <a:latin typeface="Verdana" panose="020B0604030504040204" pitchFamily="34" charset="0"/>
              </a:rPr>
              <a:t>{ </a:t>
            </a:r>
            <a:r>
              <a:rPr lang="lt-LT" altLang="lt-LT" sz="1800" i="1" smtClean="0">
                <a:latin typeface="Verdana" panose="020B0604030504040204" pitchFamily="34" charset="0"/>
              </a:rPr>
              <a:t>PIRMADIENIS</a:t>
            </a:r>
            <a:r>
              <a:rPr lang="lt-LT" altLang="lt-LT" sz="1800" b="1" smtClean="0">
                <a:latin typeface="Verdana" panose="020B0604030504040204" pitchFamily="34" charset="0"/>
              </a:rPr>
              <a:t>, </a:t>
            </a:r>
            <a:r>
              <a:rPr lang="lt-LT" altLang="lt-LT" sz="1800" i="1" smtClean="0">
                <a:latin typeface="Verdana" panose="020B0604030504040204" pitchFamily="34" charset="0"/>
              </a:rPr>
              <a:t>ANTRADIENIS</a:t>
            </a:r>
            <a:r>
              <a:rPr lang="lt-LT" altLang="lt-LT" sz="1800" b="1" smtClean="0">
                <a:latin typeface="Verdana" panose="020B0604030504040204" pitchFamily="34" charset="0"/>
              </a:rPr>
              <a:t>, </a:t>
            </a:r>
            <a:r>
              <a:rPr lang="lt-LT" altLang="lt-LT" sz="1800" i="1" smtClean="0">
                <a:latin typeface="Verdana" panose="020B0604030504040204" pitchFamily="34" charset="0"/>
              </a:rPr>
              <a:t>TREČIADIENIS</a:t>
            </a:r>
            <a:r>
              <a:rPr lang="lt-LT" altLang="lt-LT" sz="1800" smtClean="0">
                <a:latin typeface="Verdana" panose="020B0604030504040204" pitchFamily="34" charset="0"/>
              </a:rPr>
              <a:t>, </a:t>
            </a:r>
            <a:r>
              <a:rPr lang="lt-LT" altLang="lt-LT" sz="1800" i="1" smtClean="0">
                <a:latin typeface="Verdana" panose="020B0604030504040204" pitchFamily="34" charset="0"/>
              </a:rPr>
              <a:t>KETVIRTADIENIS</a:t>
            </a:r>
            <a:r>
              <a:rPr lang="lt-LT" altLang="lt-LT" sz="1800" b="1" smtClean="0">
                <a:latin typeface="Verdana" panose="020B0604030504040204" pitchFamily="34" charset="0"/>
              </a:rPr>
              <a:t>, </a:t>
            </a:r>
            <a:r>
              <a:rPr lang="lt-LT" altLang="lt-LT" sz="1800" i="1" smtClean="0">
                <a:latin typeface="Verdana" panose="020B0604030504040204" pitchFamily="34" charset="0"/>
              </a:rPr>
              <a:t>PENKTADIENIS</a:t>
            </a:r>
            <a:r>
              <a:rPr lang="lt-LT" altLang="lt-LT" sz="1800" smtClean="0">
                <a:latin typeface="Verdana" panose="020B0604030504040204" pitchFamily="34" charset="0"/>
              </a:rPr>
              <a:t>, </a:t>
            </a:r>
            <a:r>
              <a:rPr lang="lt-LT" altLang="lt-LT" sz="1800" i="1" smtClean="0">
                <a:latin typeface="Verdana" panose="020B0604030504040204" pitchFamily="34" charset="0"/>
              </a:rPr>
              <a:t>ŠEŠTADIENIS</a:t>
            </a:r>
            <a:r>
              <a:rPr lang="lt-LT" altLang="lt-LT" sz="1800" b="1" smtClean="0">
                <a:latin typeface="Verdana" panose="020B0604030504040204" pitchFamily="34" charset="0"/>
              </a:rPr>
              <a:t>, </a:t>
            </a:r>
            <a:r>
              <a:rPr lang="lt-LT" altLang="lt-LT" sz="1800" i="1" smtClean="0">
                <a:latin typeface="Verdana" panose="020B0604030504040204" pitchFamily="34" charset="0"/>
              </a:rPr>
              <a:t>SEKMADIENIS </a:t>
            </a:r>
            <a:r>
              <a:rPr lang="lt-LT" altLang="lt-LT" sz="1800" smtClean="0">
                <a:latin typeface="Verdana" panose="020B0604030504040204" pitchFamily="34" charset="0"/>
              </a:rPr>
              <a:t>}</a:t>
            </a:r>
            <a:r>
              <a:rPr lang="en-US" altLang="lt-LT" sz="1800" smtClean="0">
                <a:latin typeface="Verdana" panose="020B060403050404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lt-LT" altLang="lt-LT" sz="2000" smtClean="0">
              <a:latin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lt-LT" altLang="lt-LT" sz="2000" smtClean="0">
                <a:latin typeface="Verdana" panose="020B0604030504040204" pitchFamily="34" charset="0"/>
              </a:rPr>
              <a:t>public double </a:t>
            </a:r>
            <a:r>
              <a:rPr lang="lt-LT" altLang="lt-LT" sz="2000" b="1" smtClean="0">
                <a:solidFill>
                  <a:srgbClr val="333399"/>
                </a:solidFill>
                <a:latin typeface="Verdana" panose="020B0604030504040204" pitchFamily="34" charset="0"/>
              </a:rPr>
              <a:t>dienosIvertinimas</a:t>
            </a:r>
            <a:r>
              <a:rPr lang="lt-LT" altLang="lt-LT" sz="2000" smtClean="0">
                <a:latin typeface="Verdana" panose="020B0604030504040204" pitchFamily="34" charset="0"/>
              </a:rPr>
              <a:t>(</a:t>
            </a:r>
            <a:r>
              <a:rPr lang="lt-LT" altLang="lt-LT" sz="2000" b="1" smtClean="0">
                <a:latin typeface="Verdana" panose="020B0604030504040204" pitchFamily="34" charset="0"/>
              </a:rPr>
              <a:t>Dienos</a:t>
            </a:r>
            <a:r>
              <a:rPr lang="lt-LT" altLang="lt-LT" sz="2000" smtClean="0">
                <a:latin typeface="Verdana" panose="020B0604030504040204" pitchFamily="34" charset="0"/>
              </a:rPr>
              <a:t> diena) {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lt-LT" altLang="lt-LT" sz="2000" smtClean="0">
                <a:latin typeface="Verdana" panose="020B0604030504040204" pitchFamily="34" charset="0"/>
              </a:rPr>
              <a:t>        switch (diena) {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AU" altLang="lt-LT" sz="2000" smtClean="0">
                <a:latin typeface="Verdana" panose="020B0604030504040204" pitchFamily="34" charset="0"/>
              </a:rPr>
              <a:t>                case PIRMADIENIS :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AU" altLang="lt-LT" sz="2000" smtClean="0">
                <a:latin typeface="Verdana" panose="020B0604030504040204" pitchFamily="34" charset="0"/>
              </a:rPr>
              <a:t>                        return 0.5;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AU" altLang="lt-LT" sz="2000" smtClean="0">
                <a:latin typeface="Verdana" panose="020B0604030504040204" pitchFamily="34" charset="0"/>
              </a:rPr>
              <a:t>                case ANTRADIENIS :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AU" altLang="lt-LT" sz="2000" smtClean="0">
                <a:latin typeface="Verdana" panose="020B0604030504040204" pitchFamily="34" charset="0"/>
              </a:rPr>
              <a:t>                        return 0.75;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AU" altLang="lt-LT" sz="2000" smtClean="0">
                <a:latin typeface="Verdana" panose="020B0604030504040204" pitchFamily="34" charset="0"/>
              </a:rPr>
              <a:t>                case TREČIADIENIS :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AU" altLang="lt-LT" sz="2000" smtClean="0">
                <a:latin typeface="Verdana" panose="020B0604030504040204" pitchFamily="34" charset="0"/>
              </a:rPr>
              <a:t>                        return 0.78;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AU" altLang="lt-LT" sz="1800" smtClean="0">
                <a:latin typeface="Verdana" panose="020B0604030504040204" pitchFamily="34" charset="0"/>
              </a:rPr>
              <a:t>                </a:t>
            </a:r>
            <a:r>
              <a:rPr lang="en-AU" altLang="lt-LT" sz="1800" smtClean="0">
                <a:solidFill>
                  <a:srgbClr val="006600"/>
                </a:solidFill>
                <a:latin typeface="Verdana" panose="020B0604030504040204" pitchFamily="34" charset="0"/>
              </a:rPr>
              <a:t>// Ir taip toliau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AU" altLang="lt-LT" sz="2000" smtClean="0">
                <a:latin typeface="Verdana" panose="020B0604030504040204" pitchFamily="34" charset="0"/>
              </a:rPr>
              <a:t>                default :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AU" altLang="lt-LT" sz="2000" smtClean="0">
                <a:latin typeface="Verdana" panose="020B0604030504040204" pitchFamily="34" charset="0"/>
              </a:rPr>
              <a:t>                        return -1;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AU" altLang="lt-LT" sz="1800" smtClean="0">
                <a:latin typeface="Verdana" panose="020B0604030504040204" pitchFamily="34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AU" altLang="lt-LT" sz="1800" smtClean="0">
                <a:latin typeface="Verdana" panose="020B0604030504040204" pitchFamily="34" charset="0"/>
              </a:rPr>
              <a:t>    }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endParaRPr lang="en-US" altLang="lt-LT" sz="2000" smtClean="0">
              <a:latin typeface="Times New Roman" panose="02020603050405020304" pitchFamily="18" charset="0"/>
            </a:endParaRP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4403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F52F8204-DD80-46C9-9996-DDF69AADF4CE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42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44038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039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cs typeface="Arial" panose="020B0604020202020204" pitchFamily="34" charset="0"/>
              </a:rPr>
              <a:t>Rezultato</a:t>
            </a:r>
            <a:r>
              <a:rPr lang="lt-LT" altLang="lt-LT" sz="2400" b="1" smtClean="0">
                <a:latin typeface="Times New Roman" panose="02020603050405020304" pitchFamily="18" charset="0"/>
              </a:rPr>
              <a:t> </a:t>
            </a:r>
            <a:r>
              <a:rPr lang="lt-LT" altLang="lt-LT" sz="2400" b="1" smtClean="0">
                <a:cs typeface="Arial" panose="020B0604020202020204" pitchFamily="34" charset="0"/>
              </a:rPr>
              <a:t>formatavimas</a:t>
            </a:r>
            <a:endParaRPr lang="en-US" altLang="lt-LT" sz="2400" b="1" smtClean="0">
              <a:cs typeface="Arial" panose="020B0604020202020204" pitchFamily="34" charset="0"/>
            </a:endParaRPr>
          </a:p>
        </p:txBody>
      </p:sp>
      <p:sp>
        <p:nvSpPr>
          <p:cNvPr id="45059" name="Content Placeholder 5"/>
          <p:cNvSpPr>
            <a:spLocks noGrp="1"/>
          </p:cNvSpPr>
          <p:nvPr>
            <p:ph idx="1"/>
          </p:nvPr>
        </p:nvSpPr>
        <p:spPr>
          <a:xfrm>
            <a:off x="115888" y="1001713"/>
            <a:ext cx="8928100" cy="531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250"/>
              </a:spcAft>
              <a:buClrTx/>
            </a:pPr>
            <a:r>
              <a:rPr lang="lt-LT" altLang="lt-LT" sz="2000" smtClean="0">
                <a:latin typeface="Times New Roman" panose="02020603050405020304" pitchFamily="18" charset="0"/>
              </a:rPr>
              <a:t>Įvykdykite programos fragmentą:</a:t>
            </a:r>
          </a:p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</a:pPr>
            <a:r>
              <a:rPr lang="lt-LT" altLang="lt-LT" sz="2000" smtClean="0">
                <a:latin typeface="Verdana" panose="020B0604030504040204" pitchFamily="34" charset="0"/>
              </a:rPr>
              <a:t>	</a:t>
            </a:r>
            <a:r>
              <a:rPr lang="lt-LT" altLang="lt-LT" sz="2000" b="1" smtClean="0">
                <a:latin typeface="Verdana" panose="020B0604030504040204" pitchFamily="34" charset="0"/>
              </a:rPr>
              <a:t>double x = 123.4, y = 41.5;    </a:t>
            </a:r>
            <a:r>
              <a:rPr lang="en-US" altLang="lt-LT" sz="2000" b="1" smtClean="0">
                <a:latin typeface="Verdana" panose="020B0604030504040204" pitchFamily="34" charset="0"/>
              </a:rPr>
              <a:t>double z = x/y;</a:t>
            </a:r>
            <a:r>
              <a:rPr lang="lt-LT" altLang="lt-LT" sz="2000" b="1" smtClean="0">
                <a:latin typeface="Verdana" panose="020B0604030504040204" pitchFamily="34" charset="0"/>
              </a:rPr>
              <a:t> </a:t>
            </a:r>
          </a:p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</a:pPr>
            <a:r>
              <a:rPr lang="lt-LT" altLang="lt-LT" sz="2000" b="1" smtClean="0">
                <a:latin typeface="Verdana" panose="020B0604030504040204" pitchFamily="34" charset="0"/>
              </a:rPr>
              <a:t>	System.out.println(“</a:t>
            </a:r>
            <a:r>
              <a:rPr lang="en-US" altLang="lt-LT" sz="2000" b="1" smtClean="0">
                <a:latin typeface="Verdana" panose="020B0604030504040204" pitchFamily="34" charset="0"/>
              </a:rPr>
              <a:t>z</a:t>
            </a:r>
            <a:r>
              <a:rPr lang="lt-LT" altLang="lt-LT" sz="2000" b="1" smtClean="0">
                <a:latin typeface="Verdana" panose="020B0604030504040204" pitchFamily="34" charset="0"/>
              </a:rPr>
              <a:t> =" + </a:t>
            </a:r>
            <a:r>
              <a:rPr lang="en-US" altLang="lt-LT" sz="2000" b="1" smtClean="0">
                <a:latin typeface="Verdana" panose="020B0604030504040204" pitchFamily="34" charset="0"/>
              </a:rPr>
              <a:t>z</a:t>
            </a:r>
            <a:r>
              <a:rPr lang="lt-LT" altLang="lt-LT" sz="2000" b="1" smtClean="0">
                <a:latin typeface="Verdana" panose="020B0604030504040204" pitchFamily="34" charset="0"/>
              </a:rPr>
              <a:t>);</a:t>
            </a:r>
          </a:p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</a:pPr>
            <a:r>
              <a:rPr lang="lt-LT" altLang="lt-LT" sz="2000" b="1" smtClean="0">
                <a:latin typeface="Times New Roman" panose="02020603050405020304" pitchFamily="18" charset="0"/>
              </a:rPr>
              <a:t>Rezultatas bus </a:t>
            </a:r>
            <a:r>
              <a:rPr lang="lt-LT" altLang="lt-LT" sz="2000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z =2.9734939759036147</a:t>
            </a:r>
          </a:p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</a:pPr>
            <a:endParaRPr lang="lt-LT" altLang="lt-LT" sz="2000" b="1" smtClean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288"/>
              </a:spcBef>
              <a:spcAft>
                <a:spcPts val="288"/>
              </a:spcAft>
              <a:buClrTx/>
              <a:buFontTx/>
              <a:buNone/>
            </a:pPr>
            <a:r>
              <a:rPr lang="lt-LT" altLang="lt-LT" sz="2000" b="1" smtClean="0">
                <a:latin typeface="Times New Roman" panose="02020603050405020304" pitchFamily="18" charset="0"/>
              </a:rPr>
              <a:t>Vienas iš formatavimo </a:t>
            </a:r>
            <a:r>
              <a:rPr lang="en-US" altLang="lt-LT" sz="2000" b="1" smtClean="0">
                <a:latin typeface="Times New Roman" panose="02020603050405020304" pitchFamily="18" charset="0"/>
              </a:rPr>
              <a:t>b</a:t>
            </a:r>
            <a:r>
              <a:rPr lang="lt-LT" altLang="lt-LT" sz="2000" b="1" smtClean="0">
                <a:latin typeface="Times New Roman" panose="02020603050405020304" pitchFamily="18" charset="0"/>
              </a:rPr>
              <a:t>ū</a:t>
            </a:r>
            <a:r>
              <a:rPr lang="en-US" altLang="lt-LT" sz="2000" b="1" smtClean="0">
                <a:latin typeface="Times New Roman" panose="02020603050405020304" pitchFamily="18" charset="0"/>
              </a:rPr>
              <a:t>d</a:t>
            </a:r>
            <a:r>
              <a:rPr lang="lt-LT" altLang="lt-LT" sz="2000" b="1" smtClean="0">
                <a:latin typeface="Times New Roman" panose="02020603050405020304" pitchFamily="18" charset="0"/>
              </a:rPr>
              <a:t>ų</a:t>
            </a:r>
            <a:r>
              <a:rPr lang="en-US" altLang="lt-LT" sz="2000" b="1" smtClean="0">
                <a:latin typeface="Times New Roman" panose="02020603050405020304" pitchFamily="18" charset="0"/>
              </a:rPr>
              <a:t> – </a:t>
            </a:r>
            <a:r>
              <a:rPr lang="lt-LT" altLang="lt-LT" sz="2000" smtClean="0">
                <a:latin typeface="Times New Roman" panose="02020603050405020304" pitchFamily="18" charset="0"/>
              </a:rPr>
              <a:t>metodas</a:t>
            </a:r>
            <a:r>
              <a:rPr lang="en-US" altLang="lt-LT" sz="2000" b="1" smtClean="0">
                <a:latin typeface="Times New Roman" panose="02020603050405020304" pitchFamily="18" charset="0"/>
              </a:rPr>
              <a:t> </a:t>
            </a:r>
            <a:r>
              <a:rPr lang="lt-LT" altLang="lt-LT" sz="2000" b="1" smtClean="0">
                <a:latin typeface="Verdana" panose="020B0604030504040204" pitchFamily="34" charset="0"/>
              </a:rPr>
              <a:t>System.out.</a:t>
            </a:r>
            <a:r>
              <a:rPr lang="en-US" altLang="lt-LT" sz="2000" b="1" smtClean="0">
                <a:latin typeface="Verdana" panose="020B0604030504040204" pitchFamily="34" charset="0"/>
              </a:rPr>
              <a:t>printf</a:t>
            </a:r>
            <a:r>
              <a:rPr lang="en-US" altLang="lt-LT" sz="2000" b="1" smtClean="0">
                <a:latin typeface="Times New Roman" panose="02020603050405020304" pitchFamily="18" charset="0"/>
              </a:rPr>
              <a:t> :</a:t>
            </a:r>
          </a:p>
          <a:p>
            <a:pPr eaLnBrk="1" hangingPunct="1">
              <a:spcBef>
                <a:spcPts val="288"/>
              </a:spcBef>
              <a:spcAft>
                <a:spcPts val="288"/>
              </a:spcAft>
              <a:buClrTx/>
              <a:buFontTx/>
              <a:buNone/>
            </a:pPr>
            <a:r>
              <a:rPr lang="lt-LT" altLang="lt-LT" sz="2000" b="1" smtClean="0">
                <a:latin typeface="Times New Roman" panose="02020603050405020304" pitchFamily="18" charset="0"/>
              </a:rPr>
              <a:t>		</a:t>
            </a:r>
            <a:r>
              <a:rPr lang="lt-LT" altLang="lt-LT" sz="2000" smtClean="0">
                <a:latin typeface="Verdana" panose="020B0604030504040204" pitchFamily="34" charset="0"/>
              </a:rPr>
              <a:t>System.out.printf</a:t>
            </a:r>
            <a:r>
              <a:rPr lang="en-US" altLang="lt-LT" sz="2000" b="1" smtClean="0">
                <a:latin typeface="Times New Roman" panose="02020603050405020304" pitchFamily="18" charset="0"/>
              </a:rPr>
              <a:t> </a:t>
            </a:r>
            <a:r>
              <a:rPr lang="lt-LT" altLang="lt-LT" sz="2000" b="1" smtClean="0">
                <a:latin typeface="Times New Roman" panose="02020603050405020304" pitchFamily="18" charset="0"/>
              </a:rPr>
              <a:t>(</a:t>
            </a:r>
            <a:r>
              <a:rPr lang="en-US" altLang="lt-LT" sz="2000" b="1" smtClean="0">
                <a:solidFill>
                  <a:srgbClr val="DC2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lt-LT" altLang="lt-LT" sz="2000" b="1" smtClean="0">
                <a:solidFill>
                  <a:srgbClr val="B84700"/>
                </a:solidFill>
              </a:rPr>
              <a:t>formatų sąrašas</a:t>
            </a:r>
            <a:r>
              <a:rPr lang="en-US" altLang="lt-LT" sz="2000" b="1" smtClean="0">
                <a:solidFill>
                  <a:srgbClr val="DC2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lt-LT" altLang="lt-LT" sz="2000" b="1" smtClean="0">
                <a:solidFill>
                  <a:srgbClr val="006600"/>
                </a:solidFill>
              </a:rPr>
              <a:t> </a:t>
            </a:r>
            <a:r>
              <a:rPr lang="lt-LT" altLang="lt-LT" sz="2000" b="1" smtClean="0">
                <a:solidFill>
                  <a:srgbClr val="B84700"/>
                </a:solidFill>
              </a:rPr>
              <a:t>, kintamųjų sąrašas</a:t>
            </a:r>
            <a:r>
              <a:rPr lang="en-US" altLang="lt-LT" sz="2000" b="1" smtClean="0">
                <a:solidFill>
                  <a:srgbClr val="B84700"/>
                </a:solidFill>
              </a:rPr>
              <a:t> </a:t>
            </a:r>
            <a:r>
              <a:rPr lang="lt-LT" altLang="lt-LT" sz="2000" b="1" smtClean="0"/>
              <a:t>);</a:t>
            </a:r>
          </a:p>
          <a:p>
            <a:pPr eaLnBrk="1" hangingPunct="1">
              <a:lnSpc>
                <a:spcPct val="120000"/>
              </a:lnSpc>
              <a:spcBef>
                <a:spcPts val="450"/>
              </a:spcBef>
              <a:buClrTx/>
              <a:buFontTx/>
              <a:buNone/>
            </a:pPr>
            <a:r>
              <a:rPr lang="lt-LT" altLang="lt-LT" sz="2000" smtClean="0">
                <a:latin typeface="Verdana" panose="020B0604030504040204" pitchFamily="34" charset="0"/>
              </a:rPr>
              <a:t>System.out.printf(“z</a:t>
            </a:r>
            <a:r>
              <a:rPr lang="en-US" altLang="lt-LT" sz="2000" smtClean="0">
                <a:latin typeface="Verdana" panose="020B0604030504040204" pitchFamily="34" charset="0"/>
              </a:rPr>
              <a:t> =</a:t>
            </a:r>
            <a:r>
              <a:rPr lang="en-US" altLang="lt-LT" sz="2000" b="1" smtClean="0">
                <a:solidFill>
                  <a:srgbClr val="FF0000"/>
                </a:solidFill>
                <a:latin typeface="Verdana" panose="020B0604030504040204" pitchFamily="34" charset="0"/>
              </a:rPr>
              <a:t>%</a:t>
            </a:r>
            <a:r>
              <a:rPr lang="en-US" altLang="lt-LT" sz="2000" smtClean="0">
                <a:latin typeface="Verdana" panose="020B0604030504040204" pitchFamily="34" charset="0"/>
              </a:rPr>
              <a:t>.4</a:t>
            </a:r>
            <a:r>
              <a:rPr lang="en-US" altLang="lt-LT" sz="2000" b="1" smtClean="0">
                <a:solidFill>
                  <a:srgbClr val="990033"/>
                </a:solidFill>
                <a:latin typeface="Verdana" panose="020B0604030504040204" pitchFamily="34" charset="0"/>
              </a:rPr>
              <a:t>f</a:t>
            </a:r>
            <a:r>
              <a:rPr lang="en-US" altLang="lt-LT" sz="2000" smtClean="0">
                <a:latin typeface="Verdana" panose="020B0604030504040204" pitchFamily="34" charset="0"/>
              </a:rPr>
              <a:t>“, </a:t>
            </a:r>
            <a:r>
              <a:rPr lang="lt-LT" altLang="lt-LT" sz="2000" smtClean="0">
                <a:latin typeface="Verdana" panose="020B0604030504040204" pitchFamily="34" charset="0"/>
              </a:rPr>
              <a:t>x/y);	</a:t>
            </a:r>
            <a:r>
              <a:rPr lang="lt-LT" altLang="lt-LT" sz="2000" smtClean="0">
                <a:solidFill>
                  <a:srgbClr val="006600"/>
                </a:solidFill>
                <a:latin typeface="Verdana" panose="020B0604030504040204" pitchFamily="34" charset="0"/>
              </a:rPr>
              <a:t>//</a:t>
            </a:r>
            <a:r>
              <a:rPr lang="lt-LT" altLang="lt-LT" sz="2000" b="1" smtClean="0">
                <a:solidFill>
                  <a:srgbClr val="006600"/>
                </a:solidFill>
                <a:latin typeface="Verdana" panose="020B0604030504040204" pitchFamily="34" charset="0"/>
              </a:rPr>
              <a:t> </a:t>
            </a:r>
            <a:r>
              <a:rPr lang="lt-LT" altLang="lt-LT" sz="2000" b="1" smtClean="0">
                <a:latin typeface="Verdana" panose="020B0604030504040204" pitchFamily="34" charset="0"/>
              </a:rPr>
              <a:t>f</a:t>
            </a:r>
            <a:r>
              <a:rPr lang="lt-LT" altLang="lt-LT" sz="2000" smtClean="0">
                <a:solidFill>
                  <a:srgbClr val="006600"/>
                </a:solidFill>
                <a:latin typeface="Verdana" panose="020B0604030504040204" pitchFamily="34" charset="0"/>
              </a:rPr>
              <a:t> – </a:t>
            </a:r>
            <a:r>
              <a:rPr lang="lt-LT" altLang="lt-LT" sz="2000" smtClean="0">
                <a:solidFill>
                  <a:srgbClr val="006600"/>
                </a:solidFill>
              </a:rPr>
              <a:t>formatas </a:t>
            </a:r>
            <a:r>
              <a:rPr lang="lt-LT" altLang="lt-LT" sz="2000" smtClean="0">
                <a:solidFill>
                  <a:srgbClr val="006600"/>
                </a:solidFill>
                <a:latin typeface="Verdana" panose="020B0604030504040204" pitchFamily="34" charset="0"/>
              </a:rPr>
              <a:t>realiam skaičiui</a:t>
            </a:r>
          </a:p>
          <a:p>
            <a:pPr eaLnBrk="1" hangingPunct="1">
              <a:lnSpc>
                <a:spcPct val="110000"/>
              </a:lnSpc>
              <a:spcBef>
                <a:spcPts val="450"/>
              </a:spcBef>
              <a:buClrTx/>
              <a:buFontTx/>
              <a:buNone/>
            </a:pPr>
            <a:r>
              <a:rPr lang="es-ES" altLang="lt-LT" sz="2000" b="1" smtClean="0">
                <a:latin typeface="Times New Roman" panose="02020603050405020304" pitchFamily="18" charset="0"/>
              </a:rPr>
              <a:t>Dabar rezultatas bus</a:t>
            </a:r>
            <a:r>
              <a:rPr lang="lt-LT" altLang="lt-LT" sz="2000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AU" altLang="lt-LT" sz="2000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z =2.9735</a:t>
            </a:r>
            <a:r>
              <a:rPr lang="lt-LT" altLang="lt-LT" sz="2000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ts val="450"/>
              </a:spcBef>
              <a:buClrTx/>
              <a:buFontTx/>
              <a:buNone/>
            </a:pPr>
            <a:r>
              <a:rPr lang="lt-LT" altLang="lt-LT" sz="2000" smtClean="0">
                <a:latin typeface="Verdana" panose="020B0604030504040204" pitchFamily="34" charset="0"/>
              </a:rPr>
              <a:t>System.out.printf(</a:t>
            </a:r>
            <a:r>
              <a:rPr lang="en-US" altLang="lt-LT" sz="2000" smtClean="0">
                <a:latin typeface="Verdana" panose="020B0604030504040204" pitchFamily="34" charset="0"/>
              </a:rPr>
              <a:t>“</a:t>
            </a:r>
            <a:r>
              <a:rPr lang="lt-LT" altLang="lt-LT" sz="2000" smtClean="0">
                <a:latin typeface="Verdana" panose="020B0604030504040204" pitchFamily="34" charset="0"/>
              </a:rPr>
              <a:t>z</a:t>
            </a:r>
            <a:r>
              <a:rPr lang="en-US" altLang="lt-LT" sz="2000" smtClean="0">
                <a:latin typeface="Verdana" panose="020B0604030504040204" pitchFamily="34" charset="0"/>
              </a:rPr>
              <a:t> =%</a:t>
            </a:r>
            <a:r>
              <a:rPr lang="lt-LT" altLang="lt-LT" sz="2000" smtClean="0">
                <a:latin typeface="Verdana" panose="020B0604030504040204" pitchFamily="34" charset="0"/>
              </a:rPr>
              <a:t>1</a:t>
            </a:r>
            <a:r>
              <a:rPr lang="en-US" altLang="lt-LT" sz="2000" smtClean="0">
                <a:latin typeface="Verdana" panose="020B0604030504040204" pitchFamily="34" charset="0"/>
              </a:rPr>
              <a:t>.4</a:t>
            </a:r>
            <a:r>
              <a:rPr lang="en-US" altLang="lt-LT" sz="2000" b="1" smtClean="0">
                <a:solidFill>
                  <a:srgbClr val="990033"/>
                </a:solidFill>
                <a:latin typeface="Verdana" panose="020B0604030504040204" pitchFamily="34" charset="0"/>
              </a:rPr>
              <a:t>f</a:t>
            </a:r>
            <a:r>
              <a:rPr lang="en-US" altLang="lt-LT" sz="2000" smtClean="0">
                <a:latin typeface="Verdana" panose="020B0604030504040204" pitchFamily="34" charset="0"/>
              </a:rPr>
              <a:t>“, </a:t>
            </a:r>
            <a:r>
              <a:rPr lang="lt-LT" altLang="lt-LT" sz="2000" smtClean="0">
                <a:latin typeface="Verdana" panose="020B0604030504040204" pitchFamily="34" charset="0"/>
              </a:rPr>
              <a:t>x/y);	</a:t>
            </a:r>
            <a:r>
              <a:rPr lang="lt-LT" altLang="lt-LT" sz="2000" smtClean="0">
                <a:solidFill>
                  <a:srgbClr val="006600"/>
                </a:solidFill>
                <a:latin typeface="Verdana" panose="020B0604030504040204" pitchFamily="34" charset="0"/>
              </a:rPr>
              <a:t>// </a:t>
            </a:r>
            <a:r>
              <a:rPr lang="en-AU" altLang="lt-LT" sz="2000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z =2.9735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Tx/>
              <a:buFontTx/>
              <a:buNone/>
            </a:pPr>
            <a:r>
              <a:rPr lang="lt-LT" altLang="lt-LT" sz="2000" smtClean="0">
                <a:latin typeface="Verdana" panose="020B0604030504040204" pitchFamily="34" charset="0"/>
              </a:rPr>
              <a:t>System.out.printf(</a:t>
            </a:r>
            <a:r>
              <a:rPr lang="en-US" altLang="lt-LT" sz="2000" smtClean="0">
                <a:latin typeface="Verdana" panose="020B0604030504040204" pitchFamily="34" charset="0"/>
              </a:rPr>
              <a:t>“</a:t>
            </a:r>
            <a:r>
              <a:rPr lang="lt-LT" altLang="lt-LT" sz="2000" smtClean="0">
                <a:latin typeface="Verdana" panose="020B0604030504040204" pitchFamily="34" charset="0"/>
              </a:rPr>
              <a:t>z</a:t>
            </a:r>
            <a:r>
              <a:rPr lang="en-US" altLang="lt-LT" sz="2000" smtClean="0">
                <a:latin typeface="Verdana" panose="020B0604030504040204" pitchFamily="34" charset="0"/>
              </a:rPr>
              <a:t> =%</a:t>
            </a:r>
            <a:r>
              <a:rPr lang="lt-LT" altLang="lt-LT" sz="2000" b="1" smtClean="0">
                <a:latin typeface="Verdana" panose="020B0604030504040204" pitchFamily="34" charset="0"/>
              </a:rPr>
              <a:t>7</a:t>
            </a:r>
            <a:r>
              <a:rPr lang="en-US" altLang="lt-LT" sz="2000" smtClean="0">
                <a:latin typeface="Verdana" panose="020B0604030504040204" pitchFamily="34" charset="0"/>
              </a:rPr>
              <a:t>.4</a:t>
            </a:r>
            <a:r>
              <a:rPr lang="en-US" altLang="lt-LT" sz="2000" b="1" smtClean="0">
                <a:solidFill>
                  <a:srgbClr val="990033"/>
                </a:solidFill>
                <a:latin typeface="Verdana" panose="020B0604030504040204" pitchFamily="34" charset="0"/>
              </a:rPr>
              <a:t>f</a:t>
            </a:r>
            <a:r>
              <a:rPr lang="en-US" altLang="lt-LT" sz="2000" smtClean="0">
                <a:latin typeface="Verdana" panose="020B0604030504040204" pitchFamily="34" charset="0"/>
              </a:rPr>
              <a:t>“, </a:t>
            </a:r>
            <a:r>
              <a:rPr lang="lt-LT" altLang="lt-LT" sz="2000" smtClean="0">
                <a:latin typeface="Verdana" panose="020B0604030504040204" pitchFamily="34" charset="0"/>
              </a:rPr>
              <a:t>x/y);	</a:t>
            </a:r>
            <a:r>
              <a:rPr lang="lt-LT" altLang="lt-LT" sz="2000" smtClean="0">
                <a:solidFill>
                  <a:srgbClr val="006600"/>
                </a:solidFill>
                <a:latin typeface="Verdana" panose="020B0604030504040204" pitchFamily="34" charset="0"/>
              </a:rPr>
              <a:t>// </a:t>
            </a:r>
            <a:r>
              <a:rPr lang="en-AU" altLang="lt-LT" sz="2000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z = 2.9735</a:t>
            </a:r>
            <a:r>
              <a:rPr lang="lt-LT" altLang="lt-LT" sz="2000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  </a:t>
            </a:r>
            <a:r>
              <a:rPr lang="en-AU" altLang="lt-LT" sz="1800" smtClean="0">
                <a:solidFill>
                  <a:srgbClr val="006600"/>
                </a:solidFill>
                <a:latin typeface="Verdana" panose="020B0604030504040204" pitchFamily="34" charset="0"/>
              </a:rPr>
              <a:t>pirmas skai</a:t>
            </a:r>
            <a:r>
              <a:rPr lang="lt-LT" altLang="lt-LT" sz="1800" smtClean="0">
                <a:solidFill>
                  <a:srgbClr val="006600"/>
                </a:solidFill>
                <a:latin typeface="Verdana" panose="020B0604030504040204" pitchFamily="34" charset="0"/>
              </a:rPr>
              <a:t>č</a:t>
            </a:r>
            <a:r>
              <a:rPr lang="en-AU" altLang="lt-LT" sz="1800" smtClean="0">
                <a:solidFill>
                  <a:srgbClr val="006600"/>
                </a:solidFill>
                <a:latin typeface="Verdana" panose="020B0604030504040204" pitchFamily="34" charset="0"/>
              </a:rPr>
              <a:t>ius</a:t>
            </a:r>
            <a:r>
              <a:rPr lang="lt-LT" altLang="lt-LT" sz="1800" smtClean="0">
                <a:solidFill>
                  <a:srgbClr val="006600"/>
                </a:solidFill>
                <a:latin typeface="Verdana" panose="020B0604030504040204" pitchFamily="34" charset="0"/>
              </a:rPr>
              <a:t/>
            </a:r>
            <a:br>
              <a:rPr lang="lt-LT" altLang="lt-LT" sz="1800" smtClean="0">
                <a:solidFill>
                  <a:srgbClr val="006600"/>
                </a:solidFill>
                <a:latin typeface="Verdana" panose="020B0604030504040204" pitchFamily="34" charset="0"/>
              </a:rPr>
            </a:br>
            <a:r>
              <a:rPr lang="lt-LT" altLang="lt-LT" sz="1800" smtClean="0">
                <a:solidFill>
                  <a:srgbClr val="006600"/>
                </a:solidFill>
                <a:latin typeface="Verdana" panose="020B0604030504040204" pitchFamily="34" charset="0"/>
              </a:rPr>
              <a:t>       </a:t>
            </a:r>
            <a:r>
              <a:rPr lang="en-AU" altLang="lt-LT" sz="1800" smtClean="0">
                <a:solidFill>
                  <a:srgbClr val="006600"/>
                </a:solidFill>
                <a:latin typeface="Verdana" panose="020B0604030504040204" pitchFamily="34" charset="0"/>
              </a:rPr>
              <a:t>nusako bendr</a:t>
            </a:r>
            <a:r>
              <a:rPr lang="lt-LT" altLang="lt-LT" sz="1800" smtClean="0">
                <a:solidFill>
                  <a:srgbClr val="006600"/>
                </a:solidFill>
                <a:latin typeface="Verdana" panose="020B0604030504040204" pitchFamily="34" charset="0"/>
              </a:rPr>
              <a:t>ą simbolių kiekį (jei per mažas, ignoruojamas) </a:t>
            </a:r>
          </a:p>
          <a:p>
            <a:pPr eaLnBrk="1" hangingPunct="1">
              <a:lnSpc>
                <a:spcPct val="120000"/>
              </a:lnSpc>
              <a:spcBef>
                <a:spcPts val="450"/>
              </a:spcBef>
              <a:buClrTx/>
              <a:buFontTx/>
              <a:buNone/>
            </a:pPr>
            <a:r>
              <a:rPr lang="lt-LT" altLang="lt-LT" sz="2000" smtClean="0">
                <a:latin typeface="Verdana" panose="020B0604030504040204" pitchFamily="34" charset="0"/>
              </a:rPr>
              <a:t>System.out.printf(</a:t>
            </a:r>
            <a:r>
              <a:rPr lang="en-US" altLang="lt-LT" sz="2000" smtClean="0">
                <a:latin typeface="Verdana" panose="020B0604030504040204" pitchFamily="34" charset="0"/>
              </a:rPr>
              <a:t>“%</a:t>
            </a:r>
            <a:r>
              <a:rPr lang="lt-LT" altLang="lt-LT" sz="2000" smtClean="0">
                <a:latin typeface="Verdana" panose="020B0604030504040204" pitchFamily="34" charset="0"/>
              </a:rPr>
              <a:t>10</a:t>
            </a:r>
            <a:r>
              <a:rPr lang="en-US" altLang="lt-LT" sz="2000" b="1" smtClean="0">
                <a:solidFill>
                  <a:srgbClr val="990033"/>
                </a:solidFill>
                <a:latin typeface="Verdana" panose="020B0604030504040204" pitchFamily="34" charset="0"/>
              </a:rPr>
              <a:t>s</a:t>
            </a:r>
            <a:r>
              <a:rPr lang="en-US" altLang="lt-LT" sz="2000" smtClean="0">
                <a:latin typeface="Verdana" panose="020B0604030504040204" pitchFamily="34" charset="0"/>
              </a:rPr>
              <a:t>“, s</a:t>
            </a:r>
            <a:r>
              <a:rPr lang="lt-LT" altLang="lt-LT" sz="2000" smtClean="0">
                <a:latin typeface="Verdana" panose="020B0604030504040204" pitchFamily="34" charset="0"/>
              </a:rPr>
              <a:t>);	</a:t>
            </a:r>
            <a:r>
              <a:rPr lang="lt-LT" altLang="lt-LT" sz="2000" smtClean="0">
                <a:solidFill>
                  <a:srgbClr val="006600"/>
                </a:solidFill>
                <a:latin typeface="Verdana" panose="020B0604030504040204" pitchFamily="34" charset="0"/>
              </a:rPr>
              <a:t>// </a:t>
            </a:r>
            <a:r>
              <a:rPr lang="lt-LT" altLang="lt-LT" sz="2000" b="1" smtClean="0">
                <a:latin typeface="Verdana" panose="020B0604030504040204" pitchFamily="34" charset="0"/>
              </a:rPr>
              <a:t>s</a:t>
            </a:r>
            <a:r>
              <a:rPr lang="lt-LT" altLang="lt-LT" sz="2000" smtClean="0">
                <a:solidFill>
                  <a:srgbClr val="006600"/>
                </a:solidFill>
                <a:latin typeface="Verdana" panose="020B0604030504040204" pitchFamily="34" charset="0"/>
              </a:rPr>
              <a:t> – tekstui, </a:t>
            </a:r>
            <a:r>
              <a:rPr lang="lt-LT" altLang="lt-LT" sz="2000" b="1" smtClean="0">
                <a:latin typeface="Verdana" panose="020B0604030504040204" pitchFamily="34" charset="0"/>
              </a:rPr>
              <a:t>c</a:t>
            </a:r>
            <a:r>
              <a:rPr lang="lt-LT" altLang="lt-LT" sz="2000" smtClean="0">
                <a:solidFill>
                  <a:srgbClr val="006600"/>
                </a:solidFill>
                <a:latin typeface="Verdana" panose="020B0604030504040204" pitchFamily="34" charset="0"/>
              </a:rPr>
              <a:t> - simboliui</a:t>
            </a:r>
          </a:p>
          <a:p>
            <a:pPr eaLnBrk="1" hangingPunct="1">
              <a:lnSpc>
                <a:spcPct val="120000"/>
              </a:lnSpc>
              <a:spcBef>
                <a:spcPts val="450"/>
              </a:spcBef>
              <a:buClrTx/>
              <a:buFontTx/>
              <a:buNone/>
            </a:pPr>
            <a:r>
              <a:rPr lang="lt-LT" altLang="lt-LT" sz="2000" smtClean="0">
                <a:latin typeface="Verdana" panose="020B0604030504040204" pitchFamily="34" charset="0"/>
              </a:rPr>
              <a:t>System.out.printf(</a:t>
            </a:r>
            <a:r>
              <a:rPr lang="en-US" altLang="lt-LT" sz="2000" smtClean="0">
                <a:latin typeface="Verdana" panose="020B0604030504040204" pitchFamily="34" charset="0"/>
              </a:rPr>
              <a:t>“%</a:t>
            </a:r>
            <a:r>
              <a:rPr lang="lt-LT" altLang="lt-LT" sz="2000" smtClean="0">
                <a:latin typeface="Verdana" panose="020B0604030504040204" pitchFamily="34" charset="0"/>
              </a:rPr>
              <a:t>5</a:t>
            </a:r>
            <a:r>
              <a:rPr lang="en-US" altLang="lt-LT" sz="2000" b="1" smtClean="0">
                <a:solidFill>
                  <a:srgbClr val="990033"/>
                </a:solidFill>
                <a:latin typeface="Verdana" panose="020B0604030504040204" pitchFamily="34" charset="0"/>
              </a:rPr>
              <a:t>d</a:t>
            </a:r>
            <a:r>
              <a:rPr lang="en-US" altLang="lt-LT" sz="2000" smtClean="0">
                <a:latin typeface="Verdana" panose="020B0604030504040204" pitchFamily="34" charset="0"/>
              </a:rPr>
              <a:t>“, i</a:t>
            </a:r>
            <a:r>
              <a:rPr lang="lt-LT" altLang="lt-LT" sz="2000" smtClean="0">
                <a:latin typeface="Verdana" panose="020B0604030504040204" pitchFamily="34" charset="0"/>
              </a:rPr>
              <a:t>);	</a:t>
            </a:r>
            <a:r>
              <a:rPr lang="en-US" altLang="lt-LT" sz="2000" smtClean="0">
                <a:solidFill>
                  <a:srgbClr val="006600"/>
                </a:solidFill>
                <a:latin typeface="Verdana" panose="020B0604030504040204" pitchFamily="34" charset="0"/>
              </a:rPr>
              <a:t>//</a:t>
            </a:r>
            <a:r>
              <a:rPr lang="lt-LT" altLang="lt-LT" sz="2000" smtClean="0">
                <a:solidFill>
                  <a:srgbClr val="006600"/>
                </a:solidFill>
                <a:latin typeface="Verdana" panose="020B0604030504040204" pitchFamily="34" charset="0"/>
              </a:rPr>
              <a:t> </a:t>
            </a:r>
            <a:r>
              <a:rPr lang="en-US" altLang="lt-LT" sz="2000" b="1" smtClean="0">
                <a:latin typeface="Verdana" panose="020B0604030504040204" pitchFamily="34" charset="0"/>
              </a:rPr>
              <a:t>d</a:t>
            </a:r>
            <a:r>
              <a:rPr lang="en-US" altLang="lt-LT" sz="2000" smtClean="0">
                <a:solidFill>
                  <a:srgbClr val="006600"/>
                </a:solidFill>
                <a:latin typeface="Verdana" panose="020B0604030504040204" pitchFamily="34" charset="0"/>
              </a:rPr>
              <a:t> – sveikam skai</a:t>
            </a:r>
            <a:r>
              <a:rPr lang="lt-LT" altLang="lt-LT" sz="2000" smtClean="0">
                <a:solidFill>
                  <a:srgbClr val="006600"/>
                </a:solidFill>
                <a:latin typeface="Verdana" panose="020B0604030504040204" pitchFamily="34" charset="0"/>
              </a:rPr>
              <a:t>č</a:t>
            </a:r>
            <a:r>
              <a:rPr lang="en-US" altLang="lt-LT" sz="2000" smtClean="0">
                <a:solidFill>
                  <a:srgbClr val="006600"/>
                </a:solidFill>
                <a:latin typeface="Verdana" panose="020B0604030504040204" pitchFamily="34" charset="0"/>
              </a:rPr>
              <a:t>iui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altLang="lt-LT" sz="2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4506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21936AE0-1857-4C22-B966-109555EFF239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43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45062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063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cs typeface="Arial" panose="020B0604020202020204" pitchFamily="34" charset="0"/>
              </a:rPr>
              <a:t>for-each </a:t>
            </a:r>
            <a:r>
              <a:rPr lang="lt-LT" altLang="lt-LT" sz="2400" smtClean="0">
                <a:cs typeface="Arial" panose="020B0604020202020204" pitchFamily="34" charset="0"/>
              </a:rPr>
              <a:t>ciklas</a:t>
            </a:r>
            <a:endParaRPr lang="en-US" altLang="lt-LT" sz="2400" smtClean="0">
              <a:cs typeface="Arial" panose="020B0604020202020204" pitchFamily="34" charset="0"/>
            </a:endParaRPr>
          </a:p>
        </p:txBody>
      </p:sp>
      <p:sp>
        <p:nvSpPr>
          <p:cNvPr id="30723" name="Content Placeholder 5"/>
          <p:cNvSpPr>
            <a:spLocks noGrp="1"/>
          </p:cNvSpPr>
          <p:nvPr>
            <p:ph idx="1"/>
          </p:nvPr>
        </p:nvSpPr>
        <p:spPr>
          <a:xfrm>
            <a:off x="115888" y="1001713"/>
            <a:ext cx="8928100" cy="5319712"/>
          </a:xfrm>
        </p:spPr>
        <p:txBody>
          <a:bodyPr/>
          <a:lstStyle/>
          <a:p>
            <a:pPr eaLnBrk="1" hangingPunct="1">
              <a:buClrTx/>
              <a:buFont typeface="Times New Roman" pitchFamily="16" charset="0"/>
              <a:buNone/>
              <a:defRPr/>
            </a:pPr>
            <a:r>
              <a:rPr lang="en-US" altLang="lt-LT" smtClean="0">
                <a:latin typeface="Arial" charset="0"/>
                <a:cs typeface="Arial" charset="0"/>
              </a:rPr>
              <a:t> </a:t>
            </a:r>
            <a:r>
              <a:rPr lang="lt-LT" altLang="lt-LT" sz="2000" smtClean="0">
                <a:latin typeface="Times New Roman" pitchFamily="16" charset="0"/>
              </a:rPr>
              <a:t> </a:t>
            </a:r>
            <a:r>
              <a:rPr lang="lt-LT" altLang="lt-LT">
                <a:latin typeface="Arial" panose="020B0604020202020204" pitchFamily="34" charset="0"/>
                <a:cs typeface="Arial" panose="020B0604020202020204" pitchFamily="34" charset="0"/>
              </a:rPr>
              <a:t>3. Supaprastinta </a:t>
            </a:r>
            <a:r>
              <a:rPr lang="en-US" altLang="lt-LT" b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lt-LT" altLang="lt-LT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>
                <a:latin typeface="Arial" panose="020B0604020202020204" pitchFamily="34" charset="0"/>
                <a:cs typeface="Arial" panose="020B0604020202020204" pitchFamily="34" charset="0"/>
              </a:rPr>
              <a:t>forma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patogi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darbui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masyvais</a:t>
            </a:r>
            <a:r>
              <a:rPr lang="lt-LT" altLang="lt-LT">
                <a:latin typeface="Arial" panose="020B0604020202020204" pitchFamily="34" charset="0"/>
                <a:cs typeface="Arial" panose="020B0604020202020204" pitchFamily="34" charset="0"/>
              </a:rPr>
              <a:t> ir </a:t>
            </a:r>
            <a:r>
              <a:rPr lang="en-US" altLang="lt-LT" err="1">
                <a:latin typeface="Arial" panose="020B0604020202020204" pitchFamily="34" charset="0"/>
                <a:cs typeface="Arial" panose="020B0604020202020204" pitchFamily="34" charset="0"/>
              </a:rPr>
              <a:t>kolekcijom</a:t>
            </a:r>
            <a:r>
              <a:rPr lang="lt-LT" altLang="lt-LT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lt-LT" altLang="lt-LT">
                <a:latin typeface="Arial" panose="020B0604020202020204" pitchFamily="34" charset="0"/>
                <a:cs typeface="Arial" panose="020B0604020202020204" pitchFamily="34" charset="0"/>
              </a:rPr>
              <a:t>, vadinama </a:t>
            </a:r>
            <a:r>
              <a:rPr lang="lt-LT" altLang="lt-LT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for-each</a:t>
            </a:r>
            <a:r>
              <a:rPr lang="lt-LT" altLang="lt-LT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>
              <a:buClrTx/>
              <a:buFont typeface="Times New Roman" pitchFamily="16" charset="0"/>
              <a:buNone/>
              <a:defRPr/>
            </a:pPr>
            <a:endParaRPr lang="lt-LT" altLang="lt-LT" sz="1200">
              <a:solidFill>
                <a:srgbClr val="0033CC"/>
              </a:solidFill>
              <a:latin typeface="Times New Roman" pitchFamily="16" charset="0"/>
            </a:endParaRPr>
          </a:p>
          <a:p>
            <a:pPr eaLnBrk="1" hangingPunct="1">
              <a:lnSpc>
                <a:spcPct val="120000"/>
              </a:lnSpc>
              <a:buClrTx/>
              <a:buFont typeface="Times New Roman" pitchFamily="16" charset="0"/>
              <a:buNone/>
              <a:defRPr/>
            </a:pPr>
            <a:r>
              <a:rPr lang="en-US" altLang="lt-LT">
                <a:solidFill>
                  <a:srgbClr val="0033CC"/>
                </a:solidFill>
                <a:latin typeface="Verdana" pitchFamily="32" charset="0"/>
              </a:rPr>
              <a:t>	</a:t>
            </a:r>
            <a:r>
              <a:rPr lang="en-US" altLang="lt-LT" sz="2000" smtClean="0">
                <a:latin typeface="Verdana" pitchFamily="32" charset="0"/>
              </a:rPr>
              <a:t>	</a:t>
            </a:r>
            <a:r>
              <a:rPr lang="en-US" altLang="lt-LT" sz="2000" err="1" smtClean="0">
                <a:latin typeface="Verdana" pitchFamily="32" charset="0"/>
              </a:rPr>
              <a:t>int</a:t>
            </a:r>
            <a:r>
              <a:rPr lang="en-US" altLang="lt-LT" sz="2000" smtClean="0">
                <a:latin typeface="Verdana" pitchFamily="32" charset="0"/>
              </a:rPr>
              <a:t> </a:t>
            </a:r>
            <a:r>
              <a:rPr lang="en-US" altLang="lt-LT" sz="2000" b="1" smtClean="0">
                <a:solidFill>
                  <a:srgbClr val="990033"/>
                </a:solidFill>
                <a:latin typeface="Verdana" pitchFamily="32" charset="0"/>
              </a:rPr>
              <a:t>mas</a:t>
            </a:r>
            <a:r>
              <a:rPr lang="en-US" altLang="lt-LT" sz="2000" smtClean="0">
                <a:latin typeface="Verdana" pitchFamily="32" charset="0"/>
              </a:rPr>
              <a:t>[</a:t>
            </a:r>
            <a:r>
              <a:rPr lang="lt-LT" altLang="lt-LT" sz="2000" smtClean="0">
                <a:latin typeface="Verdana" pitchFamily="32" charset="0"/>
              </a:rPr>
              <a:t> </a:t>
            </a:r>
            <a:r>
              <a:rPr lang="en-US" altLang="lt-LT" sz="2000" smtClean="0">
                <a:latin typeface="Verdana" pitchFamily="32" charset="0"/>
              </a:rPr>
              <a:t>] = </a:t>
            </a:r>
            <a:r>
              <a:rPr lang="lt-LT" altLang="lt-LT" sz="2000" smtClean="0">
                <a:latin typeface="Verdana" pitchFamily="32" charset="0"/>
              </a:rPr>
              <a:t>{0, 1, 2, 3, 4, 5}</a:t>
            </a:r>
            <a:r>
              <a:rPr lang="en-US" altLang="lt-LT" sz="2000" smtClean="0">
                <a:latin typeface="Verdana" pitchFamily="32" charset="0"/>
              </a:rPr>
              <a:t>;</a:t>
            </a:r>
          </a:p>
          <a:p>
            <a:pPr eaLnBrk="1" hangingPunct="1">
              <a:lnSpc>
                <a:spcPct val="120000"/>
              </a:lnSpc>
              <a:buClrTx/>
              <a:buFont typeface="Times New Roman" pitchFamily="16" charset="0"/>
              <a:buNone/>
              <a:defRPr/>
            </a:pPr>
            <a:r>
              <a:rPr lang="lt-LT" altLang="lt-LT" sz="2000" smtClean="0">
                <a:latin typeface="Verdana" pitchFamily="32" charset="0"/>
              </a:rPr>
              <a:t>		</a:t>
            </a:r>
            <a:r>
              <a:rPr lang="lt-LT" altLang="lt-LT" sz="2000" smtClean="0">
                <a:solidFill>
                  <a:srgbClr val="00B050"/>
                </a:solidFill>
                <a:latin typeface="Verdana" pitchFamily="32" charset="0"/>
              </a:rPr>
              <a:t>// išveda visus masyvo skaičius ir jų kvadratus</a:t>
            </a:r>
            <a:r>
              <a:rPr lang="en-US" altLang="lt-LT" sz="2000" smtClean="0">
                <a:solidFill>
                  <a:srgbClr val="00B050"/>
                </a:solidFill>
                <a:latin typeface="Verdana" pitchFamily="32" charset="0"/>
              </a:rPr>
              <a:t>:</a:t>
            </a:r>
          </a:p>
          <a:p>
            <a:pPr eaLnBrk="1" hangingPunct="1">
              <a:lnSpc>
                <a:spcPct val="120000"/>
              </a:lnSpc>
              <a:buClrTx/>
              <a:buFont typeface="Times New Roman" pitchFamily="16" charset="0"/>
              <a:buNone/>
              <a:defRPr/>
            </a:pPr>
            <a:r>
              <a:rPr lang="lt-LT" altLang="lt-LT" sz="2000" smtClean="0">
                <a:solidFill>
                  <a:srgbClr val="0033CC"/>
                </a:solidFill>
                <a:latin typeface="Verdana" pitchFamily="32" charset="0"/>
              </a:rPr>
              <a:t>		</a:t>
            </a:r>
            <a:r>
              <a:rPr lang="en-US" altLang="lt-LT" b="1">
                <a:solidFill>
                  <a:srgbClr val="0033CC"/>
                </a:solidFill>
                <a:latin typeface="Verdana" pitchFamily="32" charset="0"/>
              </a:rPr>
              <a:t>for</a:t>
            </a:r>
            <a:r>
              <a:rPr lang="en-US" altLang="lt-LT">
                <a:solidFill>
                  <a:srgbClr val="0033CC"/>
                </a:solidFill>
                <a:latin typeface="Verdana" pitchFamily="32" charset="0"/>
              </a:rPr>
              <a:t> </a:t>
            </a:r>
            <a:r>
              <a:rPr lang="lt-LT" altLang="lt-LT">
                <a:solidFill>
                  <a:srgbClr val="0033CC"/>
                </a:solidFill>
                <a:latin typeface="Verdana" pitchFamily="32" charset="0"/>
              </a:rPr>
              <a:t>(int </a:t>
            </a:r>
            <a:r>
              <a:rPr lang="lt-LT" altLang="lt-LT" b="1">
                <a:solidFill>
                  <a:srgbClr val="0033CC"/>
                </a:solidFill>
                <a:latin typeface="Verdana" pitchFamily="32" charset="0"/>
              </a:rPr>
              <a:t>elem</a:t>
            </a:r>
            <a:r>
              <a:rPr lang="lt-LT" altLang="lt-LT">
                <a:solidFill>
                  <a:srgbClr val="0033CC"/>
                </a:solidFill>
                <a:latin typeface="Verdana" pitchFamily="32" charset="0"/>
              </a:rPr>
              <a:t> : </a:t>
            </a:r>
            <a:r>
              <a:rPr lang="lt-LT" altLang="lt-LT" b="1">
                <a:solidFill>
                  <a:srgbClr val="990033"/>
                </a:solidFill>
                <a:latin typeface="Verdana" pitchFamily="32" charset="0"/>
              </a:rPr>
              <a:t>mas</a:t>
            </a:r>
            <a:r>
              <a:rPr lang="en-US" altLang="lt-LT">
                <a:solidFill>
                  <a:srgbClr val="0033CC"/>
                </a:solidFill>
                <a:latin typeface="Verdana" pitchFamily="32" charset="0"/>
              </a:rPr>
              <a:t>) {</a:t>
            </a:r>
          </a:p>
          <a:p>
            <a:pPr eaLnBrk="1" hangingPunct="1">
              <a:lnSpc>
                <a:spcPct val="120000"/>
              </a:lnSpc>
              <a:buClrTx/>
              <a:buFont typeface="Times New Roman" pitchFamily="16" charset="0"/>
              <a:buNone/>
              <a:defRPr/>
            </a:pPr>
            <a:r>
              <a:rPr lang="en-US" altLang="lt-LT" sz="2000" smtClean="0">
                <a:solidFill>
                  <a:srgbClr val="0033CC"/>
                </a:solidFill>
                <a:latin typeface="Verdana" pitchFamily="32" charset="0"/>
              </a:rPr>
              <a:t>		   </a:t>
            </a:r>
            <a:r>
              <a:rPr lang="lt-LT" altLang="lt-LT" sz="2000" smtClean="0">
                <a:solidFill>
                  <a:srgbClr val="0033CC"/>
                </a:solidFill>
                <a:latin typeface="Verdana" pitchFamily="32" charset="0"/>
              </a:rPr>
              <a:t>   </a:t>
            </a:r>
            <a:r>
              <a:rPr lang="en-US" altLang="lt-LT" sz="2000" err="1" smtClean="0">
                <a:solidFill>
                  <a:srgbClr val="0033CC"/>
                </a:solidFill>
                <a:latin typeface="Verdana" pitchFamily="32" charset="0"/>
              </a:rPr>
              <a:t>System.out.println</a:t>
            </a:r>
            <a:r>
              <a:rPr lang="en-US" altLang="lt-LT" sz="2000" smtClean="0">
                <a:solidFill>
                  <a:srgbClr val="0033CC"/>
                </a:solidFill>
                <a:latin typeface="Verdana" pitchFamily="32" charset="0"/>
              </a:rPr>
              <a:t>(</a:t>
            </a:r>
            <a:r>
              <a:rPr lang="en-US" altLang="lt-LT" sz="2000" b="1" err="1" smtClean="0">
                <a:solidFill>
                  <a:srgbClr val="0033CC"/>
                </a:solidFill>
                <a:latin typeface="Verdana" pitchFamily="32" charset="0"/>
              </a:rPr>
              <a:t>elem</a:t>
            </a:r>
            <a:r>
              <a:rPr lang="en-US" altLang="lt-LT" sz="2000" smtClean="0">
                <a:solidFill>
                  <a:srgbClr val="0033CC"/>
                </a:solidFill>
                <a:latin typeface="Verdana" pitchFamily="32" charset="0"/>
              </a:rPr>
              <a:t> + " "</a:t>
            </a:r>
            <a:r>
              <a:rPr lang="lt-LT" altLang="lt-LT" sz="2000" smtClean="0">
                <a:solidFill>
                  <a:srgbClr val="0033CC"/>
                </a:solidFill>
                <a:latin typeface="Verdana" pitchFamily="32" charset="0"/>
              </a:rPr>
              <a:t>+ </a:t>
            </a:r>
            <a:r>
              <a:rPr lang="lt-LT" altLang="lt-LT" sz="2000" b="1" smtClean="0">
                <a:solidFill>
                  <a:srgbClr val="0033CC"/>
                </a:solidFill>
                <a:latin typeface="Verdana" pitchFamily="32" charset="0"/>
              </a:rPr>
              <a:t>elem*elem</a:t>
            </a:r>
            <a:r>
              <a:rPr lang="en-US" altLang="lt-LT" sz="2000" smtClean="0">
                <a:solidFill>
                  <a:srgbClr val="0033CC"/>
                </a:solidFill>
                <a:latin typeface="Verdana" pitchFamily="32" charset="0"/>
              </a:rPr>
              <a:t>);</a:t>
            </a:r>
          </a:p>
          <a:p>
            <a:pPr eaLnBrk="1" hangingPunct="1">
              <a:lnSpc>
                <a:spcPct val="120000"/>
              </a:lnSpc>
              <a:buClrTx/>
              <a:buFont typeface="Times New Roman" pitchFamily="16" charset="0"/>
              <a:buNone/>
              <a:defRPr/>
            </a:pPr>
            <a:r>
              <a:rPr lang="en-US" altLang="lt-LT" sz="2000" smtClean="0">
                <a:solidFill>
                  <a:srgbClr val="0033CC"/>
                </a:solidFill>
                <a:latin typeface="Verdana" pitchFamily="32" charset="0"/>
              </a:rPr>
              <a:t>		}</a:t>
            </a:r>
          </a:p>
          <a:p>
            <a:pPr eaLnBrk="1" hangingPunct="1">
              <a:lnSpc>
                <a:spcPct val="120000"/>
              </a:lnSpc>
              <a:buClrTx/>
              <a:buFont typeface="Times New Roman" pitchFamily="16" charset="0"/>
              <a:buNone/>
              <a:defRPr/>
            </a:pPr>
            <a:endParaRPr lang="lt-LT" altLang="lt-LT" sz="1200" smtClean="0">
              <a:solidFill>
                <a:srgbClr val="0033CC"/>
              </a:solidFill>
              <a:latin typeface="Verdana" pitchFamily="32" charset="0"/>
            </a:endParaRPr>
          </a:p>
          <a:p>
            <a:pPr eaLnBrk="1" hangingPunct="1">
              <a:lnSpc>
                <a:spcPct val="120000"/>
              </a:lnSpc>
              <a:buClrTx/>
              <a:buFont typeface="Times New Roman" pitchFamily="16" charset="0"/>
              <a:buNone/>
              <a:defRPr/>
            </a:pPr>
            <a:r>
              <a:rPr lang="lt-LT" altLang="lt-LT" sz="2000" smtClean="0">
                <a:latin typeface="Verdana" pitchFamily="32" charset="0"/>
              </a:rPr>
              <a:t>	</a:t>
            </a:r>
            <a:r>
              <a:rPr lang="en-US" altLang="lt-LT" sz="2000" smtClean="0">
                <a:latin typeface="+mj-lt"/>
              </a:rPr>
              <a:t>B</a:t>
            </a:r>
            <a:r>
              <a:rPr lang="lt-LT" altLang="lt-LT" sz="2000" smtClean="0">
                <a:latin typeface="+mj-lt"/>
              </a:rPr>
              <a:t>et negalime </a:t>
            </a:r>
            <a:r>
              <a:rPr lang="en-US" altLang="lt-LT" sz="2000" smtClean="0">
                <a:latin typeface="+mj-lt"/>
              </a:rPr>
              <a:t>pa</a:t>
            </a:r>
            <a:r>
              <a:rPr lang="lt-LT" altLang="lt-LT" sz="2000" smtClean="0">
                <a:latin typeface="+mj-lt"/>
              </a:rPr>
              <a:t>keisti elementų</a:t>
            </a:r>
            <a:r>
              <a:rPr lang="en-US" altLang="lt-LT" sz="2000" smtClean="0">
                <a:latin typeface="+mj-lt"/>
              </a:rPr>
              <a:t> (</a:t>
            </a:r>
            <a:r>
              <a:rPr lang="lt-LT" altLang="lt-LT" sz="2000" smtClean="0">
                <a:latin typeface="+mj-lt"/>
              </a:rPr>
              <a:t>po ciklo </a:t>
            </a:r>
            <a:r>
              <a:rPr lang="en-US" altLang="lt-LT" sz="2000" smtClean="0">
                <a:solidFill>
                  <a:srgbClr val="FF0000"/>
                </a:solidFill>
                <a:latin typeface="+mj-lt"/>
              </a:rPr>
              <a:t>mas</a:t>
            </a:r>
            <a:r>
              <a:rPr lang="lt-LT" altLang="lt-LT" sz="2000" smtClean="0">
                <a:latin typeface="+mj-lt"/>
              </a:rPr>
              <a:t> reikšmės nepasikeis):</a:t>
            </a:r>
          </a:p>
          <a:p>
            <a:pPr eaLnBrk="1" hangingPunct="1">
              <a:lnSpc>
                <a:spcPct val="120000"/>
              </a:lnSpc>
              <a:buClrTx/>
              <a:buFont typeface="Times New Roman" pitchFamily="16" charset="0"/>
              <a:buNone/>
              <a:defRPr/>
            </a:pPr>
            <a:r>
              <a:rPr lang="lt-LT" altLang="lt-LT" sz="2000" smtClean="0">
                <a:solidFill>
                  <a:srgbClr val="0033CC"/>
                </a:solidFill>
                <a:latin typeface="Verdana" pitchFamily="32" charset="0"/>
              </a:rPr>
              <a:t>		</a:t>
            </a:r>
            <a:r>
              <a:rPr lang="en-US" altLang="lt-LT" b="1">
                <a:solidFill>
                  <a:srgbClr val="0033CC"/>
                </a:solidFill>
                <a:latin typeface="Verdana" pitchFamily="32" charset="0"/>
              </a:rPr>
              <a:t>for</a:t>
            </a:r>
            <a:r>
              <a:rPr lang="en-US" altLang="lt-LT">
                <a:solidFill>
                  <a:srgbClr val="0033CC"/>
                </a:solidFill>
                <a:latin typeface="Verdana" pitchFamily="32" charset="0"/>
              </a:rPr>
              <a:t> </a:t>
            </a:r>
            <a:r>
              <a:rPr lang="lt-LT" altLang="lt-LT">
                <a:solidFill>
                  <a:srgbClr val="0033CC"/>
                </a:solidFill>
                <a:latin typeface="Verdana" pitchFamily="32" charset="0"/>
              </a:rPr>
              <a:t>(int </a:t>
            </a:r>
            <a:r>
              <a:rPr lang="lt-LT" altLang="lt-LT" b="1">
                <a:solidFill>
                  <a:srgbClr val="0033CC"/>
                </a:solidFill>
                <a:latin typeface="Verdana" pitchFamily="32" charset="0"/>
              </a:rPr>
              <a:t>elem</a:t>
            </a:r>
            <a:r>
              <a:rPr lang="lt-LT" altLang="lt-LT">
                <a:solidFill>
                  <a:srgbClr val="0033CC"/>
                </a:solidFill>
                <a:latin typeface="Verdana" pitchFamily="32" charset="0"/>
              </a:rPr>
              <a:t> : </a:t>
            </a:r>
            <a:r>
              <a:rPr lang="lt-LT" altLang="lt-LT" b="1">
                <a:solidFill>
                  <a:srgbClr val="990033"/>
                </a:solidFill>
                <a:latin typeface="Verdana" pitchFamily="32" charset="0"/>
              </a:rPr>
              <a:t>mas</a:t>
            </a:r>
            <a:r>
              <a:rPr lang="en-US" altLang="lt-LT">
                <a:solidFill>
                  <a:srgbClr val="0033CC"/>
                </a:solidFill>
                <a:latin typeface="Verdana" pitchFamily="32" charset="0"/>
              </a:rPr>
              <a:t>) {</a:t>
            </a:r>
          </a:p>
          <a:p>
            <a:pPr eaLnBrk="1" hangingPunct="1">
              <a:lnSpc>
                <a:spcPct val="120000"/>
              </a:lnSpc>
              <a:buClrTx/>
              <a:buFont typeface="Times New Roman" pitchFamily="16" charset="0"/>
              <a:buNone/>
              <a:defRPr/>
            </a:pPr>
            <a:r>
              <a:rPr lang="en-US" altLang="lt-LT" sz="2000" smtClean="0">
                <a:solidFill>
                  <a:srgbClr val="0033CC"/>
                </a:solidFill>
                <a:latin typeface="Verdana" pitchFamily="32" charset="0"/>
              </a:rPr>
              <a:t>		   </a:t>
            </a:r>
            <a:r>
              <a:rPr lang="lt-LT" altLang="lt-LT" sz="2000" smtClean="0">
                <a:solidFill>
                  <a:srgbClr val="0033CC"/>
                </a:solidFill>
                <a:latin typeface="Verdana" pitchFamily="32" charset="0"/>
              </a:rPr>
              <a:t>   elem=99;</a:t>
            </a:r>
          </a:p>
          <a:p>
            <a:pPr eaLnBrk="1" hangingPunct="1">
              <a:lnSpc>
                <a:spcPct val="120000"/>
              </a:lnSpc>
              <a:buClrTx/>
              <a:buFont typeface="Times New Roman" pitchFamily="16" charset="0"/>
              <a:buNone/>
              <a:defRPr/>
            </a:pPr>
            <a:r>
              <a:rPr lang="en-US" altLang="lt-LT" sz="2000" smtClean="0">
                <a:solidFill>
                  <a:srgbClr val="0033CC"/>
                </a:solidFill>
                <a:latin typeface="Verdana" pitchFamily="32" charset="0"/>
              </a:rPr>
              <a:t>		}</a:t>
            </a:r>
          </a:p>
          <a:p>
            <a:pPr eaLnBrk="1" hangingPunct="1">
              <a:lnSpc>
                <a:spcPct val="120000"/>
              </a:lnSpc>
              <a:buClrTx/>
              <a:buFont typeface="Times New Roman" pitchFamily="16" charset="0"/>
              <a:buNone/>
              <a:defRPr/>
            </a:pPr>
            <a:r>
              <a:rPr lang="lt-LT" altLang="lt-LT" sz="1800" smtClean="0">
                <a:latin typeface="Arial" panose="020B0604020202020204" pitchFamily="34" charset="0"/>
                <a:cs typeface="Arial" panose="020B0604020202020204" pitchFamily="34" charset="0"/>
              </a:rPr>
              <a:t>** Javos kolekcijos nuo 1.8 versijos turi naują </a:t>
            </a:r>
            <a:r>
              <a:rPr lang="lt-LT" altLang="lt-LT" sz="180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</a:t>
            </a:r>
            <a:r>
              <a:rPr lang="lt-LT" altLang="lt-LT" sz="1800" b="1" smtClean="0">
                <a:latin typeface="Arial" panose="020B0604020202020204" pitchFamily="34" charset="0"/>
                <a:cs typeface="Arial" panose="020B0604020202020204" pitchFamily="34" charset="0"/>
              </a:rPr>
              <a:t>metodą</a:t>
            </a:r>
            <a:r>
              <a:rPr lang="lt-LT" altLang="lt-LT" sz="1800" smtClean="0">
                <a:latin typeface="Arial" panose="020B0604020202020204" pitchFamily="34" charset="0"/>
                <a:cs typeface="Arial" panose="020B0604020202020204" pitchFamily="34" charset="0"/>
              </a:rPr>
              <a:t> (apie tai kitose paskaitose).</a:t>
            </a:r>
            <a:endParaRPr lang="en-US" altLang="lt-LT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4608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4847571C-3AF3-4F83-9EA2-F2A2CE68BADA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44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46086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087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cs typeface="Arial" panose="020B0604020202020204" pitchFamily="34" charset="0"/>
              </a:rPr>
              <a:t>Lambda</a:t>
            </a:r>
            <a:r>
              <a:rPr lang="lt-LT" altLang="lt-LT" sz="2400" b="1" smtClean="0">
                <a:latin typeface="Times New Roman" panose="02020603050405020304" pitchFamily="18" charset="0"/>
              </a:rPr>
              <a:t> </a:t>
            </a:r>
            <a:r>
              <a:rPr lang="lt-LT" altLang="lt-LT" sz="2400" b="1" smtClean="0">
                <a:cs typeface="Arial" panose="020B0604020202020204" pitchFamily="34" charset="0"/>
              </a:rPr>
              <a:t>išraiškos</a:t>
            </a:r>
            <a:endParaRPr lang="en-US" altLang="lt-LT" sz="2400" b="1" smtClean="0">
              <a:cs typeface="Arial" panose="020B0604020202020204" pitchFamily="34" charset="0"/>
            </a:endParaRPr>
          </a:p>
        </p:txBody>
      </p:sp>
      <p:sp>
        <p:nvSpPr>
          <p:cNvPr id="47107" name="Content Placeholder 5"/>
          <p:cNvSpPr>
            <a:spLocks noGrp="1"/>
          </p:cNvSpPr>
          <p:nvPr>
            <p:ph idx="1"/>
          </p:nvPr>
        </p:nvSpPr>
        <p:spPr>
          <a:xfrm>
            <a:off x="115888" y="1001713"/>
            <a:ext cx="8928100" cy="53197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750"/>
              </a:spcAft>
              <a:buClrTx/>
            </a:pP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b="1" smtClean="0"/>
              <a:t>Java 8 </a:t>
            </a:r>
            <a:r>
              <a:rPr lang="lt-LT" altLang="lt-LT" smtClean="0"/>
              <a:t>versija pasipildė nauja </a:t>
            </a:r>
            <a:r>
              <a:rPr lang="lt-LT" altLang="lt-LT" b="1" smtClean="0"/>
              <a:t>Lambda</a:t>
            </a:r>
            <a:r>
              <a:rPr lang="lt-LT" altLang="lt-LT" smtClean="0"/>
              <a:t> išraiška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FontTx/>
              <a:buNone/>
            </a:pPr>
            <a:r>
              <a:rPr lang="lt-LT" altLang="lt-LT" sz="2000" smtClean="0"/>
              <a:t>	</a:t>
            </a:r>
            <a:r>
              <a:rPr lang="lt-LT" altLang="lt-LT" sz="2800" b="1" smtClean="0">
                <a:latin typeface="Verdana" panose="020B0604030504040204" pitchFamily="34" charset="0"/>
              </a:rPr>
              <a:t>( kintamieji ) </a:t>
            </a:r>
            <a:r>
              <a:rPr lang="lt-LT" altLang="lt-LT" sz="2800" b="1" smtClean="0">
                <a:solidFill>
                  <a:srgbClr val="FF0000"/>
                </a:solidFill>
                <a:latin typeface="Verdana" panose="020B0604030504040204" pitchFamily="34" charset="0"/>
              </a:rPr>
              <a:t>-&gt;</a:t>
            </a:r>
            <a:r>
              <a:rPr lang="lt-LT" altLang="lt-LT" sz="2800" b="1" smtClean="0">
                <a:latin typeface="Verdana" panose="020B0604030504040204" pitchFamily="34" charset="0"/>
              </a:rPr>
              <a:t> { veiksmai }</a:t>
            </a:r>
          </a:p>
          <a:p>
            <a:pPr eaLnBrk="1" hangingPunct="1">
              <a:lnSpc>
                <a:spcPct val="90000"/>
              </a:lnSpc>
              <a:spcAft>
                <a:spcPts val="750"/>
              </a:spcAft>
              <a:buClrTx/>
            </a:pPr>
            <a:r>
              <a:rPr lang="lt-LT" altLang="lt-LT" smtClean="0"/>
              <a:t>Tai tarsi anoniminė klasė, leidžianti įdėti metodo kūną ten, kur jis naudojamas. Ypač patogu tada, kai tas metodas naudojamas tik vieną kartą ir metodo turinys nedidelis.</a:t>
            </a:r>
          </a:p>
          <a:p>
            <a:pPr eaLnBrk="1" hangingPunct="1">
              <a:buClrTx/>
            </a:pPr>
            <a:r>
              <a:rPr lang="lt-LT" altLang="lt-LT" smtClean="0"/>
              <a:t>Tinka įvykių apdorime grafinėje vartotojo sąsajoje, metodo perdavimui parametru (Javoje metodo vardas parametru būti negali) – tinka visur ten, kur naudojame anonimines klases. Puikiai tinka ir naujame javos kolekcijų ciklo metode </a:t>
            </a:r>
            <a:r>
              <a:rPr lang="lt-LT" altLang="lt-LT" b="1" smtClean="0"/>
              <a:t>forEach</a:t>
            </a:r>
            <a:r>
              <a:rPr lang="lt-LT" altLang="lt-LT" smtClean="0"/>
              <a:t>.</a:t>
            </a:r>
          </a:p>
          <a:p>
            <a:pPr eaLnBrk="1" hangingPunct="1">
              <a:buClrTx/>
            </a:pPr>
            <a:endParaRPr lang="lt-LT" altLang="lt-LT" smtClean="0"/>
          </a:p>
          <a:p>
            <a:pPr eaLnBrk="1" hangingPunct="1">
              <a:buClrTx/>
            </a:pPr>
            <a:r>
              <a:rPr lang="lt-LT" altLang="lt-LT" smtClean="0"/>
              <a:t>Detaliau apie </a:t>
            </a:r>
            <a:r>
              <a:rPr lang="lt-LT" altLang="lt-LT" b="1" smtClean="0"/>
              <a:t>Lambda</a:t>
            </a:r>
            <a:r>
              <a:rPr lang="lt-LT" altLang="lt-LT" smtClean="0"/>
              <a:t> išraiškos sintaksę bei taikymo pavyzdžius kalbėsime kito</a:t>
            </a:r>
            <a:r>
              <a:rPr lang="en-US" altLang="lt-LT" smtClean="0"/>
              <a:t>s</a:t>
            </a:r>
            <a:r>
              <a:rPr lang="lt-LT" altLang="lt-LT" smtClean="0"/>
              <a:t>e paskaito</a:t>
            </a:r>
            <a:r>
              <a:rPr lang="en-US" altLang="lt-LT" smtClean="0"/>
              <a:t>s</a:t>
            </a:r>
            <a:r>
              <a:rPr lang="lt-LT" altLang="lt-LT" smtClean="0"/>
              <a:t>e (po pažinties su javos sąsajomis (interfeisais) ).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altLang="lt-LT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4710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CC9120AA-E7BD-41BD-8C2A-91B57D47DDEF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45</a:t>
            </a:fld>
            <a:r>
              <a:rPr lang="lt-LT" altLang="lt-LT" sz="1400">
                <a:latin typeface="Times New Roman" panose="02020603050405020304" pitchFamily="18" charset="0"/>
              </a:rPr>
              <a:t>/46 (33)</a:t>
            </a:r>
          </a:p>
        </p:txBody>
      </p:sp>
      <p:pic>
        <p:nvPicPr>
          <p:cNvPr id="47110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111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en-US" altLang="lt-LT" sz="2400" smtClean="0">
                <a:latin typeface="Times New Roman" panose="02020603050405020304" pitchFamily="18" charset="0"/>
              </a:rPr>
              <a:t>Sekan</a:t>
            </a:r>
            <a:r>
              <a:rPr lang="lt-LT" altLang="lt-LT" sz="2400" smtClean="0">
                <a:latin typeface="Times New Roman" panose="02020603050405020304" pitchFamily="18" charset="0"/>
              </a:rPr>
              <a:t>č</a:t>
            </a:r>
            <a:r>
              <a:rPr lang="en-US" altLang="lt-LT" sz="2400" smtClean="0">
                <a:latin typeface="Times New Roman" panose="02020603050405020304" pitchFamily="18" charset="0"/>
              </a:rPr>
              <a:t>ios temos</a:t>
            </a:r>
          </a:p>
        </p:txBody>
      </p:sp>
      <p:sp>
        <p:nvSpPr>
          <p:cNvPr id="48131" name="Content Placeholder 5"/>
          <p:cNvSpPr>
            <a:spLocks noGrp="1"/>
          </p:cNvSpPr>
          <p:nvPr>
            <p:ph idx="1"/>
          </p:nvPr>
        </p:nvSpPr>
        <p:spPr>
          <a:xfrm>
            <a:off x="115888" y="1001713"/>
            <a:ext cx="8928100" cy="5319712"/>
          </a:xfrm>
        </p:spPr>
        <p:txBody>
          <a:bodyPr/>
          <a:lstStyle/>
          <a:p>
            <a:pPr algn="ctr" eaLnBrk="1" hangingPunct="1">
              <a:buClrTx/>
              <a:buFontTx/>
              <a:buNone/>
            </a:pPr>
            <a:endParaRPr lang="lt-LT" altLang="lt-LT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buClrTx/>
              <a:buFontTx/>
              <a:buNone/>
            </a:pPr>
            <a:endParaRPr lang="lt-LT" altLang="lt-LT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lt-LT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Klasės sudėtis</a:t>
            </a:r>
          </a:p>
          <a:p>
            <a:pPr algn="ctr" eaLnBrk="1" hangingPunct="1">
              <a:buClrTx/>
              <a:buFontTx/>
              <a:buNone/>
            </a:pPr>
            <a:r>
              <a:rPr lang="lt-LT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Objektai</a:t>
            </a:r>
          </a:p>
          <a:p>
            <a:pPr algn="ctr" eaLnBrk="1" hangingPunct="1">
              <a:buClrTx/>
              <a:buFontTx/>
              <a:buNone/>
            </a:pPr>
            <a:r>
              <a:rPr lang="lt-LT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Metod</a:t>
            </a: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  <a:p>
            <a:pPr algn="ctr" eaLnBrk="1" hangingPunct="1">
              <a:buClrTx/>
            </a:pPr>
            <a:r>
              <a:rPr lang="en-US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Klaidų (i</a:t>
            </a:r>
            <a:r>
              <a:rPr lang="lt-LT" altLang="lt-LT" b="1" smtClean="0">
                <a:latin typeface="Arial" panose="020B0604020202020204" pitchFamily="34" charset="0"/>
                <a:cs typeface="Arial" panose="020B0604020202020204" pitchFamily="34" charset="0"/>
              </a:rPr>
              <a:t>šimčių) apdorojimas (exceptions)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4813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75AEDCAE-E076-49D5-A95F-A4B064A4C204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46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48134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135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cs typeface="Arial" panose="020B0604020202020204" pitchFamily="34" charset="0"/>
              </a:rPr>
              <a:t>Literatūra</a:t>
            </a:r>
            <a:endParaRPr lang="en-US" altLang="lt-LT" sz="2400" b="1" smtClean="0">
              <a:cs typeface="Arial" panose="020B0604020202020204" pitchFamily="34" charset="0"/>
            </a:endParaRPr>
          </a:p>
        </p:txBody>
      </p:sp>
      <p:sp>
        <p:nvSpPr>
          <p:cNvPr id="6147" name="Content Placeholder 5"/>
          <p:cNvSpPr>
            <a:spLocks noGrp="1"/>
          </p:cNvSpPr>
          <p:nvPr>
            <p:ph idx="1"/>
          </p:nvPr>
        </p:nvSpPr>
        <p:spPr>
          <a:xfrm>
            <a:off x="115888" y="1125538"/>
            <a:ext cx="8928100" cy="52562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1. Schildt, Herbert. Java : the complete reference . 2011. 1116 p. UDK: 004.43(035)</a:t>
            </a:r>
            <a:b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lt-LT" altLang="lt-LT" sz="2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2. Ralph Morelli. Java, Java, Java. Object-Oriented Problem Solving, 2/E. 2002, 862 pp. </a:t>
            </a:r>
            <a:b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t-LT" altLang="lt-LT" sz="2000" b="1" u="sng" smtClean="0">
                <a:solidFill>
                  <a:srgbClr val="787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http://www.prenhall.com/morelli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lt-LT" altLang="lt-LT" sz="2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3. M. Deitel, J. Deitel. Java How to Program.</a:t>
            </a:r>
            <a:b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Pavyzdžiui, 7</a:t>
            </a:r>
            <a:r>
              <a:rPr lang="en-AU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/E</a:t>
            </a:r>
            <a:r>
              <a:rPr lang="lt-LT" altLang="lt-LT" sz="2000" smtClean="0">
                <a:latin typeface="Arial" panose="020B0604020202020204" pitchFamily="34" charset="0"/>
                <a:cs typeface="Arial" panose="020B0604020202020204" pitchFamily="34" charset="0"/>
              </a:rPr>
              <a:t>. 2007, 1500 pp</a:t>
            </a:r>
            <a: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lt-LT" altLang="lt-LT" sz="2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Yra 2014 metų 9-o leidimo elektroninis variantas: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lt-LT" altLang="lt-LT" sz="2000" b="1" smtClean="0">
                <a:solidFill>
                  <a:srgbClr val="787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lt-LT" altLang="lt-LT" sz="2000" b="1" u="sng" smtClean="0">
                <a:solidFill>
                  <a:srgbClr val="787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http://www.alterzuim.si/26java2/manual.pdf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lt-LT" altLang="lt-LT" sz="2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4. Bernstein, David. The design and implementation of multimedia software with examples in Java.  2011. 369 p. UDK: 004.4(075.8)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lt-LT" altLang="lt-LT" sz="2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  <a:t>5. Deitel, Paul J. Android :how to program [with an introduction to Java]. 2013.  902 p. UDK: 004.4(075.8)	</a:t>
            </a:r>
            <a:br>
              <a:rPr lang="lt-LT" altLang="lt-LT" sz="2000" b="1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lt-LT" altLang="lt-LT" sz="2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lt-LT" altLang="lt-LT" sz="2000" smtClean="0">
                <a:solidFill>
                  <a:srgbClr val="B84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 Šios knygos yra Informatikos fakulteto bibliotekoje.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614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E5EADBCA-3DAD-4573-B446-CF3BDCECA84D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5</a:t>
            </a:fld>
            <a:r>
              <a:rPr lang="lt-LT" altLang="lt-LT" sz="1400">
                <a:latin typeface="Times New Roman" panose="02020603050405020304" pitchFamily="18" charset="0"/>
              </a:rPr>
              <a:t>/46 (33)</a:t>
            </a:r>
          </a:p>
          <a:p>
            <a:pPr eaLnBrk="1" hangingPunct="1"/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6150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1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cs typeface="Arial" panose="020B0604020202020204" pitchFamily="34" charset="0"/>
              </a:rPr>
              <a:t>Literatūra</a:t>
            </a:r>
            <a:r>
              <a:rPr lang="lt-LT" altLang="lt-LT" sz="2400" b="1" smtClean="0">
                <a:latin typeface="Times New Roman" panose="02020603050405020304" pitchFamily="18" charset="0"/>
              </a:rPr>
              <a:t> - 2</a:t>
            </a:r>
            <a:endParaRPr lang="en-US" altLang="lt-LT" sz="2400" b="1" smtClean="0">
              <a:latin typeface="Times New Roman" panose="02020603050405020304" pitchFamily="18" charset="0"/>
            </a:endParaRPr>
          </a:p>
        </p:txBody>
      </p:sp>
      <p:sp>
        <p:nvSpPr>
          <p:cNvPr id="7171" name="Content Placeholder 5"/>
          <p:cNvSpPr>
            <a:spLocks noGrp="1"/>
          </p:cNvSpPr>
          <p:nvPr>
            <p:ph idx="1"/>
          </p:nvPr>
        </p:nvSpPr>
        <p:spPr>
          <a:xfrm>
            <a:off x="115888" y="1125538"/>
            <a:ext cx="8928100" cy="51958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lt-LT" altLang="lt-LT" sz="1800" b="1" smtClean="0">
                <a:latin typeface="Arial" panose="020B0604020202020204" pitchFamily="34" charset="0"/>
                <a:cs typeface="Arial" panose="020B0604020202020204" pitchFamily="34" charset="0"/>
              </a:rPr>
              <a:t>6. Java Language and Virtual Machine Specifications</a:t>
            </a:r>
            <a:r>
              <a:rPr lang="en-AU" altLang="lt-LT" sz="1800" b="1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AU" altLang="lt-LT" sz="1800" b="1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altLang="lt-LT" sz="180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fr-FR" altLang="lt-LT" sz="1800" smtClean="0">
                <a:latin typeface="Arial" panose="020B0604020202020204" pitchFamily="34" charset="0"/>
                <a:cs typeface="Arial" panose="020B0604020202020204" pitchFamily="34" charset="0"/>
              </a:rPr>
              <a:t>alima laisvai atsisi</a:t>
            </a:r>
            <a:r>
              <a:rPr lang="lt-LT" altLang="lt-LT" sz="1800" smtClean="0">
                <a:latin typeface="Arial" panose="020B0604020202020204" pitchFamily="34" charset="0"/>
                <a:cs typeface="Arial" panose="020B0604020202020204" pitchFamily="34" charset="0"/>
              </a:rPr>
              <a:t>ų</a:t>
            </a:r>
            <a:r>
              <a:rPr lang="fr-FR" altLang="lt-LT" sz="1800" smtClean="0">
                <a:latin typeface="Arial" panose="020B0604020202020204" pitchFamily="34" charset="0"/>
                <a:cs typeface="Arial" panose="020B0604020202020204" pitchFamily="34" charset="0"/>
              </a:rPr>
              <a:t>sti HTML arba PDF formatu :</a:t>
            </a:r>
            <a:r>
              <a:rPr lang="fr-FR" altLang="lt-LT" sz="1800" b="1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altLang="lt-LT" sz="1800" b="1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altLang="lt-LT" sz="1800" b="1" u="sng" smtClean="0">
                <a:solidFill>
                  <a:srgbClr val="787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http://docs.oracle.com/javase/specs</a:t>
            </a:r>
            <a:r>
              <a:rPr lang="fr-FR" altLang="lt-LT" sz="1800" b="1" u="sng" smtClean="0">
                <a:solidFill>
                  <a:srgbClr val="CCCCFF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fr-FR" altLang="lt-LT" sz="1800" b="1" u="sng" smtClean="0">
              <a:solidFill>
                <a:srgbClr val="CCC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lt-LT" altLang="lt-LT" sz="1800" b="1" smtClean="0">
                <a:latin typeface="Arial" panose="020B0604020202020204" pitchFamily="34" charset="0"/>
                <a:cs typeface="Arial" panose="020B0604020202020204" pitchFamily="34" charset="0"/>
              </a:rPr>
              <a:t>7. Knygos-nurodymai internete:</a:t>
            </a:r>
            <a:r>
              <a:rPr lang="lt-LT" altLang="lt-LT" sz="1800" b="1" u="sng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lt-LT" altLang="lt-LT" sz="1800" b="1" u="sng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t-LT" altLang="lt-LT" sz="1800" b="1" u="sng" smtClean="0">
                <a:solidFill>
                  <a:srgbClr val="787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http://docs.oracle.com/javase/tutorial/index.html</a:t>
            </a:r>
            <a:r>
              <a:rPr lang="lt-LT" altLang="lt-LT" sz="1800" b="1" u="sng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lt-LT" altLang="lt-LT" sz="1800" b="1" u="sng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t-LT" altLang="lt-LT" sz="1800" b="1" u="sng" smtClean="0">
                <a:solidFill>
                  <a:srgbClr val="CCCCF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http://www.oracle.com/technetwork/java/index.html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lt-LT" altLang="lt-LT" sz="1800" b="1" u="sng" smtClean="0">
                <a:solidFill>
                  <a:srgbClr val="787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http://math.hws.edu/javanotes/c10/s5.html  </a:t>
            </a:r>
            <a:r>
              <a:rPr lang="lt-LT" altLang="lt-LT" sz="1800" b="1" u="sng" smtClean="0">
                <a:latin typeface="Arial" panose="020B0604020202020204" pitchFamily="34" charset="0"/>
                <a:cs typeface="Arial" panose="020B0604020202020204" pitchFamily="34" charset="0"/>
              </a:rPr>
              <a:t>- apie </a:t>
            </a:r>
            <a:r>
              <a:rPr lang="lt-LT" altLang="lt-LT" sz="1800" b="1" i="1" u="sng" smtClean="0"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lt-LT" altLang="lt-LT" sz="1800" b="1" i="1" u="sng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lt-LT" altLang="lt-LT" sz="1800" b="1" smtClean="0">
                <a:latin typeface="Arial" panose="020B0604020202020204" pitchFamily="34" charset="0"/>
                <a:cs typeface="Arial" panose="020B0604020202020204" pitchFamily="34" charset="0"/>
              </a:rPr>
              <a:t>8. Naujesnės knygos apie šiuolaikines programavimo paradigmas:   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lt-LT" altLang="lt-LT" sz="1800" b="1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altLang="lt-LT" sz="1800" b="1" smtClean="0">
                <a:solidFill>
                  <a:srgbClr val="787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http://www.amazon.com/gp/product/0735619670/ref=si3_rdr_bb_product/102-8204930-1279321?ie=UTF8</a:t>
            </a:r>
            <a:br>
              <a:rPr lang="pt-BR" altLang="lt-LT" sz="1800" b="1" smtClean="0">
                <a:solidFill>
                  <a:srgbClr val="7878D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lt-LT" sz="1800" b="1" smtClean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altLang="lt-LT" sz="1800" b="1" smtClean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lt-LT" sz="1800" b="1" smtClean="0">
                <a:solidFill>
                  <a:srgbClr val="787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http://www.amazon.com/Effective-Java-2nd-Joshua-Bloch/dp/0321356683/ref=pd_bbs_sr_1?ie=UTF8&amp;s=books&amp;qid=1214465244&amp;sr=1-1</a:t>
            </a:r>
            <a:r>
              <a:rPr lang="en-US" altLang="lt-LT" sz="1800" b="1" smtClean="0">
                <a:solidFill>
                  <a:srgbClr val="787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lt-LT" sz="18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lt-LT" sz="1800" b="1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lt-LT" altLang="lt-LT" sz="1800" b="1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lt-LT" sz="1800" b="1" smtClean="0">
                <a:latin typeface="Arial" panose="020B0604020202020204" pitchFamily="34" charset="0"/>
                <a:cs typeface="Arial" panose="020B0604020202020204" pitchFamily="34" charset="0"/>
              </a:rPr>
              <a:t>Kas naujo Java 8 versijoje </a:t>
            </a:r>
            <a:r>
              <a:rPr lang="lt-LT" altLang="lt-LT" sz="1800" b="1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altLang="lt-LT" sz="1800" b="1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lt-LT" sz="1800" b="1" smtClean="0">
                <a:solidFill>
                  <a:srgbClr val="787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http://winterbe.com/posts/2014/03/16/java-8-tutorial/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lt-LT" sz="1800" b="1" smtClean="0">
              <a:solidFill>
                <a:srgbClr val="7878D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71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3EC92751-7983-4ADB-A7AB-E6A797874A63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6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7174" name="Picture 2" descr="Hom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5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cs typeface="Arial" panose="020B0604020202020204" pitchFamily="34" charset="0"/>
              </a:rPr>
              <a:t>Literatūra</a:t>
            </a:r>
            <a:r>
              <a:rPr lang="lt-LT" altLang="lt-LT" sz="2400" b="1" smtClean="0">
                <a:latin typeface="Times New Roman" panose="02020603050405020304" pitchFamily="18" charset="0"/>
              </a:rPr>
              <a:t> - 3</a:t>
            </a:r>
            <a:endParaRPr lang="en-US" altLang="lt-LT" sz="2400" b="1" smtClean="0">
              <a:latin typeface="Times New Roman" panose="02020603050405020304" pitchFamily="18" charset="0"/>
            </a:endParaRPr>
          </a:p>
        </p:txBody>
      </p:sp>
      <p:sp>
        <p:nvSpPr>
          <p:cNvPr id="2051" name="Content Placeholder 5"/>
          <p:cNvSpPr>
            <a:spLocks noGrp="1"/>
          </p:cNvSpPr>
          <p:nvPr>
            <p:ph idx="1"/>
          </p:nvPr>
        </p:nvSpPr>
        <p:spPr>
          <a:xfrm>
            <a:off x="2916238" y="1125538"/>
            <a:ext cx="6127750" cy="5195887"/>
          </a:xfrm>
        </p:spPr>
        <p:txBody>
          <a:bodyPr/>
          <a:lstStyle/>
          <a:p>
            <a:pPr eaLnBrk="1" hangingPunct="1">
              <a:spcBef>
                <a:spcPts val="1500"/>
              </a:spcBef>
              <a:buClrTx/>
              <a:buFontTx/>
              <a:buNone/>
              <a:defRPr/>
            </a:pPr>
            <a:endParaRPr lang="en-US" altLang="lt-LT" sz="1800" b="1" smtClean="0">
              <a:latin typeface="+mj-lt"/>
              <a:cs typeface="Arial" panose="020B0604020202020204" pitchFamily="34" charset="0"/>
            </a:endParaRPr>
          </a:p>
          <a:p>
            <a:pPr eaLnBrk="1" hangingPunct="1">
              <a:buClrTx/>
              <a:buFont typeface="Times New Roman" pitchFamily="16" charset="0"/>
              <a:buNone/>
              <a:defRPr/>
            </a:pPr>
            <a:r>
              <a:rPr lang="en-US" altLang="lt-LT" sz="1800" smtClean="0">
                <a:latin typeface="+mj-lt"/>
                <a:cs typeface="Arial" panose="020B0604020202020204" pitchFamily="34" charset="0"/>
              </a:rPr>
              <a:t> </a:t>
            </a:r>
            <a:r>
              <a:rPr lang="lt-LT" altLang="lt-LT" sz="1800" b="1" smtClean="0">
                <a:solidFill>
                  <a:srgbClr val="990033"/>
                </a:solidFill>
                <a:latin typeface="+mj-lt"/>
              </a:rPr>
              <a:t>www.ebooks.ktu.lt</a:t>
            </a:r>
            <a:r>
              <a:rPr lang="en-US" altLang="lt-LT" sz="1800" b="1" smtClean="0">
                <a:latin typeface="+mj-lt"/>
              </a:rPr>
              <a:t>  </a:t>
            </a:r>
            <a:r>
              <a:rPr lang="lt-LT" altLang="lt-LT" sz="1800" b="1" smtClean="0">
                <a:latin typeface="+mj-lt"/>
              </a:rPr>
              <a:t>- </a:t>
            </a:r>
            <a:r>
              <a:rPr lang="fr-FR" altLang="lt-LT" sz="1800" b="1" err="1" smtClean="0">
                <a:latin typeface="+mj-lt"/>
              </a:rPr>
              <a:t>Aleksas</a:t>
            </a:r>
            <a:r>
              <a:rPr lang="fr-FR" altLang="lt-LT" sz="1800" b="1" smtClean="0">
                <a:latin typeface="+mj-lt"/>
              </a:rPr>
              <a:t> Ri</a:t>
            </a:r>
            <a:r>
              <a:rPr lang="lt-LT" altLang="lt-LT" sz="1800" b="1" smtClean="0">
                <a:latin typeface="+mj-lt"/>
              </a:rPr>
              <a:t>škus. </a:t>
            </a:r>
            <a:r>
              <a:rPr lang="fr-FR" altLang="lt-LT" sz="1800" b="1" err="1" smtClean="0">
                <a:latin typeface="+mj-lt"/>
              </a:rPr>
              <a:t>Programavimas</a:t>
            </a:r>
            <a:r>
              <a:rPr lang="fr-FR" altLang="lt-LT" sz="1800" b="1" smtClean="0">
                <a:latin typeface="+mj-lt"/>
              </a:rPr>
              <a:t> Java. </a:t>
            </a:r>
            <a:r>
              <a:rPr lang="fr-FR" altLang="lt-LT" sz="1800" b="1" err="1" smtClean="0">
                <a:latin typeface="+mj-lt"/>
              </a:rPr>
              <a:t>Pirmoji</a:t>
            </a:r>
            <a:r>
              <a:rPr lang="fr-FR" altLang="lt-LT" sz="1800" b="1" smtClean="0">
                <a:latin typeface="+mj-lt"/>
              </a:rPr>
              <a:t> </a:t>
            </a:r>
            <a:r>
              <a:rPr lang="fr-FR" altLang="lt-LT" sz="1800" b="1" err="1" smtClean="0">
                <a:latin typeface="+mj-lt"/>
              </a:rPr>
              <a:t>pažintis</a:t>
            </a:r>
            <a:r>
              <a:rPr lang="lt-LT" altLang="lt-LT" sz="1800" b="1" smtClean="0">
                <a:latin typeface="+mj-lt"/>
              </a:rPr>
              <a:t>. </a:t>
            </a:r>
            <a:r>
              <a:rPr lang="lt-LT" altLang="lt-LT" sz="1800" smtClean="0">
                <a:latin typeface="+mj-lt"/>
              </a:rPr>
              <a:t>Mokomoji knyga, </a:t>
            </a:r>
            <a:br>
              <a:rPr lang="lt-LT" altLang="lt-LT" sz="1800" smtClean="0">
                <a:latin typeface="+mj-lt"/>
              </a:rPr>
            </a:br>
            <a:r>
              <a:rPr lang="lt-LT" altLang="lt-LT" sz="1800" b="1" smtClean="0">
                <a:latin typeface="+mj-lt"/>
              </a:rPr>
              <a:t>trečias elektroninis leidimas, 2012</a:t>
            </a:r>
          </a:p>
          <a:p>
            <a:pPr eaLnBrk="1" hangingPunct="1">
              <a:buClrTx/>
              <a:buFont typeface="Times New Roman" pitchFamily="16" charset="0"/>
              <a:buNone/>
              <a:defRPr/>
            </a:pPr>
            <a:endParaRPr lang="lt-LT" altLang="lt-LT" sz="1800" b="1" smtClean="0">
              <a:latin typeface="+mj-lt"/>
            </a:endParaRPr>
          </a:p>
          <a:p>
            <a:pPr eaLnBrk="1" hangingPunct="1">
              <a:buClrTx/>
              <a:buFont typeface="Times New Roman" pitchFamily="16" charset="0"/>
              <a:buNone/>
              <a:defRPr/>
            </a:pPr>
            <a:endParaRPr lang="lt-LT" altLang="lt-LT" sz="1800" b="1" smtClean="0">
              <a:latin typeface="+mj-lt"/>
            </a:endParaRPr>
          </a:p>
          <a:p>
            <a:pPr eaLnBrk="1" hangingPunct="1">
              <a:buClrTx/>
              <a:buFont typeface="Times New Roman" pitchFamily="16" charset="0"/>
              <a:buNone/>
              <a:defRPr/>
            </a:pPr>
            <a:r>
              <a:rPr lang="lt-LT" altLang="lt-LT" sz="1800" b="1" smtClean="0">
                <a:latin typeface="+mj-lt"/>
              </a:rPr>
              <a:t>Yra ir knygoje pateiktų programų tekstai </a:t>
            </a:r>
            <a:r>
              <a:rPr lang="lt-LT" altLang="lt-LT" sz="1800" smtClean="0">
                <a:latin typeface="+mj-lt"/>
              </a:rPr>
              <a:t>(“</a:t>
            </a:r>
            <a:r>
              <a:rPr lang="en-US" altLang="lt-LT" sz="1800" err="1" smtClean="0">
                <a:latin typeface="+mj-lt"/>
              </a:rPr>
              <a:t>Publikuojami</a:t>
            </a:r>
            <a:r>
              <a:rPr lang="en-US" altLang="lt-LT" sz="1800" smtClean="0">
                <a:latin typeface="+mj-lt"/>
              </a:rPr>
              <a:t> </a:t>
            </a:r>
            <a:r>
              <a:rPr lang="en-US" altLang="lt-LT" sz="1800" err="1" smtClean="0">
                <a:latin typeface="+mj-lt"/>
              </a:rPr>
              <a:t>failai</a:t>
            </a:r>
            <a:r>
              <a:rPr lang="lt-LT" altLang="lt-LT" sz="1800" smtClean="0">
                <a:latin typeface="+mj-lt"/>
              </a:rPr>
              <a:t>”)</a:t>
            </a:r>
          </a:p>
          <a:p>
            <a:pPr eaLnBrk="1" hangingPunct="1">
              <a:buClrTx/>
              <a:buFont typeface="Times New Roman" pitchFamily="16" charset="0"/>
              <a:buNone/>
              <a:defRPr/>
            </a:pPr>
            <a:endParaRPr lang="en-US" altLang="lt-LT" sz="1800" b="1" smtClean="0">
              <a:latin typeface="+mj-lt"/>
            </a:endParaRPr>
          </a:p>
          <a:p>
            <a:pPr eaLnBrk="1" hangingPunct="1">
              <a:buClrTx/>
              <a:buFont typeface="Times New Roman" pitchFamily="16" charset="0"/>
              <a:buNone/>
              <a:defRPr/>
            </a:pPr>
            <a:endParaRPr lang="en-US" altLang="lt-LT" sz="1800" b="1" smtClean="0">
              <a:latin typeface="+mj-lt"/>
            </a:endParaRPr>
          </a:p>
          <a:p>
            <a:pPr eaLnBrk="1" hangingPunct="1">
              <a:buClrTx/>
              <a:buFont typeface="Times New Roman" pitchFamily="16" charset="0"/>
              <a:buNone/>
              <a:defRPr/>
            </a:pPr>
            <a:endParaRPr lang="en-US" altLang="lt-LT" sz="1800" b="1" smtClean="0">
              <a:latin typeface="+mj-lt"/>
            </a:endParaRPr>
          </a:p>
          <a:p>
            <a:pPr eaLnBrk="1" hangingPunct="1">
              <a:buClrTx/>
              <a:buFont typeface="Times New Roman" pitchFamily="16" charset="0"/>
              <a:buNone/>
              <a:defRPr/>
            </a:pPr>
            <a:r>
              <a:rPr lang="en-US" altLang="lt-LT" sz="1800" b="1" err="1" smtClean="0">
                <a:latin typeface="+mj-lt"/>
              </a:rPr>
              <a:t>Jei</a:t>
            </a:r>
            <a:r>
              <a:rPr lang="en-US" altLang="lt-LT" sz="1800" b="1" smtClean="0">
                <a:latin typeface="+mj-lt"/>
              </a:rPr>
              <a:t> </a:t>
            </a:r>
            <a:r>
              <a:rPr lang="en-US" altLang="lt-LT" sz="1800" b="1" err="1" smtClean="0">
                <a:latin typeface="+mj-lt"/>
              </a:rPr>
              <a:t>randatės</a:t>
            </a:r>
            <a:r>
              <a:rPr lang="en-US" altLang="lt-LT" sz="1800" b="1" smtClean="0">
                <a:latin typeface="+mj-lt"/>
              </a:rPr>
              <a:t> ne KTU </a:t>
            </a:r>
            <a:r>
              <a:rPr lang="en-US" altLang="lt-LT" sz="1800" b="1" err="1" smtClean="0">
                <a:latin typeface="+mj-lt"/>
              </a:rPr>
              <a:t>zonoje</a:t>
            </a:r>
            <a:r>
              <a:rPr lang="en-US" altLang="lt-LT" sz="1800" b="1" smtClean="0">
                <a:latin typeface="+mj-lt"/>
              </a:rPr>
              <a:t>, </a:t>
            </a:r>
            <a:r>
              <a:rPr lang="en-US" altLang="lt-LT" sz="1800" b="1" err="1" smtClean="0">
                <a:latin typeface="+mj-lt"/>
              </a:rPr>
              <a:t>priejimas</a:t>
            </a:r>
            <a:r>
              <a:rPr lang="en-US" altLang="lt-LT" sz="1800" b="1" smtClean="0">
                <a:latin typeface="+mj-lt"/>
              </a:rPr>
              <a:t> per </a:t>
            </a:r>
            <a:r>
              <a:rPr lang="en-US" altLang="lt-LT" sz="1800" b="1" smtClean="0">
                <a:solidFill>
                  <a:srgbClr val="990033"/>
                </a:solidFill>
                <a:latin typeface="+mj-lt"/>
              </a:rPr>
              <a:t>VPN</a:t>
            </a:r>
            <a:r>
              <a:rPr lang="en-US" altLang="lt-LT" sz="1800" b="1" smtClean="0">
                <a:latin typeface="+mj-lt"/>
              </a:rPr>
              <a:t> (</a:t>
            </a:r>
            <a:r>
              <a:rPr lang="en-US" altLang="lt-LT" sz="1800" b="1" err="1" smtClean="0">
                <a:latin typeface="+mj-lt"/>
              </a:rPr>
              <a:t>vpn.ktu.lt</a:t>
            </a:r>
            <a:r>
              <a:rPr lang="en-US" altLang="lt-LT" sz="1800" b="1" smtClean="0">
                <a:latin typeface="+mj-lt"/>
              </a:rPr>
              <a:t>)</a:t>
            </a:r>
          </a:p>
          <a:p>
            <a:pPr eaLnBrk="1" hangingPunct="1">
              <a:buClrTx/>
              <a:buFont typeface="Times New Roman" pitchFamily="16" charset="0"/>
              <a:buNone/>
              <a:defRPr/>
            </a:pPr>
            <a:r>
              <a:rPr lang="en-US" altLang="lt-LT" sz="1800" b="1" smtClean="0">
                <a:latin typeface="+mj-lt"/>
              </a:rPr>
              <a:t>( </a:t>
            </a:r>
            <a:r>
              <a:rPr lang="en-US" altLang="lt-LT" sz="1800" b="1" err="1" smtClean="0">
                <a:latin typeface="+mj-lt"/>
              </a:rPr>
              <a:t>papildoma</a:t>
            </a:r>
            <a:r>
              <a:rPr lang="en-US" altLang="lt-LT" sz="1800" b="1" smtClean="0">
                <a:latin typeface="+mj-lt"/>
              </a:rPr>
              <a:t> </a:t>
            </a:r>
            <a:r>
              <a:rPr lang="en-US" altLang="lt-LT" sz="1800" b="1" err="1" smtClean="0">
                <a:latin typeface="+mj-lt"/>
              </a:rPr>
              <a:t>informacija</a:t>
            </a:r>
            <a:r>
              <a:rPr lang="en-US" altLang="lt-LT" sz="1800" b="1" smtClean="0">
                <a:latin typeface="+mj-lt"/>
              </a:rPr>
              <a:t> </a:t>
            </a:r>
            <a:r>
              <a:rPr lang="en-US" altLang="lt-LT" sz="1800" b="1" err="1" smtClean="0">
                <a:latin typeface="+mj-lt"/>
              </a:rPr>
              <a:t>tinklas.ktu.lt</a:t>
            </a:r>
            <a:r>
              <a:rPr lang="en-US" altLang="lt-LT" sz="1800" b="1" smtClean="0">
                <a:latin typeface="+mj-lt"/>
              </a:rPr>
              <a:t> )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  <a:defRPr/>
            </a:pPr>
            <a:endParaRPr lang="en-US" altLang="lt-LT" sz="1800" smtClean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819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926EA466-AC87-421E-81CE-4067FAC67024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7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8198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99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2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049463"/>
            <a:ext cx="1822450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en-US" altLang="lt-LT" sz="2400" b="1" smtClean="0">
                <a:cs typeface="Arial" panose="020B0604020202020204" pitchFamily="34" charset="0"/>
              </a:rPr>
              <a:t>Javos</a:t>
            </a:r>
            <a:r>
              <a:rPr lang="en-US" altLang="lt-LT" sz="2400" b="1" smtClean="0">
                <a:latin typeface="Times New Roman" panose="02020603050405020304" pitchFamily="18" charset="0"/>
              </a:rPr>
              <a:t> </a:t>
            </a:r>
            <a:r>
              <a:rPr lang="en-US" altLang="lt-LT" sz="2400" b="1" smtClean="0">
                <a:cs typeface="Arial" panose="020B0604020202020204" pitchFamily="34" charset="0"/>
              </a:rPr>
              <a:t>istorija</a:t>
            </a:r>
          </a:p>
        </p:txBody>
      </p:sp>
      <p:sp>
        <p:nvSpPr>
          <p:cNvPr id="2051" name="Content Placeholder 5"/>
          <p:cNvSpPr>
            <a:spLocks noGrp="1"/>
          </p:cNvSpPr>
          <p:nvPr>
            <p:ph idx="1"/>
          </p:nvPr>
        </p:nvSpPr>
        <p:spPr>
          <a:xfrm>
            <a:off x="115888" y="1125538"/>
            <a:ext cx="8928100" cy="5195887"/>
          </a:xfrm>
        </p:spPr>
        <p:txBody>
          <a:bodyPr/>
          <a:lstStyle/>
          <a:p>
            <a:pPr>
              <a:spcBef>
                <a:spcPts val="600"/>
              </a:spcBef>
              <a:buFont typeface="Times New Roman" pitchFamily="16" charset="0"/>
              <a:buChar char="•"/>
              <a:defRPr/>
            </a:pPr>
            <a:r>
              <a:rPr lang="lt-LT" altLang="lt-LT">
                <a:latin typeface="Arial" panose="020B0604020202020204" pitchFamily="34" charset="0"/>
                <a:cs typeface="Arial" panose="020B0604020202020204" pitchFamily="34" charset="0"/>
              </a:rPr>
              <a:t>Pirma versija vadinosi </a:t>
            </a:r>
            <a:r>
              <a:rPr lang="lt-LT" altLang="lt-LT" b="1">
                <a:latin typeface="Arial" panose="020B0604020202020204" pitchFamily="34" charset="0"/>
                <a:cs typeface="Arial" panose="020B0604020202020204" pitchFamily="34" charset="0"/>
              </a:rPr>
              <a:t>Oak</a:t>
            </a:r>
            <a:r>
              <a:rPr lang="lt-LT" altLang="lt-LT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lt-LT" altLang="lt-LT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t-LT" altLang="lt-LT">
                <a:latin typeface="Arial" panose="020B0604020202020204" pitchFamily="34" charset="0"/>
                <a:cs typeface="Arial" panose="020B0604020202020204" pitchFamily="34" charset="0"/>
              </a:rPr>
              <a:t>Nuo 1995 vadinasi </a:t>
            </a:r>
            <a:r>
              <a:rPr lang="lt-LT" altLang="lt-LT" b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lt-LT" altLang="lt-LT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34963">
              <a:spcBef>
                <a:spcPts val="600"/>
              </a:spcBef>
              <a:buClrTx/>
              <a:buFont typeface="Times New Roman" pitchFamily="16" charset="0"/>
              <a:buNone/>
              <a:defRPr/>
            </a:pPr>
            <a:endParaRPr lang="en-AU" altLang="lt-L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 typeface="Times New Roman" pitchFamily="16" charset="0"/>
              <a:buChar char="•"/>
              <a:defRPr/>
            </a:pPr>
            <a:r>
              <a:rPr lang="lt-LT" altLang="lt-LT" b="1" i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lt-LT" altLang="lt-LT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tai </a:t>
            </a:r>
            <a:r>
              <a:rPr lang="lt-LT" altLang="lt-LT">
                <a:latin typeface="Arial" panose="020B0604020202020204" pitchFamily="34" charset="0"/>
                <a:cs typeface="Arial" panose="020B0604020202020204" pitchFamily="34" charset="0"/>
              </a:rPr>
              <a:t>objektiškai orentuota, griežtai tipizuota, nepriklausanti nuo kompiuterio architektūros, daugiaprocesė  programavimo kalba, kurios esmė - klasės. </a:t>
            </a:r>
            <a:br>
              <a:rPr lang="lt-LT" altLang="lt-LT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t-LT" altLang="lt-LT">
                <a:latin typeface="Arial" panose="020B0604020202020204" pitchFamily="34" charset="0"/>
                <a:cs typeface="Arial" panose="020B0604020202020204" pitchFamily="34" charset="0"/>
              </a:rPr>
              <a:t>Ji priklauso tai pačiai kalbų klasei kaip C++, C</a:t>
            </a:r>
            <a:r>
              <a:rPr lang="en-US" altLang="lt-LT">
                <a:latin typeface="Arial" panose="020B0604020202020204" pitchFamily="34" charset="0"/>
                <a:cs typeface="Arial" panose="020B0604020202020204" pitchFamily="34" charset="0"/>
              </a:rPr>
              <a:t>#, </a:t>
            </a:r>
            <a:r>
              <a:rPr lang="lt-LT" altLang="lt-LT">
                <a:latin typeface="Arial" panose="020B0604020202020204" pitchFamily="34" charset="0"/>
                <a:cs typeface="Arial" panose="020B0604020202020204" pitchFamily="34" charset="0"/>
              </a:rPr>
              <a:t>Pascal (Delpi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spcBef>
                <a:spcPts val="600"/>
              </a:spcBef>
              <a:buFont typeface="Times New Roman" pitchFamily="16" charset="0"/>
              <a:buNone/>
              <a:defRPr/>
            </a:pPr>
            <a:endParaRPr lang="en-US" altLang="lt-LT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 typeface="Times New Roman" pitchFamily="16" charset="0"/>
              <a:buChar char="•"/>
              <a:defRPr/>
            </a:pP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Paprasta irl </a:t>
            </a:r>
            <a:r>
              <a:rPr lang="en-US" altLang="lt-LT" err="1" smtClean="0">
                <a:latin typeface="Arial" panose="020B0604020202020204" pitchFamily="34" charset="0"/>
                <a:cs typeface="Arial" panose="020B0604020202020204" pitchFamily="34" charset="0"/>
              </a:rPr>
              <a:t>abai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err="1" smtClean="0">
                <a:latin typeface="Arial" panose="020B0604020202020204" pitchFamily="34" charset="0"/>
                <a:cs typeface="Arial" panose="020B0604020202020204" pitchFamily="34" charset="0"/>
              </a:rPr>
              <a:t>pana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ši į C</a:t>
            </a:r>
            <a:r>
              <a:rPr lang="en-US" altLang="lt-LT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lt-LT" smtClean="0">
                <a:latin typeface="+mj-lt"/>
                <a:cs typeface="Arial" panose="020B0604020202020204" pitchFamily="34" charset="0"/>
              </a:rPr>
              <a:t>- </a:t>
            </a:r>
            <a:r>
              <a:rPr lang="lt-LT" altLang="lt-LT" smtClean="0">
                <a:latin typeface="+mj-lt"/>
                <a:cs typeface="Arial" panose="020B0604020202020204" pitchFamily="34" charset="0"/>
              </a:rPr>
              <a:t>n</a:t>
            </a:r>
            <a:r>
              <a:rPr lang="en-US" altLang="lt-LT" err="1" smtClean="0">
                <a:latin typeface="+mj-lt"/>
                <a:cs typeface="Times New Roman" pitchFamily="16" charset="0"/>
              </a:rPr>
              <a:t>eturi</a:t>
            </a:r>
            <a:r>
              <a:rPr lang="en-US" altLang="lt-LT" smtClean="0">
                <a:latin typeface="+mj-lt"/>
                <a:cs typeface="Times New Roman" pitchFamily="16" charset="0"/>
              </a:rPr>
              <a:t> </a:t>
            </a:r>
            <a:r>
              <a:rPr lang="en-US" altLang="lt-LT" err="1">
                <a:latin typeface="+mj-lt"/>
                <a:cs typeface="Times New Roman" pitchFamily="16" charset="0"/>
              </a:rPr>
              <a:t>adresų</a:t>
            </a:r>
            <a:r>
              <a:rPr lang="en-US" altLang="lt-LT">
                <a:latin typeface="+mj-lt"/>
                <a:cs typeface="Times New Roman" pitchFamily="16" charset="0"/>
              </a:rPr>
              <a:t> (</a:t>
            </a:r>
            <a:r>
              <a:rPr lang="en-US" altLang="lt-LT" err="1">
                <a:latin typeface="+mj-lt"/>
                <a:cs typeface="Times New Roman" pitchFamily="16" charset="0"/>
              </a:rPr>
              <a:t>rodyklių</a:t>
            </a:r>
            <a:r>
              <a:rPr lang="en-US" altLang="lt-LT">
                <a:latin typeface="+mj-lt"/>
                <a:cs typeface="Times New Roman" pitchFamily="16" charset="0"/>
              </a:rPr>
              <a:t>/</a:t>
            </a:r>
            <a:r>
              <a:rPr lang="en-US" altLang="lt-LT" err="1">
                <a:latin typeface="+mj-lt"/>
                <a:cs typeface="Times New Roman" pitchFamily="16" charset="0"/>
              </a:rPr>
              <a:t>pointerių</a:t>
            </a:r>
            <a:r>
              <a:rPr lang="en-US" altLang="lt-LT">
                <a:latin typeface="+mj-lt"/>
                <a:cs typeface="Times New Roman" pitchFamily="16" charset="0"/>
              </a:rPr>
              <a:t>) </a:t>
            </a:r>
            <a:r>
              <a:rPr lang="en-US" altLang="lt-LT" err="1" smtClean="0">
                <a:latin typeface="+mj-lt"/>
                <a:cs typeface="Times New Roman" pitchFamily="16" charset="0"/>
              </a:rPr>
              <a:t>aritmetikos</a:t>
            </a:r>
            <a:r>
              <a:rPr lang="lt-LT" altLang="lt-LT" smtClean="0">
                <a:latin typeface="+mj-lt"/>
                <a:cs typeface="Times New Roman" pitchFamily="16" charset="0"/>
              </a:rPr>
              <a:t>, n</a:t>
            </a:r>
            <a:r>
              <a:rPr lang="en-US" altLang="lt-LT" err="1" smtClean="0">
                <a:latin typeface="+mj-lt"/>
                <a:cs typeface="Times New Roman" pitchFamily="16" charset="0"/>
              </a:rPr>
              <a:t>eturi</a:t>
            </a:r>
            <a:r>
              <a:rPr lang="en-US" altLang="lt-LT" smtClean="0">
                <a:latin typeface="+mj-lt"/>
                <a:cs typeface="Times New Roman" pitchFamily="16" charset="0"/>
              </a:rPr>
              <a:t> </a:t>
            </a:r>
            <a:r>
              <a:rPr lang="en-US" altLang="lt-LT" b="1" err="1">
                <a:latin typeface="+mj-lt"/>
                <a:cs typeface="Times New Roman" pitchFamily="16" charset="0"/>
              </a:rPr>
              <a:t>goto</a:t>
            </a:r>
            <a:r>
              <a:rPr lang="en-US" altLang="lt-LT">
                <a:latin typeface="+mj-lt"/>
                <a:cs typeface="Times New Roman" pitchFamily="16" charset="0"/>
              </a:rPr>
              <a:t> </a:t>
            </a:r>
            <a:r>
              <a:rPr lang="en-US" altLang="lt-LT" err="1" smtClean="0">
                <a:latin typeface="+mj-lt"/>
                <a:cs typeface="Times New Roman" pitchFamily="16" charset="0"/>
              </a:rPr>
              <a:t>sakinio</a:t>
            </a:r>
            <a:r>
              <a:rPr lang="lt-LT" altLang="lt-LT" smtClean="0">
                <a:latin typeface="+mj-lt"/>
                <a:cs typeface="Times New Roman" pitchFamily="16" charset="0"/>
              </a:rPr>
              <a:t>, a</a:t>
            </a:r>
            <a:r>
              <a:rPr lang="en-US" altLang="lt-LT" err="1" smtClean="0">
                <a:latin typeface="+mj-lt"/>
                <a:cs typeface="Times New Roman" pitchFamily="16" charset="0"/>
              </a:rPr>
              <a:t>utomatiškai</a:t>
            </a:r>
            <a:r>
              <a:rPr lang="en-US" altLang="lt-LT" smtClean="0">
                <a:latin typeface="+mj-lt"/>
                <a:cs typeface="Times New Roman" pitchFamily="16" charset="0"/>
              </a:rPr>
              <a:t> </a:t>
            </a:r>
            <a:r>
              <a:rPr lang="en-US" altLang="lt-LT" err="1">
                <a:latin typeface="+mj-lt"/>
                <a:cs typeface="Times New Roman" pitchFamily="16" charset="0"/>
              </a:rPr>
              <a:t>atlaisvina</a:t>
            </a:r>
            <a:r>
              <a:rPr lang="en-US" altLang="lt-LT">
                <a:latin typeface="+mj-lt"/>
                <a:cs typeface="Times New Roman" pitchFamily="16" charset="0"/>
              </a:rPr>
              <a:t> </a:t>
            </a:r>
            <a:r>
              <a:rPr lang="en-US" altLang="lt-LT" err="1">
                <a:latin typeface="+mj-lt"/>
                <a:cs typeface="Times New Roman" pitchFamily="16" charset="0"/>
              </a:rPr>
              <a:t>nebereikalingą</a:t>
            </a:r>
            <a:r>
              <a:rPr lang="en-US" altLang="lt-LT">
                <a:latin typeface="+mj-lt"/>
                <a:cs typeface="Times New Roman" pitchFamily="16" charset="0"/>
              </a:rPr>
              <a:t> </a:t>
            </a:r>
            <a:r>
              <a:rPr lang="en-US" altLang="lt-LT" err="1">
                <a:latin typeface="+mj-lt"/>
                <a:cs typeface="Times New Roman" pitchFamily="16" charset="0"/>
              </a:rPr>
              <a:t>atmintį</a:t>
            </a:r>
            <a:r>
              <a:rPr lang="en-US" altLang="lt-LT">
                <a:latin typeface="+mj-lt"/>
                <a:cs typeface="Times New Roman" pitchFamily="16" charset="0"/>
              </a:rPr>
              <a:t> (</a:t>
            </a:r>
            <a:r>
              <a:rPr lang="en-US" altLang="lt-LT" err="1">
                <a:latin typeface="+mj-lt"/>
                <a:cs typeface="Times New Roman" pitchFamily="16" charset="0"/>
              </a:rPr>
              <a:t>šiukšlių</a:t>
            </a:r>
            <a:r>
              <a:rPr lang="en-US" altLang="lt-LT">
                <a:latin typeface="+mj-lt"/>
                <a:cs typeface="Times New Roman" pitchFamily="16" charset="0"/>
              </a:rPr>
              <a:t> </a:t>
            </a:r>
            <a:r>
              <a:rPr lang="en-US" altLang="lt-LT" err="1">
                <a:latin typeface="+mj-lt"/>
                <a:cs typeface="Times New Roman" pitchFamily="16" charset="0"/>
              </a:rPr>
              <a:t>surinkėjas</a:t>
            </a:r>
            <a:r>
              <a:rPr lang="en-US" altLang="lt-LT">
                <a:latin typeface="+mj-lt"/>
                <a:cs typeface="Times New Roman" pitchFamily="16" charset="0"/>
              </a:rPr>
              <a:t> - </a:t>
            </a:r>
            <a:r>
              <a:rPr lang="en-US" altLang="lt-LT" b="1" i="1">
                <a:latin typeface="+mj-lt"/>
                <a:cs typeface="Times New Roman" pitchFamily="16" charset="0"/>
              </a:rPr>
              <a:t>Garbage</a:t>
            </a:r>
            <a:r>
              <a:rPr lang="en-US" altLang="lt-LT">
                <a:latin typeface="+mj-lt"/>
                <a:cs typeface="Times New Roman" pitchFamily="16" charset="0"/>
              </a:rPr>
              <a:t> </a:t>
            </a:r>
            <a:r>
              <a:rPr lang="en-US" altLang="lt-LT" b="1" i="1">
                <a:latin typeface="+mj-lt"/>
                <a:cs typeface="Times New Roman" pitchFamily="16" charset="0"/>
              </a:rPr>
              <a:t>Collection</a:t>
            </a:r>
            <a:r>
              <a:rPr lang="en-US" altLang="lt-LT">
                <a:latin typeface="+mj-lt"/>
                <a:cs typeface="Times New Roman" pitchFamily="16" charset="0"/>
              </a:rPr>
              <a:t>).    </a:t>
            </a:r>
            <a:r>
              <a:rPr lang="en-US" altLang="lt-LT">
                <a:latin typeface="+mj-lt"/>
              </a:rPr>
              <a:t> </a:t>
            </a:r>
          </a:p>
          <a:p>
            <a:pPr marL="334963">
              <a:spcBef>
                <a:spcPts val="600"/>
              </a:spcBef>
              <a:buClrTx/>
              <a:buFont typeface="Times New Roman" pitchFamily="16" charset="0"/>
              <a:buNone/>
              <a:defRPr/>
            </a:pPr>
            <a:endParaRPr lang="lt-LT" altLang="lt-L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922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74C676C1-B944-4ACC-92E8-FEC58990D3E8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8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9222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23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>
          <a:xfrm>
            <a:off x="2268538" y="190500"/>
            <a:ext cx="5884862" cy="555625"/>
          </a:xfrm>
        </p:spPr>
        <p:txBody>
          <a:bodyPr/>
          <a:lstStyle/>
          <a:p>
            <a:pPr eaLnBrk="1" hangingPunct="1"/>
            <a:r>
              <a:rPr lang="lt-LT" altLang="lt-LT" sz="2400" b="1" smtClean="0">
                <a:cs typeface="Arial" panose="020B0604020202020204" pitchFamily="34" charset="0"/>
              </a:rPr>
              <a:t>Javos savybės</a:t>
            </a:r>
            <a:endParaRPr lang="en-US" altLang="lt-LT" sz="2400" b="1" smtClean="0">
              <a:cs typeface="Arial" panose="020B0604020202020204" pitchFamily="34" charset="0"/>
            </a:endParaRPr>
          </a:p>
        </p:txBody>
      </p:sp>
      <p:sp>
        <p:nvSpPr>
          <p:cNvPr id="2051" name="Content Placeholder 5"/>
          <p:cNvSpPr>
            <a:spLocks noGrp="1"/>
          </p:cNvSpPr>
          <p:nvPr>
            <p:ph idx="1"/>
          </p:nvPr>
        </p:nvSpPr>
        <p:spPr>
          <a:xfrm>
            <a:off x="115888" y="1125538"/>
            <a:ext cx="8928100" cy="5195887"/>
          </a:xfrm>
        </p:spPr>
        <p:txBody>
          <a:bodyPr/>
          <a:lstStyle/>
          <a:p>
            <a:pPr>
              <a:spcBef>
                <a:spcPts val="600"/>
              </a:spcBef>
              <a:buClr>
                <a:srgbClr val="FF0000"/>
              </a:buClr>
              <a:buFont typeface="Arial" charset="0"/>
              <a:buChar char="•"/>
              <a:defRPr/>
            </a:pPr>
            <a:r>
              <a:rPr lang="en-US" altLang="lt-LT" sz="2000" b="1" i="1" err="1">
                <a:solidFill>
                  <a:srgbClr val="FF0000"/>
                </a:solidFill>
                <a:latin typeface="+mj-lt"/>
                <a:cs typeface="Times New Roman" pitchFamily="16" charset="0"/>
              </a:rPr>
              <a:t>Nepriklauso</a:t>
            </a:r>
            <a:r>
              <a:rPr lang="en-US" altLang="lt-LT" sz="2000" b="1" i="1">
                <a:solidFill>
                  <a:srgbClr val="FF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altLang="lt-LT" sz="2000" b="1" i="1" err="1">
                <a:solidFill>
                  <a:srgbClr val="FF0000"/>
                </a:solidFill>
                <a:latin typeface="+mj-lt"/>
                <a:cs typeface="Times New Roman" pitchFamily="16" charset="0"/>
              </a:rPr>
              <a:t>nuo</a:t>
            </a:r>
            <a:r>
              <a:rPr lang="en-US" altLang="lt-LT" sz="2000" b="1" i="1">
                <a:solidFill>
                  <a:srgbClr val="FF0000"/>
                </a:solidFill>
                <a:latin typeface="+mj-lt"/>
                <a:cs typeface="Times New Roman" pitchFamily="16" charset="0"/>
              </a:rPr>
              <a:t> PC </a:t>
            </a:r>
            <a:r>
              <a:rPr lang="en-US" altLang="lt-LT" sz="2000" b="1" i="1" err="1">
                <a:solidFill>
                  <a:srgbClr val="FF0000"/>
                </a:solidFill>
                <a:latin typeface="+mj-lt"/>
                <a:cs typeface="Times New Roman" pitchFamily="16" charset="0"/>
              </a:rPr>
              <a:t>architektūros</a:t>
            </a:r>
            <a:r>
              <a:rPr lang="en-US" altLang="lt-LT" sz="2000" i="1">
                <a:solidFill>
                  <a:srgbClr val="FF0000"/>
                </a:solidFill>
                <a:latin typeface="+mj-lt"/>
              </a:rPr>
              <a:t> </a:t>
            </a:r>
          </a:p>
          <a:p>
            <a:pPr marL="334963">
              <a:spcBef>
                <a:spcPts val="600"/>
              </a:spcBef>
              <a:buClrTx/>
              <a:buFont typeface="Times New Roman" pitchFamily="16" charset="0"/>
              <a:buNone/>
              <a:defRPr/>
            </a:pPr>
            <a:r>
              <a:rPr lang="en-US" altLang="lt-LT" sz="2000" b="1" u="sng">
                <a:latin typeface="+mj-lt"/>
              </a:rPr>
              <a:t>Ne Java:</a:t>
            </a:r>
          </a:p>
          <a:p>
            <a:pPr lvl="1">
              <a:spcBef>
                <a:spcPts val="500"/>
              </a:spcBef>
              <a:buClrTx/>
              <a:buFont typeface="Times New Roman" pitchFamily="16" charset="0"/>
              <a:buNone/>
              <a:defRPr/>
            </a:pPr>
            <a:r>
              <a:rPr lang="en-US" altLang="lt-LT" sz="2000">
                <a:latin typeface="+mj-lt"/>
                <a:cs typeface="Times New Roman" pitchFamily="16" charset="0"/>
              </a:rPr>
              <a:t>						      							</a:t>
            </a:r>
            <a:r>
              <a:rPr lang="en-US" altLang="lt-LT" sz="2000">
                <a:solidFill>
                  <a:srgbClr val="333399"/>
                </a:solidFill>
                <a:latin typeface="+mj-lt"/>
                <a:cs typeface="Times New Roman" pitchFamily="16" charset="0"/>
              </a:rPr>
              <a:t>exe</a:t>
            </a:r>
            <a:r>
              <a:rPr lang="en-US" altLang="lt-LT" sz="2000">
                <a:latin typeface="+mj-lt"/>
                <a:cs typeface="Times New Roman" pitchFamily="16" charset="0"/>
              </a:rPr>
              <a:t> </a:t>
            </a:r>
            <a:r>
              <a:rPr lang="en-US" altLang="lt-LT" sz="2000" err="1">
                <a:latin typeface="+mj-lt"/>
                <a:cs typeface="Times New Roman" pitchFamily="16" charset="0"/>
              </a:rPr>
              <a:t>failas</a:t>
            </a:r>
            <a:r>
              <a:rPr lang="en-US" altLang="lt-LT" sz="2000">
                <a:latin typeface="+mj-lt"/>
                <a:cs typeface="Times New Roman" pitchFamily="16" charset="0"/>
              </a:rPr>
              <a:t> </a:t>
            </a:r>
            <a:r>
              <a:rPr lang="en-US" altLang="lt-LT" sz="2000" smtClean="0">
                <a:latin typeface="Wingdings" charset="2"/>
              </a:rPr>
              <a:t></a:t>
            </a:r>
            <a:r>
              <a:rPr lang="en-US" altLang="lt-LT" sz="2000" smtClean="0">
                <a:latin typeface="+mj-lt"/>
                <a:cs typeface="Times New Roman" pitchFamily="16" charset="0"/>
              </a:rPr>
              <a:t>PC </a:t>
            </a:r>
            <a:r>
              <a:rPr lang="en-US" altLang="lt-LT" sz="2000">
                <a:latin typeface="+mj-lt"/>
                <a:cs typeface="Times New Roman" pitchFamily="16" charset="0"/>
              </a:rPr>
              <a:t>Unix</a:t>
            </a:r>
          </a:p>
          <a:p>
            <a:pPr lvl="1">
              <a:spcBef>
                <a:spcPts val="500"/>
              </a:spcBef>
              <a:buClrTx/>
              <a:buFont typeface="Times New Roman" pitchFamily="16" charset="0"/>
              <a:buNone/>
              <a:defRPr/>
            </a:pPr>
            <a:r>
              <a:rPr lang="en-US" altLang="lt-LT" sz="2000" err="1">
                <a:solidFill>
                  <a:srgbClr val="333399"/>
                </a:solidFill>
                <a:latin typeface="+mj-lt"/>
                <a:cs typeface="Times New Roman" pitchFamily="16" charset="0"/>
              </a:rPr>
              <a:t>Kodas</a:t>
            </a:r>
            <a:r>
              <a:rPr lang="en-US" altLang="lt-LT" sz="2000">
                <a:latin typeface="+mj-lt"/>
                <a:cs typeface="Times New Roman" pitchFamily="16" charset="0"/>
              </a:rPr>
              <a:t> </a:t>
            </a:r>
            <a:r>
              <a:rPr lang="en-US" altLang="lt-LT" sz="2000">
                <a:latin typeface="Wingdings" charset="2"/>
              </a:rPr>
              <a:t></a:t>
            </a:r>
            <a:r>
              <a:rPr lang="en-US" altLang="lt-LT" sz="2000" smtClean="0">
                <a:latin typeface="+mj-lt"/>
                <a:cs typeface="Times New Roman" pitchFamily="16" charset="0"/>
              </a:rPr>
              <a:t> </a:t>
            </a:r>
            <a:r>
              <a:rPr lang="en-US" altLang="lt-LT" sz="2000" err="1">
                <a:latin typeface="+mj-lt"/>
                <a:cs typeface="Times New Roman" pitchFamily="16" charset="0"/>
              </a:rPr>
              <a:t>Kompiliatorius</a:t>
            </a:r>
            <a:r>
              <a:rPr lang="en-US" altLang="lt-LT" sz="2000">
                <a:latin typeface="+mj-lt"/>
                <a:cs typeface="Times New Roman" pitchFamily="16" charset="0"/>
              </a:rPr>
              <a:t> </a:t>
            </a:r>
            <a:r>
              <a:rPr lang="en-US" altLang="lt-LT" sz="2000">
                <a:latin typeface="Wingdings" charset="2"/>
              </a:rPr>
              <a:t></a:t>
            </a:r>
            <a:r>
              <a:rPr lang="en-US" altLang="lt-LT" sz="2000" smtClean="0">
                <a:latin typeface="+mj-lt"/>
                <a:cs typeface="Times New Roman" pitchFamily="16" charset="0"/>
              </a:rPr>
              <a:t> </a:t>
            </a:r>
            <a:r>
              <a:rPr lang="en-US" altLang="lt-LT" sz="2000" err="1">
                <a:latin typeface="+mj-lt"/>
                <a:cs typeface="Times New Roman" pitchFamily="16" charset="0"/>
              </a:rPr>
              <a:t>Redaktorius</a:t>
            </a:r>
            <a:r>
              <a:rPr lang="en-US" altLang="lt-LT" sz="2000">
                <a:latin typeface="+mj-lt"/>
                <a:cs typeface="Times New Roman" pitchFamily="16" charset="0"/>
              </a:rPr>
              <a:t> </a:t>
            </a:r>
            <a:r>
              <a:rPr lang="en-US" altLang="lt-LT" sz="2000" smtClean="0">
                <a:latin typeface="Wingdings" charset="2"/>
              </a:rPr>
              <a:t></a:t>
            </a:r>
            <a:r>
              <a:rPr lang="lt-LT" altLang="lt-LT" sz="2000" smtClean="0">
                <a:latin typeface="Wingdings" charset="2"/>
              </a:rPr>
              <a:t>		</a:t>
            </a:r>
            <a:r>
              <a:rPr lang="en-US" altLang="lt-LT" sz="2000" smtClean="0">
                <a:solidFill>
                  <a:srgbClr val="333399"/>
                </a:solidFill>
                <a:latin typeface="+mj-lt"/>
                <a:cs typeface="Times New Roman" pitchFamily="16" charset="0"/>
              </a:rPr>
              <a:t>exe</a:t>
            </a:r>
            <a:r>
              <a:rPr lang="en-US" altLang="lt-LT" sz="2000" smtClean="0">
                <a:latin typeface="+mj-lt"/>
                <a:cs typeface="Times New Roman" pitchFamily="16" charset="0"/>
              </a:rPr>
              <a:t> </a:t>
            </a:r>
            <a:r>
              <a:rPr lang="en-US" altLang="lt-LT" sz="2000" err="1">
                <a:latin typeface="+mj-lt"/>
                <a:cs typeface="Times New Roman" pitchFamily="16" charset="0"/>
              </a:rPr>
              <a:t>failas</a:t>
            </a:r>
            <a:r>
              <a:rPr lang="en-US" altLang="lt-LT" sz="2000">
                <a:latin typeface="+mj-lt"/>
                <a:cs typeface="Times New Roman" pitchFamily="16" charset="0"/>
              </a:rPr>
              <a:t> </a:t>
            </a:r>
            <a:r>
              <a:rPr lang="en-US" altLang="lt-LT" sz="2000">
                <a:latin typeface="Wingdings" charset="2"/>
              </a:rPr>
              <a:t></a:t>
            </a:r>
            <a:r>
              <a:rPr lang="en-US" altLang="lt-LT" sz="2000" smtClean="0">
                <a:latin typeface="+mj-lt"/>
                <a:cs typeface="Times New Roman" pitchFamily="16" charset="0"/>
              </a:rPr>
              <a:t> </a:t>
            </a:r>
            <a:r>
              <a:rPr lang="en-US" altLang="lt-LT" sz="2000">
                <a:latin typeface="+mj-lt"/>
                <a:cs typeface="Times New Roman" pitchFamily="16" charset="0"/>
              </a:rPr>
              <a:t>PC Win</a:t>
            </a:r>
          </a:p>
          <a:p>
            <a:pPr lvl="1">
              <a:spcBef>
                <a:spcPts val="500"/>
              </a:spcBef>
              <a:buClrTx/>
              <a:buFont typeface="Times New Roman" pitchFamily="16" charset="0"/>
              <a:buNone/>
              <a:defRPr/>
            </a:pPr>
            <a:r>
              <a:rPr lang="en-US" altLang="lt-LT" sz="2000">
                <a:latin typeface="+mj-lt"/>
                <a:cs typeface="Times New Roman" pitchFamily="16" charset="0"/>
              </a:rPr>
              <a:t>				          </a:t>
            </a:r>
            <a:r>
              <a:rPr lang="en-US" altLang="lt-LT" sz="2000" err="1">
                <a:latin typeface="+mj-lt"/>
                <a:cs typeface="Times New Roman" pitchFamily="16" charset="0"/>
              </a:rPr>
              <a:t>Sisteminės</a:t>
            </a:r>
            <a:r>
              <a:rPr lang="en-US" altLang="lt-LT" sz="2000">
                <a:latin typeface="+mj-lt"/>
                <a:cs typeface="Times New Roman" pitchFamily="16" charset="0"/>
              </a:rPr>
              <a:t>					</a:t>
            </a:r>
            <a:r>
              <a:rPr lang="en-US" altLang="lt-LT" sz="2000">
                <a:solidFill>
                  <a:srgbClr val="333399"/>
                </a:solidFill>
                <a:latin typeface="+mj-lt"/>
                <a:cs typeface="Times New Roman" pitchFamily="16" charset="0"/>
              </a:rPr>
              <a:t>exe</a:t>
            </a:r>
            <a:r>
              <a:rPr lang="en-US" altLang="lt-LT" sz="2000">
                <a:latin typeface="+mj-lt"/>
                <a:cs typeface="Times New Roman" pitchFamily="16" charset="0"/>
              </a:rPr>
              <a:t> </a:t>
            </a:r>
            <a:r>
              <a:rPr lang="en-US" altLang="lt-LT" sz="2000" err="1">
                <a:latin typeface="+mj-lt"/>
                <a:cs typeface="Times New Roman" pitchFamily="16" charset="0"/>
              </a:rPr>
              <a:t>failas</a:t>
            </a:r>
            <a:r>
              <a:rPr lang="en-US" altLang="lt-LT" sz="2000">
                <a:latin typeface="+mj-lt"/>
                <a:cs typeface="Times New Roman" pitchFamily="16" charset="0"/>
              </a:rPr>
              <a:t> </a:t>
            </a:r>
            <a:r>
              <a:rPr lang="en-US" altLang="lt-LT" sz="2000">
                <a:latin typeface="Wingdings" charset="2"/>
              </a:rPr>
              <a:t></a:t>
            </a:r>
            <a:r>
              <a:rPr lang="en-US" altLang="lt-LT" sz="2000" smtClean="0">
                <a:latin typeface="+mj-lt"/>
                <a:cs typeface="Times New Roman" pitchFamily="16" charset="0"/>
              </a:rPr>
              <a:t> </a:t>
            </a:r>
            <a:r>
              <a:rPr lang="en-US" altLang="lt-LT" sz="2000">
                <a:latin typeface="+mj-lt"/>
                <a:cs typeface="Times New Roman" pitchFamily="16" charset="0"/>
              </a:rPr>
              <a:t>PC Mac</a:t>
            </a:r>
          </a:p>
          <a:p>
            <a:pPr lvl="1">
              <a:spcBef>
                <a:spcPts val="500"/>
              </a:spcBef>
              <a:buClrTx/>
              <a:buFont typeface="Times New Roman" pitchFamily="16" charset="0"/>
              <a:buNone/>
              <a:defRPr/>
            </a:pPr>
            <a:r>
              <a:rPr lang="en-US" altLang="lt-LT" sz="2000">
                <a:latin typeface="+mj-lt"/>
                <a:cs typeface="Times New Roman" pitchFamily="16" charset="0"/>
              </a:rPr>
              <a:t>				          </a:t>
            </a:r>
            <a:r>
              <a:rPr lang="en-US" altLang="lt-LT" sz="2000" err="1">
                <a:latin typeface="+mj-lt"/>
                <a:cs typeface="Times New Roman" pitchFamily="16" charset="0"/>
              </a:rPr>
              <a:t>bibliotekos</a:t>
            </a:r>
            <a:r>
              <a:rPr lang="en-US" altLang="lt-LT" sz="2000">
                <a:latin typeface="+mj-lt"/>
                <a:cs typeface="Times New Roman" pitchFamily="16" charset="0"/>
              </a:rPr>
              <a:t>					</a:t>
            </a:r>
            <a:r>
              <a:rPr lang="en-US" altLang="lt-LT" sz="2000">
                <a:solidFill>
                  <a:srgbClr val="333399"/>
                </a:solidFill>
                <a:latin typeface="+mj-lt"/>
                <a:cs typeface="Times New Roman" pitchFamily="16" charset="0"/>
              </a:rPr>
              <a:t>exe</a:t>
            </a:r>
            <a:r>
              <a:rPr lang="en-US" altLang="lt-LT" sz="2000">
                <a:latin typeface="+mj-lt"/>
                <a:cs typeface="Times New Roman" pitchFamily="16" charset="0"/>
              </a:rPr>
              <a:t> </a:t>
            </a:r>
            <a:r>
              <a:rPr lang="en-US" altLang="lt-LT" sz="2000" err="1">
                <a:latin typeface="+mj-lt"/>
                <a:cs typeface="Times New Roman" pitchFamily="16" charset="0"/>
              </a:rPr>
              <a:t>failas</a:t>
            </a:r>
            <a:r>
              <a:rPr lang="en-US" altLang="lt-LT" sz="2000">
                <a:latin typeface="+mj-lt"/>
                <a:cs typeface="Times New Roman" pitchFamily="16" charset="0"/>
              </a:rPr>
              <a:t> </a:t>
            </a:r>
            <a:r>
              <a:rPr lang="en-US" altLang="lt-LT" sz="2000">
                <a:latin typeface="Wingdings" charset="2"/>
              </a:rPr>
              <a:t></a:t>
            </a:r>
            <a:r>
              <a:rPr lang="en-US" altLang="lt-LT" sz="2000" smtClean="0">
                <a:latin typeface="+mj-lt"/>
                <a:cs typeface="Times New Roman" pitchFamily="16" charset="0"/>
              </a:rPr>
              <a:t> </a:t>
            </a:r>
            <a:r>
              <a:rPr lang="en-US" altLang="lt-LT" sz="2000">
                <a:latin typeface="+mj-lt"/>
                <a:cs typeface="Times New Roman" pitchFamily="16" charset="0"/>
              </a:rPr>
              <a:t>PC Linux</a:t>
            </a:r>
          </a:p>
          <a:p>
            <a:pPr lvl="1">
              <a:spcBef>
                <a:spcPts val="500"/>
              </a:spcBef>
              <a:buClrTx/>
              <a:buFont typeface="Times New Roman" pitchFamily="16" charset="0"/>
              <a:buNone/>
              <a:defRPr/>
            </a:pPr>
            <a:endParaRPr lang="en-US" altLang="lt-LT" sz="2000">
              <a:latin typeface="+mj-lt"/>
            </a:endParaRPr>
          </a:p>
          <a:p>
            <a:pPr marL="334963">
              <a:spcBef>
                <a:spcPts val="600"/>
              </a:spcBef>
              <a:buClrTx/>
              <a:buFont typeface="Times New Roman" pitchFamily="16" charset="0"/>
              <a:buNone/>
              <a:defRPr/>
            </a:pPr>
            <a:r>
              <a:rPr lang="en-US" altLang="lt-LT" sz="2000" b="1" u="sng">
                <a:latin typeface="+mj-lt"/>
              </a:rPr>
              <a:t>Java:</a:t>
            </a:r>
          </a:p>
          <a:p>
            <a:pPr marL="334963">
              <a:spcBef>
                <a:spcPts val="500"/>
              </a:spcBef>
              <a:buClrTx/>
              <a:buFont typeface="Times New Roman" pitchFamily="16" charset="0"/>
              <a:buNone/>
              <a:defRPr/>
            </a:pPr>
            <a:r>
              <a:rPr lang="lt-LT" altLang="lt-LT" sz="2000">
                <a:latin typeface="+mj-lt"/>
                <a:cs typeface="Times New Roman" pitchFamily="16" charset="0"/>
              </a:rPr>
              <a:t>						 </a:t>
            </a:r>
            <a:r>
              <a:rPr lang="en-US" altLang="lt-LT" sz="2000">
                <a:latin typeface="+mj-lt"/>
                <a:cs typeface="Times New Roman" pitchFamily="16" charset="0"/>
              </a:rPr>
              <a:t>						</a:t>
            </a:r>
            <a:r>
              <a:rPr lang="lt-LT" altLang="lt-LT" sz="2000">
                <a:latin typeface="+mj-lt"/>
                <a:cs typeface="Times New Roman" pitchFamily="16" charset="0"/>
              </a:rPr>
              <a:t>	</a:t>
            </a:r>
            <a:r>
              <a:rPr lang="en-US" altLang="lt-LT" sz="2000" smtClean="0">
                <a:latin typeface="Wingdings" charset="2"/>
              </a:rPr>
              <a:t></a:t>
            </a:r>
            <a:r>
              <a:rPr lang="lt-LT" altLang="lt-LT" sz="2000" smtClean="0">
                <a:latin typeface="+mj-lt"/>
                <a:cs typeface="Times New Roman" pitchFamily="16" charset="0"/>
              </a:rPr>
              <a:t> </a:t>
            </a:r>
            <a:r>
              <a:rPr lang="lt-LT" altLang="lt-LT" sz="2000">
                <a:latin typeface="+mj-lt"/>
                <a:cs typeface="Times New Roman" pitchFamily="16" charset="0"/>
              </a:rPr>
              <a:t>JVM  Unix</a:t>
            </a:r>
          </a:p>
          <a:p>
            <a:pPr marL="334963">
              <a:spcBef>
                <a:spcPts val="500"/>
              </a:spcBef>
              <a:buClrTx/>
              <a:buFont typeface="Times New Roman" pitchFamily="16" charset="0"/>
              <a:buNone/>
              <a:defRPr/>
            </a:pPr>
            <a:r>
              <a:rPr lang="en-US" altLang="lt-LT" sz="2000">
                <a:latin typeface="+mj-lt"/>
                <a:cs typeface="Times New Roman" pitchFamily="16" charset="0"/>
              </a:rPr>
              <a:t>	</a:t>
            </a:r>
            <a:r>
              <a:rPr lang="lt-LT" altLang="lt-LT" sz="2000">
                <a:solidFill>
                  <a:srgbClr val="0033CC"/>
                </a:solidFill>
                <a:latin typeface="+mj-lt"/>
                <a:cs typeface="Times New Roman" pitchFamily="16" charset="0"/>
              </a:rPr>
              <a:t>Kodas</a:t>
            </a:r>
            <a:r>
              <a:rPr lang="lt-LT" altLang="lt-LT" sz="2000">
                <a:latin typeface="+mj-lt"/>
                <a:cs typeface="Times New Roman" pitchFamily="16" charset="0"/>
              </a:rPr>
              <a:t> </a:t>
            </a:r>
            <a:r>
              <a:rPr lang="en-US" altLang="lt-LT" sz="2000">
                <a:latin typeface="Wingdings" charset="2"/>
              </a:rPr>
              <a:t></a:t>
            </a:r>
            <a:r>
              <a:rPr lang="lt-LT" altLang="lt-LT" sz="2000" smtClean="0">
                <a:latin typeface="+mj-lt"/>
                <a:cs typeface="Times New Roman" pitchFamily="16" charset="0"/>
              </a:rPr>
              <a:t> </a:t>
            </a:r>
            <a:r>
              <a:rPr lang="lt-LT" altLang="lt-LT" sz="2000">
                <a:latin typeface="+mj-lt"/>
                <a:cs typeface="Times New Roman" pitchFamily="16" charset="0"/>
              </a:rPr>
              <a:t>Kompiliatorius </a:t>
            </a:r>
            <a:r>
              <a:rPr lang="en-US" altLang="lt-LT" sz="2000">
                <a:latin typeface="Wingdings" charset="2"/>
              </a:rPr>
              <a:t></a:t>
            </a:r>
            <a:r>
              <a:rPr lang="en-AU" altLang="lt-LT" sz="2000" smtClean="0">
                <a:latin typeface="+mj-lt"/>
                <a:cs typeface="Times New Roman" pitchFamily="16" charset="0"/>
              </a:rPr>
              <a:t> </a:t>
            </a:r>
            <a:r>
              <a:rPr lang="lt-LT" altLang="lt-LT" sz="2000" b="1">
                <a:solidFill>
                  <a:srgbClr val="333399"/>
                </a:solidFill>
                <a:latin typeface="+mj-lt"/>
                <a:cs typeface="Times New Roman" pitchFamily="16" charset="0"/>
              </a:rPr>
              <a:t>bait-kodas</a:t>
            </a:r>
            <a:r>
              <a:rPr lang="en-US" altLang="lt-LT" sz="2000" b="1">
                <a:latin typeface="+mj-lt"/>
                <a:cs typeface="Times New Roman" pitchFamily="16" charset="0"/>
              </a:rPr>
              <a:t>		</a:t>
            </a:r>
            <a:r>
              <a:rPr lang="en-US" altLang="lt-LT" sz="2000" smtClean="0">
                <a:latin typeface="Wingdings" charset="2"/>
              </a:rPr>
              <a:t></a:t>
            </a:r>
            <a:r>
              <a:rPr lang="lt-LT" altLang="lt-LT" sz="2000" smtClean="0">
                <a:latin typeface="+mj-lt"/>
                <a:cs typeface="Times New Roman" pitchFamily="16" charset="0"/>
              </a:rPr>
              <a:t> </a:t>
            </a:r>
            <a:r>
              <a:rPr lang="lt-LT" altLang="lt-LT" sz="2000">
                <a:latin typeface="+mj-lt"/>
                <a:cs typeface="Times New Roman" pitchFamily="16" charset="0"/>
              </a:rPr>
              <a:t>JVM  Win</a:t>
            </a:r>
          </a:p>
          <a:p>
            <a:pPr marL="334963">
              <a:spcBef>
                <a:spcPts val="500"/>
              </a:spcBef>
              <a:buClrTx/>
              <a:buFont typeface="Times New Roman" pitchFamily="16" charset="0"/>
              <a:buNone/>
              <a:defRPr/>
            </a:pPr>
            <a:r>
              <a:rPr lang="en-US" altLang="lt-LT" sz="2000">
                <a:latin typeface="+mj-lt"/>
                <a:cs typeface="Times New Roman" pitchFamily="16" charset="0"/>
              </a:rPr>
              <a:t>	</a:t>
            </a:r>
            <a:r>
              <a:rPr lang="lt-LT" altLang="lt-LT" sz="2000">
                <a:latin typeface="+mj-lt"/>
                <a:cs typeface="Times New Roman" pitchFamily="16" charset="0"/>
              </a:rPr>
              <a:t>.</a:t>
            </a:r>
            <a:r>
              <a:rPr lang="lt-LT" altLang="lt-LT" sz="2000" b="1">
                <a:latin typeface="+mj-lt"/>
                <a:cs typeface="Times New Roman" pitchFamily="16" charset="0"/>
              </a:rPr>
              <a:t>java</a:t>
            </a:r>
            <a:r>
              <a:rPr lang="lt-LT" altLang="lt-LT" sz="2000">
                <a:latin typeface="+mj-lt"/>
                <a:cs typeface="Times New Roman" pitchFamily="16" charset="0"/>
              </a:rPr>
              <a:t>			            (bendras visiems) 	</a:t>
            </a:r>
            <a:r>
              <a:rPr lang="en-US" altLang="lt-LT" sz="2000">
                <a:latin typeface="Wingdings" charset="2"/>
              </a:rPr>
              <a:t> </a:t>
            </a:r>
            <a:r>
              <a:rPr lang="lt-LT" altLang="lt-LT" sz="2000" smtClean="0">
                <a:latin typeface="Wingdings" charset="2"/>
              </a:rPr>
              <a:t>	</a:t>
            </a:r>
            <a:r>
              <a:rPr lang="en-US" altLang="lt-LT" sz="2000" smtClean="0">
                <a:latin typeface="Wingdings" charset="2"/>
              </a:rPr>
              <a:t></a:t>
            </a:r>
            <a:r>
              <a:rPr lang="lt-LT" altLang="lt-LT" sz="2000" smtClean="0">
                <a:latin typeface="+mj-lt"/>
                <a:cs typeface="Times New Roman" pitchFamily="16" charset="0"/>
              </a:rPr>
              <a:t> </a:t>
            </a:r>
            <a:r>
              <a:rPr lang="lt-LT" altLang="lt-LT" sz="2000">
                <a:latin typeface="+mj-lt"/>
                <a:cs typeface="Times New Roman" pitchFamily="16" charset="0"/>
              </a:rPr>
              <a:t>JVM  Mac</a:t>
            </a:r>
          </a:p>
          <a:p>
            <a:pPr marL="334963">
              <a:spcBef>
                <a:spcPts val="500"/>
              </a:spcBef>
              <a:buClrTx/>
              <a:buFont typeface="Times New Roman" pitchFamily="16" charset="0"/>
              <a:buNone/>
              <a:defRPr/>
            </a:pPr>
            <a:r>
              <a:rPr lang="en-AU" altLang="lt-LT" sz="2000">
                <a:latin typeface="+mj-lt"/>
                <a:cs typeface="Times New Roman" pitchFamily="16" charset="0"/>
              </a:rPr>
              <a:t>				                     </a:t>
            </a:r>
            <a:r>
              <a:rPr lang="lt-LT" altLang="lt-LT" sz="2000">
                <a:latin typeface="+mj-lt"/>
                <a:cs typeface="Times New Roman" pitchFamily="16" charset="0"/>
              </a:rPr>
              <a:t>.</a:t>
            </a:r>
            <a:r>
              <a:rPr lang="lt-LT" altLang="lt-LT" sz="2000" b="1">
                <a:latin typeface="+mj-lt"/>
                <a:cs typeface="Times New Roman" pitchFamily="16" charset="0"/>
              </a:rPr>
              <a:t>class </a:t>
            </a:r>
            <a:r>
              <a:rPr lang="lt-LT" altLang="lt-LT" sz="2000">
                <a:latin typeface="+mj-lt"/>
                <a:cs typeface="Times New Roman" pitchFamily="16" charset="0"/>
              </a:rPr>
              <a:t>failai</a:t>
            </a:r>
            <a:r>
              <a:rPr lang="en-US" altLang="lt-LT" sz="2000" b="1">
                <a:latin typeface="+mj-lt"/>
                <a:cs typeface="Times New Roman" pitchFamily="16" charset="0"/>
              </a:rPr>
              <a:t>		</a:t>
            </a:r>
            <a:r>
              <a:rPr lang="lt-LT" altLang="lt-LT" sz="2000" b="1">
                <a:latin typeface="+mj-lt"/>
                <a:cs typeface="Times New Roman" pitchFamily="16" charset="0"/>
              </a:rPr>
              <a:t>	</a:t>
            </a:r>
            <a:r>
              <a:rPr lang="en-US" altLang="lt-LT" sz="2000" smtClean="0">
                <a:latin typeface="Wingdings" charset="2"/>
              </a:rPr>
              <a:t></a:t>
            </a:r>
            <a:r>
              <a:rPr lang="en-AU" altLang="lt-LT" sz="2000" smtClean="0">
                <a:latin typeface="+mj-lt"/>
                <a:cs typeface="Times New Roman" pitchFamily="16" charset="0"/>
              </a:rPr>
              <a:t> </a:t>
            </a:r>
            <a:r>
              <a:rPr lang="lt-LT" altLang="lt-LT" sz="2000">
                <a:latin typeface="+mj-lt"/>
                <a:cs typeface="Times New Roman" pitchFamily="16" charset="0"/>
              </a:rPr>
              <a:t>JVM  Linux</a:t>
            </a:r>
          </a:p>
          <a:p>
            <a:pPr marL="334963">
              <a:spcBef>
                <a:spcPts val="500"/>
              </a:spcBef>
              <a:buClrTx/>
              <a:buFont typeface="Times New Roman" pitchFamily="16" charset="0"/>
              <a:buNone/>
              <a:defRPr/>
            </a:pPr>
            <a:endParaRPr lang="lt-LT" altLang="lt-LT" sz="2000">
              <a:latin typeface="+mj-lt"/>
              <a:cs typeface="Times New Roman" pitchFamily="16" charset="0"/>
            </a:endParaRP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lt-LT" altLang="lt-LT" sz="1400" smtClean="0">
                <a:latin typeface="Times New Roman" panose="02020603050405020304" pitchFamily="18" charset="0"/>
              </a:rPr>
              <a:t>Duomenų struktūrų pagrindai</a:t>
            </a:r>
          </a:p>
        </p:txBody>
      </p:sp>
      <p:sp>
        <p:nvSpPr>
          <p:cNvPr id="1024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8438" eaLnBrk="0" hangingPunct="0"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600"/>
              </a:spcBef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500"/>
              </a:spcBef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450"/>
              </a:spcBef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B2E6889E-A0FF-41BF-98FF-CBE3E04A2FB0}" type="slidenum">
              <a:rPr lang="lt-LT" altLang="lt-LT" sz="1400">
                <a:latin typeface="Times New Roman" panose="02020603050405020304" pitchFamily="18" charset="0"/>
              </a:rPr>
              <a:pPr eaLnBrk="1" hangingPunct="1"/>
              <a:t>9</a:t>
            </a:fld>
            <a:endParaRPr lang="lt-LT" altLang="lt-LT" sz="1400">
              <a:latin typeface="Times New Roman" panose="02020603050405020304" pitchFamily="18" charset="0"/>
            </a:endParaRPr>
          </a:p>
        </p:txBody>
      </p:sp>
      <p:pic>
        <p:nvPicPr>
          <p:cNvPr id="10246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9891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47" name="Straight Connector 2"/>
          <p:cNvCxnSpPr>
            <a:cxnSpLocks noChangeShapeType="1"/>
          </p:cNvCxnSpPr>
          <p:nvPr/>
        </p:nvCxnSpPr>
        <p:spPr bwMode="auto">
          <a:xfrm>
            <a:off x="115888" y="936625"/>
            <a:ext cx="8928100" cy="0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Tahom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lt-L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6576</TotalTime>
  <Words>1489</Words>
  <Application>Microsoft Office PowerPoint</Application>
  <PresentationFormat>On-screen Show (4:3)</PresentationFormat>
  <Paragraphs>650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Microsoft YaHei</vt:lpstr>
      <vt:lpstr>Times New Roman</vt:lpstr>
      <vt:lpstr>Tahoma</vt:lpstr>
      <vt:lpstr>Wingdings</vt:lpstr>
      <vt:lpstr>Verdana</vt:lpstr>
      <vt:lpstr>9_Office Theme</vt:lpstr>
      <vt:lpstr>P175B126</vt:lpstr>
      <vt:lpstr>Javos programavimo mokymosi stilius</vt:lpstr>
      <vt:lpstr>Programinė įranga </vt:lpstr>
      <vt:lpstr>Programinė įranga </vt:lpstr>
      <vt:lpstr>Literatūra</vt:lpstr>
      <vt:lpstr>Literatūra - 2</vt:lpstr>
      <vt:lpstr>Literatūra - 3</vt:lpstr>
      <vt:lpstr>Javos istorija</vt:lpstr>
      <vt:lpstr>Javos savybės</vt:lpstr>
      <vt:lpstr>Javos programos vykdymo etapai (pagal Deitel)</vt:lpstr>
      <vt:lpstr>Javos programų saugumas</vt:lpstr>
      <vt:lpstr>Trys javos programų tipai </vt:lpstr>
      <vt:lpstr>Taikomoji programa su komandų eilutės sąsaja</vt:lpstr>
      <vt:lpstr>jdk bin katalogo vykdomieji failai </vt:lpstr>
      <vt:lpstr>Programos vykdymo rezultatas</vt:lpstr>
      <vt:lpstr>Keletas programos rašymo taisyklių </vt:lpstr>
      <vt:lpstr>Tasyklių tęsinys</vt:lpstr>
      <vt:lpstr>Keletas rekomendacijų</vt:lpstr>
      <vt:lpstr>rekomsndacijų tęsinys</vt:lpstr>
      <vt:lpstr>Taikomoji programa su grafine vartotojo sąsaja</vt:lpstr>
      <vt:lpstr>2-ojo tipo programos tęsinys</vt:lpstr>
      <vt:lpstr>Apletas (applet)  </vt:lpstr>
      <vt:lpstr>Apleto tęsinys</vt:lpstr>
      <vt:lpstr>Apleto demonstracijos pabaiga </vt:lpstr>
      <vt:lpstr>Paprastieji duomenų tipai</vt:lpstr>
      <vt:lpstr>Klasės - analogai</vt:lpstr>
      <vt:lpstr>Klasės – analogai 2</vt:lpstr>
      <vt:lpstr>Klasės – analogai 3</vt:lpstr>
      <vt:lpstr>String klasė</vt:lpstr>
      <vt:lpstr>Tipų suderinamumas</vt:lpstr>
      <vt:lpstr>Masyvas (kaip ir C#)</vt:lpstr>
      <vt:lpstr>Masyvų masyvas</vt:lpstr>
      <vt:lpstr>Operacijos (pilnai atitinka C++ ir C#)</vt:lpstr>
      <vt:lpstr>Santykio operacijos (pilnai atitinka C#)</vt:lpstr>
      <vt:lpstr>Santykio operacijos (tęsinys)</vt:lpstr>
      <vt:lpstr>Komentaro ir priskyrimo sakiniai</vt:lpstr>
      <vt:lpstr>Sąlygos sakinys</vt:lpstr>
      <vt:lpstr>Sąlygos sakinys - pavyzdys</vt:lpstr>
      <vt:lpstr>Sąlygos sakinys - tęsinys</vt:lpstr>
      <vt:lpstr>Klasikiniai ciklo sakiniai</vt:lpstr>
      <vt:lpstr>Išvardijimas (enum)</vt:lpstr>
      <vt:lpstr>Enum tęsinys</vt:lpstr>
      <vt:lpstr>Rezultato formatavimas</vt:lpstr>
      <vt:lpstr>for-each ciklas</vt:lpstr>
      <vt:lpstr>Lambda išraiškos</vt:lpstr>
      <vt:lpstr>Sekančios temos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Duomenų struktūros - įvadas</dc:title>
  <dc:creator>Eimutis</dc:creator>
  <cp:lastModifiedBy>User</cp:lastModifiedBy>
  <cp:revision>397</cp:revision>
  <cp:lastPrinted>1601-01-01T00:00:00Z</cp:lastPrinted>
  <dcterms:created xsi:type="dcterms:W3CDTF">2006-03-28T11:13:37Z</dcterms:created>
  <dcterms:modified xsi:type="dcterms:W3CDTF">2019-01-21T18:46:24Z</dcterms:modified>
</cp:coreProperties>
</file>