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87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26" y="8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7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7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5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3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1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6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4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1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7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1E1D-1FC4-484D-9FC3-E597B9CAF905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3"/>
          <p:cNvSpPr txBox="1">
            <a:spLocks/>
          </p:cNvSpPr>
          <p:nvPr/>
        </p:nvSpPr>
        <p:spPr>
          <a:xfrm>
            <a:off x="1219200" y="4505325"/>
            <a:ext cx="10363200" cy="136207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BALTIc TALENTs </a:t>
            </a:r>
            <a:r>
              <a:rPr lang="lt-LT" sz="1867" dirty="0">
                <a:latin typeface="Montserrat Semi Bold" pitchFamily="50" charset="0"/>
              </a:rPr>
              <a:t>AcADEMy</a:t>
            </a:r>
            <a:endParaRPr lang="en-US" sz="1867" dirty="0">
              <a:latin typeface="Montserrat Semi Bold" pitchFamily="50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20800" y="4444993"/>
            <a:ext cx="3860800" cy="6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3"/>
          <p:cNvSpPr txBox="1">
            <a:spLocks/>
          </p:cNvSpPr>
          <p:nvPr/>
        </p:nvSpPr>
        <p:spPr>
          <a:xfrm>
            <a:off x="1219200" y="2616200"/>
            <a:ext cx="10363200" cy="136207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6667"/>
              </a:lnSpc>
            </a:pPr>
            <a:r>
              <a:rPr lang="lt-LT" sz="5400" dirty="0" err="1"/>
              <a:t>Interfeisai</a:t>
            </a:r>
            <a:endParaRPr lang="lt-LT" sz="5400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94313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10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6985" y="2139462"/>
            <a:ext cx="5486399" cy="3508653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sz="2800" dirty="0"/>
              <a:t>Sąsają galima naudoti nurodant kintamųjų ar metodo parametrų tipus</a:t>
            </a:r>
          </a:p>
          <a:p>
            <a:r>
              <a:rPr lang="lt-LT" sz="2800" dirty="0"/>
              <a:t>Tokio tipo kintamiesiems ar parametrams galima priskirti tokius objektus, kurių klasė įgyvendina duotą sąsają (</a:t>
            </a:r>
            <a:r>
              <a:rPr lang="lt-LT" sz="2800" dirty="0" err="1"/>
              <a:t>t.y</a:t>
            </a:r>
            <a:r>
              <a:rPr lang="lt-LT" sz="2800" dirty="0"/>
              <a:t>. kurių klasė </a:t>
            </a:r>
            <a:r>
              <a:rPr lang="lt-LT" sz="2800" dirty="0" err="1"/>
              <a:t>implementuoja</a:t>
            </a:r>
            <a:r>
              <a:rPr lang="lt-LT" sz="2800" dirty="0"/>
              <a:t> duotą </a:t>
            </a:r>
            <a:r>
              <a:rPr lang="lt-LT" sz="2800" dirty="0" err="1"/>
              <a:t>interfeisą</a:t>
            </a:r>
            <a:r>
              <a:rPr lang="lt-LT" sz="2800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864452" y="811137"/>
            <a:ext cx="9365886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sąsajos</a:t>
            </a:r>
            <a:r>
              <a:rPr lang="en-US" sz="3600" dirty="0"/>
              <a:t> </a:t>
            </a:r>
            <a:r>
              <a:rPr lang="en-US" sz="3600" dirty="0" err="1"/>
              <a:t>tipo</a:t>
            </a:r>
            <a:r>
              <a:rPr lang="en-US" sz="3600" dirty="0"/>
              <a:t> </a:t>
            </a:r>
            <a:r>
              <a:rPr lang="en-US" sz="3600" dirty="0" err="1"/>
              <a:t>kintamieji</a:t>
            </a:r>
            <a:r>
              <a:rPr lang="en-US" sz="3600" dirty="0"/>
              <a:t> / </a:t>
            </a:r>
            <a:r>
              <a:rPr lang="en-US" sz="3600" dirty="0" err="1"/>
              <a:t>parametrai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864452" y="37794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 err="1"/>
              <a:t>Interfeisai</a:t>
            </a:r>
            <a:endParaRPr lang="lt-LT" sz="1867" dirty="0">
              <a:latin typeface="Montserrat Semi Bold" pitchFamily="50" charset="0"/>
            </a:endParaRPr>
          </a:p>
        </p:txBody>
      </p:sp>
      <p:pic>
        <p:nvPicPr>
          <p:cNvPr id="3" name="Paveikslėlis 2">
            <a:extLst>
              <a:ext uri="{FF2B5EF4-FFF2-40B4-BE49-F238E27FC236}">
                <a16:creationId xmlns:a16="http://schemas.microsoft.com/office/drawing/2014/main" id="{91210ED0-62B0-41DF-89E3-173FC7C7C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314" y="1766817"/>
            <a:ext cx="5105986" cy="305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0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11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1353" y="1704086"/>
            <a:ext cx="8328149" cy="5037276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defTabSz="537463">
              <a:spcBef>
                <a:spcPts val="2500"/>
              </a:spcBef>
              <a:defRPr sz="3128"/>
            </a:pPr>
            <a:r>
              <a:rPr lang="lt-LT" sz="2400" dirty="0"/>
              <a:t>Aprašykite </a:t>
            </a:r>
            <a:r>
              <a:rPr lang="lt-LT" sz="2400" dirty="0" err="1"/>
              <a:t>interfeisą</a:t>
            </a:r>
            <a:r>
              <a:rPr lang="lt-LT" sz="2400" dirty="0"/>
              <a:t> Mokėjimas (</a:t>
            </a:r>
            <a:r>
              <a:rPr lang="lt-LT" sz="2400" dirty="0" err="1"/>
              <a:t>Payment</a:t>
            </a:r>
            <a:r>
              <a:rPr lang="lt-LT" sz="2400" dirty="0"/>
              <a:t>) su šiais metodais:</a:t>
            </a:r>
          </a:p>
          <a:p>
            <a:pPr marL="817880" lvl="1" indent="-408940" defTabSz="537463">
              <a:spcBef>
                <a:spcPts val="2500"/>
              </a:spcBef>
              <a:buChar char="‣"/>
              <a:defRPr sz="3128"/>
            </a:pPr>
            <a:r>
              <a:rPr lang="lt-LT" sz="2400" dirty="0"/>
              <a:t>banko sąskaita (bank </a:t>
            </a:r>
            <a:r>
              <a:rPr lang="lt-LT" sz="2400" dirty="0" err="1"/>
              <a:t>account</a:t>
            </a:r>
            <a:r>
              <a:rPr lang="lt-LT" sz="2400" dirty="0"/>
              <a:t>) -  grąžina banko sąskaitos numerį</a:t>
            </a:r>
          </a:p>
          <a:p>
            <a:pPr marL="817880" lvl="1" indent="-408940" defTabSz="537463">
              <a:spcBef>
                <a:spcPts val="2500"/>
              </a:spcBef>
              <a:buChar char="‣"/>
              <a:defRPr sz="3128"/>
            </a:pPr>
            <a:r>
              <a:rPr lang="lt-LT" sz="2400" dirty="0"/>
              <a:t>sąskaitos turėtojas (</a:t>
            </a:r>
            <a:r>
              <a:rPr lang="lt-LT" sz="2400" dirty="0" err="1"/>
              <a:t>account</a:t>
            </a:r>
            <a:r>
              <a:rPr lang="lt-LT" sz="2400" dirty="0"/>
              <a:t> </a:t>
            </a:r>
            <a:r>
              <a:rPr lang="lt-LT" sz="2400" dirty="0" err="1"/>
              <a:t>owner</a:t>
            </a:r>
            <a:r>
              <a:rPr lang="lt-LT" sz="2400" dirty="0"/>
              <a:t>) - fizinio ar juridinio asmens pavadinimas</a:t>
            </a:r>
          </a:p>
          <a:p>
            <a:pPr marL="817880" lvl="1" indent="-408940" defTabSz="537463">
              <a:spcBef>
                <a:spcPts val="2500"/>
              </a:spcBef>
              <a:buChar char="‣"/>
              <a:defRPr sz="3128"/>
            </a:pPr>
            <a:r>
              <a:rPr lang="lt-LT" sz="2400" dirty="0"/>
              <a:t>suma (</a:t>
            </a:r>
            <a:r>
              <a:rPr lang="lt-LT" sz="2400" dirty="0" err="1"/>
              <a:t>amount</a:t>
            </a:r>
            <a:r>
              <a:rPr lang="lt-LT" sz="2400" dirty="0"/>
              <a:t>) - pervedama suma </a:t>
            </a:r>
          </a:p>
          <a:p>
            <a:pPr defTabSz="537463">
              <a:spcBef>
                <a:spcPts val="2500"/>
              </a:spcBef>
              <a:defRPr sz="3128"/>
            </a:pPr>
            <a:r>
              <a:rPr lang="lt-LT" sz="2400" dirty="0"/>
              <a:t>Sukurkite klases Darbuotojas (</a:t>
            </a:r>
            <a:r>
              <a:rPr lang="lt-LT" sz="2400" dirty="0" err="1"/>
              <a:t>Employee</a:t>
            </a:r>
            <a:r>
              <a:rPr lang="lt-LT" sz="2400" dirty="0"/>
              <a:t>) ir Klientas (</a:t>
            </a:r>
            <a:r>
              <a:rPr lang="lt-LT" sz="2400" dirty="0" err="1"/>
              <a:t>Client</a:t>
            </a:r>
            <a:r>
              <a:rPr lang="lt-LT" sz="2400" dirty="0"/>
              <a:t>), kurios </a:t>
            </a:r>
            <a:r>
              <a:rPr lang="lt-LT" sz="2400" dirty="0" err="1"/>
              <a:t>implementuoja</a:t>
            </a:r>
            <a:r>
              <a:rPr lang="lt-LT" sz="2400" dirty="0"/>
              <a:t> Mokėjimas </a:t>
            </a:r>
            <a:r>
              <a:rPr lang="lt-LT" sz="2400" dirty="0" err="1"/>
              <a:t>interfeisą</a:t>
            </a:r>
            <a:r>
              <a:rPr lang="lt-LT" sz="2400" dirty="0"/>
              <a:t>. Sukurkite masyvą iš keleto darbuotojų ir klientų objektų ir cikle išveskite jų mokėjimo informaciją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039924"/>
            <a:ext cx="74983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Uždaviniai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2" y="476894"/>
            <a:ext cx="907011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 err="1"/>
              <a:t>Interfeisai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195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12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1353" y="1704086"/>
            <a:ext cx="8328149" cy="2277547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sz="2400" dirty="0"/>
              <a:t>Modifikuokite klasę Klientas (</a:t>
            </a:r>
            <a:r>
              <a:rPr lang="lt-LT" sz="2400" dirty="0" err="1"/>
              <a:t>Client</a:t>
            </a:r>
            <a:r>
              <a:rPr lang="lt-LT" sz="2400" dirty="0"/>
              <a:t>), kad joje galima būtų kaupti atliktų mokėjimų sumas (naudokite masyvą). </a:t>
            </a:r>
          </a:p>
          <a:p>
            <a:pPr marL="228600" indent="-228600">
              <a:buClrTx/>
              <a:buSzPct val="100000"/>
              <a:buFontTx/>
              <a:buAutoNum type="arabicPeriod" startAt="2"/>
            </a:pPr>
            <a:r>
              <a:rPr lang="lt-LT" sz="2400" dirty="0"/>
              <a:t>Atspausdinkite klientus, su kuriais buvo atlikta daugiausia mokėjimų</a:t>
            </a:r>
          </a:p>
          <a:p>
            <a:pPr marL="228600" indent="-228600">
              <a:buClrTx/>
              <a:buSzPct val="100000"/>
              <a:buFontTx/>
              <a:buAutoNum type="arabicPeriod" startAt="2"/>
            </a:pPr>
            <a:r>
              <a:rPr lang="lt-LT" sz="2400" dirty="0"/>
              <a:t> Atspausdinkite klientus kurių bent vienas mokėjimas viršija visų mokėjimų vidurkį bent 2 kartus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039924"/>
            <a:ext cx="74983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Uždaviniai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2" y="476894"/>
            <a:ext cx="907011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 err="1"/>
              <a:t>Interfeisai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42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2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1323247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Kas</a:t>
            </a:r>
            <a:r>
              <a:rPr lang="en-US" sz="1400" dirty="0"/>
              <a:t> </a:t>
            </a:r>
            <a:r>
              <a:rPr lang="en-US" sz="1400" dirty="0" err="1"/>
              <a:t>yra</a:t>
            </a:r>
            <a:r>
              <a:rPr lang="en-US" sz="1400" dirty="0"/>
              <a:t> </a:t>
            </a:r>
            <a:r>
              <a:rPr lang="en-US" sz="1400" dirty="0" err="1"/>
              <a:t>interfeisaii</a:t>
            </a:r>
            <a:endParaRPr lang="lt-LT" sz="1400" dirty="0"/>
          </a:p>
          <a:p>
            <a:pPr marL="342900" indent="-342900">
              <a:buFont typeface="+mj-lt"/>
              <a:buAutoNum type="arabicPeriod"/>
            </a:pPr>
            <a:r>
              <a:rPr lang="lt-LT" sz="1400" dirty="0"/>
              <a:t>Kaip j</a:t>
            </a:r>
            <a:r>
              <a:rPr lang="en-US" sz="1400" dirty="0" err="1"/>
              <a:t>uos</a:t>
            </a:r>
            <a:r>
              <a:rPr lang="en-US" sz="1400" dirty="0"/>
              <a:t> </a:t>
            </a:r>
            <a:r>
              <a:rPr lang="en-US" sz="1400" dirty="0" err="1"/>
              <a:t>sukurti</a:t>
            </a:r>
            <a:endParaRPr lang="lt-LT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Kaip</a:t>
            </a:r>
            <a:r>
              <a:rPr lang="en-US" sz="1400" dirty="0"/>
              <a:t> </a:t>
            </a:r>
            <a:r>
              <a:rPr lang="en-US" sz="1400" dirty="0" err="1"/>
              <a:t>juos</a:t>
            </a:r>
            <a:r>
              <a:rPr lang="en-US" sz="1400" dirty="0"/>
              <a:t> </a:t>
            </a:r>
            <a:r>
              <a:rPr lang="en-US" sz="1400" dirty="0" err="1"/>
              <a:t>naudoti</a:t>
            </a:r>
            <a:endParaRPr lang="lt-LT" sz="1400" dirty="0"/>
          </a:p>
          <a:p>
            <a:endParaRPr lang="en-GB" sz="1333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Su</a:t>
            </a:r>
            <a:r>
              <a:rPr lang="lt-LT" sz="3600" dirty="0"/>
              <a:t>žinosite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 err="1"/>
              <a:t>Interfeisai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6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3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6986" y="2182581"/>
            <a:ext cx="7877907" cy="3370153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368934" indent="-368934" defTabSz="484886">
              <a:spcBef>
                <a:spcPts val="600"/>
              </a:spcBef>
              <a:buChar char="‣"/>
              <a:defRPr sz="2822"/>
            </a:pPr>
            <a:r>
              <a:rPr lang="lt-LT" sz="2000" dirty="0"/>
              <a:t>Vienas būdas realizuoti abstrakcijas yra su abstrakčiomis klasėmis</a:t>
            </a:r>
          </a:p>
          <a:p>
            <a:pPr marL="368934" indent="-368934" defTabSz="484886">
              <a:spcBef>
                <a:spcPts val="600"/>
              </a:spcBef>
              <a:buChar char="‣"/>
              <a:defRPr sz="2822"/>
            </a:pPr>
            <a:r>
              <a:rPr lang="lt-LT" sz="2000" dirty="0"/>
              <a:t>Kitas būdas - tai </a:t>
            </a:r>
            <a:r>
              <a:rPr lang="lt-LT" sz="2000" dirty="0" err="1"/>
              <a:t>interfeisai</a:t>
            </a:r>
            <a:endParaRPr lang="lt-LT" sz="2000" dirty="0"/>
          </a:p>
          <a:p>
            <a:pPr marL="0" lvl="1" indent="189737" defTabSz="484886">
              <a:spcBef>
                <a:spcPts val="600"/>
              </a:spcBef>
              <a:buClrTx/>
              <a:buSzTx/>
              <a:buFontTx/>
              <a:buNone/>
              <a:defRPr sz="2822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000" b="1" dirty="0" err="1"/>
              <a:t>interface</a:t>
            </a:r>
            <a:r>
              <a:rPr lang="lt-LT" sz="2000" dirty="0"/>
              <a:t> </a:t>
            </a:r>
            <a:r>
              <a:rPr lang="lt-LT" sz="2000" dirty="0" err="1"/>
              <a:t>Area</a:t>
            </a:r>
            <a:r>
              <a:rPr lang="lt-LT" sz="2000" dirty="0"/>
              <a:t> {</a:t>
            </a:r>
          </a:p>
          <a:p>
            <a:pPr marL="0" lvl="1" indent="189737" defTabSz="484886">
              <a:spcBef>
                <a:spcPts val="600"/>
              </a:spcBef>
              <a:buClrTx/>
              <a:buSzTx/>
              <a:buFontTx/>
              <a:buNone/>
              <a:defRPr sz="2822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000" dirty="0"/>
              <a:t>    </a:t>
            </a:r>
            <a:r>
              <a:rPr lang="lt-LT" sz="2000" dirty="0" err="1"/>
              <a:t>void</a:t>
            </a:r>
            <a:r>
              <a:rPr lang="lt-LT" sz="2000" dirty="0"/>
              <a:t> </a:t>
            </a:r>
            <a:r>
              <a:rPr lang="lt-LT" sz="2000" dirty="0" err="1"/>
              <a:t>setSizeFromArea</a:t>
            </a:r>
            <a:r>
              <a:rPr lang="lt-LT" sz="2000" dirty="0"/>
              <a:t>(</a:t>
            </a:r>
            <a:r>
              <a:rPr lang="lt-LT" sz="2000" dirty="0" err="1"/>
              <a:t>double</a:t>
            </a:r>
            <a:r>
              <a:rPr lang="lt-LT" sz="2000" dirty="0"/>
              <a:t> </a:t>
            </a:r>
            <a:r>
              <a:rPr lang="lt-LT" sz="2000" dirty="0" err="1"/>
              <a:t>area</a:t>
            </a:r>
            <a:r>
              <a:rPr lang="lt-LT" sz="2000" dirty="0"/>
              <a:t>);</a:t>
            </a:r>
          </a:p>
          <a:p>
            <a:pPr marL="0" lvl="1" indent="189737" defTabSz="484886">
              <a:spcBef>
                <a:spcPts val="600"/>
              </a:spcBef>
              <a:buClrTx/>
              <a:buSzTx/>
              <a:buFontTx/>
              <a:buNone/>
              <a:defRPr sz="2822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000" dirty="0"/>
              <a:t>    …</a:t>
            </a:r>
          </a:p>
          <a:p>
            <a:pPr marL="0" lvl="1" indent="189737" defTabSz="484886">
              <a:spcBef>
                <a:spcPts val="600"/>
              </a:spcBef>
              <a:buClrTx/>
              <a:buSzTx/>
              <a:buFontTx/>
              <a:buNone/>
              <a:defRPr sz="2822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000" dirty="0"/>
              <a:t>} </a:t>
            </a:r>
          </a:p>
          <a:p>
            <a:pPr marL="368934" indent="-368934" defTabSz="484886">
              <a:spcBef>
                <a:spcPts val="600"/>
              </a:spcBef>
              <a:buChar char="‣"/>
              <a:defRPr sz="2822"/>
            </a:pPr>
            <a:r>
              <a:rPr lang="lt-LT" sz="2000" dirty="0"/>
              <a:t>Pagal nutylėjimą </a:t>
            </a:r>
            <a:r>
              <a:rPr lang="lt-LT" sz="2000" dirty="0" err="1"/>
              <a:t>interfeise</a:t>
            </a:r>
            <a:r>
              <a:rPr lang="lt-LT" sz="2000" dirty="0"/>
              <a:t> nurodyti metodai turi </a:t>
            </a:r>
            <a:r>
              <a:rPr lang="lt-LT" sz="20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public</a:t>
            </a:r>
            <a:r>
              <a:rPr lang="lt-LT" sz="2000" dirty="0"/>
              <a:t> prieinamumą</a:t>
            </a:r>
          </a:p>
          <a:p>
            <a:pPr marL="368934" indent="-368934" defTabSz="484886">
              <a:spcBef>
                <a:spcPts val="600"/>
              </a:spcBef>
              <a:buChar char="‣"/>
              <a:defRPr sz="2822"/>
            </a:pPr>
            <a:r>
              <a:rPr lang="lt-LT" sz="2000" dirty="0" err="1"/>
              <a:t>Interfeiso</a:t>
            </a:r>
            <a:r>
              <a:rPr lang="lt-LT" sz="2000" dirty="0"/>
              <a:t> aprašas primena abstrakčios klasės aprašymą, kur visi metodai yra abstraktūs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864452" y="811137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Sąsajos</a:t>
            </a:r>
            <a:r>
              <a:rPr lang="en-US" sz="3600" dirty="0"/>
              <a:t> (interface)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864452" y="37794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 err="1"/>
              <a:t>Interfeisai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50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4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6986" y="2182581"/>
            <a:ext cx="7877907" cy="3016210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2400" dirty="0"/>
              <a:t>Kaip naudoti </a:t>
            </a:r>
            <a:r>
              <a:rPr lang="lt-LT" sz="2400" dirty="0" err="1"/>
              <a:t>interfeisus</a:t>
            </a:r>
            <a:r>
              <a:rPr lang="lt-LT" sz="2400" dirty="0"/>
              <a:t> aprašant klases?</a:t>
            </a:r>
          </a:p>
          <a:p>
            <a:pPr>
              <a:buChar char="‣"/>
            </a:pPr>
            <a:r>
              <a:rPr lang="lt-LT" sz="2400" dirty="0"/>
              <a:t>Aprašant mes turime nurodyti, kad mūsų klasė įgyvendina </a:t>
            </a:r>
            <a:r>
              <a:rPr lang="lt-LT" sz="2400" dirty="0" err="1"/>
              <a:t>interfeisą</a:t>
            </a:r>
            <a:r>
              <a:rPr lang="lt-LT" sz="2400" dirty="0"/>
              <a:t>, </a:t>
            </a:r>
            <a:r>
              <a:rPr lang="lt-LT" sz="2400" dirty="0" err="1"/>
              <a:t>t.y</a:t>
            </a:r>
            <a:r>
              <a:rPr lang="lt-LT" sz="2400" dirty="0"/>
              <a:t>. jame aprašytus metodus</a:t>
            </a:r>
          </a:p>
          <a:p>
            <a:pPr marL="0" lvl="1" indent="228600">
              <a:buClrTx/>
              <a:buSzTx/>
              <a:buFontTx/>
              <a:buNone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400" dirty="0" err="1"/>
              <a:t>class</a:t>
            </a:r>
            <a:r>
              <a:rPr lang="lt-LT" sz="2400" dirty="0"/>
              <a:t> </a:t>
            </a:r>
            <a:r>
              <a:rPr lang="lt-LT" sz="2400" dirty="0" err="1"/>
              <a:t>Circle</a:t>
            </a:r>
            <a:r>
              <a:rPr lang="lt-LT" sz="2400" dirty="0"/>
              <a:t> </a:t>
            </a:r>
            <a:r>
              <a:rPr lang="lt-LT" sz="2400" dirty="0" err="1"/>
              <a:t>extends</a:t>
            </a:r>
            <a:r>
              <a:rPr lang="lt-LT" sz="2400" dirty="0"/>
              <a:t> </a:t>
            </a:r>
            <a:r>
              <a:rPr lang="lt-LT" sz="2400" dirty="0" err="1"/>
              <a:t>Figure</a:t>
            </a:r>
            <a:r>
              <a:rPr lang="lt-LT" sz="2400" dirty="0"/>
              <a:t> </a:t>
            </a:r>
            <a:r>
              <a:rPr lang="lt-LT" sz="2400" b="1" dirty="0" err="1"/>
              <a:t>implements</a:t>
            </a:r>
            <a:r>
              <a:rPr lang="lt-LT" sz="2400" dirty="0"/>
              <a:t> </a:t>
            </a:r>
            <a:r>
              <a:rPr lang="lt-LT" sz="2400" dirty="0" err="1"/>
              <a:t>Area</a:t>
            </a:r>
            <a:r>
              <a:rPr lang="lt-LT" sz="2400" dirty="0"/>
              <a:t> {</a:t>
            </a:r>
          </a:p>
          <a:p>
            <a:pPr marL="0" lvl="1" indent="228600">
              <a:buClrTx/>
              <a:buSzTx/>
              <a:buFontTx/>
              <a:buNone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400" dirty="0"/>
              <a:t>}</a:t>
            </a:r>
          </a:p>
          <a:p>
            <a:pPr>
              <a:buChar char="‣"/>
            </a:pPr>
            <a:r>
              <a:rPr lang="lt-LT" sz="2400" dirty="0"/>
              <a:t>Mes privalome klasėje </a:t>
            </a:r>
            <a:r>
              <a:rPr lang="lt-LT" sz="2400" dirty="0" err="1"/>
              <a:t>Circle</a:t>
            </a:r>
            <a:r>
              <a:rPr lang="lt-LT" sz="2400" dirty="0"/>
              <a:t> pilnai aprašyti visus metodus nurodytus sąsajoje </a:t>
            </a:r>
            <a:r>
              <a:rPr lang="lt-LT" sz="2400" dirty="0" err="1"/>
              <a:t>Area</a:t>
            </a:r>
            <a:r>
              <a:rPr lang="lt-LT" sz="2400" dirty="0"/>
              <a:t>. Prie jų taip pat labai naudinga nurodyti žymę (anotaciją) </a:t>
            </a:r>
            <a:r>
              <a:rPr lang="lt-LT" sz="24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@</a:t>
            </a:r>
            <a:r>
              <a:rPr lang="lt-LT" sz="24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Override</a:t>
            </a:r>
            <a:endParaRPr lang="lt-LT" sz="2400" dirty="0">
              <a:solidFill>
                <a:schemeClr val="accent4">
                  <a:hueOff val="414058"/>
                  <a:satOff val="2144"/>
                  <a:lumOff val="10379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864452" y="811137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Sąsajos</a:t>
            </a:r>
            <a:r>
              <a:rPr lang="en-US" sz="3600" dirty="0"/>
              <a:t> (interface)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864452" y="37794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 err="1"/>
              <a:t>Interfeisai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8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5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6986" y="2182581"/>
            <a:ext cx="7877907" cy="2277547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2400" dirty="0"/>
              <a:t>Kaip ir klasės taip ir sąsajos gali išplėsti/papildyti kitas sąsajas papildomais metodais</a:t>
            </a:r>
          </a:p>
          <a:p>
            <a:pPr marL="0" lvl="1" indent="228600">
              <a:buClrTx/>
              <a:buSzTx/>
              <a:buFontTx/>
              <a:buNone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400" dirty="0" err="1"/>
              <a:t>interface</a:t>
            </a:r>
            <a:r>
              <a:rPr lang="lt-LT" sz="2400" dirty="0"/>
              <a:t> </a:t>
            </a:r>
            <a:r>
              <a:rPr lang="lt-LT" sz="2400" dirty="0" err="1"/>
              <a:t>Geometry</a:t>
            </a:r>
            <a:r>
              <a:rPr lang="lt-LT" sz="2400" dirty="0"/>
              <a:t> </a:t>
            </a:r>
            <a:r>
              <a:rPr lang="lt-LT" sz="2400" b="1" dirty="0" err="1"/>
              <a:t>extends</a:t>
            </a:r>
            <a:r>
              <a:rPr lang="lt-LT" sz="2400" dirty="0"/>
              <a:t> </a:t>
            </a:r>
            <a:r>
              <a:rPr lang="lt-LT" sz="2400" dirty="0" err="1"/>
              <a:t>Area</a:t>
            </a:r>
            <a:r>
              <a:rPr lang="lt-LT" sz="2400" dirty="0"/>
              <a:t> {</a:t>
            </a:r>
          </a:p>
          <a:p>
            <a:pPr marL="0" lvl="1" indent="228600">
              <a:buClrTx/>
              <a:buSzTx/>
              <a:buFontTx/>
              <a:buNone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400" dirty="0"/>
              <a:t>    </a:t>
            </a:r>
            <a:r>
              <a:rPr lang="lt-LT" sz="2400" dirty="0" err="1"/>
              <a:t>void</a:t>
            </a:r>
            <a:r>
              <a:rPr lang="lt-LT" sz="2400" dirty="0"/>
              <a:t> </a:t>
            </a:r>
            <a:r>
              <a:rPr lang="lt-LT" sz="2400" dirty="0" err="1"/>
              <a:t>setSizeFromPerimeter</a:t>
            </a:r>
            <a:r>
              <a:rPr lang="lt-LT" sz="2400" dirty="0"/>
              <a:t>(</a:t>
            </a:r>
            <a:r>
              <a:rPr lang="lt-LT" sz="2400" dirty="0" err="1"/>
              <a:t>double</a:t>
            </a:r>
            <a:r>
              <a:rPr lang="lt-LT" sz="2400" dirty="0"/>
              <a:t> </a:t>
            </a:r>
            <a:r>
              <a:rPr lang="lt-LT" sz="2400" dirty="0" err="1"/>
              <a:t>perimeter</a:t>
            </a:r>
            <a:r>
              <a:rPr lang="lt-LT" sz="2400" dirty="0"/>
              <a:t>);</a:t>
            </a:r>
          </a:p>
          <a:p>
            <a:pPr marL="0" lvl="1" indent="228600">
              <a:buClrTx/>
              <a:buSzTx/>
              <a:buFontTx/>
              <a:buNone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400" dirty="0"/>
              <a:t>    …</a:t>
            </a:r>
          </a:p>
          <a:p>
            <a:pPr marL="0" lvl="1" indent="228600">
              <a:buClrTx/>
              <a:buSzTx/>
              <a:buFontTx/>
              <a:buNone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4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864452" y="811137"/>
            <a:ext cx="9365886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Sąsajos</a:t>
            </a:r>
            <a:r>
              <a:rPr lang="en-US" sz="3600" dirty="0"/>
              <a:t> (interface) </a:t>
            </a:r>
            <a:r>
              <a:rPr lang="lt-LT" sz="3600" dirty="0"/>
              <a:t>praplėtimas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864452" y="37794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 err="1"/>
              <a:t>Interfeisai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15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6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6986" y="2182581"/>
            <a:ext cx="7877907" cy="3939540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2800" dirty="0"/>
              <a:t>Kai žinote, klasė gali būti dukterine klase tik vienai klasei, </a:t>
            </a:r>
            <a:r>
              <a:rPr lang="lt-LT" sz="2800" dirty="0" err="1"/>
              <a:t>t.y</a:t>
            </a:r>
            <a:r>
              <a:rPr lang="lt-LT" sz="2800" dirty="0"/>
              <a:t>. ji gali turėti vieną ir tik vieną tėvinę klasę</a:t>
            </a:r>
          </a:p>
          <a:p>
            <a:pPr>
              <a:buChar char="‣"/>
            </a:pPr>
            <a:r>
              <a:rPr lang="lt-LT" sz="2800" dirty="0"/>
              <a:t>Bet klasė gali įgyvendinti ne vieną, o kelias sąsajas </a:t>
            </a:r>
          </a:p>
          <a:p>
            <a:pPr marL="0" lvl="1" indent="228600">
              <a:buClrTx/>
              <a:buSzTx/>
              <a:buFontTx/>
              <a:buNone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800" dirty="0" err="1"/>
              <a:t>class</a:t>
            </a:r>
            <a:r>
              <a:rPr lang="lt-LT" sz="2800" dirty="0"/>
              <a:t> </a:t>
            </a:r>
            <a:r>
              <a:rPr lang="lt-LT" sz="2800" dirty="0" err="1"/>
              <a:t>Figure</a:t>
            </a:r>
            <a:r>
              <a:rPr lang="lt-LT" sz="2800" dirty="0"/>
              <a:t> </a:t>
            </a:r>
            <a:r>
              <a:rPr lang="lt-LT" sz="2800" b="1" dirty="0" err="1"/>
              <a:t>implements</a:t>
            </a:r>
            <a:r>
              <a:rPr lang="lt-LT" sz="2800" dirty="0"/>
              <a:t> </a:t>
            </a:r>
            <a:r>
              <a:rPr lang="lt-LT" sz="2800" dirty="0" err="1"/>
              <a:t>Area</a:t>
            </a:r>
            <a:r>
              <a:rPr lang="lt-LT" sz="2800" dirty="0"/>
              <a:t>, </a:t>
            </a:r>
            <a:r>
              <a:rPr lang="lt-LT" sz="2800" dirty="0" err="1"/>
              <a:t>Color</a:t>
            </a:r>
            <a:r>
              <a:rPr lang="lt-LT" sz="2800" dirty="0"/>
              <a:t>, </a:t>
            </a:r>
            <a:r>
              <a:rPr lang="lt-LT" sz="2800" dirty="0" err="1"/>
              <a:t>Border</a:t>
            </a:r>
            <a:r>
              <a:rPr lang="lt-LT" sz="2800" dirty="0"/>
              <a:t> {</a:t>
            </a:r>
          </a:p>
          <a:p>
            <a:pPr marL="0" lvl="1" indent="228600">
              <a:buClrTx/>
              <a:buSzTx/>
              <a:buFontTx/>
              <a:buNone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800" dirty="0"/>
              <a:t>   …</a:t>
            </a:r>
          </a:p>
          <a:p>
            <a:pPr marL="0" lvl="1" indent="228600">
              <a:buClrTx/>
              <a:buSzTx/>
              <a:buFontTx/>
              <a:buNone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800" dirty="0"/>
              <a:t>}</a:t>
            </a:r>
          </a:p>
          <a:p>
            <a:pPr>
              <a:buChar char="‣"/>
            </a:pPr>
            <a:r>
              <a:rPr lang="lt-LT" sz="2800" dirty="0"/>
              <a:t>Toks užrašas reiškia, kad klasėje </a:t>
            </a:r>
            <a:r>
              <a:rPr lang="lt-LT" sz="28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Figure</a:t>
            </a:r>
            <a:r>
              <a:rPr lang="lt-LT" sz="2800" dirty="0"/>
              <a:t> aprašyti/įgyvendinti visi metodai nurodyti ir </a:t>
            </a:r>
            <a:r>
              <a:rPr lang="lt-LT" sz="28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Area</a:t>
            </a:r>
            <a:r>
              <a:rPr lang="lt-LT" sz="2800" dirty="0"/>
              <a:t> ir </a:t>
            </a:r>
            <a:r>
              <a:rPr lang="lt-LT" sz="28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Color</a:t>
            </a:r>
            <a:r>
              <a:rPr lang="lt-LT" sz="2800" dirty="0"/>
              <a:t> ir </a:t>
            </a:r>
            <a:r>
              <a:rPr lang="lt-LT" sz="28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Border</a:t>
            </a:r>
            <a:r>
              <a:rPr lang="lt-LT" sz="2800" dirty="0"/>
              <a:t> sąsajose.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864452" y="811137"/>
            <a:ext cx="9365886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Sąsajos</a:t>
            </a:r>
            <a:r>
              <a:rPr lang="en-US" sz="3600" dirty="0"/>
              <a:t> (interface) </a:t>
            </a:r>
            <a:r>
              <a:rPr lang="lt-LT" sz="3600" dirty="0"/>
              <a:t>praplėtimas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864452" y="37794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 err="1"/>
              <a:t>Interfeisai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86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7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6986" y="2182581"/>
            <a:ext cx="7877907" cy="2646878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2800" dirty="0"/>
              <a:t>Sąsajoje galima turėti ne tik metodų aprašus (</a:t>
            </a:r>
            <a:r>
              <a:rPr lang="lt-LT" sz="2800" dirty="0" err="1"/>
              <a:t>signature</a:t>
            </a:r>
            <a:r>
              <a:rPr lang="lt-LT" sz="2800" dirty="0"/>
              <a:t>), bet ir jų įgyvendinimą (</a:t>
            </a:r>
            <a:r>
              <a:rPr lang="lt-LT" sz="2800" dirty="0" err="1"/>
              <a:t>implementation</a:t>
            </a:r>
            <a:r>
              <a:rPr lang="lt-LT" sz="2800" dirty="0"/>
              <a:t>)</a:t>
            </a:r>
          </a:p>
          <a:p>
            <a:pPr>
              <a:buChar char="‣"/>
            </a:pPr>
            <a:r>
              <a:rPr lang="lt-LT" sz="2800" dirty="0"/>
              <a:t>Tokie metodai sąsajoje pažymimi modifikatoriumi </a:t>
            </a:r>
            <a:r>
              <a:rPr lang="lt-LT" sz="28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default</a:t>
            </a:r>
            <a:endParaRPr lang="lt-LT" sz="2800" dirty="0">
              <a:solidFill>
                <a:schemeClr val="accent4">
                  <a:hueOff val="414058"/>
                  <a:satOff val="2144"/>
                  <a:lumOff val="10379"/>
                </a:schemeClr>
              </a:solidFill>
            </a:endParaRPr>
          </a:p>
          <a:p>
            <a:pPr>
              <a:buChar char="‣"/>
            </a:pPr>
            <a:r>
              <a:rPr lang="lt-LT" sz="2800" dirty="0"/>
              <a:t>Tokiu būdu klasėje, kuri įgyvendina sąsają, nebūtina (!) tokį metodą įgyvendinti.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864452" y="811137"/>
            <a:ext cx="9365886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SąsajOS</a:t>
            </a:r>
            <a:r>
              <a:rPr lang="en-US" sz="3600" dirty="0"/>
              <a:t> default </a:t>
            </a:r>
            <a:r>
              <a:rPr lang="en-US" sz="3600" dirty="0" err="1"/>
              <a:t>metodai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864452" y="37794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 err="1"/>
              <a:t>Interfeisai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91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8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6986" y="2182581"/>
            <a:ext cx="7877907" cy="2523768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3200" dirty="0"/>
              <a:t>Jei klasė įgyvendina dvi sąsajas, kurios abi turi tokį patį </a:t>
            </a:r>
            <a:r>
              <a:rPr lang="lt-LT" sz="32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default</a:t>
            </a:r>
            <a:r>
              <a:rPr lang="lt-LT" sz="3200" dirty="0"/>
              <a:t> metodą (</a:t>
            </a:r>
            <a:r>
              <a:rPr lang="lt-LT" sz="3200" dirty="0" err="1"/>
              <a:t>t.y</a:t>
            </a:r>
            <a:r>
              <a:rPr lang="lt-LT" sz="3200" dirty="0"/>
              <a:t>. toks pats pavadinimas ir parametrai), tai klasė privalo įgyvendinti metodą, nes </a:t>
            </a:r>
            <a:r>
              <a:rPr lang="lt-LT" sz="3200" dirty="0" err="1"/>
              <a:t>java</a:t>
            </a:r>
            <a:r>
              <a:rPr lang="lt-LT" sz="3200" dirty="0"/>
              <a:t> nežino kurį iš metodų naudoti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864452" y="811137"/>
            <a:ext cx="9365886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SąsajOS</a:t>
            </a:r>
            <a:r>
              <a:rPr lang="en-US" sz="3600" dirty="0"/>
              <a:t> default </a:t>
            </a:r>
            <a:r>
              <a:rPr lang="en-US" sz="3600" dirty="0" err="1"/>
              <a:t>metodai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864452" y="37794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 err="1"/>
              <a:t>Interfeisai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48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9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6986" y="2182581"/>
            <a:ext cx="8284306" cy="4001095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3200" dirty="0"/>
              <a:t>Panašiai kaip sąsajos </a:t>
            </a:r>
            <a:r>
              <a:rPr lang="lt-LT" sz="32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default</a:t>
            </a:r>
            <a:r>
              <a:rPr lang="lt-LT" sz="3200" dirty="0"/>
              <a:t> metodus, galima aprašyti </a:t>
            </a:r>
            <a:r>
              <a:rPr lang="lt-LT" sz="32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static</a:t>
            </a:r>
            <a:r>
              <a:rPr lang="lt-LT" sz="32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 </a:t>
            </a:r>
            <a:r>
              <a:rPr lang="lt-LT" sz="3200" dirty="0"/>
              <a:t>metodus</a:t>
            </a:r>
          </a:p>
          <a:p>
            <a:pPr>
              <a:buChar char="‣"/>
            </a:pPr>
            <a:r>
              <a:rPr lang="lt-LT" sz="3200" dirty="0"/>
              <a:t>Nuo </a:t>
            </a:r>
            <a:r>
              <a:rPr lang="lt-LT" sz="32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default</a:t>
            </a:r>
            <a:r>
              <a:rPr lang="lt-LT" sz="3200" dirty="0"/>
              <a:t> jie skiriasi tuo, kad pasidaro priskirti ne prie objekto egzemplioriaus (</a:t>
            </a:r>
            <a:r>
              <a:rPr lang="lt-LT" sz="3200" dirty="0" err="1"/>
              <a:t>instance</a:t>
            </a:r>
            <a:r>
              <a:rPr lang="lt-LT" sz="3200" dirty="0"/>
              <a:t>), o prie klasės - kaip kad klasės metodai</a:t>
            </a:r>
          </a:p>
          <a:p>
            <a:pPr>
              <a:buChar char="‣"/>
            </a:pPr>
            <a:r>
              <a:rPr lang="lt-LT" sz="32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Static</a:t>
            </a:r>
            <a:r>
              <a:rPr lang="lt-LT" sz="3200" dirty="0"/>
              <a:t> metodai gali būti kviečiami iš kitų sąsajos metodų, arba kaip sąsajos metodai (kaip kad klasės metodai)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864452" y="811137"/>
            <a:ext cx="9365886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SąsajOS</a:t>
            </a:r>
            <a:r>
              <a:rPr lang="en-US" sz="3600" dirty="0"/>
              <a:t> static </a:t>
            </a:r>
            <a:r>
              <a:rPr lang="en-US" sz="3600" dirty="0" err="1"/>
              <a:t>metodai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864452" y="37794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 err="1"/>
              <a:t>Interfeisai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0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590</Words>
  <Application>Microsoft Office PowerPoint</Application>
  <PresentationFormat>Plačiaekranė</PresentationFormat>
  <Paragraphs>80</Paragraphs>
  <Slides>12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6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(Headings)</vt:lpstr>
      <vt:lpstr>Calibri Light</vt:lpstr>
      <vt:lpstr>Montserrat Light</vt:lpstr>
      <vt:lpstr>Montserrat Semi Bold</vt:lpstr>
      <vt:lpstr>Office Theme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Klaidų tikrinimas, Try...cache blokas</dc:title>
  <dc:creator>Vytautas Naudžius</dc:creator>
  <cp:lastModifiedBy>Molis Džiugas</cp:lastModifiedBy>
  <cp:revision>46</cp:revision>
  <dcterms:created xsi:type="dcterms:W3CDTF">2018-11-10T21:15:22Z</dcterms:created>
  <dcterms:modified xsi:type="dcterms:W3CDTF">2019-02-04T19:29:49Z</dcterms:modified>
</cp:coreProperties>
</file>