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3" r:id="rId12"/>
    <p:sldId id="296" r:id="rId13"/>
    <p:sldId id="302" r:id="rId14"/>
    <p:sldId id="299" r:id="rId15"/>
    <p:sldId id="297" r:id="rId16"/>
    <p:sldId id="298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/enums.html#enum-exampl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b="0" dirty="0"/>
              <a:t>Parametrizuotos (</a:t>
            </a:r>
            <a:r>
              <a:rPr lang="lt-LT" b="0" dirty="0" err="1"/>
              <a:t>generic</a:t>
            </a:r>
            <a:r>
              <a:rPr lang="lt-LT" b="0" dirty="0"/>
              <a:t>) klasės</a:t>
            </a:r>
            <a:r>
              <a:rPr lang="lt-LT" sz="5400" dirty="0"/>
              <a:t> 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Dirbant su parametrizuotais tipais svarbu suprasti kaip veikia paveldimumas</a:t>
            </a:r>
          </a:p>
          <a:p>
            <a:pPr>
              <a:buChar char="‣"/>
            </a:pP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Žinome, kad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yra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subtipas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todėl galima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tipo kintamajam priskirti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tipo reikšmę:</a:t>
            </a:r>
          </a:p>
          <a:p>
            <a:pPr lvl="1"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= 1;</a:t>
            </a:r>
            <a:b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 = a;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Tačiau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nėra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subtipas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Paveldimumas</a:t>
            </a:r>
            <a:r>
              <a:rPr lang="en-US" sz="3600" dirty="0"/>
              <a:t> (Inheritance)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6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155" y="1311554"/>
            <a:ext cx="8174891" cy="574772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lrTx/>
              <a:buFontTx/>
              <a:buNone/>
            </a:pPr>
            <a:r>
              <a:rPr lang="lt-LT" altLang="lt-LT" sz="2600" dirty="0">
                <a:latin typeface="Arial" panose="020B0604020202020204" pitchFamily="34" charset="0"/>
                <a:cs typeface="Arial" panose="020B0604020202020204" pitchFamily="34" charset="0"/>
              </a:rPr>
              <a:t>Panašiai kaip ir bendrinė klasė, metodo bendriniai tipai galioja tik tame metode. Tinka ir statiniams, ir nestatiniams.</a:t>
            </a:r>
            <a:r>
              <a:rPr lang="en-US" altLang="lt-L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600" dirty="0">
                <a:latin typeface="Arial" panose="020B0604020202020204" pitchFamily="34" charset="0"/>
                <a:cs typeface="Arial" panose="020B0604020202020204" pitchFamily="34" charset="0"/>
              </a:rPr>
              <a:t>Bendrinis tipas galimas ir </a:t>
            </a:r>
            <a:r>
              <a:rPr lang="lt-LT" altLang="lt-L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for-each</a:t>
            </a:r>
            <a:r>
              <a:rPr lang="lt-LT" altLang="lt-LT" sz="2600" dirty="0">
                <a:latin typeface="Arial" panose="020B0604020202020204" pitchFamily="34" charset="0"/>
                <a:cs typeface="Arial" panose="020B0604020202020204" pitchFamily="34" charset="0"/>
              </a:rPr>
              <a:t> cikle.</a:t>
            </a:r>
          </a:p>
          <a:p>
            <a:pPr>
              <a:buClrTx/>
              <a:buFontTx/>
              <a:buNone/>
            </a:pPr>
            <a:endParaRPr lang="lt-LT" altLang="lt-LT" sz="800" dirty="0">
              <a:latin typeface="Verdan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lt-LT" altLang="lt-LT" sz="2000" dirty="0" err="1">
                <a:latin typeface="Verdana" panose="020B0604030504040204" pitchFamily="34" charset="0"/>
              </a:rPr>
              <a:t>class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b="1" dirty="0">
                <a:latin typeface="Verdana" panose="020B0604030504040204" pitchFamily="34" charset="0"/>
              </a:rPr>
              <a:t>Nebendrinė</a:t>
            </a:r>
            <a:r>
              <a:rPr lang="lt-LT" altLang="lt-LT" sz="2000" dirty="0">
                <a:latin typeface="Verdana" panose="020B0604030504040204" pitchFamily="34" charset="0"/>
              </a:rPr>
              <a:t> { 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</a:t>
            </a:r>
            <a:r>
              <a:rPr lang="lt-LT" altLang="lt-LT" sz="2000" dirty="0" err="1">
                <a:latin typeface="Verdana" panose="020B0604030504040204" pitchFamily="34" charset="0"/>
              </a:rPr>
              <a:t>public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b="1" dirty="0">
                <a:solidFill>
                  <a:srgbClr val="0047FF"/>
                </a:solidFill>
                <a:latin typeface="Verdana" panose="020B0604030504040204" pitchFamily="34" charset="0"/>
              </a:rPr>
              <a:t>&lt;T&gt;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dirty="0" err="1">
                <a:latin typeface="Verdana" panose="020B0604030504040204" pitchFamily="34" charset="0"/>
              </a:rPr>
              <a:t>int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b="1" dirty="0" err="1">
                <a:solidFill>
                  <a:srgbClr val="B84700"/>
                </a:solidFill>
                <a:latin typeface="Verdana" panose="020B0604030504040204" pitchFamily="34" charset="0"/>
              </a:rPr>
              <a:t>reikšmiųKiekis</a:t>
            </a:r>
            <a:r>
              <a:rPr lang="lt-LT" altLang="lt-LT" sz="2000" dirty="0">
                <a:latin typeface="Verdana" panose="020B0604030504040204" pitchFamily="34" charset="0"/>
              </a:rPr>
              <a:t>(</a:t>
            </a:r>
            <a:r>
              <a:rPr lang="lt-LT" altLang="lt-LT" sz="2000" b="1" dirty="0">
                <a:solidFill>
                  <a:srgbClr val="0047FF"/>
                </a:solidFill>
                <a:latin typeface="Verdana" panose="020B0604030504040204" pitchFamily="34" charset="0"/>
              </a:rPr>
              <a:t>T</a:t>
            </a:r>
            <a:r>
              <a:rPr lang="lt-LT" altLang="lt-LT" sz="2000" dirty="0">
                <a:latin typeface="Verdana" panose="020B0604030504040204" pitchFamily="34" charset="0"/>
              </a:rPr>
              <a:t>[] visos, </a:t>
            </a:r>
            <a:r>
              <a:rPr lang="lt-LT" altLang="lt-LT" sz="2000" b="1" dirty="0">
                <a:solidFill>
                  <a:srgbClr val="0047FF"/>
                </a:solidFill>
                <a:latin typeface="Verdana" panose="020B0604030504040204" pitchFamily="34" charset="0"/>
              </a:rPr>
              <a:t>T</a:t>
            </a:r>
            <a:r>
              <a:rPr lang="lt-LT" altLang="lt-LT" sz="2000" dirty="0">
                <a:latin typeface="Verdana" panose="020B0604030504040204" pitchFamily="34" charset="0"/>
              </a:rPr>
              <a:t> reikšmė) {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</a:t>
            </a:r>
            <a:r>
              <a:rPr lang="lt-LT" altLang="lt-LT" sz="2000" dirty="0" err="1">
                <a:latin typeface="Verdana" panose="020B0604030504040204" pitchFamily="34" charset="0"/>
              </a:rPr>
              <a:t>int</a:t>
            </a:r>
            <a:r>
              <a:rPr lang="lt-LT" altLang="lt-LT" sz="2000" dirty="0">
                <a:latin typeface="Verdana" panose="020B0604030504040204" pitchFamily="34" charset="0"/>
              </a:rPr>
              <a:t> kiekis = 0;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</a:t>
            </a:r>
            <a:r>
              <a:rPr lang="lt-LT" altLang="lt-LT" sz="2000" dirty="0" err="1">
                <a:latin typeface="Verdana" panose="020B0604030504040204" pitchFamily="34" charset="0"/>
              </a:rPr>
              <a:t>if</a:t>
            </a:r>
            <a:r>
              <a:rPr lang="lt-LT" altLang="lt-LT" sz="2000" dirty="0">
                <a:latin typeface="Verdana" panose="020B0604030504040204" pitchFamily="34" charset="0"/>
              </a:rPr>
              <a:t> (reikšmė == </a:t>
            </a:r>
            <a:r>
              <a:rPr lang="lt-LT" altLang="lt-LT" sz="2000" dirty="0" err="1">
                <a:latin typeface="Verdana" panose="020B0604030504040204" pitchFamily="34" charset="0"/>
              </a:rPr>
              <a:t>null</a:t>
            </a:r>
            <a:r>
              <a:rPr lang="lt-LT" altLang="lt-LT" sz="2000" dirty="0">
                <a:latin typeface="Verdana" panose="020B0604030504040204" pitchFamily="3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	</a:t>
            </a:r>
            <a:r>
              <a:rPr lang="lt-LT" altLang="lt-LT" sz="2000" dirty="0" err="1">
                <a:latin typeface="Verdana" panose="020B0604030504040204" pitchFamily="34" charset="0"/>
              </a:rPr>
              <a:t>for</a:t>
            </a:r>
            <a:r>
              <a:rPr lang="lt-LT" altLang="lt-LT" sz="2000" dirty="0">
                <a:latin typeface="Verdana" panose="020B0604030504040204" pitchFamily="34" charset="0"/>
              </a:rPr>
              <a:t> ( </a:t>
            </a:r>
            <a:r>
              <a:rPr lang="lt-LT" altLang="lt-LT" sz="2000" b="1" dirty="0">
                <a:solidFill>
                  <a:srgbClr val="0047FF"/>
                </a:solidFill>
                <a:latin typeface="Verdana" panose="020B0604030504040204" pitchFamily="34" charset="0"/>
              </a:rPr>
              <a:t>T</a:t>
            </a:r>
            <a:r>
              <a:rPr lang="lt-LT" altLang="lt-LT" sz="2000" dirty="0">
                <a:latin typeface="Verdana" panose="020B0604030504040204" pitchFamily="34" charset="0"/>
              </a:rPr>
              <a:t> eilinė : visos )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		</a:t>
            </a:r>
            <a:r>
              <a:rPr lang="lt-LT" altLang="lt-LT" sz="2000" dirty="0" err="1">
                <a:latin typeface="Verdana" panose="020B0604030504040204" pitchFamily="34" charset="0"/>
              </a:rPr>
              <a:t>if</a:t>
            </a:r>
            <a:r>
              <a:rPr lang="lt-LT" altLang="lt-LT" sz="2000" dirty="0">
                <a:latin typeface="Verdana" panose="020B0604030504040204" pitchFamily="34" charset="0"/>
              </a:rPr>
              <a:t> (eilinė </a:t>
            </a:r>
            <a:r>
              <a:rPr lang="lt-LT" altLang="lt-LT" sz="2000" b="1" dirty="0">
                <a:latin typeface="Verdana" panose="020B0604030504040204" pitchFamily="34" charset="0"/>
              </a:rPr>
              <a:t>==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dirty="0" err="1">
                <a:latin typeface="Verdana" panose="020B0604030504040204" pitchFamily="34" charset="0"/>
              </a:rPr>
              <a:t>null</a:t>
            </a:r>
            <a:r>
              <a:rPr lang="lt-LT" altLang="lt-LT" sz="2000" dirty="0">
                <a:latin typeface="Verdana" panose="020B0604030504040204" pitchFamily="34" charset="0"/>
              </a:rPr>
              <a:t>) kiekis++;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} </a:t>
            </a:r>
            <a:r>
              <a:rPr lang="lt-LT" altLang="lt-LT" sz="2000" dirty="0" err="1">
                <a:latin typeface="Verdana" panose="020B0604030504040204" pitchFamily="34" charset="0"/>
              </a:rPr>
              <a:t>else</a:t>
            </a:r>
            <a:r>
              <a:rPr lang="lt-LT" altLang="lt-LT" sz="2000" dirty="0">
                <a:latin typeface="Verdana" panose="020B0604030504040204" pitchFamily="34" charset="0"/>
              </a:rPr>
              <a:t> {</a:t>
            </a:r>
          </a:p>
          <a:p>
            <a:pPr lvl="2">
              <a:buClrTx/>
              <a:buFontTx/>
              <a:buNone/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for</a:t>
            </a:r>
            <a:r>
              <a:rPr lang="lt-LT" altLang="lt-LT" dirty="0">
                <a:latin typeface="Verdana" panose="020B0604030504040204" pitchFamily="34" charset="0"/>
              </a:rPr>
              <a:t> ( </a:t>
            </a:r>
            <a:r>
              <a:rPr lang="lt-LT" altLang="lt-LT" b="1" dirty="0">
                <a:solidFill>
                  <a:srgbClr val="0047FF"/>
                </a:solidFill>
                <a:latin typeface="Verdana" panose="020B0604030504040204" pitchFamily="34" charset="0"/>
              </a:rPr>
              <a:t>T</a:t>
            </a:r>
            <a:r>
              <a:rPr lang="lt-LT" altLang="lt-LT" dirty="0">
                <a:latin typeface="Verdana" panose="020B0604030504040204" pitchFamily="34" charset="0"/>
              </a:rPr>
              <a:t> eilinė : visos )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         		</a:t>
            </a:r>
            <a:r>
              <a:rPr lang="lt-LT" altLang="lt-LT" sz="2000" dirty="0" err="1">
                <a:latin typeface="Verdana" panose="020B0604030504040204" pitchFamily="34" charset="0"/>
              </a:rPr>
              <a:t>if</a:t>
            </a:r>
            <a:r>
              <a:rPr lang="lt-LT" altLang="lt-LT" sz="2000" dirty="0">
                <a:latin typeface="Verdana" panose="020B0604030504040204" pitchFamily="34" charset="0"/>
              </a:rPr>
              <a:t> (</a:t>
            </a:r>
            <a:r>
              <a:rPr lang="lt-LT" altLang="lt-LT" sz="2000" dirty="0" err="1">
                <a:latin typeface="Verdana" panose="020B0604030504040204" pitchFamily="34" charset="0"/>
              </a:rPr>
              <a:t>reikšmė.</a:t>
            </a:r>
            <a:r>
              <a:rPr lang="lt-LT" altLang="lt-LT" sz="2000" b="1" dirty="0" err="1">
                <a:latin typeface="Verdana" panose="020B0604030504040204" pitchFamily="34" charset="0"/>
              </a:rPr>
              <a:t>equals</a:t>
            </a:r>
            <a:r>
              <a:rPr lang="lt-LT" altLang="lt-LT" sz="2000" dirty="0">
                <a:latin typeface="Verdana" panose="020B0604030504040204" pitchFamily="34" charset="0"/>
              </a:rPr>
              <a:t>(eilinė)) kiekis++;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}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	</a:t>
            </a:r>
            <a:r>
              <a:rPr lang="lt-LT" altLang="lt-LT" sz="2000" dirty="0" err="1">
                <a:latin typeface="Verdana" panose="020B0604030504040204" pitchFamily="34" charset="0"/>
              </a:rPr>
              <a:t>return</a:t>
            </a:r>
            <a:r>
              <a:rPr lang="lt-LT" altLang="lt-LT" sz="2000" dirty="0">
                <a:latin typeface="Verdana" panose="020B0604030504040204" pitchFamily="34" charset="0"/>
              </a:rPr>
              <a:t> kiekis;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lt-LT" altLang="lt-LT" sz="2000" dirty="0">
                <a:latin typeface="Verdana" panose="020B0604030504040204" pitchFamily="34" charset="0"/>
              </a:rPr>
              <a:t>} </a:t>
            </a:r>
          </a:p>
          <a:p>
            <a:pPr>
              <a:spcBef>
                <a:spcPts val="900"/>
              </a:spcBef>
              <a:spcAft>
                <a:spcPts val="450"/>
              </a:spcAft>
            </a:pPr>
            <a:endParaRPr lang="en-US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750224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altLang="lt-LT" sz="3600" dirty="0"/>
              <a:t>Bendriniai metodai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8095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199" y="2711938"/>
            <a:ext cx="7033847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Aprašant parametrizuotas klases ar metodus arba nurodant kintamųjų ar parametrų tipus galima, vietoj konkretaus tipo, galima naudoti klaustuką - 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>
              <a:buChar char="‣"/>
            </a:pPr>
            <a:r>
              <a:rPr lang="lt-LT" sz="2400" dirty="0"/>
              <a:t>Tai reiškia, kad mums nesvarbu arba mes nežinome koks tai tipas. Tokiu atveju nes negalėsim naudotis jokiais metodais. Tokį kintamąjį mes galėsim tik priskirti kitam</a:t>
            </a:r>
          </a:p>
          <a:p>
            <a:pPr>
              <a:buChar char="‣"/>
            </a:pP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r>
              <a:rPr lang="lt-LT" sz="2400" dirty="0"/>
              <a:t> galima patikslinti naudojant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extends</a:t>
            </a:r>
            <a:endParaRPr lang="lt-LT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228600">
              <a:buClrTx/>
              <a:buSzTx/>
              <a:buFontTx/>
              <a:buNone/>
            </a:pP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&lt;?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T&gt; </a:t>
            </a:r>
            <a:r>
              <a:rPr lang="lt-LT" sz="2400" dirty="0"/>
              <a:t>- reiškia nežinomą tipą, kuris yra </a:t>
            </a:r>
            <a:r>
              <a:rPr lang="lt-LT" sz="2400" dirty="0" err="1"/>
              <a:t>supertipas</a:t>
            </a:r>
            <a:r>
              <a:rPr lang="lt-LT" sz="2400" dirty="0"/>
              <a:t> tipui 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nežinomas</a:t>
            </a:r>
            <a:r>
              <a:rPr lang="en-US" sz="3600" dirty="0"/>
              <a:t> </a:t>
            </a:r>
            <a:r>
              <a:rPr lang="en-US" sz="3600" dirty="0" err="1"/>
              <a:t>tipas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1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712" y="1312992"/>
            <a:ext cx="8339376" cy="561538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Nežinomas tipas </a:t>
            </a:r>
            <a:r>
              <a:rPr lang="lt-LT" altLang="lt-LT" sz="2400" b="1" dirty="0">
                <a:solidFill>
                  <a:srgbClr val="00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gali būti naudojamas metodų parametrams ir kintamiesiems. Analogiškai nagrinėtiems atvejams, naudojamas tiek be apribojimų (&lt;</a:t>
            </a:r>
            <a:r>
              <a:rPr lang="lt-LT" altLang="lt-LT" sz="2400" b="1" dirty="0">
                <a:solidFill>
                  <a:srgbClr val="00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&gt;), tiek su apribojimais (&lt;</a:t>
            </a:r>
            <a:r>
              <a:rPr lang="lt-LT" altLang="lt-LT" sz="2400" b="1" dirty="0">
                <a:solidFill>
                  <a:srgbClr val="00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...&gt;, &lt;</a:t>
            </a:r>
            <a:r>
              <a:rPr lang="lt-LT" altLang="lt-LT" sz="2400" b="1" dirty="0">
                <a:solidFill>
                  <a:srgbClr val="00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..&gt;).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400" u="sng" dirty="0">
                <a:latin typeface="Arial" panose="020B0604020202020204" pitchFamily="34" charset="0"/>
                <a:cs typeface="Arial" panose="020B0604020202020204" pitchFamily="34" charset="0"/>
              </a:rPr>
              <a:t>Pavyzdys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000" dirty="0" err="1">
                <a:latin typeface="Verdana" panose="020B0604030504040204" pitchFamily="34" charset="0"/>
              </a:rPr>
              <a:t>public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dirty="0" err="1">
                <a:latin typeface="Verdana" panose="020B0604030504040204" pitchFamily="34" charset="0"/>
              </a:rPr>
              <a:t>double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b="1" dirty="0">
                <a:latin typeface="Verdana" panose="020B0604030504040204" pitchFamily="34" charset="0"/>
              </a:rPr>
              <a:t>suma</a:t>
            </a:r>
            <a:r>
              <a:rPr lang="lt-LT" altLang="lt-LT" sz="2000" dirty="0">
                <a:latin typeface="Verdana" panose="020B0604030504040204" pitchFamily="34" charset="0"/>
              </a:rPr>
              <a:t>(</a:t>
            </a:r>
            <a:r>
              <a:rPr lang="lt-LT" altLang="lt-LT" sz="2000" dirty="0" err="1">
                <a:latin typeface="Verdana" panose="020B0604030504040204" pitchFamily="34" charset="0"/>
              </a:rPr>
              <a:t>List</a:t>
            </a:r>
            <a:r>
              <a:rPr lang="lt-LT" altLang="lt-LT" sz="2000" b="1" dirty="0">
                <a:latin typeface="Verdana" panose="020B0604030504040204" pitchFamily="34" charset="0"/>
              </a:rPr>
              <a:t>&lt;</a:t>
            </a:r>
            <a:r>
              <a:rPr lang="lt-LT" altLang="lt-LT" sz="2000" b="1" dirty="0">
                <a:solidFill>
                  <a:srgbClr val="0047FF"/>
                </a:solidFill>
                <a:latin typeface="Verdana" panose="020B0604030504040204" pitchFamily="34" charset="0"/>
              </a:rPr>
              <a:t>?</a:t>
            </a:r>
            <a:r>
              <a:rPr lang="lt-LT" altLang="lt-LT" sz="2000" b="1" dirty="0">
                <a:latin typeface="Verdana" panose="020B0604030504040204" pitchFamily="34" charset="0"/>
              </a:rPr>
              <a:t> </a:t>
            </a:r>
            <a:r>
              <a:rPr lang="lt-LT" altLang="lt-LT" sz="2000" b="1" dirty="0" err="1">
                <a:latin typeface="Verdana" panose="020B0604030504040204" pitchFamily="34" charset="0"/>
              </a:rPr>
              <a:t>extends</a:t>
            </a:r>
            <a:r>
              <a:rPr lang="lt-LT" altLang="lt-LT" sz="2000" b="1" dirty="0">
                <a:latin typeface="Verdana" panose="020B0604030504040204" pitchFamily="34" charset="0"/>
              </a:rPr>
              <a:t> </a:t>
            </a:r>
            <a:r>
              <a:rPr lang="lt-LT" altLang="lt-LT" sz="2000" b="1" dirty="0" err="1">
                <a:latin typeface="Verdana" panose="020B0604030504040204" pitchFamily="34" charset="0"/>
              </a:rPr>
              <a:t>Number</a:t>
            </a:r>
            <a:r>
              <a:rPr lang="lt-LT" altLang="lt-LT" sz="2000" b="1" dirty="0">
                <a:latin typeface="Verdana" panose="020B0604030504040204" pitchFamily="34" charset="0"/>
              </a:rPr>
              <a:t>&gt;</a:t>
            </a:r>
            <a:r>
              <a:rPr lang="lt-LT" altLang="lt-LT" sz="2000" dirty="0">
                <a:latin typeface="Verdana" panose="020B0604030504040204" pitchFamily="34" charset="0"/>
              </a:rPr>
              <a:t> </a:t>
            </a:r>
            <a:r>
              <a:rPr lang="lt-LT" altLang="lt-LT" sz="2000" dirty="0" err="1">
                <a:latin typeface="Verdana" panose="020B0604030504040204" pitchFamily="34" charset="0"/>
              </a:rPr>
              <a:t>list</a:t>
            </a:r>
            <a:r>
              <a:rPr lang="lt-LT" altLang="lt-LT" sz="2000" dirty="0">
                <a:latin typeface="Verdana" panose="020B0604030504040204" pitchFamily="34" charset="0"/>
              </a:rPr>
              <a:t>) {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000" dirty="0">
                <a:latin typeface="Verdana" panose="020B0604030504040204" pitchFamily="34" charset="0"/>
              </a:rPr>
              <a:t>    </a:t>
            </a:r>
            <a:r>
              <a:rPr lang="lt-LT" altLang="lt-LT" sz="2000" dirty="0" err="1">
                <a:latin typeface="Verdana" panose="020B0604030504040204" pitchFamily="34" charset="0"/>
              </a:rPr>
              <a:t>double</a:t>
            </a:r>
            <a:r>
              <a:rPr lang="lt-LT" altLang="lt-LT" sz="2000" dirty="0">
                <a:latin typeface="Verdana" panose="020B0604030504040204" pitchFamily="34" charset="0"/>
              </a:rPr>
              <a:t> s = 0.0;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000" dirty="0">
                <a:latin typeface="Verdana" panose="020B0604030504040204" pitchFamily="34" charset="0"/>
              </a:rPr>
              <a:t>    </a:t>
            </a:r>
            <a:r>
              <a:rPr lang="lt-LT" altLang="lt-LT" sz="2000" dirty="0" err="1">
                <a:latin typeface="Verdana" panose="020B0604030504040204" pitchFamily="34" charset="0"/>
              </a:rPr>
              <a:t>for</a:t>
            </a:r>
            <a:r>
              <a:rPr lang="lt-LT" altLang="lt-LT" sz="2000" dirty="0">
                <a:latin typeface="Verdana" panose="020B0604030504040204" pitchFamily="34" charset="0"/>
              </a:rPr>
              <a:t> (</a:t>
            </a:r>
            <a:r>
              <a:rPr lang="lt-LT" altLang="lt-LT" sz="2000" dirty="0" err="1">
                <a:latin typeface="Verdana" panose="020B0604030504040204" pitchFamily="34" charset="0"/>
              </a:rPr>
              <a:t>Number</a:t>
            </a:r>
            <a:r>
              <a:rPr lang="lt-LT" altLang="lt-LT" sz="2000" dirty="0">
                <a:latin typeface="Verdana" panose="020B0604030504040204" pitchFamily="34" charset="0"/>
              </a:rPr>
              <a:t> n : </a:t>
            </a:r>
            <a:r>
              <a:rPr lang="lt-LT" altLang="lt-LT" sz="2000" dirty="0" err="1">
                <a:latin typeface="Verdana" panose="020B0604030504040204" pitchFamily="34" charset="0"/>
              </a:rPr>
              <a:t>list</a:t>
            </a:r>
            <a:r>
              <a:rPr lang="lt-LT" altLang="lt-LT" sz="2000" dirty="0"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000" dirty="0">
                <a:latin typeface="Verdana" panose="020B0604030504040204" pitchFamily="34" charset="0"/>
              </a:rPr>
              <a:t>        s += </a:t>
            </a:r>
            <a:r>
              <a:rPr lang="lt-LT" altLang="lt-LT" sz="2000" dirty="0" err="1">
                <a:latin typeface="Verdana" panose="020B0604030504040204" pitchFamily="34" charset="0"/>
              </a:rPr>
              <a:t>n.doubleValue</a:t>
            </a:r>
            <a:r>
              <a:rPr lang="lt-LT" altLang="lt-LT" sz="2000" dirty="0">
                <a:latin typeface="Verdana" panose="020B0604030504040204" pitchFamily="34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000" dirty="0">
                <a:latin typeface="Verdana" panose="020B0604030504040204" pitchFamily="34" charset="0"/>
              </a:rPr>
              <a:t>    </a:t>
            </a:r>
            <a:r>
              <a:rPr lang="lt-LT" altLang="lt-LT" sz="2000" dirty="0" err="1">
                <a:latin typeface="Verdana" panose="020B0604030504040204" pitchFamily="34" charset="0"/>
              </a:rPr>
              <a:t>return</a:t>
            </a:r>
            <a:r>
              <a:rPr lang="lt-LT" altLang="lt-LT" sz="2000" dirty="0">
                <a:latin typeface="Verdana" panose="020B0604030504040204" pitchFamily="34" charset="0"/>
              </a:rPr>
              <a:t> s;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000" dirty="0"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lt-LT" altLang="lt-LT" sz="1400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lt-LT" altLang="lt-LT" sz="2400" dirty="0">
                <a:latin typeface="Times New Roman" panose="02020603050405020304" pitchFamily="18" charset="0"/>
              </a:rPr>
              <a:t>Šis metodas </a:t>
            </a:r>
            <a:r>
              <a:rPr lang="lt-LT" altLang="lt-LT" sz="2400" b="1" dirty="0">
                <a:latin typeface="Times New Roman" panose="02020603050405020304" pitchFamily="18" charset="0"/>
              </a:rPr>
              <a:t>suma</a:t>
            </a:r>
            <a:r>
              <a:rPr lang="lt-LT" altLang="lt-LT" sz="2400" dirty="0">
                <a:latin typeface="Times New Roman" panose="02020603050405020304" pitchFamily="18" charset="0"/>
              </a:rPr>
              <a:t> gali būti kviečiamas tik argumentams klasių, paveldinčių klasę </a:t>
            </a:r>
            <a:r>
              <a:rPr lang="lt-LT" altLang="lt-LT" sz="2400" b="1" dirty="0" err="1">
                <a:latin typeface="Times New Roman" panose="02020603050405020304" pitchFamily="18" charset="0"/>
              </a:rPr>
              <a:t>Number</a:t>
            </a:r>
            <a:r>
              <a:rPr lang="lt-LT" altLang="lt-LT" sz="2400" dirty="0">
                <a:latin typeface="Times New Roman" panose="02020603050405020304" pitchFamily="18" charset="0"/>
              </a:rPr>
              <a:t> (</a:t>
            </a:r>
            <a:r>
              <a:rPr lang="lt-LT" altLang="lt-LT" sz="2400" dirty="0" err="1">
                <a:latin typeface="Times New Roman" panose="02020603050405020304" pitchFamily="18" charset="0"/>
              </a:rPr>
              <a:t>t.y</a:t>
            </a:r>
            <a:r>
              <a:rPr lang="lt-LT" altLang="lt-LT" sz="2400" dirty="0">
                <a:latin typeface="Times New Roman" panose="02020603050405020304" pitchFamily="18" charset="0"/>
              </a:rPr>
              <a:t>, </a:t>
            </a:r>
            <a:r>
              <a:rPr lang="lt-LT" altLang="lt-LT" sz="2400" dirty="0" err="1">
                <a:latin typeface="Times New Roman" panose="02020603050405020304" pitchFamily="18" charset="0"/>
              </a:rPr>
              <a:t>klasėmas</a:t>
            </a:r>
            <a:r>
              <a:rPr lang="lt-LT" altLang="lt-LT" sz="2400" dirty="0">
                <a:latin typeface="Times New Roman" panose="02020603050405020304" pitchFamily="18" charset="0"/>
              </a:rPr>
              <a:t> </a:t>
            </a:r>
            <a:r>
              <a:rPr lang="lt-LT" altLang="lt-LT" sz="2400" dirty="0" err="1">
                <a:latin typeface="Times New Roman" panose="02020603050405020304" pitchFamily="18" charset="0"/>
              </a:rPr>
              <a:t>Integer</a:t>
            </a:r>
            <a:r>
              <a:rPr lang="lt-LT" altLang="lt-LT" sz="2400" dirty="0">
                <a:latin typeface="Times New Roman" panose="02020603050405020304" pitchFamily="18" charset="0"/>
              </a:rPr>
              <a:t>, </a:t>
            </a:r>
            <a:r>
              <a:rPr lang="lt-LT" altLang="lt-LT" sz="2400" dirty="0" err="1">
                <a:latin typeface="Times New Roman" panose="02020603050405020304" pitchFamily="18" charset="0"/>
              </a:rPr>
              <a:t>Double</a:t>
            </a:r>
            <a:r>
              <a:rPr lang="lt-LT" altLang="lt-LT" sz="2400" dirty="0">
                <a:latin typeface="Times New Roman" panose="02020603050405020304" pitchFamily="18" charset="0"/>
              </a:rPr>
              <a:t>, </a:t>
            </a:r>
            <a:r>
              <a:rPr lang="lt-LT" altLang="lt-LT" sz="2400" dirty="0" err="1">
                <a:latin typeface="Times New Roman" panose="02020603050405020304" pitchFamily="18" charset="0"/>
              </a:rPr>
              <a:t>Float</a:t>
            </a:r>
            <a:r>
              <a:rPr lang="lt-LT" altLang="lt-LT" sz="2400" dirty="0">
                <a:latin typeface="Times New Roman" panose="02020603050405020304" pitchFamily="18" charset="0"/>
              </a:rPr>
              <a:t>, …).  </a:t>
            </a:r>
            <a:endParaRPr lang="lt-LT" sz="2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103955" y="768966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nežinomas</a:t>
            </a:r>
            <a:r>
              <a:rPr lang="en-US" sz="3600" dirty="0"/>
              <a:t> </a:t>
            </a:r>
            <a:r>
              <a:rPr lang="en-US" sz="3600" dirty="0" err="1"/>
              <a:t>tipas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03955" y="476894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236988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Bendriniai tipai gali būti parametrizuojami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keliais</a:t>
            </a:r>
            <a:r>
              <a:rPr lang="en-US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parametrais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lt-LT" altLang="lt-LT" dirty="0">
                <a:latin typeface="Verdana" pitchFamily="32" charset="0"/>
              </a:rPr>
              <a:t>	</a:t>
            </a:r>
            <a:r>
              <a:rPr lang="lt-LT" altLang="lt-LT" sz="2000" dirty="0">
                <a:latin typeface="Verdana" pitchFamily="32" charset="0"/>
              </a:rPr>
              <a:t>	</a:t>
            </a:r>
            <a:r>
              <a:rPr lang="lt-LT" altLang="lt-LT" sz="2000" dirty="0" err="1">
                <a:latin typeface="Verdana" pitchFamily="32" charset="0"/>
              </a:rPr>
              <a:t>class</a:t>
            </a:r>
            <a:r>
              <a:rPr lang="lt-LT" altLang="lt-LT" sz="2000" dirty="0">
                <a:latin typeface="Verdana" pitchFamily="32" charset="0"/>
              </a:rPr>
              <a:t> </a:t>
            </a:r>
            <a:r>
              <a:rPr lang="lt-LT" altLang="lt-LT" sz="2000" b="1" dirty="0" err="1">
                <a:latin typeface="Verdana" pitchFamily="32" charset="0"/>
              </a:rPr>
              <a:t>Map</a:t>
            </a:r>
            <a:r>
              <a:rPr lang="lt-LT" altLang="lt-LT" sz="2000" dirty="0">
                <a:latin typeface="Verdana" pitchFamily="32" charset="0"/>
              </a:rPr>
              <a:t> </a:t>
            </a:r>
            <a:r>
              <a:rPr lang="lt-LT" altLang="lt-LT" sz="2000" dirty="0">
                <a:solidFill>
                  <a:srgbClr val="333399"/>
                </a:solidFill>
                <a:latin typeface="Verdana" pitchFamily="32" charset="0"/>
              </a:rPr>
              <a:t>&lt;K, V&gt;</a:t>
            </a:r>
            <a:r>
              <a:rPr lang="lt-LT" altLang="lt-LT" sz="2000" dirty="0">
                <a:latin typeface="Verdana" pitchFamily="32" charset="0"/>
              </a:rPr>
              <a:t>  { ... }</a:t>
            </a:r>
          </a:p>
          <a:p>
            <a:pPr>
              <a:defRPr/>
            </a:pPr>
            <a:endParaRPr lang="en-US" altLang="lt-LT" dirty="0"/>
          </a:p>
          <a:p>
            <a:pPr>
              <a:defRPr/>
            </a:pPr>
            <a:r>
              <a:rPr lang="en-US" altLang="lt-LT" dirty="0" err="1"/>
              <a:t>Pavyzd</a:t>
            </a:r>
            <a:r>
              <a:rPr lang="lt-LT" altLang="lt-LT" dirty="0"/>
              <a:t>ž</a:t>
            </a:r>
            <a:r>
              <a:rPr lang="en-US" altLang="lt-LT" dirty="0" err="1"/>
              <a:t>iui</a:t>
            </a:r>
            <a:r>
              <a:rPr lang="lt-LT" altLang="lt-LT" dirty="0"/>
              <a:t>: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lt-LT" altLang="lt-LT" dirty="0"/>
              <a:t>	</a:t>
            </a:r>
            <a:r>
              <a:rPr lang="lt-LT" altLang="lt-LT" b="1" dirty="0" err="1"/>
              <a:t>Map</a:t>
            </a:r>
            <a:r>
              <a:rPr lang="lt-LT" altLang="lt-LT" dirty="0">
                <a:solidFill>
                  <a:srgbClr val="333399"/>
                </a:solidFill>
              </a:rPr>
              <a:t>&lt;</a:t>
            </a:r>
            <a:r>
              <a:rPr lang="lt-LT" altLang="lt-LT" dirty="0" err="1">
                <a:solidFill>
                  <a:srgbClr val="333399"/>
                </a:solidFill>
              </a:rPr>
              <a:t>String</a:t>
            </a:r>
            <a:r>
              <a:rPr lang="lt-LT" altLang="lt-LT" dirty="0">
                <a:solidFill>
                  <a:srgbClr val="333399"/>
                </a:solidFill>
              </a:rPr>
              <a:t>, </a:t>
            </a:r>
            <a:r>
              <a:rPr lang="lt-LT" altLang="lt-LT" dirty="0" err="1">
                <a:solidFill>
                  <a:srgbClr val="333399"/>
                </a:solidFill>
              </a:rPr>
              <a:t>Integer</a:t>
            </a:r>
            <a:r>
              <a:rPr lang="lt-LT" altLang="lt-LT" dirty="0">
                <a:solidFill>
                  <a:srgbClr val="333399"/>
                </a:solidFill>
              </a:rPr>
              <a:t>&gt; </a:t>
            </a:r>
            <a:r>
              <a:rPr lang="lt-LT" altLang="lt-LT" dirty="0"/>
              <a:t>atvaizdis</a:t>
            </a:r>
            <a:r>
              <a:rPr lang="lt-LT" altLang="lt-LT" dirty="0">
                <a:solidFill>
                  <a:srgbClr val="333399"/>
                </a:solidFill>
              </a:rPr>
              <a:t> </a:t>
            </a:r>
            <a:r>
              <a:rPr lang="lt-LT" altLang="lt-LT" dirty="0"/>
              <a:t>= </a:t>
            </a:r>
            <a:r>
              <a:rPr lang="lt-LT" altLang="lt-LT" dirty="0" err="1"/>
              <a:t>new</a:t>
            </a:r>
            <a:r>
              <a:rPr lang="lt-LT" altLang="lt-LT" dirty="0"/>
              <a:t> </a:t>
            </a:r>
            <a:r>
              <a:rPr lang="lt-LT" altLang="lt-LT" b="1" dirty="0" err="1"/>
              <a:t>Map</a:t>
            </a:r>
            <a:r>
              <a:rPr lang="lt-LT" altLang="lt-LT" dirty="0">
                <a:solidFill>
                  <a:srgbClr val="333399"/>
                </a:solidFill>
              </a:rPr>
              <a:t>&lt;&gt;</a:t>
            </a:r>
            <a:r>
              <a:rPr lang="lt-LT" altLang="lt-LT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lt-LT" sz="3600" dirty="0"/>
              <a:t>Keli </a:t>
            </a:r>
            <a:r>
              <a:rPr lang="en-US" altLang="lt-LT" sz="3600" dirty="0" err="1"/>
              <a:t>bendriniai</a:t>
            </a:r>
            <a:r>
              <a:rPr lang="en-US" altLang="lt-LT" sz="3600" dirty="0"/>
              <a:t> </a:t>
            </a:r>
            <a:r>
              <a:rPr lang="en-US" altLang="lt-LT" sz="3600" dirty="0" err="1"/>
              <a:t>tipai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5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647" y="1502018"/>
            <a:ext cx="8979876" cy="523733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800"/>
              </a:spcBef>
              <a:spcAft>
                <a:spcPts val="850"/>
              </a:spcAft>
              <a:buClrTx/>
              <a:buFontTx/>
              <a:buNone/>
              <a:defRPr/>
            </a:pP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* Bendrinis tipas </a:t>
            </a:r>
            <a:r>
              <a:rPr lang="lt-LT" altLang="lt-LT" sz="2800" b="1" dirty="0">
                <a:latin typeface="Arial" panose="020B0604020202020204" pitchFamily="34" charset="0"/>
                <a:cs typeface="Arial" panose="020B0604020202020204" pitchFamily="34" charset="0"/>
              </a:rPr>
              <a:t>netinka</a:t>
            </a: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paprastiems duomenų tipams.</a:t>
            </a:r>
          </a:p>
          <a:p>
            <a:pPr>
              <a:spcBef>
                <a:spcPts val="800"/>
              </a:spcBef>
              <a:spcAft>
                <a:spcPts val="850"/>
              </a:spcAft>
              <a:buClrTx/>
              <a:buFontTx/>
              <a:buNone/>
              <a:defRPr/>
            </a:pP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* Negalima sukurti bendrinio tipo masyvo (kompiliavimo klaida): </a:t>
            </a:r>
          </a:p>
          <a:p>
            <a:pPr lvl="1">
              <a:spcBef>
                <a:spcPts val="800"/>
              </a:spcBef>
              <a:spcAft>
                <a:spcPts val="850"/>
              </a:spcAft>
              <a:buClrTx/>
              <a:buFontTx/>
              <a:buNone/>
              <a:defRPr/>
            </a:pPr>
            <a:r>
              <a:rPr lang="lt-LT" altLang="lt-LT" sz="2800" b="1" dirty="0">
                <a:solidFill>
                  <a:srgbClr val="0047FF"/>
                </a:solidFill>
              </a:rPr>
              <a:t>T</a:t>
            </a:r>
            <a:r>
              <a:rPr lang="lt-LT" altLang="lt-LT" sz="2800" b="1" dirty="0"/>
              <a:t> [ ] x = </a:t>
            </a:r>
            <a:r>
              <a:rPr lang="lt-LT" altLang="lt-LT" sz="2800" b="1" dirty="0" err="1"/>
              <a:t>new</a:t>
            </a:r>
            <a:r>
              <a:rPr lang="lt-LT" altLang="lt-LT" sz="2800" b="1" dirty="0"/>
              <a:t> </a:t>
            </a:r>
            <a:r>
              <a:rPr lang="lt-LT" altLang="lt-LT" sz="2800" b="1" dirty="0">
                <a:solidFill>
                  <a:srgbClr val="0047FF"/>
                </a:solidFill>
              </a:rPr>
              <a:t>T</a:t>
            </a:r>
            <a:r>
              <a:rPr lang="lt-LT" altLang="lt-LT" sz="2800" b="1" dirty="0"/>
              <a:t> [100];</a:t>
            </a:r>
          </a:p>
          <a:p>
            <a:pPr>
              <a:spcBef>
                <a:spcPts val="800"/>
              </a:spcBef>
              <a:spcAft>
                <a:spcPts val="850"/>
              </a:spcAft>
              <a:buClrTx/>
              <a:buFontTx/>
              <a:buNone/>
              <a:defRPr/>
            </a:pP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* Negalima paskelbti bendrinio </a:t>
            </a:r>
            <a:r>
              <a:rPr lang="lt-LT" altLang="lt-LT" sz="2800" b="1" dirty="0">
                <a:latin typeface="Arial" panose="020B0604020202020204" pitchFamily="34" charset="0"/>
                <a:cs typeface="Arial" panose="020B0604020202020204" pitchFamily="34" charset="0"/>
              </a:rPr>
              <a:t>statinio</a:t>
            </a: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kintamojo:</a:t>
            </a:r>
          </a:p>
          <a:p>
            <a:pPr>
              <a:buClrTx/>
              <a:buFontTx/>
              <a:buNone/>
              <a:defRPr/>
            </a:pPr>
            <a:r>
              <a:rPr lang="lt-LT" altLang="lt-LT" dirty="0">
                <a:latin typeface="Verdana" pitchFamily="32" charset="0"/>
              </a:rPr>
              <a:t>		</a:t>
            </a:r>
            <a:r>
              <a:rPr lang="lt-LT" altLang="lt-LT" dirty="0" err="1">
                <a:latin typeface="Verdana" pitchFamily="32" charset="0"/>
              </a:rPr>
              <a:t>public</a:t>
            </a:r>
            <a:r>
              <a:rPr lang="lt-LT" altLang="lt-LT" dirty="0">
                <a:latin typeface="Verdana" pitchFamily="32" charset="0"/>
              </a:rPr>
              <a:t> </a:t>
            </a:r>
            <a:r>
              <a:rPr lang="lt-LT" altLang="lt-LT" dirty="0" err="1">
                <a:latin typeface="Verdana" pitchFamily="32" charset="0"/>
              </a:rPr>
              <a:t>class</a:t>
            </a:r>
            <a:r>
              <a:rPr lang="lt-LT" altLang="lt-LT" dirty="0">
                <a:latin typeface="Verdana" pitchFamily="32" charset="0"/>
              </a:rPr>
              <a:t> A&lt;</a:t>
            </a:r>
            <a:r>
              <a:rPr lang="lt-LT" altLang="lt-LT" b="1" dirty="0">
                <a:solidFill>
                  <a:srgbClr val="0047FF"/>
                </a:solidFill>
                <a:latin typeface="Verdana" pitchFamily="32" charset="0"/>
              </a:rPr>
              <a:t>T</a:t>
            </a:r>
            <a:r>
              <a:rPr lang="lt-LT" altLang="lt-LT" dirty="0">
                <a:latin typeface="Verdana" pitchFamily="32" charset="0"/>
              </a:rPr>
              <a:t>&gt; {</a:t>
            </a:r>
          </a:p>
          <a:p>
            <a:pPr>
              <a:buClrTx/>
              <a:buFontTx/>
              <a:buNone/>
              <a:defRPr/>
            </a:pPr>
            <a:r>
              <a:rPr lang="lt-LT" altLang="lt-LT" dirty="0">
                <a:latin typeface="Verdana" pitchFamily="32" charset="0"/>
              </a:rPr>
              <a:t>		   	</a:t>
            </a:r>
            <a:r>
              <a:rPr lang="lt-LT" altLang="lt-L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2" charset="0"/>
              </a:rPr>
              <a:t>private</a:t>
            </a:r>
            <a:r>
              <a:rPr lang="lt-LT" altLang="lt-L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2" charset="0"/>
              </a:rPr>
              <a:t> </a:t>
            </a:r>
            <a:r>
              <a:rPr lang="lt-LT" altLang="lt-L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2" charset="0"/>
              </a:rPr>
              <a:t>static</a:t>
            </a:r>
            <a:r>
              <a:rPr lang="lt-LT" altLang="lt-L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2" charset="0"/>
              </a:rPr>
              <a:t> </a:t>
            </a:r>
            <a:r>
              <a:rPr lang="lt-LT" altLang="lt-LT" b="1" dirty="0">
                <a:solidFill>
                  <a:srgbClr val="00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2" charset="0"/>
              </a:rPr>
              <a:t>T</a:t>
            </a:r>
            <a:r>
              <a:rPr lang="lt-LT" altLang="lt-L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2" charset="0"/>
              </a:rPr>
              <a:t> kodas; </a:t>
            </a:r>
          </a:p>
          <a:p>
            <a:pPr>
              <a:buClrTx/>
              <a:buFontTx/>
              <a:buNone/>
              <a:defRPr/>
            </a:pPr>
            <a:r>
              <a:rPr lang="lt-LT" altLang="lt-LT" dirty="0">
                <a:latin typeface="Verdana" pitchFamily="32" charset="0"/>
              </a:rPr>
              <a:t>		}</a:t>
            </a:r>
          </a:p>
          <a:p>
            <a:pPr>
              <a:spcBef>
                <a:spcPts val="800"/>
              </a:spcBef>
              <a:spcAft>
                <a:spcPts val="850"/>
              </a:spcAft>
              <a:buClrTx/>
              <a:buFontTx/>
              <a:buNone/>
              <a:defRPr/>
            </a:pPr>
            <a:r>
              <a:rPr lang="lt-LT" altLang="lt-LT" sz="2800" dirty="0">
                <a:latin typeface="Arial" panose="020B0604020202020204" pitchFamily="34" charset="0"/>
                <a:cs typeface="Arial" panose="020B0604020202020204" pitchFamily="34" charset="0"/>
              </a:rPr>
              <a:t>* Negalima sukurti bendrinės išimčių klasės:</a:t>
            </a:r>
          </a:p>
          <a:p>
            <a:pPr>
              <a:spcBef>
                <a:spcPts val="800"/>
              </a:spcBef>
              <a:buClrTx/>
              <a:buFontTx/>
              <a:buNone/>
              <a:defRPr/>
            </a:pPr>
            <a:r>
              <a:rPr lang="lt-LT" altLang="lt-LT" dirty="0" err="1">
                <a:latin typeface="Verdana" pitchFamily="32" charset="0"/>
              </a:rPr>
              <a:t>public</a:t>
            </a:r>
            <a:r>
              <a:rPr lang="lt-LT" altLang="lt-LT" dirty="0">
                <a:latin typeface="Verdana" pitchFamily="32" charset="0"/>
              </a:rPr>
              <a:t> </a:t>
            </a:r>
            <a:r>
              <a:rPr lang="lt-LT" altLang="lt-LT" dirty="0" err="1">
                <a:latin typeface="Verdana" pitchFamily="32" charset="0"/>
              </a:rPr>
              <a:t>class</a:t>
            </a:r>
            <a:r>
              <a:rPr lang="lt-LT" altLang="lt-LT" dirty="0">
                <a:latin typeface="Verdana" pitchFamily="32" charset="0"/>
              </a:rPr>
              <a:t> </a:t>
            </a:r>
            <a:r>
              <a:rPr lang="lt-LT" altLang="lt-LT" dirty="0" err="1">
                <a:latin typeface="Verdana" pitchFamily="32" charset="0"/>
              </a:rPr>
              <a:t>ManoIšimtis</a:t>
            </a:r>
            <a:r>
              <a:rPr lang="lt-LT" altLang="lt-LT" dirty="0">
                <a:latin typeface="Verdana" pitchFamily="32" charset="0"/>
              </a:rPr>
              <a:t>&lt;</a:t>
            </a:r>
            <a:r>
              <a:rPr lang="lt-LT" altLang="lt-LT" b="1" dirty="0">
                <a:solidFill>
                  <a:srgbClr val="0047FF"/>
                </a:solidFill>
                <a:latin typeface="Verdana" pitchFamily="32" charset="0"/>
              </a:rPr>
              <a:t>T</a:t>
            </a:r>
            <a:r>
              <a:rPr lang="lt-LT" altLang="lt-LT" dirty="0">
                <a:latin typeface="Verdana" pitchFamily="32" charset="0"/>
              </a:rPr>
              <a:t>&gt; </a:t>
            </a:r>
            <a:r>
              <a:rPr lang="lt-LT" altLang="lt-LT" dirty="0" err="1">
                <a:latin typeface="Verdana" pitchFamily="32" charset="0"/>
              </a:rPr>
              <a:t>extends</a:t>
            </a:r>
            <a:r>
              <a:rPr lang="lt-LT" altLang="lt-LT" dirty="0">
                <a:latin typeface="Verdana" pitchFamily="32" charset="0"/>
              </a:rPr>
              <a:t> </a:t>
            </a:r>
            <a:r>
              <a:rPr lang="lt-LT" altLang="lt-LT" dirty="0" err="1">
                <a:latin typeface="Verdana" pitchFamily="32" charset="0"/>
              </a:rPr>
              <a:t>Exception</a:t>
            </a:r>
            <a:r>
              <a:rPr lang="lt-LT" altLang="lt-LT" dirty="0">
                <a:latin typeface="Verdana" pitchFamily="32" charset="0"/>
              </a:rPr>
              <a:t> { ….}</a:t>
            </a:r>
          </a:p>
          <a:p>
            <a:pPr>
              <a:spcBef>
                <a:spcPts val="900"/>
              </a:spcBef>
              <a:spcAft>
                <a:spcPts val="450"/>
              </a:spcAft>
              <a:defRPr/>
            </a:pPr>
            <a:endParaRPr lang="en-US" altLang="lt-LT" dirty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768820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altLang="lt-LT" sz="3600" dirty="0"/>
              <a:t>Ko negali bendrinis tipas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63442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0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310854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Sukurti </a:t>
            </a:r>
            <a:r>
              <a:rPr lang="lt-LT" dirty="0" err="1"/>
              <a:t>Integer</a:t>
            </a:r>
            <a:r>
              <a:rPr lang="lt-LT" dirty="0"/>
              <a:t>, </a:t>
            </a:r>
            <a:r>
              <a:rPr lang="lt-LT" dirty="0" err="1"/>
              <a:t>Double</a:t>
            </a:r>
            <a:r>
              <a:rPr lang="lt-LT" dirty="0"/>
              <a:t>, </a:t>
            </a:r>
            <a:r>
              <a:rPr lang="lt-LT" dirty="0" err="1"/>
              <a:t>Character</a:t>
            </a:r>
            <a:r>
              <a:rPr lang="lt-LT" dirty="0"/>
              <a:t> tipo masyvus ir aprašyti metodą, kuris atspausdintų visus šiuos tipus;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Sukurti</a:t>
            </a:r>
            <a:r>
              <a:rPr lang="en-US" dirty="0"/>
              <a:t> </a:t>
            </a:r>
            <a:r>
              <a:rPr lang="en-US" dirty="0" err="1"/>
              <a:t>bendrin</a:t>
            </a:r>
            <a:r>
              <a:rPr lang="lt-LT" dirty="0"/>
              <a:t>ę klasę, kurioje būtų galima saugoti bet kokio tipo kintamąjį;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Sukurti bendrinį metodą, kuriam perdavus bet kokio tipo masyvą ir reikšmę bus suskaičiuojama kiek kartų tame masyve reikšmė kartojasi.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Sukurti bendrinę klasę kuri turėtų du tipus &lt;K,V&gt; ir paveldėtų Pora </a:t>
            </a:r>
            <a:r>
              <a:rPr lang="lt-LT" dirty="0" err="1"/>
              <a:t>interfeisą</a:t>
            </a:r>
            <a:r>
              <a:rPr lang="lt-L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Sukurti bendrinį metodą, kuris surikiuotų masyvą, nesvarbu koks masyvo tipas.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1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662" y="2020699"/>
            <a:ext cx="6506125" cy="449353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Susikurti klasę </a:t>
            </a:r>
            <a:r>
              <a:rPr lang="lt-LT" dirty="0" err="1"/>
              <a:t>Car</a:t>
            </a:r>
            <a:r>
              <a:rPr lang="lt-LT" dirty="0"/>
              <a:t> su laukais gamintojas, modelis, metai, kaina, </a:t>
            </a:r>
            <a:r>
              <a:rPr lang="lt-LT" dirty="0" err="1"/>
              <a:t>variklioTuris</a:t>
            </a:r>
            <a:r>
              <a:rPr lang="lt-LT" dirty="0"/>
              <a:t>, </a:t>
            </a:r>
            <a:r>
              <a:rPr lang="lt-LT" dirty="0" err="1"/>
              <a:t>kuroTipas</a:t>
            </a:r>
            <a:r>
              <a:rPr lang="lt-L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Nuskaityti</a:t>
            </a:r>
            <a:r>
              <a:rPr lang="en-US" dirty="0"/>
              <a:t> </a:t>
            </a:r>
            <a:r>
              <a:rPr lang="en-US" dirty="0" err="1"/>
              <a:t>duomen</a:t>
            </a:r>
            <a:r>
              <a:rPr lang="lt-LT" dirty="0"/>
              <a:t>ų failą duotą </a:t>
            </a:r>
            <a:r>
              <a:rPr lang="lt-LT" dirty="0" err="1"/>
              <a:t>Moodle</a:t>
            </a:r>
            <a:r>
              <a:rPr lang="lt-LT" dirty="0"/>
              <a:t> ir susidėti visus duomenis į </a:t>
            </a:r>
            <a:r>
              <a:rPr lang="lt-LT" dirty="0" err="1"/>
              <a:t>Car</a:t>
            </a:r>
            <a:r>
              <a:rPr lang="lt-LT" dirty="0"/>
              <a:t>[];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Atspausdinti į failą nuskaitytus duomenis, naudojant iš klasės </a:t>
            </a:r>
            <a:r>
              <a:rPr lang="lt-LT" dirty="0" err="1"/>
              <a:t>toString</a:t>
            </a:r>
            <a:r>
              <a:rPr lang="lt-LT" dirty="0"/>
              <a:t>() </a:t>
            </a:r>
            <a:r>
              <a:rPr lang="lt-LT" dirty="0" err="1"/>
              <a:t>funkiją</a:t>
            </a:r>
            <a:r>
              <a:rPr lang="lt-LT" dirty="0"/>
              <a:t>;</a:t>
            </a:r>
          </a:p>
          <a:p>
            <a:r>
              <a:rPr lang="lt-LT" dirty="0"/>
              <a:t>Šiuos metodus/funkcijas apsirašyti </a:t>
            </a:r>
            <a:r>
              <a:rPr lang="lt-LT" b="1" dirty="0" err="1"/>
              <a:t>main</a:t>
            </a:r>
            <a:r>
              <a:rPr lang="lt-LT" dirty="0"/>
              <a:t> klasėje: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Rasti seniausią mašiną ir ją atspausdinti;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Rasti naujausią mašiną ir ją atspausdinti;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Rasti visas mašinas naujesnes nei 2010 metai ir jas atspausdinti;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Rasti visas mašinas, kurios yra pagamintos tarp 2000 ir 2010 metų ir jas atspausdinti;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Rasti visas VW markės mašinas ir jas atspausdinti;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Rasti</a:t>
            </a:r>
            <a:r>
              <a:rPr lang="en-US" dirty="0"/>
              <a:t> did</a:t>
            </a:r>
            <a:r>
              <a:rPr lang="lt-LT" dirty="0" err="1"/>
              <a:t>žiausią</a:t>
            </a:r>
            <a:r>
              <a:rPr lang="lt-LT" dirty="0"/>
              <a:t> variklio tūrį turinčią mašiną ir ją atspausdinti;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Rasti benzininį variklį turinčių </a:t>
            </a:r>
            <a:r>
              <a:rPr lang="lt-LT"/>
              <a:t>mašinų kiekį;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0908" y="1394398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76003" y="1094414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2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35086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Enum</a:t>
            </a:r>
            <a:r>
              <a:rPr lang="en-US" sz="3200" dirty="0"/>
              <a:t> </a:t>
            </a:r>
            <a:r>
              <a:rPr lang="en-US" sz="3200" dirty="0" err="1"/>
              <a:t>tipas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Kaip</a:t>
            </a:r>
            <a:r>
              <a:rPr lang="en-US" sz="3200" dirty="0"/>
              <a:t> </a:t>
            </a:r>
            <a:r>
              <a:rPr lang="en-US" sz="3200" dirty="0" err="1"/>
              <a:t>sukurti</a:t>
            </a:r>
            <a:r>
              <a:rPr lang="en-US" sz="3200" dirty="0"/>
              <a:t> </a:t>
            </a:r>
            <a:r>
              <a:rPr lang="en-US" sz="3200" dirty="0" err="1"/>
              <a:t>parametrizuot</a:t>
            </a:r>
            <a:r>
              <a:rPr lang="lt-LT" sz="3200" dirty="0"/>
              <a:t>ą klasę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3200" dirty="0"/>
              <a:t>Kaip ją naudoti</a:t>
            </a:r>
          </a:p>
          <a:p>
            <a:endParaRPr lang="en-GB" sz="3200" dirty="0">
              <a:latin typeface="Montserrat Light" pitchFamily="50" charset="0"/>
            </a:endParaRPr>
          </a:p>
          <a:p>
            <a:endParaRPr lang="en-US" sz="3200" dirty="0">
              <a:latin typeface="Montserrat Light" pitchFamily="50" charset="0"/>
            </a:endParaRPr>
          </a:p>
          <a:p>
            <a:endParaRPr lang="en-GB" sz="32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0"/>
              </a:spcBef>
              <a:buChar char="‣"/>
            </a:pPr>
            <a:r>
              <a:rPr lang="lt-LT" sz="2400" dirty="0"/>
              <a:t>Duomenų tipas, kai galima įgyti reikšmes tik iš nurodyto sąrašo</a:t>
            </a:r>
          </a:p>
          <a:p>
            <a:pPr>
              <a:spcBef>
                <a:spcPts val="0"/>
              </a:spcBef>
              <a:buChar char="‣"/>
            </a:pPr>
            <a:endParaRPr lang="lt-LT" sz="2400" dirty="0"/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enum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BLACK, WHITE, RED;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Color.BLACK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ENUM TIPAS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307776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enum</a:t>
            </a:r>
            <a:r>
              <a:rPr lang="lt-LT" sz="2800" dirty="0"/>
              <a:t> negalima praplėsti (!!!), ji yra kaip kad “</a:t>
            </a:r>
            <a:r>
              <a:rPr lang="lt-LT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final</a:t>
            </a:r>
            <a:r>
              <a:rPr lang="lt-LT" sz="2800" dirty="0"/>
              <a:t>” pagal nutylėjimą</a:t>
            </a:r>
          </a:p>
          <a:p>
            <a:pPr>
              <a:spcBef>
                <a:spcPts val="0"/>
              </a:spcBef>
              <a:buChar char="‣"/>
            </a:pPr>
            <a:r>
              <a:rPr lang="lt-LT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enum</a:t>
            </a:r>
            <a:r>
              <a:rPr lang="lt-LT" sz="2800" dirty="0"/>
              <a:t> galima nurodyti savo konstruktorių, papildomus laukus ir metodus</a:t>
            </a:r>
            <a:endParaRPr lang="en-US" sz="2800" dirty="0"/>
          </a:p>
          <a:p>
            <a:pPr>
              <a:spcBef>
                <a:spcPts val="0"/>
              </a:spcBef>
              <a:buChar char="‣"/>
            </a:pPr>
            <a:r>
              <a:rPr lang="en-US" sz="2800" dirty="0" err="1"/>
              <a:t>Daugiau</a:t>
            </a:r>
            <a:r>
              <a:rPr lang="en-US" sz="2800" dirty="0"/>
              <a:t> </a:t>
            </a:r>
            <a:r>
              <a:rPr lang="en-US" sz="2800" dirty="0" err="1"/>
              <a:t>informacijos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http://tutorials.jenkov.com/java/enums.html#enum-example</a:t>
            </a:r>
            <a:endParaRPr lang="lt-LT" sz="28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ENUm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9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954" y="1427945"/>
            <a:ext cx="8500087" cy="153888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Javos kalboje yra dvi galimybės naudoti apibendrintus objektus:</a:t>
            </a:r>
            <a:b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naudoj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bazinę klasę </a:t>
            </a:r>
            <a:r>
              <a:rPr lang="lt-LT" altLang="lt-LT" sz="2400" dirty="0" err="1">
                <a:solidFill>
                  <a:srgbClr val="00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2) taikant b</a:t>
            </a:r>
            <a:r>
              <a:rPr lang="en-US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endrini</a:t>
            </a:r>
            <a:r>
              <a:rPr lang="lt-LT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tip</a:t>
            </a:r>
            <a:r>
              <a:rPr lang="lt-LT" altLang="lt-LT" sz="2400" dirty="0" err="1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lt-LT" sz="2400" dirty="0">
                <a:solidFill>
                  <a:srgbClr val="CC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en-US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lt-LT" altLang="lt-L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763783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parametrizuoti</a:t>
            </a:r>
            <a:r>
              <a:rPr lang="en-US" sz="3600" dirty="0"/>
              <a:t> </a:t>
            </a:r>
            <a:r>
              <a:rPr lang="en-US" sz="3600" dirty="0" err="1"/>
              <a:t>tipai</a:t>
            </a:r>
            <a:r>
              <a:rPr lang="en-US" sz="3600" dirty="0"/>
              <a:t> (generic)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13225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2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697" y="1910359"/>
            <a:ext cx="7710190" cy="462947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225"/>
              </a:spcBef>
            </a:pPr>
            <a:r>
              <a:rPr lang="lt-LT" altLang="lt-LT" dirty="0" err="1">
                <a:latin typeface="Verdana" panose="020B0604030504040204" pitchFamily="34" charset="0"/>
              </a:rPr>
              <a:t>public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latin typeface="Verdana" panose="020B0604030504040204" pitchFamily="34" charset="0"/>
              </a:rPr>
              <a:t>class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>
                <a:latin typeface="Verdana" panose="020B0604030504040204" pitchFamily="34" charset="0"/>
              </a:rPr>
              <a:t>Saugykla</a:t>
            </a:r>
            <a:r>
              <a:rPr lang="lt-LT" altLang="lt-LT" dirty="0">
                <a:latin typeface="Verdana" panose="020B0604030504040204" pitchFamily="34" charset="0"/>
              </a:rPr>
              <a:t> {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private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solidFill>
                  <a:srgbClr val="DC2300"/>
                </a:solidFill>
                <a:latin typeface="Verdana" panose="020B0604030504040204" pitchFamily="34" charset="0"/>
              </a:rPr>
              <a:t>Object</a:t>
            </a:r>
            <a:r>
              <a:rPr lang="lt-LT" altLang="lt-LT" dirty="0">
                <a:latin typeface="Verdana" panose="020B0604030504040204" pitchFamily="34" charset="0"/>
              </a:rPr>
              <a:t> objektas;</a:t>
            </a:r>
          </a:p>
          <a:p>
            <a:pPr>
              <a:spcBef>
                <a:spcPts val="225"/>
              </a:spcBef>
            </a:pPr>
            <a:endParaRPr lang="lt-LT" altLang="lt-LT" sz="800" dirty="0">
              <a:latin typeface="Verdana" panose="020B0604030504040204" pitchFamily="34" charset="0"/>
            </a:endParaRP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public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solidFill>
                  <a:srgbClr val="DC2300"/>
                </a:solidFill>
                <a:latin typeface="Verdana" panose="020B0604030504040204" pitchFamily="34" charset="0"/>
              </a:rPr>
              <a:t>Object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 err="1">
                <a:latin typeface="Verdana" panose="020B0604030504040204" pitchFamily="34" charset="0"/>
              </a:rPr>
              <a:t>get</a:t>
            </a:r>
            <a:r>
              <a:rPr lang="lt-LT" altLang="lt-LT" dirty="0">
                <a:latin typeface="Verdana" panose="020B0604030504040204" pitchFamily="34" charset="0"/>
              </a:rPr>
              <a:t>() {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	</a:t>
            </a:r>
            <a:r>
              <a:rPr lang="en-US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return</a:t>
            </a:r>
            <a:r>
              <a:rPr lang="lt-LT" altLang="lt-LT" dirty="0">
                <a:latin typeface="Verdana" panose="020B0604030504040204" pitchFamily="34" charset="0"/>
              </a:rPr>
              <a:t> objektas; 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public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latin typeface="Verdana" panose="020B0604030504040204" pitchFamily="34" charset="0"/>
              </a:rPr>
              <a:t>void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 err="1">
                <a:latin typeface="Verdana" panose="020B0604030504040204" pitchFamily="34" charset="0"/>
              </a:rPr>
              <a:t>set</a:t>
            </a:r>
            <a:r>
              <a:rPr lang="lt-LT" altLang="lt-LT" dirty="0">
                <a:latin typeface="Verdana" panose="020B0604030504040204" pitchFamily="34" charset="0"/>
              </a:rPr>
              <a:t>(</a:t>
            </a:r>
            <a:r>
              <a:rPr lang="lt-LT" altLang="lt-LT" dirty="0" err="1">
                <a:solidFill>
                  <a:srgbClr val="DC2300"/>
                </a:solidFill>
                <a:latin typeface="Verdana" panose="020B0604030504040204" pitchFamily="34" charset="0"/>
              </a:rPr>
              <a:t>Object</a:t>
            </a:r>
            <a:r>
              <a:rPr lang="lt-LT" altLang="lt-LT" dirty="0">
                <a:latin typeface="Verdana" panose="020B0604030504040204" pitchFamily="34" charset="0"/>
              </a:rPr>
              <a:t> objektas) {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	</a:t>
            </a:r>
            <a:r>
              <a:rPr lang="en-US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this.objektas</a:t>
            </a:r>
            <a:r>
              <a:rPr lang="lt-LT" altLang="lt-LT" dirty="0">
                <a:latin typeface="Verdana" panose="020B0604030504040204" pitchFamily="34" charset="0"/>
              </a:rPr>
              <a:t> = objektas;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sz="1600" dirty="0">
                <a:latin typeface="Verdana" panose="020B0604030504040204" pitchFamily="34" charset="0"/>
              </a:rPr>
              <a:t>}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	</a:t>
            </a:r>
            <a:r>
              <a:rPr lang="lt-LT" altLang="lt-LT" sz="1600" dirty="0" err="1">
                <a:latin typeface="Verdana" panose="020B0604030504040204" pitchFamily="34" charset="0"/>
              </a:rPr>
              <a:t>public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static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void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 err="1">
                <a:latin typeface="Verdana" panose="020B0604030504040204" pitchFamily="34" charset="0"/>
              </a:rPr>
              <a:t>main</a:t>
            </a:r>
            <a:r>
              <a:rPr lang="lt-LT" altLang="lt-LT" sz="1600" dirty="0">
                <a:latin typeface="Verdana" panose="020B0604030504040204" pitchFamily="34" charset="0"/>
              </a:rPr>
              <a:t>(</a:t>
            </a:r>
            <a:r>
              <a:rPr lang="lt-LT" altLang="lt-LT" sz="1600" dirty="0" err="1">
                <a:latin typeface="Verdana" panose="020B0604030504040204" pitchFamily="34" charset="0"/>
              </a:rPr>
              <a:t>String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args</a:t>
            </a:r>
            <a:r>
              <a:rPr lang="lt-LT" altLang="lt-LT" sz="1600" dirty="0">
                <a:latin typeface="Verdana" panose="020B0604030504040204" pitchFamily="34" charset="0"/>
              </a:rPr>
              <a:t>[]) {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        </a:t>
            </a:r>
            <a:r>
              <a:rPr lang="lt-LT" altLang="lt-LT" sz="1600" b="1" dirty="0">
                <a:latin typeface="Verdana" panose="020B0604030504040204" pitchFamily="34" charset="0"/>
              </a:rPr>
              <a:t>Saugykla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 err="1">
                <a:solidFill>
                  <a:srgbClr val="0047FF"/>
                </a:solidFill>
                <a:latin typeface="Verdana" panose="020B0604030504040204" pitchFamily="34" charset="0"/>
              </a:rPr>
              <a:t>sa</a:t>
            </a:r>
            <a:r>
              <a:rPr lang="lt-LT" altLang="lt-LT" sz="1600" dirty="0">
                <a:latin typeface="Verdana" panose="020B0604030504040204" pitchFamily="34" charset="0"/>
              </a:rPr>
              <a:t> = </a:t>
            </a:r>
            <a:r>
              <a:rPr lang="lt-LT" altLang="lt-LT" sz="1600" dirty="0" err="1">
                <a:latin typeface="Verdana" panose="020B0604030504040204" pitchFamily="34" charset="0"/>
              </a:rPr>
              <a:t>new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>
                <a:latin typeface="Verdana" panose="020B0604030504040204" pitchFamily="34" charset="0"/>
              </a:rPr>
              <a:t>Saugykla</a:t>
            </a:r>
            <a:r>
              <a:rPr lang="lt-LT" altLang="lt-LT" sz="1600" dirty="0">
                <a:latin typeface="Verdana" panose="020B0604030504040204" pitchFamily="34" charset="0"/>
              </a:rPr>
              <a:t>();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        </a:t>
            </a:r>
            <a:r>
              <a:rPr lang="lt-LT" altLang="lt-LT" sz="1600" b="1" dirty="0" err="1">
                <a:solidFill>
                  <a:srgbClr val="0047FF"/>
                </a:solidFill>
                <a:latin typeface="Verdana" panose="020B0604030504040204" pitchFamily="34" charset="0"/>
              </a:rPr>
              <a:t>sa.set</a:t>
            </a:r>
            <a:r>
              <a:rPr lang="lt-LT" altLang="lt-LT" sz="1600" dirty="0">
                <a:latin typeface="Verdana" panose="020B0604030504040204" pitchFamily="34" charset="0"/>
              </a:rPr>
              <a:t>("Trečiadienis");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        </a:t>
            </a:r>
            <a:r>
              <a:rPr lang="lt-LT" altLang="lt-LT" sz="1600" dirty="0" err="1">
                <a:latin typeface="Verdana" panose="020B0604030504040204" pitchFamily="34" charset="0"/>
              </a:rPr>
              <a:t>String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str</a:t>
            </a:r>
            <a:r>
              <a:rPr lang="lt-LT" altLang="lt-LT" sz="1600" dirty="0">
                <a:latin typeface="Verdana" panose="020B0604030504040204" pitchFamily="34" charset="0"/>
              </a:rPr>
              <a:t> = </a:t>
            </a:r>
            <a:r>
              <a:rPr lang="lt-LT" altLang="lt-LT" sz="1600" b="1" dirty="0">
                <a:solidFill>
                  <a:srgbClr val="CC6633"/>
                </a:solidFill>
                <a:latin typeface="Verdana" panose="020B0604030504040204" pitchFamily="34" charset="0"/>
              </a:rPr>
              <a:t>(</a:t>
            </a:r>
            <a:r>
              <a:rPr lang="lt-LT" altLang="lt-LT" sz="1600" b="1" dirty="0" err="1">
                <a:solidFill>
                  <a:srgbClr val="CC6633"/>
                </a:solidFill>
                <a:latin typeface="Verdana" panose="020B0604030504040204" pitchFamily="34" charset="0"/>
              </a:rPr>
              <a:t>String</a:t>
            </a:r>
            <a:r>
              <a:rPr lang="lt-LT" altLang="lt-LT" sz="1600" b="1" dirty="0">
                <a:solidFill>
                  <a:srgbClr val="CC6633"/>
                </a:solidFill>
                <a:latin typeface="Verdana" panose="020B0604030504040204" pitchFamily="34" charset="0"/>
              </a:rPr>
              <a:t>)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 err="1">
                <a:solidFill>
                  <a:srgbClr val="0047FF"/>
                </a:solidFill>
                <a:latin typeface="Verdana" panose="020B0604030504040204" pitchFamily="34" charset="0"/>
              </a:rPr>
              <a:t>sa.get</a:t>
            </a:r>
            <a:r>
              <a:rPr lang="lt-LT" altLang="lt-LT" sz="1600" dirty="0">
                <a:latin typeface="Verdana" panose="020B0604030504040204" pitchFamily="34" charset="0"/>
              </a:rPr>
              <a:t>(); </a:t>
            </a:r>
            <a:r>
              <a:rPr lang="lt-LT" altLang="lt-LT" sz="1600" dirty="0">
                <a:solidFill>
                  <a:srgbClr val="00AE00"/>
                </a:solidFill>
                <a:latin typeface="Verdana" panose="020B0604030504040204" pitchFamily="34" charset="0"/>
              </a:rPr>
              <a:t>// </a:t>
            </a:r>
            <a:r>
              <a:rPr lang="lt-LT" altLang="lt-LT" sz="1600" dirty="0">
                <a:solidFill>
                  <a:srgbClr val="FF3366"/>
                </a:solidFill>
                <a:latin typeface="Verdana" panose="020B0604030504040204" pitchFamily="34" charset="0"/>
              </a:rPr>
              <a:t>reikia kastingo  !!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450"/>
              </a:spcAft>
            </a:pPr>
            <a:endParaRPr lang="en-US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498704" y="979892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altLang="lt-LT" sz="3600" dirty="0"/>
              <a:t>Apibendrinimas su </a:t>
            </a:r>
            <a:r>
              <a:rPr lang="lt-LT" altLang="lt-LT" sz="3600" dirty="0" err="1"/>
              <a:t>Object</a:t>
            </a:r>
            <a:r>
              <a:rPr lang="lt-LT" altLang="lt-LT" sz="3600" dirty="0"/>
              <a:t> </a:t>
            </a:r>
            <a:r>
              <a:rPr lang="en-US" altLang="lt-LT" sz="3600" dirty="0" err="1"/>
              <a:t>tipu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538915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0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199" y="2199626"/>
            <a:ext cx="7498366" cy="462947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225"/>
              </a:spcBef>
            </a:pPr>
            <a:r>
              <a:rPr lang="lt-LT" altLang="lt-LT" dirty="0" err="1">
                <a:latin typeface="Verdana" panose="020B0604030504040204" pitchFamily="34" charset="0"/>
              </a:rPr>
              <a:t>public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latin typeface="Verdana" panose="020B0604030504040204" pitchFamily="34" charset="0"/>
              </a:rPr>
              <a:t>class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>
                <a:latin typeface="Verdana" panose="020B0604030504040204" pitchFamily="34" charset="0"/>
              </a:rPr>
              <a:t>Saugykla</a:t>
            </a:r>
            <a:r>
              <a:rPr lang="lt-LT" altLang="lt-LT" b="1" dirty="0">
                <a:solidFill>
                  <a:srgbClr val="DC2300"/>
                </a:solidFill>
                <a:latin typeface="Verdana" panose="020B0604030504040204" pitchFamily="34" charset="0"/>
              </a:rPr>
              <a:t>&lt;T&gt;</a:t>
            </a:r>
            <a:r>
              <a:rPr lang="lt-LT" altLang="lt-LT" dirty="0">
                <a:latin typeface="Verdana" panose="020B0604030504040204" pitchFamily="34" charset="0"/>
              </a:rPr>
              <a:t> {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private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>
                <a:solidFill>
                  <a:srgbClr val="DC2300"/>
                </a:solidFill>
                <a:latin typeface="Verdana" panose="020B0604030504040204" pitchFamily="34" charset="0"/>
              </a:rPr>
              <a:t>T</a:t>
            </a:r>
            <a:r>
              <a:rPr lang="lt-LT" altLang="lt-LT" dirty="0">
                <a:latin typeface="Verdana" panose="020B0604030504040204" pitchFamily="34" charset="0"/>
              </a:rPr>
              <a:t> objektas;</a:t>
            </a:r>
          </a:p>
          <a:p>
            <a:pPr>
              <a:spcBef>
                <a:spcPts val="225"/>
              </a:spcBef>
            </a:pPr>
            <a:endParaRPr lang="lt-LT" altLang="lt-LT" sz="600" dirty="0">
              <a:latin typeface="Verdana" panose="020B0604030504040204" pitchFamily="34" charset="0"/>
            </a:endParaRP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public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>
                <a:solidFill>
                  <a:srgbClr val="DC2300"/>
                </a:solidFill>
                <a:latin typeface="Verdana" panose="020B0604030504040204" pitchFamily="34" charset="0"/>
              </a:rPr>
              <a:t>T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 err="1">
                <a:latin typeface="Verdana" panose="020B0604030504040204" pitchFamily="34" charset="0"/>
              </a:rPr>
              <a:t>get</a:t>
            </a:r>
            <a:r>
              <a:rPr lang="lt-LT" altLang="lt-LT" dirty="0">
                <a:latin typeface="Verdana" panose="020B0604030504040204" pitchFamily="34" charset="0"/>
              </a:rPr>
              <a:t>() {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	</a:t>
            </a:r>
            <a:r>
              <a:rPr lang="en-US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return</a:t>
            </a:r>
            <a:r>
              <a:rPr lang="lt-LT" altLang="lt-LT" dirty="0">
                <a:latin typeface="Verdana" panose="020B0604030504040204" pitchFamily="34" charset="0"/>
              </a:rPr>
              <a:t> objektas;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public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dirty="0" err="1">
                <a:latin typeface="Verdana" panose="020B0604030504040204" pitchFamily="34" charset="0"/>
              </a:rPr>
              <a:t>void</a:t>
            </a:r>
            <a:r>
              <a:rPr lang="lt-LT" altLang="lt-LT" dirty="0">
                <a:latin typeface="Verdana" panose="020B0604030504040204" pitchFamily="34" charset="0"/>
              </a:rPr>
              <a:t> </a:t>
            </a:r>
            <a:r>
              <a:rPr lang="lt-LT" altLang="lt-LT" b="1" dirty="0" err="1">
                <a:latin typeface="Verdana" panose="020B0604030504040204" pitchFamily="34" charset="0"/>
              </a:rPr>
              <a:t>set</a:t>
            </a:r>
            <a:r>
              <a:rPr lang="lt-LT" altLang="lt-LT" dirty="0">
                <a:latin typeface="Verdana" panose="020B0604030504040204" pitchFamily="34" charset="0"/>
              </a:rPr>
              <a:t>(</a:t>
            </a:r>
            <a:r>
              <a:rPr lang="lt-LT" altLang="lt-LT" b="1" dirty="0">
                <a:solidFill>
                  <a:srgbClr val="DC2300"/>
                </a:solidFill>
                <a:latin typeface="Verdana" panose="020B0604030504040204" pitchFamily="34" charset="0"/>
              </a:rPr>
              <a:t>T</a:t>
            </a:r>
            <a:r>
              <a:rPr lang="lt-LT" altLang="lt-LT" dirty="0">
                <a:latin typeface="Verdana" panose="020B0604030504040204" pitchFamily="34" charset="0"/>
              </a:rPr>
              <a:t> objektas) {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en-US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>
                <a:latin typeface="Verdana" panose="020B0604030504040204" pitchFamily="34" charset="0"/>
              </a:rPr>
              <a:t>	</a:t>
            </a:r>
            <a:r>
              <a:rPr lang="lt-LT" altLang="lt-LT" dirty="0" err="1">
                <a:latin typeface="Verdana" panose="020B0604030504040204" pitchFamily="34" charset="0"/>
              </a:rPr>
              <a:t>this.object</a:t>
            </a:r>
            <a:r>
              <a:rPr lang="lt-LT" altLang="lt-LT" dirty="0">
                <a:latin typeface="Verdana" panose="020B0604030504040204" pitchFamily="34" charset="0"/>
              </a:rPr>
              <a:t> = objektas; 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	</a:t>
            </a:r>
            <a:r>
              <a:rPr lang="lt-LT" altLang="lt-LT" sz="1600" dirty="0" err="1">
                <a:latin typeface="Verdana" panose="020B0604030504040204" pitchFamily="34" charset="0"/>
              </a:rPr>
              <a:t>public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static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void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 err="1">
                <a:latin typeface="Verdana" panose="020B0604030504040204" pitchFamily="34" charset="0"/>
              </a:rPr>
              <a:t>main</a:t>
            </a:r>
            <a:r>
              <a:rPr lang="lt-LT" altLang="lt-LT" sz="1600" dirty="0">
                <a:latin typeface="Verdana" panose="020B0604030504040204" pitchFamily="34" charset="0"/>
              </a:rPr>
              <a:t>(</a:t>
            </a:r>
            <a:r>
              <a:rPr lang="lt-LT" altLang="lt-LT" sz="1600" dirty="0" err="1">
                <a:latin typeface="Verdana" panose="020B0604030504040204" pitchFamily="34" charset="0"/>
              </a:rPr>
              <a:t>String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args</a:t>
            </a:r>
            <a:r>
              <a:rPr lang="lt-LT" altLang="lt-LT" sz="1600" dirty="0">
                <a:latin typeface="Verdana" panose="020B0604030504040204" pitchFamily="34" charset="0"/>
              </a:rPr>
              <a:t>[]) {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        </a:t>
            </a:r>
            <a:r>
              <a:rPr lang="lt-LT" altLang="lt-LT" sz="1600" b="1" dirty="0">
                <a:latin typeface="Verdana" panose="020B0604030504040204" pitchFamily="34" charset="0"/>
              </a:rPr>
              <a:t>Saugykla</a:t>
            </a:r>
            <a:r>
              <a:rPr lang="lt-LT" altLang="lt-LT" sz="1600" b="1" dirty="0">
                <a:solidFill>
                  <a:srgbClr val="CC6633"/>
                </a:solidFill>
                <a:latin typeface="Verdana" panose="020B0604030504040204" pitchFamily="34" charset="0"/>
              </a:rPr>
              <a:t>&lt;</a:t>
            </a:r>
            <a:r>
              <a:rPr lang="lt-LT" altLang="lt-LT" sz="1600" b="1" dirty="0" err="1">
                <a:solidFill>
                  <a:srgbClr val="C00000"/>
                </a:solidFill>
                <a:latin typeface="Verdana" panose="020B0604030504040204" pitchFamily="34" charset="0"/>
              </a:rPr>
              <a:t>String</a:t>
            </a:r>
            <a:r>
              <a:rPr lang="lt-LT" altLang="lt-LT" sz="1600" b="1" dirty="0">
                <a:solidFill>
                  <a:srgbClr val="CC6633"/>
                </a:solidFill>
                <a:latin typeface="Verdana" panose="020B0604030504040204" pitchFamily="34" charset="0"/>
              </a:rPr>
              <a:t>&gt;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 err="1">
                <a:solidFill>
                  <a:srgbClr val="0047FF"/>
                </a:solidFill>
                <a:latin typeface="Verdana" panose="020B0604030504040204" pitchFamily="34" charset="0"/>
              </a:rPr>
              <a:t>sa</a:t>
            </a:r>
            <a:r>
              <a:rPr lang="lt-LT" altLang="lt-LT" sz="1600" dirty="0">
                <a:latin typeface="Verdana" panose="020B0604030504040204" pitchFamily="34" charset="0"/>
              </a:rPr>
              <a:t> = </a:t>
            </a:r>
            <a:r>
              <a:rPr lang="lt-LT" altLang="lt-LT" sz="1600" dirty="0" err="1">
                <a:latin typeface="Verdana" panose="020B0604030504040204" pitchFamily="34" charset="0"/>
              </a:rPr>
              <a:t>new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b="1" dirty="0">
                <a:latin typeface="Verdana" panose="020B0604030504040204" pitchFamily="34" charset="0"/>
              </a:rPr>
              <a:t>Saugykla</a:t>
            </a:r>
            <a:r>
              <a:rPr lang="lt-LT" altLang="lt-LT" sz="1600" b="1" dirty="0">
                <a:solidFill>
                  <a:srgbClr val="CC6633"/>
                </a:solidFill>
                <a:latin typeface="Verdana" panose="020B0604030504040204" pitchFamily="34" charset="0"/>
              </a:rPr>
              <a:t>&lt;&gt;</a:t>
            </a:r>
            <a:r>
              <a:rPr lang="lt-LT" altLang="lt-LT" sz="1600" dirty="0">
                <a:latin typeface="Verdana" panose="020B0604030504040204" pitchFamily="34" charset="0"/>
              </a:rPr>
              <a:t>();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        </a:t>
            </a:r>
            <a:r>
              <a:rPr lang="lt-LT" altLang="lt-LT" sz="1600" b="1" dirty="0" err="1">
                <a:solidFill>
                  <a:srgbClr val="0047FF"/>
                </a:solidFill>
                <a:latin typeface="Verdana" panose="020B0604030504040204" pitchFamily="34" charset="0"/>
              </a:rPr>
              <a:t>sa.set</a:t>
            </a:r>
            <a:r>
              <a:rPr lang="lt-LT" altLang="lt-LT" sz="1600" dirty="0">
                <a:latin typeface="Verdana" panose="020B0604030504040204" pitchFamily="34" charset="0"/>
              </a:rPr>
              <a:t>("Trečiadienis");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        </a:t>
            </a:r>
            <a:r>
              <a:rPr lang="lt-LT" altLang="lt-LT" sz="1600" dirty="0" err="1">
                <a:latin typeface="Verdana" panose="020B0604030504040204" pitchFamily="34" charset="0"/>
              </a:rPr>
              <a:t>String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  <a:r>
              <a:rPr lang="lt-LT" altLang="lt-LT" sz="1600" dirty="0" err="1">
                <a:latin typeface="Verdana" panose="020B0604030504040204" pitchFamily="34" charset="0"/>
              </a:rPr>
              <a:t>str</a:t>
            </a:r>
            <a:r>
              <a:rPr lang="lt-LT" altLang="lt-LT" sz="1600" dirty="0">
                <a:latin typeface="Verdana" panose="020B0604030504040204" pitchFamily="34" charset="0"/>
              </a:rPr>
              <a:t> = </a:t>
            </a:r>
            <a:r>
              <a:rPr lang="lt-LT" altLang="lt-LT" sz="1600" b="1" dirty="0" err="1">
                <a:solidFill>
                  <a:srgbClr val="0047FF"/>
                </a:solidFill>
                <a:latin typeface="Verdana" panose="020B0604030504040204" pitchFamily="34" charset="0"/>
              </a:rPr>
              <a:t>sa.get</a:t>
            </a:r>
            <a:r>
              <a:rPr lang="lt-LT" altLang="lt-LT" sz="1600" dirty="0">
                <a:latin typeface="Verdana" panose="020B0604030504040204" pitchFamily="34" charset="0"/>
              </a:rPr>
              <a:t>(); </a:t>
            </a:r>
            <a:r>
              <a:rPr lang="lt-LT" altLang="lt-LT" sz="1600" dirty="0">
                <a:solidFill>
                  <a:srgbClr val="00AE00"/>
                </a:solidFill>
                <a:latin typeface="Verdana" panose="020B0604030504040204" pitchFamily="34" charset="0"/>
              </a:rPr>
              <a:t>// kastingo nebereikia</a:t>
            </a:r>
            <a:r>
              <a:rPr lang="lt-LT" altLang="lt-LT" sz="1600" dirty="0">
                <a:solidFill>
                  <a:srgbClr val="FF3366"/>
                </a:solidFill>
                <a:latin typeface="Verdana" panose="020B0604030504040204" pitchFamily="34" charset="0"/>
              </a:rPr>
              <a:t>  !!</a:t>
            </a:r>
            <a:r>
              <a:rPr lang="lt-LT" altLang="lt-LT" sz="1600" dirty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ts val="225"/>
              </a:spcBef>
            </a:pPr>
            <a:r>
              <a:rPr lang="lt-LT" altLang="lt-LT" sz="1600" dirty="0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225"/>
              </a:spcBef>
            </a:pPr>
            <a:r>
              <a:rPr lang="lt-LT" altLang="lt-LT" dirty="0">
                <a:latin typeface="Verdana" panose="020B0604030504040204" pitchFamily="34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450"/>
              </a:spcAft>
            </a:pPr>
            <a:endParaRPr lang="en-US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5511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altLang="lt-LT" sz="3600" dirty="0"/>
              <a:t>Apibendrinimas su bendriniu tipu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64585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369" y="2625969"/>
            <a:ext cx="7389759" cy="453713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Bendriniam tipui galima naudoti bet kokius vardus, tačiau </a:t>
            </a:r>
            <a:r>
              <a:rPr lang="lt-LT" altLang="lt-LT" i="1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rekomenduoja naudoti vieną didžiąją raidę: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lt-LT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lt-LT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t-LT" altLang="lt-LT" smtClean="0">
                <a:latin typeface="Arial" panose="020B0604020202020204" pitchFamily="34" charset="0"/>
                <a:cs typeface="Arial" panose="020B0604020202020204" pitchFamily="34" charset="0"/>
              </a:rPr>
              <a:t>naudojamas 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Javos kolekcijose, </a:t>
            </a:r>
            <a:b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				pavyzdžiui </a:t>
            </a:r>
            <a:r>
              <a:rPr lang="lt-LT" altLang="lt-LT" b="1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klasėje)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lt-LT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lt-LT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lt-LT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lt-LT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T - </a:t>
            </a:r>
            <a:r>
              <a:rPr lang="lt-LT" altLang="lt-LT" b="1" dirty="0">
                <a:solidFill>
                  <a:srgbClr val="B84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lt-LT" altLang="lt-LT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lt-LT" altLang="lt-L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lt-LT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lt-LT" altLang="lt-LT" dirty="0">
                <a:latin typeface="Arial" panose="020B0604020202020204" pitchFamily="34" charset="0"/>
                <a:cs typeface="Arial" panose="020B0604020202020204" pitchFamily="34" charset="0"/>
              </a:rPr>
              <a:t>    S,U,V etc. - </a:t>
            </a:r>
            <a:r>
              <a:rPr lang="lt-LT" altLang="lt-LT" sz="1600" dirty="0">
                <a:latin typeface="Arial" panose="020B0604020202020204" pitchFamily="34" charset="0"/>
                <a:cs typeface="Arial" panose="020B0604020202020204" pitchFamily="34" charset="0"/>
              </a:rPr>
              <a:t>kai klasė/metodas turi daugiau nei vieną skirtingo tipo parametrą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lt-LT" altLang="lt-L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900"/>
              </a:spcBef>
              <a:spcAft>
                <a:spcPts val="450"/>
              </a:spcAft>
            </a:pPr>
            <a:endParaRPr lang="en-US" alt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altLang="lt-LT" sz="3600" dirty="0"/>
              <a:t>Bendrinio tipo vardai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9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264687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Aprašant parametrizuotus tipus galima jiems nurodyti ir tam tikrus reikalavimus, </a:t>
            </a: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t.y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nurodant ką jie turi būti praplėtę ar realizavę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 </a:t>
            </a:r>
            <a:r>
              <a:rPr lang="lt-LT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extends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ClassA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 </a:t>
            </a:r>
            <a:r>
              <a:rPr lang="lt-LT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implements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InterfaceB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parametrizuoti</a:t>
            </a:r>
            <a:r>
              <a:rPr lang="en-US" sz="3600" dirty="0"/>
              <a:t> </a:t>
            </a:r>
            <a:r>
              <a:rPr lang="en-US" sz="3600" dirty="0" err="1"/>
              <a:t>tipai</a:t>
            </a:r>
            <a:r>
              <a:rPr lang="en-US" sz="3600" dirty="0"/>
              <a:t> (generic)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Parametrizuotos (</a:t>
            </a:r>
            <a:r>
              <a:rPr lang="lt-LT" sz="2000" dirty="0" err="1"/>
              <a:t>generic</a:t>
            </a:r>
            <a:r>
              <a:rPr lang="lt-LT" sz="2000" dirty="0"/>
              <a:t>)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4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818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User</cp:lastModifiedBy>
  <cp:revision>61</cp:revision>
  <dcterms:created xsi:type="dcterms:W3CDTF">2018-11-10T21:15:22Z</dcterms:created>
  <dcterms:modified xsi:type="dcterms:W3CDTF">2019-02-10T07:35:10Z</dcterms:modified>
</cp:coreProperties>
</file>