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84" r:id="rId19"/>
    <p:sldId id="290" r:id="rId20"/>
    <p:sldId id="302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streams/" TargetMode="External"/><Relationship Id="rId2" Type="http://schemas.openxmlformats.org/officeDocument/2006/relationships/hyperlink" Target="https://docs.oracle.com/javase/8/docs/api/java/util/stream/package-summary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interbe.com/posts/2014/07/31/java8-stream-tutorial-examples/" TargetMode="External"/><Relationship Id="rId5" Type="http://schemas.openxmlformats.org/officeDocument/2006/relationships/hyperlink" Target="http://www.oracle.com/technetwork/articles/java/architect-streams-pt2-2227132.html" TargetMode="External"/><Relationship Id="rId4" Type="http://schemas.openxmlformats.org/officeDocument/2006/relationships/hyperlink" Target="http://www.oracle.com/technetwork/articles/java/ma14-java-se-8-streams-2177646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b="0" dirty="0"/>
              <a:t>Objektų sąrašai. Kolekcijos.</a:t>
            </a:r>
            <a:r>
              <a:rPr lang="lt-LT" dirty="0"/>
              <a:t> 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968" y="2711116"/>
            <a:ext cx="7481657" cy="412420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413384" indent="-413384" defTabSz="543305">
              <a:buChar char="‣"/>
              <a:defRPr sz="3162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Map</a:t>
            </a:r>
            <a:r>
              <a:rPr lang="lt-LT" sz="2400" dirty="0"/>
              <a:t> - tai sąsaja, kuri aprašo kaip turi veikti kolekciją tipo “raktas-reikšmė”</a:t>
            </a:r>
          </a:p>
          <a:p>
            <a:pPr marL="413384" indent="-413384" defTabSz="543305">
              <a:buChar char="‣"/>
              <a:defRPr sz="3162"/>
            </a:pPr>
            <a:r>
              <a:rPr lang="lt-LT" sz="2400" dirty="0"/>
              <a:t>Kartai toks kolekcijos tipas vadinamas “žodynu” (</a:t>
            </a:r>
            <a:r>
              <a:rPr lang="lt-LT" sz="2400" dirty="0" err="1"/>
              <a:t>dictionary</a:t>
            </a:r>
            <a:r>
              <a:rPr lang="lt-LT" sz="2400" dirty="0"/>
              <a:t>).</a:t>
            </a:r>
          </a:p>
          <a:p>
            <a:pPr marL="413384" indent="-413384" defTabSz="543305">
              <a:buChar char="‣"/>
              <a:defRPr sz="3162"/>
            </a:pPr>
            <a:r>
              <a:rPr lang="lt-LT" sz="2400" dirty="0"/>
              <a:t>Javoje yra ir kolekcijos sąsaja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Dictionary</a:t>
            </a:r>
            <a:r>
              <a:rPr lang="lt-LT" sz="2400" dirty="0"/>
              <a:t>, bet jos realizacijos pasenusios ir rekomenduojamos nenaudoti. Vietoj jų naudoti rekomenduojama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Map</a:t>
            </a:r>
            <a:r>
              <a:rPr lang="lt-LT" sz="2400" dirty="0"/>
              <a:t>.  </a:t>
            </a:r>
          </a:p>
          <a:p>
            <a:pPr marL="413384" indent="-413384" defTabSz="543305">
              <a:buChar char="‣"/>
              <a:defRPr sz="3162"/>
            </a:pPr>
            <a:r>
              <a:rPr lang="lt-LT" sz="2400" dirty="0"/>
              <a:t> Kaip ir aibės yra paprastas ir lygiuotas variantai raktų (!) atžvilgiu</a:t>
            </a:r>
          </a:p>
          <a:p>
            <a:pPr marL="413384" indent="-413384" defTabSz="543305">
              <a:buChar char="‣"/>
              <a:defRPr sz="3162"/>
            </a:pPr>
            <a:r>
              <a:rPr lang="lt-LT" sz="2400" dirty="0"/>
              <a:t>Paprastą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Map</a:t>
            </a:r>
            <a:r>
              <a:rPr lang="lt-LT" sz="2400" dirty="0"/>
              <a:t> sąsają realizuoja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HashMap</a:t>
            </a:r>
            <a:r>
              <a:rPr lang="lt-LT" sz="2400" dirty="0"/>
              <a:t>, o lygiuotą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TreeMap</a:t>
            </a:r>
            <a:r>
              <a:rPr lang="lt-LT" sz="2400" dirty="0"/>
              <a:t>. Yra ir daugiau realizacijų.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kolekcijos</a:t>
            </a:r>
            <a:r>
              <a:rPr lang="en-US" sz="3600" dirty="0"/>
              <a:t> – </a:t>
            </a:r>
            <a:r>
              <a:rPr lang="en-US" sz="3600" dirty="0" err="1"/>
              <a:t>žodynas</a:t>
            </a:r>
            <a:r>
              <a:rPr lang="lt-LT" sz="3600" dirty="0"/>
              <a:t>(3)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9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Queue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Deque</a:t>
            </a:r>
            <a:r>
              <a:rPr lang="lt-LT" sz="2400" dirty="0"/>
              <a:t> - tai sąsajos panašios į sąrašą tik turinčios papildomas funkcijas ir apribojimus kaip elementai gali būti pridėti ir išimti</a:t>
            </a:r>
          </a:p>
          <a:p>
            <a:pPr>
              <a:buChar char="‣"/>
            </a:pP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Queue</a:t>
            </a:r>
            <a:r>
              <a:rPr lang="lt-LT" sz="2400" dirty="0"/>
              <a:t> - eilę aprašanti sąsaja dirbanti dažniausia FIFO (</a:t>
            </a:r>
            <a:r>
              <a:rPr lang="lt-LT" sz="2400" dirty="0" err="1"/>
              <a:t>first-in-first-out</a:t>
            </a:r>
            <a:r>
              <a:rPr lang="lt-LT" sz="2400" dirty="0"/>
              <a:t>) metodu</a:t>
            </a:r>
          </a:p>
          <a:p>
            <a:pPr>
              <a:buChar char="‣"/>
            </a:pP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Deque</a:t>
            </a:r>
            <a:r>
              <a:rPr lang="lt-LT" sz="2400" dirty="0"/>
              <a:t> yra labai panaši kolekcija į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Queue</a:t>
            </a:r>
            <a:r>
              <a:rPr lang="lt-LT" sz="2400" dirty="0"/>
              <a:t> tik dirba iš abiejų eilės galų</a:t>
            </a:r>
          </a:p>
          <a:p>
            <a:pPr>
              <a:buChar char="‣"/>
            </a:pP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Queue</a:t>
            </a:r>
            <a:r>
              <a:rPr lang="lt-LT" sz="2400" dirty="0"/>
              <a:t> sąsają realizuoja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LinkedList</a:t>
            </a:r>
            <a:r>
              <a:rPr lang="lt-LT" sz="2400" dirty="0"/>
              <a:t>, o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Deque</a:t>
            </a:r>
            <a:r>
              <a:rPr lang="lt-LT" sz="2400" dirty="0"/>
              <a:t> -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ArrayDeque</a:t>
            </a:r>
            <a:endParaRPr lang="lt-LT" sz="2400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kolekcijos – eilė(4)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999" y="1609996"/>
            <a:ext cx="8163204" cy="502137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51155" indent="-351155" defTabSz="461518">
              <a:buChar char="‣"/>
              <a:defRPr sz="2686"/>
            </a:pPr>
            <a:r>
              <a:rPr lang="lt-LT" dirty="0"/>
              <a:t>Kolekcijos (ir bet kokios klasės), kurių elementus galima ištraukti vieną po kito tam tikra tvarka, turi realizuoti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Iterable</a:t>
            </a:r>
            <a:r>
              <a:rPr lang="lt-LT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&lt;Type&gt;</a:t>
            </a:r>
            <a:r>
              <a:rPr lang="lt-LT" dirty="0"/>
              <a:t> sąsają   </a:t>
            </a:r>
          </a:p>
          <a:p>
            <a:pPr marL="351155" indent="-351155" defTabSz="461518">
              <a:buChar char="‣"/>
              <a:defRPr sz="2686"/>
            </a:pPr>
            <a:r>
              <a:rPr lang="lt-LT" dirty="0"/>
              <a:t>Ši </a:t>
            </a:r>
            <a:r>
              <a:rPr lang="lt-LT" dirty="0" err="1"/>
              <a:t>interfeisas</a:t>
            </a:r>
            <a:r>
              <a:rPr lang="lt-LT" dirty="0"/>
              <a:t> reikalauja realizuoti tik vieną metodą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iterator</a:t>
            </a:r>
            <a:r>
              <a:rPr lang="lt-LT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()</a:t>
            </a:r>
            <a:r>
              <a:rPr lang="lt-LT" dirty="0"/>
              <a:t>, kuris turi grąžinti </a:t>
            </a:r>
            <a:r>
              <a:rPr lang="lt-LT" dirty="0" err="1"/>
              <a:t>iteratoriaus</a:t>
            </a:r>
            <a:r>
              <a:rPr lang="lt-LT" dirty="0"/>
              <a:t> objektą, </a:t>
            </a:r>
            <a:r>
              <a:rPr lang="lt-LT" dirty="0" err="1"/>
              <a:t>t.y</a:t>
            </a:r>
            <a:r>
              <a:rPr lang="lt-LT" dirty="0"/>
              <a:t>. objektą, kuris </a:t>
            </a:r>
            <a:r>
              <a:rPr lang="lt-LT" dirty="0" err="1"/>
              <a:t>realiziuoja</a:t>
            </a:r>
            <a:r>
              <a:rPr lang="lt-LT" dirty="0"/>
              <a:t> sąsają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Iterator</a:t>
            </a:r>
            <a:r>
              <a:rPr lang="lt-LT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&lt;Type&gt;</a:t>
            </a:r>
          </a:p>
          <a:p>
            <a:pPr marL="351155" indent="-351155" defTabSz="461518">
              <a:buChar char="‣"/>
              <a:defRPr sz="2686"/>
            </a:pP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Iterator</a:t>
            </a:r>
            <a:r>
              <a:rPr lang="lt-LT" dirty="0"/>
              <a:t> </a:t>
            </a:r>
            <a:r>
              <a:rPr lang="lt-LT" dirty="0" err="1"/>
              <a:t>interfeisas</a:t>
            </a:r>
            <a:r>
              <a:rPr lang="lt-LT" dirty="0"/>
              <a:t> reikalauja realizuoti šiuos metodus:</a:t>
            </a:r>
          </a:p>
          <a:p>
            <a:pPr marL="0" lvl="1" indent="180594" defTabSz="461518">
              <a:buClrTx/>
              <a:buSzTx/>
              <a:buFontTx/>
              <a:buNone/>
              <a:defRPr sz="268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hasNext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180594" defTabSz="461518">
              <a:buClrTx/>
              <a:buSzTx/>
              <a:buFontTx/>
              <a:buNone/>
              <a:defRPr sz="268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180594" defTabSz="461518">
              <a:buClrTx/>
              <a:buSzTx/>
              <a:buFontTx/>
              <a:buNone/>
              <a:defRPr sz="268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remove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351155" indent="-351155" defTabSz="461518">
              <a:buChar char="‣"/>
              <a:defRPr sz="2686"/>
            </a:pPr>
            <a:r>
              <a:rPr lang="lt-LT" dirty="0"/>
              <a:t>Pastaba: metodą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remove</a:t>
            </a:r>
            <a:r>
              <a:rPr lang="lt-LT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()</a:t>
            </a:r>
            <a:r>
              <a:rPr lang="lt-LT" dirty="0"/>
              <a:t> neprivalu realizuoti, jei kolekcija nepalaiko bet kokio elemento naikinimo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824573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iteratorius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330524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732840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iteratorius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89792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pic>
        <p:nvPicPr>
          <p:cNvPr id="8" name="pasted-movie.gif" descr="pasted-movie.gif">
            <a:extLst>
              <a:ext uri="{FF2B5EF4-FFF2-40B4-BE49-F238E27FC236}">
                <a16:creationId xmlns:a16="http://schemas.microsoft.com/office/drawing/2014/main" id="{9FF37316-C71B-4DC1-A907-ADB61235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2174" y="1339413"/>
            <a:ext cx="6517387" cy="4993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86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Iteratorius</a:t>
            </a:r>
            <a:r>
              <a:rPr lang="lt-LT" sz="3600" dirty="0"/>
              <a:t>(5)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8" name="Standartinis ciklas naudojant iteratorių:…">
            <a:extLst>
              <a:ext uri="{FF2B5EF4-FFF2-40B4-BE49-F238E27FC236}">
                <a16:creationId xmlns:a16="http://schemas.microsoft.com/office/drawing/2014/main" id="{AB4A380C-9AFF-4C6A-9095-BE22743F72C0}"/>
              </a:ext>
            </a:extLst>
          </p:cNvPr>
          <p:cNvSpPr txBox="1">
            <a:spLocks noGrp="1"/>
          </p:cNvSpPr>
          <p:nvPr/>
        </p:nvSpPr>
        <p:spPr>
          <a:xfrm>
            <a:off x="914399" y="2663237"/>
            <a:ext cx="11988800" cy="416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Char char="‣"/>
            </a:pP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Standartinis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ciklas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naudojant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iteratorių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Iterator&lt;Type&gt; iterator =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collection.iterator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(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iterator.hasNext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 {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Type s =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iterator.next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…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403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116955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dirty="0"/>
              <a:t>Standartinis ciklas naudojant </a:t>
            </a:r>
            <a:r>
              <a:rPr lang="lt-LT" dirty="0" err="1"/>
              <a:t>iteratorių</a:t>
            </a:r>
            <a:r>
              <a:rPr lang="lt-LT" dirty="0"/>
              <a:t>: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(Type s :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collection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…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iteratorius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4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463" y="1321501"/>
            <a:ext cx="7743098" cy="56323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422275" indent="-422275" defTabSz="554990">
              <a:spcBef>
                <a:spcPts val="2600"/>
              </a:spcBef>
              <a:buChar char="‣"/>
              <a:defRPr sz="3230"/>
            </a:pPr>
            <a:r>
              <a:rPr lang="lt-LT" sz="3200" dirty="0"/>
              <a:t>Ciklo metu negalima trinti ar pridėti elementų į </a:t>
            </a:r>
            <a:r>
              <a:rPr lang="lt-LT" sz="3200" dirty="0" err="1"/>
              <a:t>iteruojamą</a:t>
            </a:r>
            <a:r>
              <a:rPr lang="lt-LT" sz="3200" dirty="0"/>
              <a:t> kolekciją: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(Type s : </a:t>
            </a: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collection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…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collection.add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(a);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…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lt-LT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collection.remove</a:t>
            </a: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(b);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657339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iteratorius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498" y="1181269"/>
            <a:ext cx="7706246" cy="513986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422275" indent="-422275" defTabSz="554990">
              <a:spcBef>
                <a:spcPts val="2600"/>
              </a:spcBef>
              <a:buChar char="‣"/>
              <a:defRPr sz="3230"/>
            </a:pPr>
            <a:r>
              <a:rPr lang="lt-LT" sz="2800" dirty="0"/>
              <a:t>Jei ciklo metu norime trinti elementus tai reikia tiesiogiai naudoti </a:t>
            </a:r>
            <a:r>
              <a:rPr lang="lt-LT" sz="2800" dirty="0" err="1"/>
              <a:t>iteratorių</a:t>
            </a:r>
            <a:r>
              <a:rPr lang="lt-LT" sz="2800" dirty="0"/>
              <a:t>: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&lt;Type&gt;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collection.iterator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while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iterator.hasNext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()) {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Type s =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iterator.next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…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iterator.remove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lvl="1" indent="217170" defTabSz="554990">
              <a:spcBef>
                <a:spcPts val="2600"/>
              </a:spcBef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496927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Iteratorius</a:t>
            </a:r>
            <a:r>
              <a:rPr lang="en-US" sz="3600" dirty="0"/>
              <a:t> (6)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109906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5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Kolekcijų karkasas (</a:t>
            </a:r>
            <a:r>
              <a:rPr lang="lt-LT" sz="2400" dirty="0" err="1"/>
              <a:t>framework</a:t>
            </a:r>
            <a:r>
              <a:rPr lang="lt-LT" sz="2400" dirty="0"/>
              <a:t>) susideda ne tik iš </a:t>
            </a:r>
            <a:r>
              <a:rPr lang="lt-LT" sz="2400" dirty="0" err="1"/>
              <a:t>interfeisų</a:t>
            </a:r>
            <a:r>
              <a:rPr lang="lt-LT" sz="2400" dirty="0"/>
              <a:t> ir klasių, bet ir iš funkcijų -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java.util.Collections</a:t>
            </a:r>
            <a:r>
              <a:rPr lang="lt-L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sz="2400" dirty="0"/>
              <a:t>klasės statinių metodų</a:t>
            </a:r>
          </a:p>
          <a:p>
            <a:pPr>
              <a:buChar char="‣"/>
            </a:pPr>
            <a:r>
              <a:rPr lang="lt-LT" sz="2400" dirty="0"/>
              <a:t>Labai daug visokių metodų darbui su kolekcijomis: lygiavimas, paieška, </a:t>
            </a:r>
            <a:r>
              <a:rPr lang="lt-LT" sz="2400" dirty="0" err="1"/>
              <a:t>max</a:t>
            </a:r>
            <a:r>
              <a:rPr lang="lt-LT" sz="2400" dirty="0"/>
              <a:t> ar min elementų paieška ir t.t.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kolekcijų funkcijos</a:t>
            </a:r>
            <a:r>
              <a:rPr lang="en-US" sz="3600" dirty="0"/>
              <a:t> (7)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140909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9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120" y="1920083"/>
            <a:ext cx="8192968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&lt;T, R&gt; - operacija (funkcija), kuri turi vieną parametrą tipo T ir grąžina rezultatą tipo R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Predicate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&lt;T&gt; - operacija (funkcija), kuri turi vieną parametrą tipo T ir grąžina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tipo rezultatą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Supplier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&lt;T&gt; - operacija (funkcija), kuri neturi parametrų ir grąžina T tipo rezultatą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Consumer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&lt;T&gt; - operacija (funkcija), kuri turi vieną parametrą tipo T ir nieko negrąžina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Optional</a:t>
            </a:r>
            <a:r>
              <a:rPr lang="lt-LT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&lt;T&gt; - klasė skirta darbui su T tipo objektais kurie gali būti ir </a:t>
            </a:r>
            <a:r>
              <a:rPr lang="lt-LT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endParaRPr lang="lt-LT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591758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naujos</a:t>
            </a:r>
            <a:r>
              <a:rPr lang="en-US" sz="3600" dirty="0"/>
              <a:t> </a:t>
            </a:r>
            <a:r>
              <a:rPr lang="en-US" sz="3600" dirty="0" err="1"/>
              <a:t>sąsajos</a:t>
            </a:r>
            <a:r>
              <a:rPr lang="en-US" sz="3600" dirty="0"/>
              <a:t> / </a:t>
            </a:r>
            <a:r>
              <a:rPr lang="en-US" sz="3600" dirty="0" err="1"/>
              <a:t>KLAsĖ</a:t>
            </a:r>
            <a:r>
              <a:rPr lang="en-US" sz="3600" dirty="0"/>
              <a:t>(8)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75413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sz="1400" dirty="0"/>
              <a:t>Kas yra Kolekcijos?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Kolekcijų tipai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Kolekcijos...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Iteratorius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Stream</a:t>
            </a:r>
            <a:endParaRPr lang="lt-LT" sz="14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5" y="1255920"/>
            <a:ext cx="8864666" cy="523220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523202" indent="-523202" defTabSz="714732">
              <a:buChar char="‣"/>
              <a:defRPr sz="4002"/>
            </a:pPr>
            <a:r>
              <a:rPr lang="lt-LT" sz="2400" dirty="0"/>
              <a:t>Kolekcijų karkasas (</a:t>
            </a:r>
            <a:r>
              <a:rPr lang="lt-LT" sz="2400" dirty="0" err="1"/>
              <a:t>framework</a:t>
            </a:r>
            <a:r>
              <a:rPr lang="lt-LT" sz="2400" dirty="0"/>
              <a:t>), pradedant </a:t>
            </a:r>
            <a:r>
              <a:rPr lang="lt-LT" sz="2400" dirty="0" err="1"/>
              <a:t>java</a:t>
            </a:r>
            <a:r>
              <a:rPr lang="lt-LT" sz="2400" dirty="0"/>
              <a:t> 8 versija, turi naują “dalykėlį”. kuris puikiai dera su lambda išraiškomis ir yra vadinamas kolekcijų srautu (</a:t>
            </a:r>
            <a:r>
              <a:rPr lang="lt-LT" sz="2400" dirty="0" err="1"/>
              <a:t>stream</a:t>
            </a:r>
            <a:r>
              <a:rPr lang="lt-LT" sz="2400" dirty="0"/>
              <a:t>)</a:t>
            </a:r>
          </a:p>
          <a:p>
            <a:pPr marL="523202" indent="-523202" defTabSz="714732">
              <a:buChar char="‣"/>
              <a:defRPr sz="4002"/>
            </a:pPr>
            <a:r>
              <a:rPr lang="lt-LT" sz="2400" dirty="0"/>
              <a:t>Srautai skirti aprašyti ir vykdyti veiksmus su kolekcijos elementais</a:t>
            </a:r>
          </a:p>
          <a:p>
            <a:pPr marL="523202" indent="-523202" defTabSz="714732">
              <a:buChar char="‣"/>
              <a:defRPr sz="4002"/>
            </a:pPr>
            <a:r>
              <a:rPr lang="lt-LT" sz="2400" dirty="0"/>
              <a:t>Srautus galima įsivaizduoti kaip konvejerį arba vamzdyną (</a:t>
            </a:r>
            <a:r>
              <a:rPr lang="lt-LT" sz="2400" dirty="0" err="1"/>
              <a:t>pipeline</a:t>
            </a:r>
            <a:r>
              <a:rPr lang="lt-LT" sz="2400" dirty="0"/>
              <a:t>), per kurį juda mūsų kolekcijos elementai ir tam tikrose vietose su tais elementais atliekamos tam tikros operacijos - elementai keičiami (</a:t>
            </a:r>
            <a:r>
              <a:rPr lang="lt-LT" sz="2400" dirty="0" err="1"/>
              <a:t>map</a:t>
            </a:r>
            <a:r>
              <a:rPr lang="lt-LT" sz="2400" dirty="0"/>
              <a:t>), atrenkami (</a:t>
            </a:r>
            <a:r>
              <a:rPr lang="lt-LT" sz="2400" dirty="0" err="1"/>
              <a:t>filter</a:t>
            </a:r>
            <a:r>
              <a:rPr lang="lt-LT" sz="2400" dirty="0"/>
              <a:t>), rūšiuojami (</a:t>
            </a:r>
            <a:r>
              <a:rPr lang="lt-LT" sz="2400" dirty="0" err="1"/>
              <a:t>sort</a:t>
            </a:r>
            <a:r>
              <a:rPr lang="lt-LT" sz="2400" dirty="0"/>
              <a:t>) ir vėliau, jei reikia, surenkami į konteinerį (</a:t>
            </a:r>
            <a:r>
              <a:rPr lang="lt-LT" sz="2400" dirty="0" err="1"/>
              <a:t>collect</a:t>
            </a:r>
            <a:r>
              <a:rPr lang="lt-LT" sz="2400" dirty="0"/>
              <a:t>)</a:t>
            </a:r>
          </a:p>
          <a:p>
            <a:pPr marL="523202" indent="-523202" defTabSz="714732">
              <a:buChar char="‣"/>
              <a:defRPr sz="4002"/>
            </a:pPr>
            <a:r>
              <a:rPr lang="lt-LT" sz="2400" dirty="0"/>
              <a:t>Srauto operaciją galima įsivaizduoti kaip veiksmą, kuris įėjime  gauna vieną elementų rinkinį ir pagal kažkokias taisykles sugeneruoja išėjime kitų ar tų pačių elementų kitą rinkinį</a:t>
            </a:r>
          </a:p>
          <a:p>
            <a:pPr marL="523202" indent="-523202" defTabSz="714732">
              <a:buChar char="‣"/>
              <a:defRPr sz="4002"/>
            </a:pPr>
            <a:r>
              <a:rPr lang="lt-LT" sz="2400" dirty="0"/>
              <a:t>Veiksmai gali būti vykdomi nuosekliai (vienas elementas po kito) arba lygiagrečiai (keli elementai vienu metu)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591758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srautai</a:t>
            </a:r>
            <a:r>
              <a:rPr lang="en-US" sz="3600" dirty="0"/>
              <a:t> (stream) (9)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255454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dirty="0" err="1"/>
              <a:t>Paprasčiausi</a:t>
            </a:r>
            <a:r>
              <a:rPr lang="en-US" dirty="0"/>
              <a:t> </a:t>
            </a:r>
            <a:r>
              <a:rPr lang="en-US" dirty="0" err="1"/>
              <a:t>būdai</a:t>
            </a:r>
            <a:r>
              <a:rPr lang="en-US" dirty="0"/>
              <a:t> </a:t>
            </a:r>
            <a:r>
              <a:rPr lang="en-US" dirty="0" err="1"/>
              <a:t>gauti</a:t>
            </a:r>
            <a:r>
              <a:rPr lang="en-US" dirty="0"/>
              <a:t> </a:t>
            </a:r>
            <a:r>
              <a:rPr lang="en-US" dirty="0" err="1"/>
              <a:t>srautą</a:t>
            </a:r>
            <a:r>
              <a:rPr lang="en-US" dirty="0"/>
              <a:t>: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Arrays.stream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(…)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kolekcija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.stream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()…,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kolekcija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.parallelStream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()…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Stream.of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(…)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IntStream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DoubleStream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….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new Random().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srautai</a:t>
            </a:r>
            <a:r>
              <a:rPr lang="en-US" sz="3600" dirty="0"/>
              <a:t> (stream)(10)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4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144655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dirty="0"/>
              <a:t>Yra dviejų rūšių srautų operacijos:</a:t>
            </a:r>
          </a:p>
          <a:p>
            <a:pPr lvl="1">
              <a:buChar char="‣"/>
            </a:pPr>
            <a:r>
              <a:rPr lang="lt-LT" b="1" dirty="0"/>
              <a:t>tarpinė</a:t>
            </a:r>
            <a:r>
              <a:rPr lang="lt-LT" dirty="0"/>
              <a:t> - jos rezultatas yra kitas srautas (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sort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</a:t>
            </a:r>
            <a:r>
              <a:rPr lang="lt-LT" dirty="0"/>
              <a:t>)</a:t>
            </a:r>
          </a:p>
          <a:p>
            <a:pPr lvl="1">
              <a:buChar char="‣"/>
            </a:pPr>
            <a:r>
              <a:rPr lang="lt-LT" b="1" dirty="0"/>
              <a:t>galutinė</a:t>
            </a:r>
            <a:r>
              <a:rPr lang="lt-LT" dirty="0"/>
              <a:t> - ji arba neturi rezultato (</a:t>
            </a:r>
            <a:r>
              <a:rPr lang="lt-LT" dirty="0" err="1"/>
              <a:t>void</a:t>
            </a:r>
            <a:r>
              <a:rPr lang="lt-LT" dirty="0"/>
              <a:t>) arba rezultatas nėra srautas (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forEach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ifPresent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srautų operacijos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271" y="2931279"/>
            <a:ext cx="7638354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Srautų operacijoms keliami šie reikalavimai, jos turi būti:</a:t>
            </a:r>
          </a:p>
          <a:p>
            <a:pPr lvl="1">
              <a:buChar char="‣"/>
            </a:pPr>
            <a:r>
              <a:rPr lang="lt-LT" sz="2400" b="1" dirty="0"/>
              <a:t>neįsimenamos (</a:t>
            </a:r>
            <a:r>
              <a:rPr lang="lt-LT" sz="2400" b="1" dirty="0" err="1"/>
              <a:t>stateless</a:t>
            </a:r>
            <a:r>
              <a:rPr lang="lt-LT" sz="2400" b="1" dirty="0"/>
              <a:t>)</a:t>
            </a:r>
            <a:r>
              <a:rPr lang="lt-LT" sz="2400" dirty="0"/>
              <a:t> - jos rezultatas nepriklauso nuo ankstesnių rezultatų</a:t>
            </a:r>
          </a:p>
          <a:p>
            <a:pPr lvl="1">
              <a:buChar char="‣"/>
            </a:pPr>
            <a:r>
              <a:rPr lang="lt-LT" sz="2400" b="1" dirty="0"/>
              <a:t>nesikišanti (</a:t>
            </a:r>
            <a:r>
              <a:rPr lang="lt-LT" sz="2400" b="1" dirty="0" err="1"/>
              <a:t>non</a:t>
            </a:r>
            <a:r>
              <a:rPr lang="lt-LT" sz="2400" b="1" dirty="0"/>
              <a:t> </a:t>
            </a:r>
            <a:r>
              <a:rPr lang="lt-LT" sz="2400" b="1" dirty="0" err="1"/>
              <a:t>interference</a:t>
            </a:r>
            <a:r>
              <a:rPr lang="lt-LT" sz="2400" b="1" dirty="0"/>
              <a:t>)</a:t>
            </a:r>
            <a:r>
              <a:rPr lang="lt-LT" sz="2400" dirty="0"/>
              <a:t> - ji nemodifikuoja, </a:t>
            </a:r>
            <a:r>
              <a:rPr lang="lt-LT" sz="2400" dirty="0" err="1"/>
              <a:t>t.y</a:t>
            </a:r>
            <a:r>
              <a:rPr lang="lt-LT" sz="2400" dirty="0"/>
              <a:t>. nesikiša į pradinį srautą</a:t>
            </a:r>
          </a:p>
          <a:p>
            <a:pPr lvl="1">
              <a:buChar char="‣"/>
            </a:pPr>
            <a:r>
              <a:rPr lang="lt-LT" sz="2400" b="1" dirty="0"/>
              <a:t>be šalutinių poveikių (</a:t>
            </a:r>
            <a:r>
              <a:rPr lang="lt-LT" sz="2400" b="1" dirty="0" err="1"/>
              <a:t>side-effects</a:t>
            </a:r>
            <a:r>
              <a:rPr lang="lt-LT" sz="2400" b="1" dirty="0"/>
              <a:t>)</a:t>
            </a:r>
            <a:r>
              <a:rPr lang="lt-LT" sz="2400" dirty="0"/>
              <a:t> - rezultatas nepriklauso nuo jokių kitų pašalinių aplinkybių</a:t>
            </a:r>
          </a:p>
          <a:p>
            <a:pPr>
              <a:buChar char="‣"/>
            </a:pPr>
            <a:r>
              <a:rPr lang="lt-LT" sz="2400" dirty="0"/>
              <a:t>Pastaba: operacijos gali ir nesilaikyti šių reikalavimų, bet tada rezultatas gali būti nenusakomas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reikalavimai srautų operacijoms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5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153888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sz="2400" dirty="0" err="1"/>
              <a:t>Srautai</a:t>
            </a:r>
            <a:r>
              <a:rPr lang="en-US" sz="2400" dirty="0"/>
              <a:t> </a:t>
            </a:r>
            <a:r>
              <a:rPr lang="en-US" sz="2400" dirty="0" err="1"/>
              <a:t>gali</a:t>
            </a:r>
            <a:r>
              <a:rPr lang="en-US" sz="2400" dirty="0"/>
              <a:t> </a:t>
            </a:r>
            <a:r>
              <a:rPr lang="en-US" sz="2400" dirty="0" err="1"/>
              <a:t>būti</a:t>
            </a:r>
            <a:r>
              <a:rPr lang="en-US" sz="2400" dirty="0"/>
              <a:t> </a:t>
            </a:r>
            <a:r>
              <a:rPr lang="en-US" sz="2400" dirty="0" err="1"/>
              <a:t>sulygiuoti</a:t>
            </a:r>
            <a:r>
              <a:rPr lang="en-US" sz="2400" dirty="0"/>
              <a:t> (ordered) </a:t>
            </a:r>
            <a:r>
              <a:rPr lang="en-US" sz="2400" dirty="0" err="1"/>
              <a:t>arba</a:t>
            </a:r>
            <a:r>
              <a:rPr lang="en-US" sz="2400" dirty="0"/>
              <a:t> ne (unordered)</a:t>
            </a:r>
          </a:p>
          <a:p>
            <a:pPr>
              <a:buChar char="‣"/>
            </a:pPr>
            <a:r>
              <a:rPr lang="en-US" sz="2400" dirty="0" err="1"/>
              <a:t>Jei</a:t>
            </a:r>
            <a:r>
              <a:rPr lang="en-US" sz="2400" dirty="0"/>
              <a:t> </a:t>
            </a:r>
            <a:r>
              <a:rPr lang="en-US" sz="2400" dirty="0" err="1"/>
              <a:t>srautas</a:t>
            </a:r>
            <a:r>
              <a:rPr lang="en-US" sz="2400" dirty="0"/>
              <a:t> </a:t>
            </a:r>
            <a:r>
              <a:rPr lang="en-US" sz="2400" dirty="0" err="1"/>
              <a:t>nelygiuotas</a:t>
            </a:r>
            <a:r>
              <a:rPr lang="en-US" sz="2400" dirty="0"/>
              <a:t>, tai </a:t>
            </a:r>
            <a:r>
              <a:rPr lang="en-US" sz="2400" dirty="0" err="1"/>
              <a:t>rezultato</a:t>
            </a:r>
            <a:r>
              <a:rPr lang="en-US" sz="2400" dirty="0"/>
              <a:t> </a:t>
            </a:r>
            <a:r>
              <a:rPr lang="en-US" sz="2400" dirty="0" err="1"/>
              <a:t>tvarka</a:t>
            </a:r>
            <a:r>
              <a:rPr lang="en-US" sz="2400" dirty="0"/>
              <a:t> </a:t>
            </a:r>
            <a:r>
              <a:rPr lang="en-US" sz="2400" dirty="0" err="1"/>
              <a:t>negarantuota</a:t>
            </a:r>
            <a:r>
              <a:rPr lang="en-US" sz="2400" dirty="0"/>
              <a:t>, </a:t>
            </a:r>
            <a:r>
              <a:rPr lang="en-US" sz="2400" dirty="0" err="1"/>
              <a:t>t.y</a:t>
            </a:r>
            <a:r>
              <a:rPr lang="en-US" sz="2400" dirty="0"/>
              <a:t>. </a:t>
            </a:r>
            <a:r>
              <a:rPr lang="en-US" sz="2400" dirty="0" err="1"/>
              <a:t>gali</a:t>
            </a:r>
            <a:r>
              <a:rPr lang="en-US" sz="2400" dirty="0"/>
              <a:t> </a:t>
            </a:r>
            <a:r>
              <a:rPr lang="en-US" sz="2400" dirty="0" err="1"/>
              <a:t>būti</a:t>
            </a:r>
            <a:r>
              <a:rPr lang="en-US" sz="2400" dirty="0"/>
              <a:t> bet </a:t>
            </a:r>
            <a:r>
              <a:rPr lang="en-US" sz="2400" dirty="0" err="1"/>
              <a:t>kokia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lygiuoti</a:t>
            </a:r>
            <a:r>
              <a:rPr lang="en-US" sz="3600" dirty="0"/>
              <a:t>/</a:t>
            </a:r>
            <a:r>
              <a:rPr lang="en-US" sz="3600" dirty="0" err="1"/>
              <a:t>nelygiuoti</a:t>
            </a:r>
            <a:r>
              <a:rPr lang="en-US" sz="3600" dirty="0"/>
              <a:t> </a:t>
            </a:r>
            <a:r>
              <a:rPr lang="en-US" sz="3600" dirty="0" err="1"/>
              <a:t>srautAI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8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lt-LT" sz="2400" dirty="0"/>
              <a:t> - filtravimas - tarpinė operacija, kurios parametras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Predicate</a:t>
            </a:r>
            <a:r>
              <a:rPr lang="lt-LT" sz="2400" dirty="0"/>
              <a:t> funkcijos tipo. Praleidžiami tik tie srauto elementai, kuriems funkcija grąžina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true</a:t>
            </a:r>
            <a:endParaRPr lang="lt-LT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har char="‣"/>
            </a:pP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lt-LT" sz="2400" dirty="0"/>
              <a:t> - tarpinė operacija, kurios parametras </a:t>
            </a: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lt-LT" sz="2400" dirty="0"/>
              <a:t> tipo. Funkcija vykdoma kiekvienam srauto elementui ir grąžinamas naujas srautas</a:t>
            </a:r>
          </a:p>
          <a:p>
            <a:pPr>
              <a:buChar char="‣"/>
            </a:pPr>
            <a:r>
              <a:rPr lang="lt-LT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sorted</a:t>
            </a:r>
            <a:r>
              <a:rPr lang="lt-LT" sz="2400" dirty="0"/>
              <a:t> - tarpinė operacija kuri lygiuoja srauto elementus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tarpinės operacijos</a:t>
            </a:r>
            <a:r>
              <a:rPr lang="en-US" sz="3600" dirty="0"/>
              <a:t>(11)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6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forEach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kiekvienam elementui atliekama funkcija</a:t>
            </a:r>
          </a:p>
          <a:p>
            <a:pPr>
              <a:buChar char="‣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mažinimo galutinė operacija grąžinanti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Optional</a:t>
            </a:r>
            <a:endParaRPr lang="lt-L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553882" lvl="1" indent="-893482">
              <a:buClrTx/>
              <a:buSzPct val="100000"/>
              <a:buFontTx/>
              <a:buAutoNum type="arabicPeriod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BinaryOperator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accumulator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1553882" lvl="1" indent="-893482">
              <a:buClrTx/>
              <a:buSzPct val="100000"/>
              <a:buFontTx/>
              <a:buAutoNum type="arabicPeriod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identity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BinaryOperator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accumulator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1553882" lvl="1" indent="-893482">
              <a:buClrTx/>
              <a:buSzPct val="100000"/>
              <a:buFontTx/>
              <a:buAutoNum type="arabicPeriod"/>
            </a:pP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identity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BiFunction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accumulator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BinaryOperator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lt-LT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combiner</a:t>
            </a:r>
            <a:r>
              <a:rPr lang="lt-L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lvl="1">
              <a:buChar char="‣"/>
            </a:pPr>
            <a:r>
              <a:rPr lang="lt-L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Pastaba: trečia forma veikia lygiagretaus srauto atveju. Kitu atveju ji reikia kaip antra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galutinės operacijos</a:t>
            </a:r>
            <a:r>
              <a:rPr lang="en-US" sz="3600" dirty="0"/>
              <a:t> (12)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200054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collect</a:t>
            </a:r>
            <a:r>
              <a:rPr lang="en-US" dirty="0"/>
              <a:t> -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srauto</a:t>
            </a:r>
            <a:r>
              <a:rPr lang="en-US" dirty="0"/>
              <a:t> </a:t>
            </a:r>
            <a:r>
              <a:rPr lang="en-US" dirty="0" err="1"/>
              <a:t>sukuria</a:t>
            </a:r>
            <a:r>
              <a:rPr lang="en-US" dirty="0"/>
              <a:t> </a:t>
            </a:r>
            <a:r>
              <a:rPr lang="en-US" dirty="0" err="1"/>
              <a:t>kolekciją</a:t>
            </a:r>
            <a:endParaRPr lang="en-US" dirty="0"/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Collectors.toList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Collectors.toSet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Collectors.toMap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Collectors.groupingBy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Collectors.reducing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Collectors.mapping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galutinės operacijos</a:t>
            </a:r>
            <a:r>
              <a:rPr lang="en-US" sz="3600" dirty="0"/>
              <a:t> (13)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0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42" y="2931279"/>
            <a:ext cx="8304145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en-US" sz="2400" u="sng" dirty="0">
                <a:solidFill>
                  <a:srgbClr val="FFFFFF"/>
                </a:solidFill>
                <a:hlinkClick r:id="rId2"/>
              </a:rPr>
              <a:t>https://docs.oracle.com/javase/8/docs/api/java/util/stream/package-summary.html</a:t>
            </a:r>
          </a:p>
          <a:p>
            <a:pPr>
              <a:buChar char="‣"/>
            </a:pPr>
            <a:r>
              <a:rPr lang="en-US" sz="2400" u="sng" dirty="0">
                <a:solidFill>
                  <a:srgbClr val="FFFFFF"/>
                </a:solidFill>
                <a:hlinkClick r:id="rId3"/>
              </a:rPr>
              <a:t>https://docs.oracle.com/javase/tutorial/collections/streams/</a:t>
            </a:r>
          </a:p>
          <a:p>
            <a:pPr>
              <a:buChar char="‣"/>
            </a:pPr>
            <a:r>
              <a:rPr lang="en-US" sz="2400" u="sng" dirty="0">
                <a:solidFill>
                  <a:srgbClr val="FFFFFF"/>
                </a:solidFill>
                <a:hlinkClick r:id="rId4"/>
              </a:rPr>
              <a:t>http://www.oracle.com/technetwork/articles/java/ma14-java-se-8-streams-2177646.html</a:t>
            </a:r>
          </a:p>
          <a:p>
            <a:pPr>
              <a:buChar char="‣"/>
            </a:pPr>
            <a:r>
              <a:rPr lang="en-US" sz="2400" u="sng" dirty="0">
                <a:solidFill>
                  <a:srgbClr val="FFFFFF"/>
                </a:solidFill>
                <a:hlinkClick r:id="rId5"/>
              </a:rPr>
              <a:t>http://www.oracle.com/technetwork/articles/java/architect-streams-pt2-2227132.html</a:t>
            </a:r>
          </a:p>
          <a:p>
            <a:pPr>
              <a:buChar char="‣"/>
              <a:defRPr>
                <a:solidFill>
                  <a:srgbClr val="FFFFFF"/>
                </a:solidFill>
              </a:defRPr>
            </a:pPr>
            <a:r>
              <a:rPr lang="en-US" sz="2400" u="sng" dirty="0">
                <a:hlinkClick r:id="rId6"/>
              </a:rPr>
              <a:t>http://winterbe.com/posts/2014/07/31/java8-stream-tutorial-examples/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Nuorodos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02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199" y="2882293"/>
            <a:ext cx="7117471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Sukurkite žodyno tipo kolekciją saugoti žmonių klasės objektus (su tokiais laukais: vardas, pavardė, asmens kodas), o kaip raktą naudokite asmens kodą.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Įdėkite keletą žmonių į kolekciją ir atspausdinkite žmones asmens kodo didėjimo tvarka.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Pabandykite įdėti į kolekciją du skirtingus žmones bet su tuo pačiu asmens kodu. Patikrinkite kas atsitiks?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/>
              <a:t>Pagalvokite kaip saugoti žmones jei norime turėti kelis su tuo pačiu asmens kodu.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9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Java kolekcijos - tai klasės - konteineriai, kuriuose galima laikyti keletą elementų. Kažkas panašaus kaip masyvas, tik elementų skaičius tame konteineryje gali keisti.</a:t>
            </a:r>
          </a:p>
          <a:p>
            <a:pPr>
              <a:buChar char="‣"/>
            </a:pPr>
            <a:r>
              <a:rPr lang="lt-LT" sz="2400" dirty="0"/>
              <a:t>Paprastai kolekcijose laikomi vieno tipo arba vieno bazinio tipo objektai</a:t>
            </a:r>
          </a:p>
          <a:p>
            <a:pPr>
              <a:buChar char="‣"/>
            </a:pPr>
            <a:r>
              <a:rPr lang="lt-LT" sz="2400" dirty="0"/>
              <a:t>Kolekcijose negalima laikyti primityvių tipų duomenų, </a:t>
            </a:r>
            <a:r>
              <a:rPr lang="lt-LT" sz="2400" dirty="0" err="1"/>
              <a:t>t.y</a:t>
            </a:r>
            <a:r>
              <a:rPr lang="lt-LT" sz="2400" dirty="0"/>
              <a:t>.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int</a:t>
            </a:r>
            <a:r>
              <a:rPr lang="lt-LT" sz="2400" dirty="0"/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double</a:t>
            </a:r>
            <a:r>
              <a:rPr lang="lt-LT" sz="2400" dirty="0"/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boolean</a:t>
            </a:r>
            <a:r>
              <a:rPr lang="lt-LT" sz="2400" dirty="0"/>
              <a:t> ar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char</a:t>
            </a:r>
            <a:r>
              <a:rPr lang="lt-LT" sz="2400" dirty="0"/>
              <a:t>. Bet tam galima panaudoti atitinkamas pakuočių klases -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Integer</a:t>
            </a:r>
            <a:r>
              <a:rPr lang="lt-LT" sz="2400" dirty="0"/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Double</a:t>
            </a:r>
            <a:r>
              <a:rPr lang="lt-LT" sz="2400" dirty="0"/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Boolean</a:t>
            </a:r>
            <a:r>
              <a:rPr lang="lt-LT" sz="2400" dirty="0"/>
              <a:t> ar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Character</a:t>
            </a:r>
            <a:r>
              <a:rPr lang="lt-LT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duomenų tipai - kolekcijos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27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153888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400" dirty="0"/>
              <a:t>Sukurkite automobilių klasę su laukais: numeris, marke, savininkas (vardas, pavarde)</a:t>
            </a:r>
          </a:p>
          <a:p>
            <a:r>
              <a:rPr lang="lt-LT" sz="2400" dirty="0"/>
              <a:t>Išveskite automobilius surikiuotus pagal savininko vardą;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29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406" y="2026987"/>
            <a:ext cx="8244682" cy="449353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400" dirty="0"/>
              <a:t>Tarkime turime objektą </a:t>
            </a:r>
            <a:r>
              <a:rPr lang="lt-LT" sz="2400" dirty="0" err="1"/>
              <a:t>Employee</a:t>
            </a:r>
            <a:r>
              <a:rPr lang="lt-LT" sz="2400" dirty="0"/>
              <a:t> ir objektą </a:t>
            </a:r>
            <a:r>
              <a:rPr lang="lt-LT" sz="2400" dirty="0" err="1"/>
              <a:t>Salary</a:t>
            </a:r>
            <a:r>
              <a:rPr lang="lt-LT" sz="2400" dirty="0"/>
              <a:t>, kuriame yra </a:t>
            </a:r>
            <a:r>
              <a:rPr lang="lt-LT" sz="2400" dirty="0" err="1"/>
              <a:t>Employee</a:t>
            </a:r>
            <a:r>
              <a:rPr lang="lt-LT" sz="2400" dirty="0"/>
              <a:t> tipo laukas ir </a:t>
            </a:r>
            <a:r>
              <a:rPr lang="lt-LT" sz="2400" dirty="0" err="1"/>
              <a:t>Double</a:t>
            </a:r>
            <a:r>
              <a:rPr lang="lt-LT" sz="2400" dirty="0"/>
              <a:t> tipo laukas reiškiantis išmokėtą atlyginimą.</a:t>
            </a:r>
          </a:p>
          <a:p>
            <a:r>
              <a:rPr lang="lt-LT" sz="2400" dirty="0"/>
              <a:t>Sukurkite sąrašą darbuotojų ir jų atlyginimų (gali būti keli to pačio darbuotojo įrašai) ir aprašykite tokius veiksmus naudojant duomenų srautus/vamzdynus:</a:t>
            </a:r>
          </a:p>
          <a:p>
            <a:pPr marL="893482" indent="-893482">
              <a:buClrTx/>
              <a:buSzPct val="100000"/>
              <a:buFontTx/>
              <a:buAutoNum type="arabicPeriod"/>
            </a:pPr>
            <a:r>
              <a:rPr lang="lt-LT" sz="2400" dirty="0"/>
              <a:t>Išrinkite kiek ir kokiam darbuotojui yra išmokėta ir išveskite mažėjimo tvarka pagal išmokėtą sumą: vardas - išmokėta suma</a:t>
            </a:r>
          </a:p>
          <a:p>
            <a:pPr marL="893482" indent="-893482">
              <a:buClrTx/>
              <a:buSzPct val="100000"/>
              <a:buFontTx/>
              <a:buAutoNum type="arabicPeriod"/>
            </a:pPr>
            <a:r>
              <a:rPr lang="lt-LT" sz="2400" dirty="0"/>
              <a:t>Suskaičiuokite kiek išmokėjimų (ne suma bet kiek kartų buvo išmokėta) yra kiekvienam darbuotojui ir atspausdinkite: vardas - kiek kartų išmokėta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07110" y="1255920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097374" y="905903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Java kolekcijų karkasas (biblioteka) - tai rinkinys sąsajų (</a:t>
            </a:r>
            <a:r>
              <a:rPr lang="lt-LT" sz="2400" dirty="0" err="1"/>
              <a:t>interfaces</a:t>
            </a:r>
            <a:r>
              <a:rPr lang="lt-LT" sz="2400" dirty="0"/>
              <a:t>), klasių ir statinių funkcijų</a:t>
            </a:r>
          </a:p>
          <a:p>
            <a:pPr>
              <a:buChar char="‣"/>
            </a:pPr>
            <a:r>
              <a:rPr lang="lt-LT" sz="2400" dirty="0"/>
              <a:t>Sąsajos (</a:t>
            </a:r>
            <a:r>
              <a:rPr lang="lt-LT" sz="2400" dirty="0" err="1"/>
              <a:t>interfaces</a:t>
            </a:r>
            <a:r>
              <a:rPr lang="lt-LT" sz="2400" dirty="0"/>
              <a:t>) - tai abstraktūs duomenų tipai vaizduojantys įvairias kolekcijas (sąrašas, eilė, stekas, žodynas, …)</a:t>
            </a:r>
          </a:p>
          <a:p>
            <a:pPr>
              <a:buChar char="‣"/>
            </a:pPr>
            <a:r>
              <a:rPr lang="lt-LT" sz="2400" dirty="0"/>
              <a:t>Kolekcijų klasės - tai kolekcijų sąsajų įvairios realizacijos (</a:t>
            </a:r>
            <a:r>
              <a:rPr lang="lt-LT" sz="2400" dirty="0" err="1"/>
              <a:t>implementations</a:t>
            </a:r>
            <a:r>
              <a:rPr lang="lt-LT" sz="2400" dirty="0"/>
              <a:t>)</a:t>
            </a:r>
          </a:p>
          <a:p>
            <a:pPr>
              <a:buChar char="‣"/>
            </a:pPr>
            <a:r>
              <a:rPr lang="lt-LT" sz="2400" dirty="0"/>
              <a:t>Kolekcijų funkcijos - realizuojančios įvairius universalius algoritmus, kaip kad rūšiavimo, paieškos ir pan.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kolekcijų karkasas (</a:t>
            </a:r>
            <a:r>
              <a:rPr lang="lt-LT" sz="3600" dirty="0" err="1"/>
              <a:t>collections</a:t>
            </a:r>
            <a:r>
              <a:rPr lang="lt-LT" sz="3600" dirty="0"/>
              <a:t> </a:t>
            </a:r>
            <a:r>
              <a:rPr lang="lt-LT" sz="3600" dirty="0" err="1"/>
              <a:t>framework</a:t>
            </a:r>
            <a:r>
              <a:rPr lang="lt-LT" sz="3600" dirty="0"/>
              <a:t>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048" y="2934136"/>
            <a:ext cx="6474622" cy="190821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Queue</a:t>
            </a:r>
          </a:p>
          <a:p>
            <a:pPr>
              <a:buChar char="‣"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kolekcijų tipai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7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Kai aprašome kolekciją, tai reikia nurodyti jos tipą ir taip pat kokio tipo (klasės) bus jos elementai (o taip pat ir kokia raktų klasė jei tai Map kolekcija).</a:t>
            </a:r>
          </a:p>
          <a:p>
            <a:pPr>
              <a:buChar char="‣"/>
            </a:pPr>
            <a:r>
              <a:rPr lang="lt-LT" sz="2400" dirty="0"/>
              <a:t>Tai nurodoma prie kolekcijos tipo rašant: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</a:t>
            </a:r>
            <a:r>
              <a:rPr lang="lt-LT" sz="2400" dirty="0"/>
              <a:t> </a:t>
            </a:r>
            <a:r>
              <a:rPr lang="lt-LT" sz="2400" i="1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elemento-klasė</a:t>
            </a:r>
            <a:r>
              <a:rPr lang="lt-LT" sz="2400" dirty="0"/>
              <a:t>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&gt; </a:t>
            </a:r>
            <a:r>
              <a:rPr lang="lt-LT" sz="2400" dirty="0"/>
              <a:t>arba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 r</a:t>
            </a:r>
            <a:r>
              <a:rPr lang="lt-LT" sz="2400" i="1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akto-klasė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</a:t>
            </a:r>
            <a:r>
              <a:rPr lang="lt-LT" sz="2400" i="1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elemento-klasė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&gt;</a:t>
            </a:r>
          </a:p>
          <a:p>
            <a:pPr lvl="1">
              <a:buChar char="‣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List&lt;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Integer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&gt; a;</a:t>
            </a:r>
          </a:p>
          <a:p>
            <a:pPr lvl="1">
              <a:buChar char="‣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Map&lt;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String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Zmogus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&gt;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zmones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kolekcijos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474622" cy="3016210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Kai kolekciją kuriam, tai tipus nurodyti nėra privaloma, nes </a:t>
            </a:r>
            <a:r>
              <a:rPr lang="lt-LT" sz="2400" dirty="0" err="1"/>
              <a:t>java</a:t>
            </a:r>
            <a:r>
              <a:rPr lang="lt-LT" sz="2400" dirty="0"/>
              <a:t> kompiliatorius pats supranta kokie tipai turi būti pagal tai koks kintamojo arba parametro tipas.</a:t>
            </a:r>
          </a:p>
          <a:p>
            <a:pPr>
              <a:buChar char="‣"/>
            </a:pPr>
            <a:r>
              <a:rPr lang="lt-LT" sz="2400" dirty="0"/>
              <a:t>Todėl užtenka nurodyti tik 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 &gt;</a:t>
            </a:r>
          </a:p>
          <a:p>
            <a:pPr lvl="1">
              <a:buChar char="‣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List&lt;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Integer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&gt; a =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new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ArrayList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&lt;&gt;();</a:t>
            </a:r>
          </a:p>
          <a:p>
            <a:pPr lvl="1">
              <a:buChar char="‣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Map&lt;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String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Zmogus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&gt;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zmones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=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new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HashMap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&lt;&gt;();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kolekcijos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053" y="2646947"/>
            <a:ext cx="7449572" cy="375487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91159" indent="-391159" defTabSz="514095">
              <a:buChar char="‣"/>
              <a:defRPr sz="2992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List</a:t>
            </a:r>
            <a:r>
              <a:rPr lang="lt-LT" sz="2400" dirty="0"/>
              <a:t> - tai sąrašą ir darbą su juo aprašanti sąsaja</a:t>
            </a:r>
          </a:p>
          <a:p>
            <a:pPr marL="391159" indent="-391159" defTabSz="514095">
              <a:buChar char="‣"/>
              <a:defRPr sz="2992"/>
            </a:pPr>
            <a:r>
              <a:rPr lang="lt-LT" sz="2400" dirty="0"/>
              <a:t>Sąrašas - tai elementų kolekcija, turinti šias savybes:</a:t>
            </a:r>
          </a:p>
          <a:p>
            <a:pPr marL="782319" lvl="1" indent="-391159" defTabSz="514095">
              <a:buChar char="‣"/>
              <a:defRPr sz="2992"/>
            </a:pPr>
            <a:r>
              <a:rPr lang="lt-LT" sz="2400" dirty="0"/>
              <a:t>Elementai sąraše turi tam tikras vietas (panašiai kaip masyve), kurios nesikeičia be mūsų įsikišimo</a:t>
            </a:r>
          </a:p>
          <a:p>
            <a:pPr marL="782319" lvl="1" indent="-391159" defTabSz="514095">
              <a:buChar char="‣"/>
              <a:defRPr sz="2992"/>
            </a:pPr>
            <a:r>
              <a:rPr lang="lt-LT" sz="2400" dirty="0"/>
              <a:t>Elementus sąraše galima pasiekti pagal jų eilės numerį</a:t>
            </a:r>
          </a:p>
          <a:p>
            <a:pPr marL="782319" lvl="1" indent="-391159" defTabSz="514095">
              <a:buChar char="‣"/>
              <a:defRPr sz="2992"/>
            </a:pPr>
            <a:r>
              <a:rPr lang="lt-LT" sz="2400" dirty="0"/>
              <a:t>Elementus sąraše galima pasiekti einant nuo sąrašo pradžios iki galo</a:t>
            </a:r>
          </a:p>
          <a:p>
            <a:pPr marL="782319" lvl="1" indent="-391159" defTabSz="514095">
              <a:buChar char="‣"/>
              <a:defRPr sz="2992"/>
            </a:pPr>
            <a:r>
              <a:rPr lang="lt-LT" sz="2400" dirty="0"/>
              <a:t>Galima patikrinti ar sąraše nėra tam tikro elemento</a:t>
            </a:r>
          </a:p>
          <a:p>
            <a:pPr marL="391159" indent="-391159" defTabSz="514095">
              <a:buChar char="‣"/>
              <a:defRPr sz="2992"/>
            </a:pPr>
            <a:r>
              <a:rPr lang="lt-LT" sz="2400" dirty="0"/>
              <a:t>Sąrašo sąsają realizuoja daug klasių: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Vector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ArrayList</a:t>
            </a: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161543" y="1606216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kolekcijos</a:t>
            </a:r>
            <a:r>
              <a:rPr lang="en-US" sz="3600" dirty="0"/>
              <a:t> – </a:t>
            </a:r>
            <a:r>
              <a:rPr lang="en-US" sz="3600" dirty="0" err="1"/>
              <a:t>sąrašas</a:t>
            </a:r>
            <a:r>
              <a:rPr lang="lt-LT" sz="3600" dirty="0"/>
              <a:t> (1)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61543" y="1342547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0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498" y="2010788"/>
            <a:ext cx="7706246" cy="461292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64489" indent="-364489" defTabSz="479044">
              <a:buChar char="‣"/>
              <a:defRPr sz="2788"/>
            </a:pPr>
            <a:r>
              <a:rPr lang="lt-LT" sz="24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Set</a:t>
            </a:r>
            <a:r>
              <a:rPr lang="lt-LT" sz="2400" dirty="0"/>
              <a:t> - tai aibę (arba nesikartojantį sąrašą) ir darbą su juo aprašanti sąsaja</a:t>
            </a:r>
          </a:p>
          <a:p>
            <a:pPr marL="364489" indent="-364489" defTabSz="479044">
              <a:buChar char="‣"/>
              <a:defRPr sz="2788"/>
            </a:pPr>
            <a:r>
              <a:rPr lang="lt-LT" sz="2400" dirty="0"/>
              <a:t>Pagrindinis skirtumas nuo sąrašo yra tas, kad mes nežinome koks elemento eilės numeris ar indeksas, tiesiog tokios savybės aibėje nėra, nes ji saugo elementus kitaip </a:t>
            </a:r>
          </a:p>
          <a:p>
            <a:pPr marL="364489" indent="-364489" defTabSz="479044">
              <a:buChar char="‣"/>
              <a:defRPr sz="2788"/>
            </a:pPr>
            <a:r>
              <a:rPr lang="lt-LT" sz="2400" dirty="0"/>
              <a:t>Aibės yra dviejų rūšių:</a:t>
            </a:r>
          </a:p>
          <a:p>
            <a:pPr marL="728979" lvl="1" indent="-364489" defTabSz="479044">
              <a:buChar char="‣"/>
              <a:defRPr sz="2788"/>
            </a:pPr>
            <a:r>
              <a:rPr lang="lt-LT" sz="2400" dirty="0"/>
              <a:t>Paprasta - kada mes nežinome ir mums nerūpi elementų išsidėstymo tvarka</a:t>
            </a:r>
          </a:p>
          <a:p>
            <a:pPr marL="728979" lvl="1" indent="-364489" defTabSz="479044">
              <a:buChar char="‣"/>
              <a:defRPr sz="2788"/>
            </a:pPr>
            <a:r>
              <a:rPr lang="lt-LT" sz="2400" dirty="0"/>
              <a:t>Lygiuota - kai elementai išrikiuojami sąraše pagal jų palyginimus (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compareTo</a:t>
            </a:r>
            <a:r>
              <a:rPr lang="lt-LT" sz="2400" dirty="0"/>
              <a:t> metodas)  </a:t>
            </a:r>
          </a:p>
          <a:p>
            <a:pPr marL="364489" indent="-364489" defTabSz="479044">
              <a:buChar char="‣"/>
              <a:defRPr sz="2788"/>
            </a:pPr>
            <a:r>
              <a:rPr lang="lt-LT" sz="2400" dirty="0"/>
              <a:t>Paprastą aibės sąsają realizuoja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HashSet</a:t>
            </a:r>
            <a:r>
              <a:rPr lang="lt-LT" sz="2400" dirty="0"/>
              <a:t>, o lygiuotą </a:t>
            </a:r>
            <a:r>
              <a:rPr lang="lt-LT" sz="24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TreeSet</a:t>
            </a:r>
            <a:r>
              <a:rPr lang="lt-LT" sz="2400" dirty="0"/>
              <a:t>. Yra ir daugiau realizacijų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167577" y="1218873"/>
            <a:ext cx="9604919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kolekcijos – aibė(2)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07209" y="742233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Objektų sąrašai. Kolekcijos.</a:t>
            </a: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1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2035</Words>
  <Application>Microsoft Office PowerPoint</Application>
  <PresentationFormat>Plačiaekranė</PresentationFormat>
  <Paragraphs>230</Paragraphs>
  <Slides>31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8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31</vt:i4>
      </vt:variant>
    </vt:vector>
  </HeadingPairs>
  <TitlesOfParts>
    <vt:vector size="40" baseType="lpstr">
      <vt:lpstr>Arial</vt:lpstr>
      <vt:lpstr>Avenir Next</vt:lpstr>
      <vt:lpstr>Calibri</vt:lpstr>
      <vt:lpstr>Calibri (Headings)</vt:lpstr>
      <vt:lpstr>Calibri Light</vt:lpstr>
      <vt:lpstr>Helvetica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63</cp:revision>
  <dcterms:created xsi:type="dcterms:W3CDTF">2018-11-10T21:15:22Z</dcterms:created>
  <dcterms:modified xsi:type="dcterms:W3CDTF">2019-02-11T21:05:08Z</dcterms:modified>
</cp:coreProperties>
</file>