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88" r:id="rId5"/>
    <p:sldId id="289" r:id="rId6"/>
    <p:sldId id="275" r:id="rId7"/>
    <p:sldId id="276" r:id="rId8"/>
    <p:sldId id="290" r:id="rId9"/>
    <p:sldId id="277" r:id="rId10"/>
    <p:sldId id="291" r:id="rId11"/>
    <p:sldId id="278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Klaidų tikrinimas, </a:t>
            </a:r>
            <a:r>
              <a:rPr lang="lt-LT" sz="5400" dirty="0" err="1"/>
              <a:t>Try</a:t>
            </a:r>
            <a:r>
              <a:rPr lang="lt-LT" sz="5400" dirty="0"/>
              <a:t>...</a:t>
            </a:r>
            <a:r>
              <a:rPr lang="lt-LT" sz="5400" dirty="0" err="1"/>
              <a:t>cache</a:t>
            </a:r>
            <a:r>
              <a:rPr lang="lt-LT" sz="5400" dirty="0"/>
              <a:t> blokas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90233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609600" indent="-592138">
              <a:lnSpc>
                <a:spcPct val="80000"/>
              </a:lnSpc>
              <a:spcBef>
                <a:spcPts val="150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lt-LT" altLang="lt-LT" dirty="0">
                <a:cs typeface="Times New Roman" pitchFamily="16" charset="0"/>
              </a:rPr>
              <a:t>L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eidžia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iššaukti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išimtį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dirbtinai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(sumodeliuoti)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Sintaksė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09600" indent="-592138">
              <a:lnSpc>
                <a:spcPct val="80000"/>
              </a:lnSpc>
              <a:spcBef>
                <a:spcPts val="150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lt-L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lt-LT" altLang="lt-L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hrow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IšimtiesKlasėsObjektas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09600" indent="-592138">
              <a:lnSpc>
                <a:spcPct val="8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lt-LT" altLang="lt-LT" sz="1600" u="sng" dirty="0">
                <a:latin typeface="Arial" panose="020B0604020202020204" pitchFamily="34" charset="0"/>
                <a:cs typeface="Arial" panose="020B0604020202020204" pitchFamily="34" charset="0"/>
              </a:rPr>
              <a:t>Pavyzdžiui:</a:t>
            </a:r>
          </a:p>
          <a:p>
            <a:pPr marL="609600" indent="-592138">
              <a:lnSpc>
                <a:spcPct val="8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600" b="1" dirty="0">
                <a:solidFill>
                  <a:srgbClr val="DC2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US" altLang="lt-L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en-US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en-US" alt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Nėra</a:t>
            </a:r>
            <a:r>
              <a:rPr lang="en-US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failo</a:t>
            </a:r>
            <a:r>
              <a:rPr lang="en-US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609600" indent="-592138">
              <a:lnSpc>
                <a:spcPct val="8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600" b="1" dirty="0">
                <a:solidFill>
                  <a:srgbClr val="DC2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išimties</a:t>
            </a:r>
            <a:r>
              <a:rPr lang="lt-LT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Objektas;   </a:t>
            </a:r>
            <a:r>
              <a:rPr lang="lt-LT" altLang="lt-LT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kai objektas sukurtas anksčiau</a:t>
            </a:r>
          </a:p>
          <a:p>
            <a:endParaRPr lang="en-GB" sz="1400" dirty="0">
              <a:latin typeface="Montserrat Light" pitchFamily="50" charset="0"/>
            </a:endParaRPr>
          </a:p>
          <a:p>
            <a:endParaRPr lang="en-US" sz="1400" dirty="0">
              <a:latin typeface="Montserrat Light" pitchFamily="50" charset="0"/>
            </a:endParaRPr>
          </a:p>
          <a:p>
            <a:endParaRPr lang="en-GB" sz="14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Throw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472690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02" y="2956587"/>
            <a:ext cx="6807298" cy="326224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dirty="0"/>
              <a:t>Tam </a:t>
            </a:r>
            <a:r>
              <a:rPr lang="en-US" dirty="0" err="1"/>
              <a:t>tikri</a:t>
            </a:r>
            <a:r>
              <a:rPr lang="en-US" dirty="0"/>
              <a:t> </a:t>
            </a:r>
            <a:r>
              <a:rPr lang="en-US" dirty="0" err="1"/>
              <a:t>objektai</a:t>
            </a:r>
            <a:r>
              <a:rPr lang="en-US" dirty="0"/>
              <a:t>, </a:t>
            </a:r>
            <a:r>
              <a:rPr lang="en-US" dirty="0" err="1"/>
              <a:t>kuriuos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panaudojimo</a:t>
            </a:r>
            <a:r>
              <a:rPr lang="en-US" dirty="0"/>
              <a:t> </a:t>
            </a:r>
            <a:r>
              <a:rPr lang="en-US" dirty="0" err="1"/>
              <a:t>būtinai</a:t>
            </a:r>
            <a:r>
              <a:rPr lang="en-US" dirty="0"/>
              <a:t> </a:t>
            </a:r>
            <a:r>
              <a:rPr lang="en-US" dirty="0" err="1"/>
              <a:t>reikia</a:t>
            </a:r>
            <a:r>
              <a:rPr lang="en-US" dirty="0"/>
              <a:t> “</a:t>
            </a:r>
            <a:r>
              <a:rPr lang="en-US" dirty="0" err="1"/>
              <a:t>uždaryti</a:t>
            </a:r>
            <a:r>
              <a:rPr lang="en-US" dirty="0"/>
              <a:t>” </a:t>
            </a:r>
            <a:r>
              <a:rPr lang="en-US" dirty="0" err="1"/>
              <a:t>ir</a:t>
            </a:r>
            <a:endParaRPr lang="en-US" dirty="0"/>
          </a:p>
          <a:p>
            <a:r>
              <a:rPr lang="lt-LT" dirty="0"/>
              <a:t>realizuojantys </a:t>
            </a:r>
            <a:r>
              <a:rPr lang="lt-LT" dirty="0" err="1"/>
              <a:t>AutoCloseable</a:t>
            </a:r>
            <a:r>
              <a:rPr lang="lt-LT" dirty="0"/>
              <a:t>, gali būti naudojami taip vadiname resursų</a:t>
            </a:r>
          </a:p>
          <a:p>
            <a:r>
              <a:rPr lang="en-US" dirty="0"/>
              <a:t>try </a:t>
            </a:r>
            <a:r>
              <a:rPr lang="en-US" dirty="0" err="1"/>
              <a:t>sakinyje</a:t>
            </a:r>
            <a:r>
              <a:rPr lang="en-US" dirty="0"/>
              <a:t>. </a:t>
            </a:r>
            <a:r>
              <a:rPr lang="en-US" dirty="0" err="1"/>
              <a:t>Jame</a:t>
            </a:r>
            <a:r>
              <a:rPr lang="en-US" dirty="0"/>
              <a:t> </a:t>
            </a:r>
            <a:r>
              <a:rPr lang="en-US" dirty="0" err="1"/>
              <a:t>taip</a:t>
            </a:r>
            <a:r>
              <a:rPr lang="en-US" dirty="0"/>
              <a:t> pat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būti</a:t>
            </a:r>
            <a:r>
              <a:rPr lang="en-US" dirty="0"/>
              <a:t> catch </a:t>
            </a:r>
            <a:r>
              <a:rPr lang="en-US" dirty="0" err="1"/>
              <a:t>ir</a:t>
            </a:r>
            <a:r>
              <a:rPr lang="en-US" dirty="0"/>
              <a:t>/</a:t>
            </a:r>
            <a:r>
              <a:rPr lang="en-US" dirty="0" err="1"/>
              <a:t>ar</a:t>
            </a:r>
            <a:r>
              <a:rPr lang="en-US" dirty="0"/>
              <a:t> finally </a:t>
            </a:r>
            <a:r>
              <a:rPr lang="en-US" dirty="0" err="1"/>
              <a:t>blokai</a:t>
            </a:r>
            <a:r>
              <a:rPr lang="en-US" dirty="0"/>
              <a:t>:</a:t>
            </a:r>
          </a:p>
          <a:p>
            <a:r>
              <a:rPr lang="en-US" sz="1600" dirty="0"/>
              <a:t>try (</a:t>
            </a:r>
            <a:r>
              <a:rPr lang="en-US" sz="1600" i="1" dirty="0" err="1"/>
              <a:t>Resursas</a:t>
            </a:r>
            <a:r>
              <a:rPr lang="en-US" sz="1600" i="1" dirty="0"/>
              <a:t> r = </a:t>
            </a:r>
            <a:r>
              <a:rPr lang="en-US" sz="1600" i="1" dirty="0" err="1"/>
              <a:t>resurso</a:t>
            </a:r>
            <a:r>
              <a:rPr lang="en-US" sz="1600" i="1" dirty="0"/>
              <a:t> </a:t>
            </a:r>
            <a:r>
              <a:rPr lang="en-US" sz="1600" i="1" dirty="0" err="1"/>
              <a:t>sukūrimas</a:t>
            </a:r>
            <a:r>
              <a:rPr lang="en-US" sz="1600" dirty="0"/>
              <a:t>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  <a:p>
            <a:r>
              <a:rPr lang="en-US" dirty="0" err="1"/>
              <a:t>arba</a:t>
            </a:r>
            <a:endParaRPr lang="en-US" dirty="0"/>
          </a:p>
          <a:p>
            <a:r>
              <a:rPr lang="en-US" sz="1600" dirty="0"/>
              <a:t>try (</a:t>
            </a:r>
            <a:r>
              <a:rPr lang="en-US" sz="1600" i="1" dirty="0"/>
              <a:t>resurso1 </a:t>
            </a:r>
            <a:r>
              <a:rPr lang="en-US" sz="1600" i="1" dirty="0" err="1"/>
              <a:t>sukūrimas</a:t>
            </a:r>
            <a:r>
              <a:rPr lang="en-US" sz="1600" dirty="0"/>
              <a:t>; </a:t>
            </a:r>
            <a:r>
              <a:rPr lang="en-US" sz="1600" i="1" dirty="0"/>
              <a:t>resurso2 </a:t>
            </a:r>
            <a:r>
              <a:rPr lang="en-US" sz="1600" i="1" dirty="0" err="1"/>
              <a:t>sukūrimas</a:t>
            </a:r>
            <a:r>
              <a:rPr lang="en-US" sz="1600" dirty="0"/>
              <a:t>; </a:t>
            </a:r>
            <a:r>
              <a:rPr lang="en-US" sz="1600" i="1" dirty="0"/>
              <a:t>…</a:t>
            </a:r>
            <a:r>
              <a:rPr lang="en-US" sz="1600" dirty="0"/>
              <a:t>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  <a:p>
            <a:endParaRPr lang="en-GB" sz="1400" dirty="0">
              <a:latin typeface="Montserrat Light" pitchFamily="50" charset="0"/>
            </a:endParaRPr>
          </a:p>
          <a:p>
            <a:endParaRPr lang="en-US" sz="1400" dirty="0">
              <a:latin typeface="Montserrat Light" pitchFamily="50" charset="0"/>
            </a:endParaRPr>
          </a:p>
          <a:p>
            <a:endParaRPr lang="en-GB" sz="14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Resurs</a:t>
            </a:r>
            <a:r>
              <a:rPr lang="lt-LT" sz="3600" dirty="0"/>
              <a:t>ų </a:t>
            </a:r>
            <a:r>
              <a:rPr lang="lt-LT" sz="3600" dirty="0" err="1"/>
              <a:t>try</a:t>
            </a:r>
            <a:r>
              <a:rPr lang="lt-LT" sz="3600" dirty="0"/>
              <a:t> sakinys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90802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600" dirty="0"/>
              <a:t>Galima ir patiems mėtyti (</a:t>
            </a:r>
            <a:r>
              <a:rPr lang="lt-LT" sz="1600" dirty="0" err="1"/>
              <a:t>throw</a:t>
            </a:r>
            <a:r>
              <a:rPr lang="lt-LT" sz="1600" dirty="0"/>
              <a:t>) kokias tik norime išimtis </a:t>
            </a:r>
            <a:r>
              <a:rPr lang="en-US" sz="1600" dirty="0"/>
              <a:t>(exceptions)</a:t>
            </a:r>
          </a:p>
          <a:p>
            <a:r>
              <a:rPr lang="en-US" sz="1600" b="1" dirty="0"/>
              <a:t>throw new </a:t>
            </a:r>
            <a:r>
              <a:rPr lang="en-US" sz="1600" i="1" dirty="0" err="1"/>
              <a:t>ExceptionType</a:t>
            </a:r>
            <a:r>
              <a:rPr lang="en-US" sz="1600" b="1" dirty="0"/>
              <a:t>(…)</a:t>
            </a:r>
          </a:p>
          <a:p>
            <a:r>
              <a:rPr lang="en-US" sz="1600" dirty="0" err="1"/>
              <a:t>Galima</a:t>
            </a:r>
            <a:r>
              <a:rPr lang="en-US" sz="1600" dirty="0"/>
              <a:t> </a:t>
            </a:r>
            <a:r>
              <a:rPr lang="en-US" sz="1600" dirty="0" err="1"/>
              <a:t>išmesti</a:t>
            </a:r>
            <a:r>
              <a:rPr lang="en-US" sz="1600" dirty="0"/>
              <a:t> “</a:t>
            </a:r>
            <a:r>
              <a:rPr lang="en-US" sz="1600" dirty="0" err="1"/>
              <a:t>išmesti</a:t>
            </a:r>
            <a:r>
              <a:rPr lang="en-US" sz="1600" dirty="0"/>
              <a:t>” bet </a:t>
            </a:r>
            <a:r>
              <a:rPr lang="en-US" sz="1600" dirty="0" err="1"/>
              <a:t>kokį</a:t>
            </a:r>
            <a:r>
              <a:rPr lang="en-US" sz="1600" dirty="0"/>
              <a:t> </a:t>
            </a:r>
            <a:r>
              <a:rPr lang="en-US" sz="1600" dirty="0" err="1"/>
              <a:t>objektą</a:t>
            </a:r>
            <a:r>
              <a:rPr lang="en-US" sz="1600" dirty="0"/>
              <a:t>, kuris </a:t>
            </a:r>
            <a:r>
              <a:rPr lang="en-US" sz="1600" dirty="0" err="1"/>
              <a:t>išplečia</a:t>
            </a:r>
            <a:r>
              <a:rPr lang="lt-LT" sz="1600" dirty="0"/>
              <a:t> </a:t>
            </a:r>
            <a:r>
              <a:rPr lang="en-US" sz="1600" dirty="0" err="1"/>
              <a:t>Throwable</a:t>
            </a:r>
            <a:r>
              <a:rPr lang="en-US" sz="1600" dirty="0"/>
              <a:t> </a:t>
            </a:r>
            <a:r>
              <a:rPr lang="en-US" sz="1600" dirty="0" err="1"/>
              <a:t>klasę</a:t>
            </a:r>
            <a:endParaRPr lang="en-US" sz="1600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Išmesti išimtį (</a:t>
            </a:r>
            <a:r>
              <a:rPr lang="lt-LT" sz="3600" dirty="0" err="1"/>
              <a:t>Throw</a:t>
            </a:r>
            <a:r>
              <a:rPr lang="lt-LT" sz="3600" dirty="0"/>
              <a:t> </a:t>
            </a:r>
            <a:r>
              <a:rPr lang="lt-LT" sz="3600" dirty="0" err="1"/>
              <a:t>exception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Išmetamos išimčių schema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64" y="2670048"/>
            <a:ext cx="6005209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30279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 err="1"/>
              <a:t>Exception</a:t>
            </a:r>
            <a:r>
              <a:rPr lang="lt-LT" dirty="0"/>
              <a:t> yra dviejų rūšių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Nežymėtos (</a:t>
            </a:r>
            <a:r>
              <a:rPr lang="lt-LT" dirty="0" err="1"/>
              <a:t>unchecked</a:t>
            </a:r>
            <a:r>
              <a:rPr lang="lt-L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Žymėtos (</a:t>
            </a:r>
            <a:r>
              <a:rPr lang="lt-LT" dirty="0" err="1"/>
              <a:t>checked</a:t>
            </a:r>
            <a:r>
              <a:rPr lang="lt-LT" dirty="0"/>
              <a:t>)</a:t>
            </a:r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Exception</a:t>
            </a:r>
            <a:r>
              <a:rPr lang="lt-LT" sz="3600" dirty="0"/>
              <a:t> rūšys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241078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 </a:t>
            </a:r>
            <a:r>
              <a:rPr lang="en-US" dirty="0" err="1"/>
              <a:t>tokios</a:t>
            </a:r>
            <a:r>
              <a:rPr lang="en-US" dirty="0"/>
              <a:t> </a:t>
            </a:r>
            <a:r>
              <a:rPr lang="en-US" dirty="0" err="1"/>
              <a:t>išimtys</a:t>
            </a:r>
            <a:r>
              <a:rPr lang="en-US" dirty="0"/>
              <a:t>, </a:t>
            </a:r>
            <a:r>
              <a:rPr lang="en-US" dirty="0" err="1"/>
              <a:t>kurios</a:t>
            </a:r>
            <a:r>
              <a:rPr lang="en-US" dirty="0"/>
              <a:t>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būti</a:t>
            </a:r>
            <a:r>
              <a:rPr lang="en-US" dirty="0"/>
              <a:t> </a:t>
            </a:r>
            <a:r>
              <a:rPr lang="en-US" dirty="0" err="1"/>
              <a:t>išmestos</a:t>
            </a:r>
            <a:r>
              <a:rPr lang="en-US" dirty="0"/>
              <a:t> </a:t>
            </a:r>
            <a:r>
              <a:rPr lang="en-US" dirty="0" err="1"/>
              <a:t>vykdant</a:t>
            </a:r>
            <a:r>
              <a:rPr lang="lt-LT" dirty="0"/>
              <a:t> </a:t>
            </a:r>
            <a:r>
              <a:rPr lang="en-US" dirty="0" err="1"/>
              <a:t>paprastas</a:t>
            </a:r>
            <a:r>
              <a:rPr lang="en-US" dirty="0"/>
              <a:t> </a:t>
            </a:r>
            <a:r>
              <a:rPr lang="en-US" dirty="0" err="1"/>
              <a:t>normalias</a:t>
            </a:r>
            <a:r>
              <a:rPr lang="en-US" dirty="0"/>
              <a:t> </a:t>
            </a:r>
            <a:r>
              <a:rPr lang="en-US" dirty="0" err="1"/>
              <a:t>operacijas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Tokios išimtys neprivalo būti pažymėtos prie metodo ar</a:t>
            </a:r>
            <a:r>
              <a:rPr lang="lt-LT" dirty="0"/>
              <a:t> konstruktoriaus, kad jos gali būti išmestos (todėl ir vadinamos nežymėtomis)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Tokių išimčių tėvinė klasė yra </a:t>
            </a:r>
            <a:r>
              <a:rPr lang="lt-LT" dirty="0" err="1"/>
              <a:t>RuntimeException</a:t>
            </a:r>
            <a:r>
              <a:rPr lang="lt-LT" dirty="0"/>
              <a:t> </a:t>
            </a:r>
            <a:br>
              <a:rPr lang="lt-LT" dirty="0"/>
            </a:br>
            <a:r>
              <a:rPr lang="en-US" dirty="0" err="1"/>
              <a:t>Pvz</a:t>
            </a:r>
            <a:r>
              <a:rPr lang="en-US" dirty="0"/>
              <a:t>.: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IndexOutOfBoundsException</a:t>
            </a:r>
            <a:endParaRPr lang="en-US" dirty="0"/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Nepažymėtos išimtys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109767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Tokios išimtys privalo būti pažymėtos prie metodo ar</a:t>
            </a:r>
            <a:r>
              <a:rPr lang="lt-LT" dirty="0"/>
              <a:t> </a:t>
            </a:r>
            <a:r>
              <a:rPr lang="en-US" dirty="0" err="1"/>
              <a:t>konstruktoriaus</a:t>
            </a:r>
            <a:r>
              <a:rPr lang="en-US" dirty="0"/>
              <a:t>,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būti</a:t>
            </a:r>
            <a:r>
              <a:rPr lang="en-US" dirty="0"/>
              <a:t> </a:t>
            </a:r>
            <a:r>
              <a:rPr lang="en-US" dirty="0" err="1"/>
              <a:t>išmestos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Tokių išimčių tėvinė klasė yra </a:t>
            </a:r>
            <a:r>
              <a:rPr lang="lt-LT" dirty="0" err="1"/>
              <a:t>Exception</a:t>
            </a:r>
            <a:endParaRPr lang="en-US" dirty="0"/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Pažymėtos išimtys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255454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Kai neužtenka standartinių išimčių, tai paprastai sukuriamos</a:t>
            </a:r>
            <a:r>
              <a:rPr lang="lt-LT" dirty="0"/>
              <a:t> </a:t>
            </a:r>
            <a:r>
              <a:rPr lang="en-US" dirty="0" err="1"/>
              <a:t>išimtys</a:t>
            </a:r>
            <a:r>
              <a:rPr lang="en-US" dirty="0"/>
              <a:t> </a:t>
            </a:r>
            <a:r>
              <a:rPr lang="en-US" dirty="0" err="1"/>
              <a:t>pritaikytos</a:t>
            </a:r>
            <a:r>
              <a:rPr lang="en-US" dirty="0"/>
              <a:t> </a:t>
            </a:r>
            <a:r>
              <a:rPr lang="en-US" dirty="0" err="1"/>
              <a:t>programai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Galia kurti ir žymėtas, plečiant klasę </a:t>
            </a:r>
            <a:r>
              <a:rPr lang="lt-LT" dirty="0" err="1"/>
              <a:t>Exception</a:t>
            </a:r>
            <a:r>
              <a:rPr lang="lt-LT" dirty="0"/>
              <a:t>, ir nežymėtas, plečiant </a:t>
            </a:r>
            <a:r>
              <a:rPr lang="lt-LT" dirty="0" err="1"/>
              <a:t>RuntimeException</a:t>
            </a:r>
            <a:r>
              <a:rPr lang="lt-LT" dirty="0"/>
              <a:t>, išimtis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i="1" dirty="0"/>
              <a:t>Pastaba: reiktų laikytis tokio principo - mesti nežymėtą </a:t>
            </a:r>
            <a:r>
              <a:rPr lang="en-US" i="1" dirty="0"/>
              <a:t>(</a:t>
            </a:r>
            <a:r>
              <a:rPr lang="en-US" i="1" dirty="0" err="1"/>
              <a:t>RuntimeException</a:t>
            </a:r>
            <a:r>
              <a:rPr lang="en-US" i="1" dirty="0"/>
              <a:t>) </a:t>
            </a:r>
            <a:r>
              <a:rPr lang="en-US" i="1" dirty="0" err="1"/>
              <a:t>išimtis</a:t>
            </a:r>
            <a:r>
              <a:rPr lang="en-US" i="1" dirty="0"/>
              <a:t> </a:t>
            </a:r>
            <a:r>
              <a:rPr lang="en-US" i="1" dirty="0" err="1"/>
              <a:t>tik</a:t>
            </a:r>
            <a:r>
              <a:rPr lang="en-US" i="1" dirty="0"/>
              <a:t> </a:t>
            </a:r>
            <a:r>
              <a:rPr lang="en-US" i="1" dirty="0" err="1"/>
              <a:t>tada</a:t>
            </a:r>
            <a:r>
              <a:rPr lang="en-US" i="1" dirty="0"/>
              <a:t>, </a:t>
            </a:r>
            <a:r>
              <a:rPr lang="en-US" i="1" dirty="0" err="1"/>
              <a:t>kad</a:t>
            </a:r>
            <a:r>
              <a:rPr lang="en-US" i="1" dirty="0"/>
              <a:t> </a:t>
            </a:r>
            <a:r>
              <a:rPr lang="en-US" i="1" dirty="0" err="1"/>
              <a:t>atsitinka</a:t>
            </a:r>
            <a:r>
              <a:rPr lang="en-US" i="1" dirty="0"/>
              <a:t> </a:t>
            </a:r>
            <a:r>
              <a:rPr lang="en-US" i="1" dirty="0" err="1"/>
              <a:t>tokia</a:t>
            </a:r>
            <a:r>
              <a:rPr lang="lt-LT" i="1" dirty="0"/>
              <a:t> </a:t>
            </a:r>
            <a:r>
              <a:rPr lang="en-US" i="1" dirty="0" err="1"/>
              <a:t>klaida</a:t>
            </a:r>
            <a:r>
              <a:rPr lang="en-US" i="1" dirty="0"/>
              <a:t>, </a:t>
            </a:r>
            <a:r>
              <a:rPr lang="en-US" i="1" dirty="0" err="1"/>
              <a:t>kurios</a:t>
            </a:r>
            <a:r>
              <a:rPr lang="en-US" i="1" dirty="0"/>
              <a:t> </a:t>
            </a:r>
            <a:r>
              <a:rPr lang="en-US" i="1" dirty="0" err="1"/>
              <a:t>duotoje</a:t>
            </a:r>
            <a:r>
              <a:rPr lang="en-US" i="1" dirty="0"/>
              <a:t> </a:t>
            </a:r>
            <a:r>
              <a:rPr lang="en-US" i="1" dirty="0" err="1"/>
              <a:t>programos</a:t>
            </a:r>
            <a:r>
              <a:rPr lang="en-US" i="1" dirty="0"/>
              <a:t> </a:t>
            </a:r>
            <a:r>
              <a:rPr lang="en-US" i="1" dirty="0" err="1"/>
              <a:t>vietoje</a:t>
            </a:r>
            <a:r>
              <a:rPr lang="en-US" i="1" dirty="0"/>
              <a:t> </a:t>
            </a:r>
            <a:r>
              <a:rPr lang="en-US" i="1" dirty="0" err="1"/>
              <a:t>jau</a:t>
            </a:r>
            <a:r>
              <a:rPr lang="en-US" i="1" dirty="0"/>
              <a:t> </a:t>
            </a:r>
            <a:r>
              <a:rPr lang="en-US" i="1" dirty="0" err="1"/>
              <a:t>neįmanoma</a:t>
            </a:r>
            <a:r>
              <a:rPr lang="lt-LT" i="1" dirty="0"/>
              <a:t> </a:t>
            </a:r>
            <a:r>
              <a:rPr lang="fi-FI" i="1" dirty="0"/>
              <a:t>pataisyti ar jos išvengti. Jei </a:t>
            </a:r>
            <a:r>
              <a:rPr lang="fi-FI" i="1"/>
              <a:t>klaida </a:t>
            </a:r>
            <a:r>
              <a:rPr lang="fi-FI" i="1" smtClean="0"/>
              <a:t>pataisoma</a:t>
            </a:r>
            <a:r>
              <a:rPr lang="lt-LT" i="1" smtClean="0"/>
              <a:t> </a:t>
            </a:r>
            <a:r>
              <a:rPr lang="fi-FI" i="1" smtClean="0"/>
              <a:t>tai </a:t>
            </a:r>
            <a:r>
              <a:rPr lang="fi-FI" i="1" dirty="0"/>
              <a:t>reiktų</a:t>
            </a:r>
            <a:r>
              <a:rPr lang="lt-LT" i="1" dirty="0"/>
              <a:t> naudoti žymėtas išimtis (</a:t>
            </a:r>
            <a:r>
              <a:rPr lang="lt-LT" i="1" dirty="0" err="1"/>
              <a:t>Exception</a:t>
            </a:r>
            <a:r>
              <a:rPr lang="lt-LT" i="1" dirty="0"/>
              <a:t>)</a:t>
            </a:r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Sukurtos išimtys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107" y="1846550"/>
            <a:ext cx="7536987" cy="421653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/>
              <a:t>Skaitymo iš failo metodą patobulinti, kad jeigu failas neegzistuoja, būtų skaitoma iš kito failo.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Parašyti funkciją, kuris gražintų iš masyvo elementą</a:t>
            </a:r>
            <a:r>
              <a:rPr lang="en-US" dirty="0"/>
              <a:t> </a:t>
            </a:r>
            <a:r>
              <a:rPr lang="en-US" dirty="0" err="1"/>
              <a:t>pagal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lt-LT" dirty="0"/>
              <a:t>ą, įvedus netinkamą, programa </a:t>
            </a:r>
            <a:r>
              <a:rPr lang="en-US" dirty="0" err="1"/>
              <a:t>aptikt</a:t>
            </a:r>
            <a:r>
              <a:rPr lang="lt-LT" dirty="0"/>
              <a:t>ų klaidą ir atspausdintų į failą paskutinį masyvo elementą.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Parašyti metodą, kuris aptiktų klaidą naudojant </a:t>
            </a:r>
            <a:r>
              <a:rPr lang="lt-LT" dirty="0" err="1"/>
              <a:t>Integer.parseInt</a:t>
            </a:r>
            <a:r>
              <a:rPr lang="lt-LT" dirty="0"/>
              <a:t>() funkciją, jei duoto kintamojo nepavyksta paversti į </a:t>
            </a:r>
            <a:r>
              <a:rPr lang="lt-LT" dirty="0" err="1"/>
              <a:t>Integer</a:t>
            </a:r>
            <a:r>
              <a:rPr lang="lt-LT" dirty="0"/>
              <a:t> tipo kintamąjį.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Parašyti metodą, kuris atspausdintų nurodytą žodžio raidę pagal nurodytą indeksą ir jei nurodyto žodžio indeksas neegzistuoja aptikti klaidą ir apie ją pranešti.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Papildyti metodą, kuriame įterpiame į masyvą naują reikšmę ir jei nurodome netinkamą įterpimo vietą pranešame apie klaidą.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Parašyti metodą duomenų skaitymui iš failo. Duomenų faile yra skaitinės reikšmės ir tekstinės. Reikia šiais duomenimis užpildyti masyvus ir juos atspausdinti ekrane. (Duomenų failas pateiktas </a:t>
            </a:r>
            <a:r>
              <a:rPr lang="lt-LT" dirty="0" err="1"/>
              <a:t>moodle</a:t>
            </a:r>
            <a:r>
              <a:rPr lang="lt-LT" dirty="0"/>
              <a:t> sistemoje)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179236" y="636440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79236" y="20464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17469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sz="1400" dirty="0"/>
              <a:t>Kam reikalingas </a:t>
            </a:r>
            <a:r>
              <a:rPr lang="lt-LT" sz="1400" dirty="0" err="1"/>
              <a:t>Try</a:t>
            </a:r>
            <a:r>
              <a:rPr lang="lt-LT" sz="1400" dirty="0"/>
              <a:t> </a:t>
            </a:r>
            <a:r>
              <a:rPr lang="lt-LT" sz="1400" dirty="0" err="1"/>
              <a:t>catch</a:t>
            </a:r>
            <a:r>
              <a:rPr lang="lt-LT" sz="1400" dirty="0"/>
              <a:t> blokas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Kokių tipų yra klaidos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Kaip išmesti išimtį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Kaip iš jų gauti informacija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Sukurtos išimtys</a:t>
            </a:r>
          </a:p>
          <a:p>
            <a:endParaRPr lang="en-US" sz="1400" dirty="0"/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75947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Jei</a:t>
            </a:r>
            <a:r>
              <a:rPr lang="en-US" dirty="0"/>
              <a:t> </a:t>
            </a:r>
            <a:r>
              <a:rPr lang="en-US" dirty="0" err="1"/>
              <a:t>programos</a:t>
            </a:r>
            <a:r>
              <a:rPr lang="en-US" dirty="0"/>
              <a:t> </a:t>
            </a:r>
            <a:r>
              <a:rPr lang="en-US" dirty="0" err="1"/>
              <a:t>vykdymo</a:t>
            </a:r>
            <a:r>
              <a:rPr lang="en-US" dirty="0"/>
              <a:t> </a:t>
            </a:r>
            <a:r>
              <a:rPr lang="en-US" dirty="0" err="1"/>
              <a:t>metu</a:t>
            </a:r>
            <a:r>
              <a:rPr lang="en-US" dirty="0"/>
              <a:t> </a:t>
            </a:r>
            <a:r>
              <a:rPr lang="en-US" dirty="0" err="1"/>
              <a:t>atsitinka</a:t>
            </a:r>
            <a:r>
              <a:rPr lang="en-US" dirty="0"/>
              <a:t> </a:t>
            </a:r>
            <a:r>
              <a:rPr lang="en-US" dirty="0" err="1"/>
              <a:t>kažkas</a:t>
            </a:r>
            <a:r>
              <a:rPr lang="en-US" dirty="0"/>
              <a:t> </a:t>
            </a:r>
            <a:r>
              <a:rPr lang="en-US" dirty="0" err="1"/>
              <a:t>nenumatyto</a:t>
            </a:r>
            <a:r>
              <a:rPr lang="en-US" dirty="0"/>
              <a:t>,</a:t>
            </a:r>
            <a:r>
              <a:rPr lang="lt-LT" dirty="0"/>
              <a:t> </a:t>
            </a:r>
            <a:r>
              <a:rPr lang="en-US" dirty="0" err="1"/>
              <a:t>kaip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dalyba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nulio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bandymas</a:t>
            </a:r>
            <a:r>
              <a:rPr lang="en-US" dirty="0"/>
              <a:t> </a:t>
            </a:r>
            <a:r>
              <a:rPr lang="en-US" dirty="0" err="1"/>
              <a:t>iškviesti</a:t>
            </a:r>
            <a:r>
              <a:rPr lang="en-US" dirty="0"/>
              <a:t> null</a:t>
            </a:r>
            <a:r>
              <a:rPr lang="lt-LT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metodą</a:t>
            </a:r>
            <a:r>
              <a:rPr lang="en-US" dirty="0"/>
              <a:t>, tai java </a:t>
            </a:r>
            <a:r>
              <a:rPr lang="en-US" dirty="0" err="1"/>
              <a:t>sugeneruoja</a:t>
            </a:r>
            <a:r>
              <a:rPr lang="en-US" dirty="0"/>
              <a:t> (“</a:t>
            </a:r>
            <a:r>
              <a:rPr lang="en-US" dirty="0" err="1"/>
              <a:t>išmeta</a:t>
            </a:r>
            <a:r>
              <a:rPr lang="en-US" dirty="0"/>
              <a:t>”) </a:t>
            </a:r>
            <a:r>
              <a:rPr lang="en-US" dirty="0" err="1"/>
              <a:t>išimtinį</a:t>
            </a:r>
            <a:r>
              <a:rPr lang="lt-LT" dirty="0"/>
              <a:t> </a:t>
            </a:r>
            <a:r>
              <a:rPr lang="en-US" dirty="0" err="1"/>
              <a:t>įvykį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Jei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nepasiruošusi</a:t>
            </a:r>
            <a:r>
              <a:rPr lang="en-US" dirty="0"/>
              <a:t> “</a:t>
            </a:r>
            <a:r>
              <a:rPr lang="en-US" dirty="0" err="1"/>
              <a:t>pagauti</a:t>
            </a:r>
            <a:r>
              <a:rPr lang="en-US" dirty="0"/>
              <a:t>” </a:t>
            </a:r>
            <a:r>
              <a:rPr lang="en-US" dirty="0" err="1"/>
              <a:t>tokį</a:t>
            </a:r>
            <a:r>
              <a:rPr lang="en-US" dirty="0"/>
              <a:t> </a:t>
            </a:r>
            <a:r>
              <a:rPr lang="en-US" dirty="0" err="1"/>
              <a:t>išmestą</a:t>
            </a:r>
            <a:r>
              <a:rPr lang="en-US" dirty="0"/>
              <a:t> </a:t>
            </a:r>
            <a:r>
              <a:rPr lang="en-US" dirty="0" err="1"/>
              <a:t>įvykį</a:t>
            </a:r>
            <a:r>
              <a:rPr lang="en-US" dirty="0"/>
              <a:t>, tai </a:t>
            </a:r>
            <a:r>
              <a:rPr lang="en-US" dirty="0" err="1"/>
              <a:t>ji</a:t>
            </a:r>
            <a:r>
              <a:rPr lang="lt-LT" dirty="0"/>
              <a:t> </a:t>
            </a:r>
            <a:r>
              <a:rPr lang="en-US" dirty="0"/>
              <a:t>“</a:t>
            </a:r>
            <a:r>
              <a:rPr lang="en-US" dirty="0" err="1"/>
              <a:t>nulūžta</a:t>
            </a:r>
            <a:r>
              <a:rPr lang="en-US" dirty="0"/>
              <a:t>”</a:t>
            </a:r>
          </a:p>
          <a:p>
            <a:endParaRPr lang="en-US" sz="1400" dirty="0"/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Išimtys (</a:t>
            </a:r>
            <a:r>
              <a:rPr lang="lt-LT" sz="3600" dirty="0" err="1"/>
              <a:t>Exception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857093"/>
            <a:ext cx="5431197" cy="252376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err="1"/>
              <a:t>Try</a:t>
            </a:r>
            <a:r>
              <a:rPr lang="lt-LT" sz="2400" dirty="0"/>
              <a:t> – </a:t>
            </a:r>
            <a:r>
              <a:rPr lang="lt-LT" sz="2400" dirty="0" err="1"/>
              <a:t>catch</a:t>
            </a:r>
            <a:r>
              <a:rPr lang="lt-LT" sz="2400" dirty="0"/>
              <a:t> blokai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Sakinys </a:t>
            </a:r>
            <a:r>
              <a:rPr lang="lt-LT" sz="2400" dirty="0" err="1"/>
              <a:t>throw</a:t>
            </a:r>
            <a:endParaRPr lang="lt-L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err="1"/>
              <a:t>Attributas</a:t>
            </a:r>
            <a:r>
              <a:rPr lang="lt-LT" sz="2400" dirty="0"/>
              <a:t> </a:t>
            </a:r>
            <a:r>
              <a:rPr lang="lt-LT" sz="2400" dirty="0" err="1"/>
              <a:t>throws</a:t>
            </a:r>
            <a:r>
              <a:rPr lang="lt-L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err="1"/>
              <a:t>Finally</a:t>
            </a:r>
            <a:r>
              <a:rPr lang="lt-LT" sz="2400" dirty="0"/>
              <a:t> blokas (ne visada)</a:t>
            </a:r>
            <a:endParaRPr lang="en-US" sz="2400" dirty="0"/>
          </a:p>
          <a:p>
            <a:endParaRPr lang="en-US" sz="1600" dirty="0">
              <a:latin typeface="Montserrat Light" pitchFamily="50" charset="0"/>
            </a:endParaRPr>
          </a:p>
          <a:p>
            <a:endParaRPr lang="en-GB" sz="1600" dirty="0">
              <a:latin typeface="Montserrat Light" pitchFamily="50" charset="0"/>
            </a:endParaRPr>
          </a:p>
          <a:p>
            <a:endParaRPr lang="en-US" sz="1600" dirty="0">
              <a:latin typeface="Montserrat Light" pitchFamily="50" charset="0"/>
            </a:endParaRPr>
          </a:p>
          <a:p>
            <a:endParaRPr lang="en-GB" sz="16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95335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Išimtys (</a:t>
            </a:r>
            <a:r>
              <a:rPr lang="lt-LT" sz="3600" dirty="0" err="1"/>
              <a:t>Exception</a:t>
            </a:r>
            <a:r>
              <a:rPr lang="lt-LT" sz="3600" dirty="0"/>
              <a:t>) SUSIDEDA IŠ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37794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11" y="1791429"/>
            <a:ext cx="8055979" cy="478797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609600" indent="-592138">
              <a:lnSpc>
                <a:spcPct val="90000"/>
              </a:lnSpc>
              <a:spcBef>
                <a:spcPts val="150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Jei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gali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susidaryti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išimtis(-</a:t>
            </a:r>
            <a:r>
              <a:rPr lang="lt-LT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bet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metodas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pats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jos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neapdoroja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, tai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antraštėje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po 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b="1" dirty="0"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būtina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jas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išvardinti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09600" indent="-592138">
              <a:lnSpc>
                <a:spcPct val="9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Tokiu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būdu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jų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apdorojimas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per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siunčiamas atgal - į 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š</a:t>
            </a:r>
            <a:r>
              <a:rPr lang="lt-LT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iš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kvietimo zoną.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90600" lvl="1" indent="-515938">
              <a:lnSpc>
                <a:spcPct val="9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lt-LT" altLang="lt-LT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15938">
              <a:lnSpc>
                <a:spcPct val="9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lt-LT" altLang="lt-LT" sz="2400" b="1" dirty="0">
                <a:latin typeface="Arial" panose="020B0604020202020204" pitchFamily="34" charset="0"/>
                <a:cs typeface="Arial" panose="020B0604020202020204" pitchFamily="34" charset="0"/>
              </a:rPr>
              <a:t>skaito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lt-LT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990600" lvl="1" indent="-515938">
              <a:lnSpc>
                <a:spcPct val="9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Jei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šiame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į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išimtis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failas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nerastas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</a:p>
          <a:p>
            <a:pPr marL="990600" lvl="1" indent="-515938">
              <a:lnSpc>
                <a:spcPct val="9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 ji </a:t>
            </a:r>
            <a:r>
              <a:rPr lang="lt-LT" altLang="lt-LT" sz="2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privalės būti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apdorota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į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</a:t>
            </a: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kvietusiame bloke</a:t>
            </a:r>
          </a:p>
          <a:p>
            <a:pPr marL="990600" lvl="1" indent="-515938">
              <a:lnSpc>
                <a:spcPct val="9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lt-LT" altLang="lt-LT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(arba persiųsta dar aukščiau)</a:t>
            </a:r>
          </a:p>
          <a:p>
            <a:pPr marL="990600" lvl="1" indent="-515938">
              <a:lnSpc>
                <a:spcPct val="90000"/>
              </a:lnSpc>
              <a:spcBef>
                <a:spcPts val="1250"/>
              </a:spcBef>
              <a:tabLst>
                <a:tab pos="609600" algn="l"/>
                <a:tab pos="896938" algn="l"/>
                <a:tab pos="1811338" algn="l"/>
                <a:tab pos="2725738" algn="l"/>
                <a:tab pos="3640138" algn="l"/>
                <a:tab pos="4554538" algn="l"/>
                <a:tab pos="5468938" algn="l"/>
                <a:tab pos="6383338" algn="l"/>
                <a:tab pos="7297738" algn="l"/>
                <a:tab pos="8212138" algn="l"/>
                <a:tab pos="9126538" algn="l"/>
                <a:tab pos="10040938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95335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b="0" dirty="0" err="1">
                <a:latin typeface="Montserrat Semi Bold" pitchFamily="50" charset="0"/>
              </a:rPr>
              <a:t>Throws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37794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199" y="2931279"/>
            <a:ext cx="7535763" cy="455483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609600" indent="-592138">
              <a:spcBef>
                <a:spcPts val="320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en-US" altLang="lt-LT" sz="1600" dirty="0" err="1">
                <a:cs typeface="Times New Roman" pitchFamily="16" charset="0"/>
              </a:rPr>
              <a:t>Įvykus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b="1" dirty="0">
                <a:cs typeface="Times New Roman" pitchFamily="16" charset="0"/>
              </a:rPr>
              <a:t>try </a:t>
            </a:r>
            <a:r>
              <a:rPr lang="en-US" altLang="lt-LT" sz="1600" dirty="0">
                <a:cs typeface="Times New Roman" pitchFamily="16" charset="0"/>
              </a:rPr>
              <a:t>bloke </a:t>
            </a:r>
            <a:r>
              <a:rPr lang="lt-LT" altLang="lt-LT" sz="1600" dirty="0">
                <a:cs typeface="Times New Roman" pitchFamily="16" charset="0"/>
              </a:rPr>
              <a:t>išimčiai</a:t>
            </a:r>
            <a:r>
              <a:rPr lang="en-US" altLang="lt-LT" sz="1600" dirty="0">
                <a:cs typeface="Times New Roman" pitchFamily="16" charset="0"/>
              </a:rPr>
              <a:t>, </a:t>
            </a:r>
            <a:r>
              <a:rPr lang="en-US" altLang="lt-LT" sz="1600" dirty="0" err="1">
                <a:cs typeface="Times New Roman" pitchFamily="16" charset="0"/>
              </a:rPr>
              <a:t>tolimesni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sakiniai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šiame</a:t>
            </a:r>
            <a:r>
              <a:rPr lang="en-US" altLang="lt-LT" sz="1600" dirty="0">
                <a:cs typeface="Times New Roman" pitchFamily="16" charset="0"/>
              </a:rPr>
              <a:t> bloke </a:t>
            </a:r>
            <a:r>
              <a:rPr lang="en-US" altLang="lt-LT" sz="1600" dirty="0" err="1">
                <a:cs typeface="Times New Roman" pitchFamily="16" charset="0"/>
              </a:rPr>
              <a:t>nebevykdomi</a:t>
            </a:r>
            <a:r>
              <a:rPr lang="lt-LT" altLang="lt-LT" sz="1600" dirty="0"/>
              <a:t> - </a:t>
            </a:r>
            <a:r>
              <a:rPr lang="en-US" altLang="lt-LT" sz="1600" dirty="0" err="1">
                <a:cs typeface="Times New Roman" pitchFamily="16" charset="0"/>
              </a:rPr>
              <a:t>ieškomas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atitinkamas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b="1" dirty="0">
                <a:cs typeface="Times New Roman" pitchFamily="16" charset="0"/>
              </a:rPr>
              <a:t>catch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blokas</a:t>
            </a:r>
            <a:r>
              <a:rPr lang="lt-LT" altLang="lt-LT" sz="1600" dirty="0">
                <a:cs typeface="Times New Roman" pitchFamily="16" charset="0"/>
              </a:rPr>
              <a:t>.</a:t>
            </a:r>
            <a:endParaRPr lang="lt-LT" altLang="lt-LT" sz="1600" dirty="0"/>
          </a:p>
          <a:p>
            <a:pPr marL="609600" indent="-592138">
              <a:spcBef>
                <a:spcPts val="200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lt-LT" altLang="lt-LT" sz="1600" dirty="0"/>
              <a:t> Į</a:t>
            </a:r>
            <a:r>
              <a:rPr lang="en-US" altLang="lt-LT" sz="1600" dirty="0" err="1">
                <a:cs typeface="Times New Roman" pitchFamily="16" charset="0"/>
              </a:rPr>
              <a:t>vykdžius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lt-LT" altLang="lt-LT" sz="1600" dirty="0">
                <a:cs typeface="Times New Roman" pitchFamily="16" charset="0"/>
              </a:rPr>
              <a:t>atitinkamą </a:t>
            </a:r>
            <a:r>
              <a:rPr lang="en-US" altLang="lt-LT" sz="1600" b="1" dirty="0">
                <a:cs typeface="Times New Roman" pitchFamily="16" charset="0"/>
              </a:rPr>
              <a:t>catch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bloką</a:t>
            </a:r>
            <a:r>
              <a:rPr lang="en-US" altLang="lt-LT" sz="1600" dirty="0">
                <a:cs typeface="Times New Roman" pitchFamily="16" charset="0"/>
              </a:rPr>
              <a:t>, </a:t>
            </a:r>
            <a:r>
              <a:rPr lang="en-US" altLang="lt-LT" sz="1600" dirty="0" err="1">
                <a:cs typeface="Times New Roman" pitchFamily="16" charset="0"/>
              </a:rPr>
              <a:t>likusieji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b="1" dirty="0">
                <a:cs typeface="Times New Roman" pitchFamily="16" charset="0"/>
              </a:rPr>
              <a:t>catch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blokai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ignoruojami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ir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vykdomi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sakiniai</a:t>
            </a:r>
            <a:r>
              <a:rPr lang="en-US" altLang="lt-LT" sz="1600" dirty="0">
                <a:cs typeface="Times New Roman" pitchFamily="16" charset="0"/>
              </a:rPr>
              <a:t>, </a:t>
            </a:r>
            <a:r>
              <a:rPr lang="en-US" altLang="lt-LT" sz="1600" dirty="0" err="1">
                <a:cs typeface="Times New Roman" pitchFamily="16" charset="0"/>
              </a:rPr>
              <a:t>esantys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solidFill>
                  <a:srgbClr val="B84700"/>
                </a:solidFill>
                <a:cs typeface="Times New Roman" pitchFamily="16" charset="0"/>
              </a:rPr>
              <a:t>už</a:t>
            </a:r>
            <a:r>
              <a:rPr lang="en-US" altLang="lt-LT" sz="1600" dirty="0">
                <a:solidFill>
                  <a:srgbClr val="B84700"/>
                </a:solidFill>
                <a:cs typeface="Times New Roman" pitchFamily="16" charset="0"/>
              </a:rPr>
              <a:t> </a:t>
            </a:r>
            <a:r>
              <a:rPr lang="en-US" altLang="lt-LT" sz="1600" dirty="0" err="1">
                <a:solidFill>
                  <a:srgbClr val="B84700"/>
                </a:solidFill>
                <a:cs typeface="Times New Roman" pitchFamily="16" charset="0"/>
              </a:rPr>
              <a:t>paskutinio</a:t>
            </a:r>
            <a:r>
              <a:rPr lang="en-US" altLang="lt-LT" sz="1600" dirty="0">
                <a:solidFill>
                  <a:srgbClr val="B84700"/>
                </a:solidFill>
                <a:cs typeface="Times New Roman" pitchFamily="16" charset="0"/>
              </a:rPr>
              <a:t> to </a:t>
            </a:r>
            <a:r>
              <a:rPr lang="en-US" altLang="lt-LT" sz="1600" dirty="0" err="1">
                <a:solidFill>
                  <a:srgbClr val="B84700"/>
                </a:solidFill>
                <a:cs typeface="Times New Roman" pitchFamily="16" charset="0"/>
              </a:rPr>
              <a:t>lygio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b="1" dirty="0">
                <a:cs typeface="Times New Roman" pitchFamily="16" charset="0"/>
              </a:rPr>
              <a:t>catch</a:t>
            </a:r>
            <a:r>
              <a:rPr lang="en-US" altLang="lt-LT" sz="1600" dirty="0">
                <a:cs typeface="Times New Roman" pitchFamily="16" charset="0"/>
              </a:rPr>
              <a:t> </a:t>
            </a:r>
            <a:r>
              <a:rPr lang="en-US" altLang="lt-LT" sz="1600" dirty="0" err="1">
                <a:cs typeface="Times New Roman" pitchFamily="16" charset="0"/>
              </a:rPr>
              <a:t>bloko</a:t>
            </a:r>
            <a:r>
              <a:rPr lang="lt-LT" altLang="lt-LT" sz="1600" dirty="0">
                <a:cs typeface="Times New Roman" pitchFamily="16" charset="0"/>
              </a:rPr>
              <a:t>.</a:t>
            </a:r>
            <a:endParaRPr lang="lt-LT" sz="1600" dirty="0"/>
          </a:p>
          <a:p>
            <a:endParaRPr lang="lt-LT" sz="1600" dirty="0"/>
          </a:p>
          <a:p>
            <a:r>
              <a:rPr lang="en-US" sz="1600" dirty="0" err="1"/>
              <a:t>Kaip</a:t>
            </a:r>
            <a:r>
              <a:rPr lang="en-US" sz="1600" dirty="0"/>
              <a:t> </a:t>
            </a:r>
            <a:r>
              <a:rPr lang="en-US" sz="1600" dirty="0" err="1"/>
              <a:t>pagauti</a:t>
            </a:r>
            <a:r>
              <a:rPr lang="en-US" sz="1600" dirty="0"/>
              <a:t>?</a:t>
            </a:r>
          </a:p>
          <a:p>
            <a:r>
              <a:rPr lang="en-US" sz="1600" dirty="0"/>
              <a:t>try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 catch (</a:t>
            </a:r>
            <a:r>
              <a:rPr lang="en-US" sz="1600" i="1" dirty="0"/>
              <a:t>ExceptionType1 </a:t>
            </a:r>
            <a:r>
              <a:rPr lang="en-US" sz="1600" i="1" dirty="0" err="1"/>
              <a:t>variableName</a:t>
            </a:r>
            <a:r>
              <a:rPr lang="en-US" sz="1600" dirty="0"/>
              <a:t>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 catch (</a:t>
            </a:r>
            <a:r>
              <a:rPr lang="en-US" sz="1600" i="1" dirty="0"/>
              <a:t>ExceptionType2 </a:t>
            </a:r>
            <a:r>
              <a:rPr lang="en-US" sz="1600" i="1" dirty="0" err="1"/>
              <a:t>variableName</a:t>
            </a:r>
            <a:r>
              <a:rPr lang="en-US" sz="1600" dirty="0"/>
              <a:t>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  <a:p>
            <a:endParaRPr lang="en-US" sz="1400" dirty="0"/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Try</a:t>
            </a:r>
            <a:r>
              <a:rPr lang="lt-LT" sz="3600" dirty="0"/>
              <a:t> - </a:t>
            </a:r>
            <a:r>
              <a:rPr lang="lt-LT" sz="3600" dirty="0" err="1"/>
              <a:t>Catch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64668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sz="1600" dirty="0" err="1"/>
              <a:t>Skirtingus</a:t>
            </a:r>
            <a:r>
              <a:rPr lang="en-US" sz="1600" dirty="0"/>
              <a:t> Exception </a:t>
            </a:r>
            <a:r>
              <a:rPr lang="en-US" sz="1600" dirty="0" err="1"/>
              <a:t>tipus</a:t>
            </a:r>
            <a:r>
              <a:rPr lang="en-US" sz="1600" dirty="0"/>
              <a:t> </a:t>
            </a:r>
            <a:r>
              <a:rPr lang="en-US" sz="1600" dirty="0" err="1"/>
              <a:t>galima</a:t>
            </a:r>
            <a:r>
              <a:rPr lang="en-US" sz="1600" dirty="0"/>
              <a:t> </a:t>
            </a:r>
            <a:r>
              <a:rPr lang="en-US" sz="1600" dirty="0" err="1"/>
              <a:t>apjungti</a:t>
            </a:r>
            <a:r>
              <a:rPr lang="en-US" sz="1600" dirty="0"/>
              <a:t>:</a:t>
            </a:r>
          </a:p>
          <a:p>
            <a:r>
              <a:rPr lang="en-US" sz="1600" dirty="0"/>
              <a:t>try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 catch (ExceptionType1 | ExceptionType3 </a:t>
            </a:r>
            <a:r>
              <a:rPr lang="en-US" sz="1600" dirty="0" err="1"/>
              <a:t>variableName</a:t>
            </a:r>
            <a:r>
              <a:rPr lang="en-US" sz="1600" dirty="0"/>
              <a:t>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 catch (ExceptionType2 </a:t>
            </a:r>
            <a:r>
              <a:rPr lang="en-US" sz="1600" dirty="0" err="1"/>
              <a:t>variableName</a:t>
            </a:r>
            <a:r>
              <a:rPr lang="en-US" sz="1600" dirty="0"/>
              <a:t>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Try</a:t>
            </a:r>
            <a:r>
              <a:rPr lang="lt-LT" sz="3600" dirty="0"/>
              <a:t> - </a:t>
            </a:r>
            <a:r>
              <a:rPr lang="lt-LT" sz="3600" dirty="0" err="1"/>
              <a:t>Catch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372" y="1624468"/>
            <a:ext cx="8079129" cy="465409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609600" indent="-592138">
              <a:lnSpc>
                <a:spcPct val="90000"/>
              </a:lnSpc>
              <a:spcBef>
                <a:spcPts val="150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blokas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privalo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tureti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nors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vieną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rba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09600" indent="-592138">
              <a:lnSpc>
                <a:spcPct val="90000"/>
              </a:lnSpc>
              <a:spcBef>
                <a:spcPts val="150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atch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būti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negali</a:t>
            </a:r>
            <a:endParaRPr lang="en-US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592138">
              <a:lnSpc>
                <a:spcPct val="90000"/>
              </a:lnSpc>
              <a:spcBef>
                <a:spcPts val="150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blokai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gali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turėti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vidinius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blokus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savo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592138">
              <a:spcBef>
                <a:spcPts val="100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lt-LT" altLang="lt-LT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990600" lvl="1" indent="-515938"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	 			// veiksmai</a:t>
            </a:r>
          </a:p>
          <a:p>
            <a:pPr marL="990600" lvl="1" indent="-515938"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		</a:t>
            </a:r>
            <a:r>
              <a:rPr lang="lt-LT" altLang="lt-LT" sz="20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lt-LT" altLang="lt-LT"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990600" lvl="1" indent="-515938"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			 </a:t>
            </a:r>
            <a:r>
              <a:rPr lang="en-US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veiksmai</a:t>
            </a:r>
          </a:p>
          <a:p>
            <a:pPr marL="990600" lvl="1" indent="-515938">
              <a:lnSpc>
                <a:spcPct val="95000"/>
              </a:lnSpc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		</a:t>
            </a:r>
            <a:r>
              <a:rPr lang="lt-LT" altLang="lt-LT"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lt-LT" altLang="lt-LT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IšimtisA</a:t>
            </a: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  { </a:t>
            </a:r>
          </a:p>
          <a:p>
            <a:pPr marL="990600" lvl="1" indent="-515938">
              <a:lnSpc>
                <a:spcPct val="95000"/>
              </a:lnSpc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			  // veiksmai </a:t>
            </a:r>
          </a:p>
          <a:p>
            <a:pPr marL="990600" lvl="1" indent="-515938">
              <a:lnSpc>
                <a:spcPct val="95000"/>
              </a:lnSpc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		}</a:t>
            </a:r>
          </a:p>
          <a:p>
            <a:pPr marL="609600" indent="-592138">
              <a:lnSpc>
                <a:spcPct val="95000"/>
              </a:lnSpc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altLang="lt-LT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lt-LT" alt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IšimtisB</a:t>
            </a: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s)  { </a:t>
            </a:r>
          </a:p>
          <a:p>
            <a:pPr marL="609600" indent="-592138">
              <a:lnSpc>
                <a:spcPct val="95000"/>
              </a:lnSpc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	     //  veiksmai </a:t>
            </a:r>
          </a:p>
          <a:p>
            <a:pPr marL="609600" indent="-592138">
              <a:lnSpc>
                <a:spcPct val="95000"/>
              </a:lnSpc>
              <a:spcBef>
                <a:spcPts val="250"/>
              </a:spcBef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</a:pPr>
            <a:r>
              <a:rPr lang="lt-LT" altLang="lt-LT" sz="20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002081" y="758714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Try</a:t>
            </a:r>
            <a:r>
              <a:rPr lang="lt-LT" sz="3600" dirty="0"/>
              <a:t> - </a:t>
            </a:r>
            <a:r>
              <a:rPr lang="lt-LT" sz="3600" dirty="0" err="1"/>
              <a:t>Catch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27400" y="270386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338535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sz="1600" dirty="0" err="1"/>
              <a:t>Pabaigoje</a:t>
            </a:r>
            <a:r>
              <a:rPr lang="en-US" sz="1600" dirty="0"/>
              <a:t> </a:t>
            </a:r>
            <a:r>
              <a:rPr lang="en-US" sz="1600" dirty="0" err="1"/>
              <a:t>gali</a:t>
            </a:r>
            <a:r>
              <a:rPr lang="en-US" sz="1600" dirty="0"/>
              <a:t> </a:t>
            </a:r>
            <a:r>
              <a:rPr lang="en-US" sz="1600" dirty="0" err="1"/>
              <a:t>eiti</a:t>
            </a:r>
            <a:r>
              <a:rPr lang="en-US" sz="1600" dirty="0"/>
              <a:t> </a:t>
            </a:r>
            <a:r>
              <a:rPr lang="en-US" sz="1600" dirty="0" err="1"/>
              <a:t>neprivalomas</a:t>
            </a:r>
            <a:r>
              <a:rPr lang="en-US" sz="1600" dirty="0"/>
              <a:t> finally </a:t>
            </a:r>
            <a:r>
              <a:rPr lang="en-US" sz="1600" dirty="0" err="1"/>
              <a:t>blokas</a:t>
            </a:r>
            <a:r>
              <a:rPr lang="en-US" sz="1600" dirty="0"/>
              <a:t>, kuris </a:t>
            </a:r>
            <a:r>
              <a:rPr lang="en-US" sz="1600" dirty="0" err="1"/>
              <a:t>visada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lt-LT" sz="1600" dirty="0" err="1"/>
              <a:t>šskyrus</a:t>
            </a:r>
            <a:r>
              <a:rPr lang="lt-LT" sz="1600" dirty="0"/>
              <a:t> jei naudojama komanda </a:t>
            </a:r>
            <a:r>
              <a:rPr lang="lt-LT" sz="1600" dirty="0" err="1"/>
              <a:t>exit</a:t>
            </a:r>
            <a:r>
              <a:rPr lang="lt-LT" sz="1600" dirty="0"/>
              <a:t>()</a:t>
            </a:r>
            <a:r>
              <a:rPr lang="en-US" sz="1600" dirty="0"/>
              <a:t>)</a:t>
            </a:r>
            <a:r>
              <a:rPr lang="lt-LT" sz="1600" dirty="0"/>
              <a:t> </a:t>
            </a:r>
            <a:r>
              <a:rPr lang="en-US" sz="1600" dirty="0"/>
              <a:t>bus </a:t>
            </a:r>
            <a:r>
              <a:rPr lang="en-US" sz="1600" dirty="0" err="1"/>
              <a:t>vykdomas</a:t>
            </a:r>
            <a:r>
              <a:rPr lang="en-US" sz="1600" dirty="0"/>
              <a:t> </a:t>
            </a:r>
            <a:r>
              <a:rPr lang="en-US" sz="1600" dirty="0" err="1"/>
              <a:t>paskutinis</a:t>
            </a:r>
            <a:r>
              <a:rPr lang="en-US" sz="1600" dirty="0"/>
              <a:t> </a:t>
            </a:r>
            <a:r>
              <a:rPr lang="en-US" sz="1600" dirty="0" err="1"/>
              <a:t>po</a:t>
            </a:r>
            <a:r>
              <a:rPr lang="en-US" sz="1600" dirty="0"/>
              <a:t> try </a:t>
            </a:r>
            <a:r>
              <a:rPr lang="en-US" sz="1600" dirty="0" err="1"/>
              <a:t>ir</a:t>
            </a:r>
            <a:r>
              <a:rPr lang="en-US" sz="1600" dirty="0"/>
              <a:t>/</a:t>
            </a:r>
            <a:r>
              <a:rPr lang="en-US" sz="1600" dirty="0" err="1"/>
              <a:t>ar</a:t>
            </a:r>
            <a:r>
              <a:rPr lang="en-US" sz="1600" dirty="0"/>
              <a:t> catch </a:t>
            </a:r>
            <a:r>
              <a:rPr lang="en-US" sz="1600" dirty="0" err="1"/>
              <a:t>bloko</a:t>
            </a:r>
            <a:r>
              <a:rPr lang="en-US" sz="1600" dirty="0"/>
              <a:t>. </a:t>
            </a:r>
            <a:r>
              <a:rPr lang="en-US" sz="1600" dirty="0" err="1"/>
              <a:t>Jei</a:t>
            </a:r>
            <a:r>
              <a:rPr lang="en-US" sz="1600" dirty="0"/>
              <a:t> </a:t>
            </a:r>
            <a:r>
              <a:rPr lang="en-US" sz="1600" dirty="0" err="1"/>
              <a:t>yra</a:t>
            </a:r>
            <a:r>
              <a:rPr lang="en-US" sz="1600" dirty="0"/>
              <a:t> finally</a:t>
            </a:r>
            <a:r>
              <a:rPr lang="lt-LT" sz="1600" dirty="0"/>
              <a:t> </a:t>
            </a:r>
            <a:r>
              <a:rPr lang="pt-BR" sz="1600" dirty="0"/>
              <a:t>blokas, tai catch bloko/blokų gali ir nebūti:</a:t>
            </a:r>
          </a:p>
          <a:p>
            <a:r>
              <a:rPr lang="en-US" sz="1600" dirty="0"/>
              <a:t>try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 catch (</a:t>
            </a:r>
            <a:r>
              <a:rPr lang="en-US" sz="1600" i="1" dirty="0"/>
              <a:t>ExceptionType1 </a:t>
            </a:r>
            <a:r>
              <a:rPr lang="en-US" sz="1600" dirty="0"/>
              <a:t>| </a:t>
            </a:r>
            <a:r>
              <a:rPr lang="en-US" sz="1600" i="1" dirty="0"/>
              <a:t>ExceptionType3 </a:t>
            </a:r>
            <a:r>
              <a:rPr lang="en-US" sz="1600" i="1" dirty="0" err="1"/>
              <a:t>variableName</a:t>
            </a:r>
            <a:r>
              <a:rPr lang="en-US" sz="1600" dirty="0"/>
              <a:t>)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 finally {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}</a:t>
            </a: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Try</a:t>
            </a:r>
            <a:r>
              <a:rPr lang="lt-LT" sz="3600" dirty="0"/>
              <a:t> – </a:t>
            </a:r>
            <a:r>
              <a:rPr lang="lt-LT" sz="3600" dirty="0" err="1"/>
              <a:t>Catch</a:t>
            </a:r>
            <a:r>
              <a:rPr lang="lt-LT" sz="3600" dirty="0"/>
              <a:t> - </a:t>
            </a:r>
            <a:r>
              <a:rPr lang="lt-LT" sz="3600" dirty="0" err="1"/>
              <a:t>Finally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726874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Klaidų tikrinimas, </a:t>
            </a:r>
            <a:r>
              <a:rPr lang="lt-LT" sz="2000" dirty="0" err="1"/>
              <a:t>Try</a:t>
            </a:r>
            <a:r>
              <a:rPr lang="lt-LT" sz="2000" dirty="0"/>
              <a:t>...</a:t>
            </a:r>
            <a:r>
              <a:rPr lang="lt-LT" sz="2000" dirty="0" err="1"/>
              <a:t>cache</a:t>
            </a:r>
            <a:r>
              <a:rPr lang="lt-LT" sz="2000" dirty="0"/>
              <a:t> blokas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947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User</cp:lastModifiedBy>
  <cp:revision>45</cp:revision>
  <dcterms:created xsi:type="dcterms:W3CDTF">2018-11-10T21:15:22Z</dcterms:created>
  <dcterms:modified xsi:type="dcterms:W3CDTF">2019-01-29T09:02:48Z</dcterms:modified>
</cp:coreProperties>
</file>