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88" r:id="rId4"/>
    <p:sldId id="289" r:id="rId5"/>
    <p:sldId id="290" r:id="rId6"/>
    <p:sldId id="294" r:id="rId7"/>
    <p:sldId id="291" r:id="rId8"/>
    <p:sldId id="292" r:id="rId9"/>
    <p:sldId id="293" r:id="rId10"/>
    <p:sldId id="295" r:id="rId11"/>
    <p:sldId id="296" r:id="rId12"/>
    <p:sldId id="297" r:id="rId13"/>
    <p:sldId id="298" r:id="rId14"/>
    <p:sldId id="299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7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7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5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3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1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6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4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1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7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1E1D-1FC4-484D-9FC3-E597B9CAF90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daugiau:%20https://docs.oracle.com/javase/tutorial/java/javaOO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/>
          <p:cNvSpPr txBox="1">
            <a:spLocks/>
          </p:cNvSpPr>
          <p:nvPr/>
        </p:nvSpPr>
        <p:spPr>
          <a:xfrm>
            <a:off x="1219200" y="4505325"/>
            <a:ext cx="10363200" cy="13620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BALTIc TALENTs </a:t>
            </a:r>
            <a:r>
              <a:rPr lang="lt-LT" sz="1867" dirty="0">
                <a:latin typeface="Montserrat Semi Bold" pitchFamily="50" charset="0"/>
              </a:rPr>
              <a:t>AcADEMy</a:t>
            </a:r>
            <a:endParaRPr lang="en-US" sz="1867" dirty="0">
              <a:latin typeface="Montserrat Semi Bold" pitchFamily="50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20800" y="4444993"/>
            <a:ext cx="3860800" cy="6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3"/>
          <p:cNvSpPr txBox="1">
            <a:spLocks/>
          </p:cNvSpPr>
          <p:nvPr/>
        </p:nvSpPr>
        <p:spPr>
          <a:xfrm>
            <a:off x="1219200" y="2616200"/>
            <a:ext cx="10363200" cy="13620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6667"/>
              </a:lnSpc>
            </a:pPr>
            <a:r>
              <a:rPr lang="lt-LT" sz="5400" dirty="0"/>
              <a:t>Įvadas į objektinį programavimą (Klasės, Objektai)</a:t>
            </a:r>
            <a:endParaRPr lang="lt-LT" sz="54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94313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10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920884" cy="116955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dirty="0"/>
              <a:t>Klasės pasiekiamumas kontroliuojamas nurodant atitinkamus </a:t>
            </a:r>
            <a:r>
              <a:rPr lang="en-US" dirty="0" err="1"/>
              <a:t>pasiekiamumo</a:t>
            </a:r>
            <a:r>
              <a:rPr lang="en-US" dirty="0"/>
              <a:t> </a:t>
            </a:r>
            <a:r>
              <a:rPr lang="en-US" dirty="0" err="1"/>
              <a:t>atributus</a:t>
            </a:r>
            <a:r>
              <a:rPr lang="lt-LT" dirty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err="1"/>
              <a:t>public</a:t>
            </a:r>
            <a:r>
              <a:rPr lang="lt-LT" dirty="0"/>
              <a:t> (vieša) - klasė pasiekiama iš visur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- nieko nenurodyta - klasė prieinama tik iš einamojo paketo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7653815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KLASĖS PASIEKIAMUMO KONTROLĖ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Įvadas į objektinį programavimą (Klasės, Objektai)</a:t>
            </a:r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540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11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920884" cy="2523768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sz="1600" dirty="0"/>
              <a:t>Klasės laukų ir metodų pasiekiamumas kontroliuojamas nurodant </a:t>
            </a:r>
            <a:r>
              <a:rPr lang="en-US" sz="1600" dirty="0" err="1"/>
              <a:t>atitinkamus</a:t>
            </a:r>
            <a:r>
              <a:rPr lang="en-US" sz="1600" dirty="0"/>
              <a:t> </a:t>
            </a:r>
            <a:r>
              <a:rPr lang="en-US" sz="1600" dirty="0" err="1"/>
              <a:t>pasiekiamumo</a:t>
            </a:r>
            <a:r>
              <a:rPr lang="en-US" sz="1600" dirty="0"/>
              <a:t> </a:t>
            </a:r>
            <a:r>
              <a:rPr lang="en-US" sz="1600" dirty="0" err="1"/>
              <a:t>atributus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public - </a:t>
            </a:r>
            <a:r>
              <a:rPr lang="en-US" sz="1600" dirty="0" err="1"/>
              <a:t>laukai</a:t>
            </a:r>
            <a:r>
              <a:rPr lang="en-US" sz="1600" dirty="0"/>
              <a:t> </a:t>
            </a:r>
            <a:r>
              <a:rPr lang="en-US" sz="1600" dirty="0" err="1"/>
              <a:t>ir</a:t>
            </a:r>
            <a:r>
              <a:rPr lang="en-US" sz="1600" dirty="0"/>
              <a:t> </a:t>
            </a:r>
            <a:r>
              <a:rPr lang="en-US" sz="1600" dirty="0" err="1"/>
              <a:t>metodai</a:t>
            </a:r>
            <a:r>
              <a:rPr lang="en-US" sz="1600" dirty="0"/>
              <a:t> </a:t>
            </a:r>
            <a:r>
              <a:rPr lang="en-US" sz="1600" dirty="0" err="1"/>
              <a:t>pasiekiami</a:t>
            </a:r>
            <a:r>
              <a:rPr lang="en-US" sz="1600" dirty="0"/>
              <a:t> </a:t>
            </a:r>
            <a:r>
              <a:rPr lang="en-US" sz="1600" dirty="0" err="1"/>
              <a:t>iš</a:t>
            </a:r>
            <a:r>
              <a:rPr lang="en-US" sz="1600" dirty="0"/>
              <a:t> </a:t>
            </a:r>
            <a:r>
              <a:rPr lang="en-US" sz="1600" dirty="0" err="1"/>
              <a:t>visur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600" dirty="0" err="1"/>
              <a:t>private</a:t>
            </a:r>
            <a:r>
              <a:rPr lang="lt-LT" sz="1600" dirty="0"/>
              <a:t> - laukai ir metodai pasiekiami tik iš jų klasės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protected - </a:t>
            </a:r>
            <a:r>
              <a:rPr lang="en-US" sz="1600" dirty="0" err="1"/>
              <a:t>laukai</a:t>
            </a:r>
            <a:r>
              <a:rPr lang="en-US" sz="1600" dirty="0"/>
              <a:t> </a:t>
            </a:r>
            <a:r>
              <a:rPr lang="en-US" sz="1600" dirty="0" err="1"/>
              <a:t>ir</a:t>
            </a:r>
            <a:r>
              <a:rPr lang="en-US" sz="1600" dirty="0"/>
              <a:t> </a:t>
            </a:r>
            <a:r>
              <a:rPr lang="en-US" sz="1600" dirty="0" err="1"/>
              <a:t>metodai</a:t>
            </a:r>
            <a:r>
              <a:rPr lang="en-US" sz="1600" dirty="0"/>
              <a:t> </a:t>
            </a:r>
            <a:r>
              <a:rPr lang="en-US" sz="1600" dirty="0" err="1"/>
              <a:t>pasiekiami</a:t>
            </a:r>
            <a:r>
              <a:rPr lang="en-US" sz="1600" dirty="0"/>
              <a:t> </a:t>
            </a:r>
            <a:r>
              <a:rPr lang="en-US" sz="1600" dirty="0" err="1"/>
              <a:t>tik</a:t>
            </a:r>
            <a:r>
              <a:rPr lang="en-US" sz="1600" dirty="0"/>
              <a:t> tame </a:t>
            </a:r>
            <a:r>
              <a:rPr lang="en-US" sz="1600" dirty="0" err="1"/>
              <a:t>pačiame</a:t>
            </a:r>
            <a:r>
              <a:rPr lang="en-US" sz="1600" dirty="0"/>
              <a:t> </a:t>
            </a:r>
            <a:r>
              <a:rPr lang="en-US" sz="1600" dirty="0" err="1"/>
              <a:t>pakete</a:t>
            </a:r>
            <a:r>
              <a:rPr lang="lt-LT" sz="1600" dirty="0"/>
              <a:t> esančių klasių, o taip pat iš duotos klasės dukterinių klasių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nieko</a:t>
            </a:r>
            <a:r>
              <a:rPr lang="en-US" sz="1600" dirty="0"/>
              <a:t> </a:t>
            </a:r>
            <a:r>
              <a:rPr lang="en-US" sz="1600" dirty="0" err="1"/>
              <a:t>nenurodyta</a:t>
            </a:r>
            <a:r>
              <a:rPr lang="en-US" sz="1600" dirty="0"/>
              <a:t> - </a:t>
            </a:r>
            <a:r>
              <a:rPr lang="en-US" sz="1600" dirty="0" err="1"/>
              <a:t>laukai</a:t>
            </a:r>
            <a:r>
              <a:rPr lang="en-US" sz="1600" dirty="0"/>
              <a:t> </a:t>
            </a:r>
            <a:r>
              <a:rPr lang="en-US" sz="1600" dirty="0" err="1"/>
              <a:t>ir</a:t>
            </a:r>
            <a:r>
              <a:rPr lang="en-US" sz="1600" dirty="0"/>
              <a:t> </a:t>
            </a:r>
            <a:r>
              <a:rPr lang="en-US" sz="1600" dirty="0" err="1"/>
              <a:t>metodai</a:t>
            </a:r>
            <a:r>
              <a:rPr lang="en-US" sz="1600" dirty="0"/>
              <a:t> </a:t>
            </a:r>
            <a:r>
              <a:rPr lang="en-US" sz="1600" dirty="0" err="1"/>
              <a:t>pasiekiami</a:t>
            </a:r>
            <a:r>
              <a:rPr lang="en-US" sz="1600" dirty="0"/>
              <a:t> </a:t>
            </a:r>
            <a:r>
              <a:rPr lang="en-US" sz="1600" dirty="0" err="1"/>
              <a:t>tik</a:t>
            </a:r>
            <a:r>
              <a:rPr lang="en-US" sz="1600" dirty="0"/>
              <a:t> </a:t>
            </a:r>
            <a:r>
              <a:rPr lang="en-US" sz="1600" dirty="0" err="1"/>
              <a:t>iš</a:t>
            </a:r>
            <a:r>
              <a:rPr lang="en-US" sz="1600" dirty="0"/>
              <a:t> </a:t>
            </a:r>
            <a:r>
              <a:rPr lang="en-US" sz="1600" dirty="0" err="1"/>
              <a:t>einamojo</a:t>
            </a:r>
            <a:r>
              <a:rPr lang="en-US" sz="1600" dirty="0"/>
              <a:t> </a:t>
            </a:r>
            <a:r>
              <a:rPr lang="en-US" sz="1600" dirty="0" err="1"/>
              <a:t>paketo</a:t>
            </a:r>
            <a:endParaRPr lang="lt-L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sz="1600" dirty="0"/>
          </a:p>
          <a:p>
            <a:r>
              <a:rPr lang="en-US" sz="1600" dirty="0" err="1"/>
              <a:t>daugiau</a:t>
            </a:r>
            <a:r>
              <a:rPr lang="en-US" sz="1600" dirty="0"/>
              <a:t>: </a:t>
            </a:r>
            <a:r>
              <a:rPr lang="en-US" sz="1600" dirty="0">
                <a:hlinkClick r:id="rId2"/>
              </a:rPr>
              <a:t>https://docs.oracle.com/javase/tutorial/java/javaOO/</a:t>
            </a:r>
          </a:p>
          <a:p>
            <a:r>
              <a:rPr lang="en-US" sz="1600" dirty="0">
                <a:hlinkClick r:id="rId2"/>
              </a:rPr>
              <a:t>accesscontrol.html</a:t>
            </a:r>
            <a:endParaRPr lang="lt-LT" sz="1600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1020092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KLASĖS LAUKŲ IR METODŲ PASIEKIAMUMO KONTROLĖ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Įvadas į objektinį programavimą (Klasės, Objektai)</a:t>
            </a:r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5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12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920884" cy="2523768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sz="1600" dirty="0"/>
              <a:t>Paprastai klasės laukai yra privatūs, o jų reikšmės nustatomos ir nuskaitomos metodų vadinamų geteriais ir seteriais pagalba: </a:t>
            </a:r>
          </a:p>
          <a:p>
            <a:r>
              <a:rPr lang="lt-LT" sz="1600" dirty="0" err="1"/>
              <a:t>class</a:t>
            </a:r>
            <a:r>
              <a:rPr lang="lt-LT" sz="1600" dirty="0"/>
              <a:t> </a:t>
            </a:r>
            <a:r>
              <a:rPr lang="lt-LT" sz="1600" dirty="0" err="1"/>
              <a:t>Human</a:t>
            </a:r>
            <a:r>
              <a:rPr lang="lt-LT" sz="1600" dirty="0"/>
              <a:t>{</a:t>
            </a:r>
          </a:p>
          <a:p>
            <a:r>
              <a:rPr lang="lt-LT" sz="1600" dirty="0"/>
              <a:t>  </a:t>
            </a:r>
            <a:r>
              <a:rPr lang="lt-LT" sz="1600" dirty="0" err="1"/>
              <a:t>private</a:t>
            </a:r>
            <a:r>
              <a:rPr lang="lt-LT" sz="1600" dirty="0"/>
              <a:t> </a:t>
            </a:r>
            <a:r>
              <a:rPr lang="lt-LT" sz="1600" dirty="0" err="1"/>
              <a:t>String</a:t>
            </a:r>
            <a:r>
              <a:rPr lang="lt-LT" sz="1600" dirty="0"/>
              <a:t> name;</a:t>
            </a:r>
          </a:p>
          <a:p>
            <a:r>
              <a:rPr lang="lt-LT" sz="1600" dirty="0"/>
              <a:t>  </a:t>
            </a:r>
            <a:r>
              <a:rPr lang="lt-LT" sz="1600" dirty="0" err="1"/>
              <a:t>private</a:t>
            </a:r>
            <a:r>
              <a:rPr lang="lt-LT" sz="1600" dirty="0"/>
              <a:t> </a:t>
            </a:r>
            <a:r>
              <a:rPr lang="lt-LT" sz="1600" dirty="0" err="1"/>
              <a:t>String</a:t>
            </a:r>
            <a:r>
              <a:rPr lang="lt-LT" sz="1600" dirty="0"/>
              <a:t> </a:t>
            </a:r>
            <a:r>
              <a:rPr lang="lt-LT" sz="1600" dirty="0" err="1"/>
              <a:t>lastName</a:t>
            </a:r>
            <a:r>
              <a:rPr lang="lt-LT" sz="1600" dirty="0"/>
              <a:t>;</a:t>
            </a:r>
          </a:p>
          <a:p>
            <a:r>
              <a:rPr lang="lt-LT" sz="1600" dirty="0"/>
              <a:t>  </a:t>
            </a:r>
            <a:r>
              <a:rPr lang="lt-LT" sz="1600" dirty="0" err="1"/>
              <a:t>public</a:t>
            </a:r>
            <a:r>
              <a:rPr lang="lt-LT" sz="1600" dirty="0"/>
              <a:t> </a:t>
            </a:r>
            <a:r>
              <a:rPr lang="lt-LT" sz="1600" dirty="0" err="1"/>
              <a:t>String</a:t>
            </a:r>
            <a:r>
              <a:rPr lang="lt-LT" sz="1600" dirty="0"/>
              <a:t> </a:t>
            </a:r>
            <a:r>
              <a:rPr lang="lt-LT" sz="1600" dirty="0" err="1"/>
              <a:t>getName</a:t>
            </a:r>
            <a:r>
              <a:rPr lang="lt-LT" sz="1600" dirty="0"/>
              <a:t>(){</a:t>
            </a:r>
            <a:r>
              <a:rPr lang="lt-LT" sz="1600" dirty="0" err="1"/>
              <a:t>return</a:t>
            </a:r>
            <a:r>
              <a:rPr lang="lt-LT" sz="1600" dirty="0"/>
              <a:t> name;}</a:t>
            </a:r>
          </a:p>
          <a:p>
            <a:r>
              <a:rPr lang="lt-LT" sz="1600" dirty="0"/>
              <a:t>  </a:t>
            </a:r>
            <a:r>
              <a:rPr lang="lt-LT" sz="1600" dirty="0" err="1"/>
              <a:t>publis</a:t>
            </a:r>
            <a:r>
              <a:rPr lang="lt-LT" sz="1600" dirty="0"/>
              <a:t> </a:t>
            </a:r>
            <a:r>
              <a:rPr lang="lt-LT" sz="1600" dirty="0" err="1"/>
              <a:t>void</a:t>
            </a:r>
            <a:r>
              <a:rPr lang="lt-LT" sz="1600" dirty="0"/>
              <a:t> </a:t>
            </a:r>
            <a:r>
              <a:rPr lang="lt-LT" sz="1600" dirty="0" err="1"/>
              <a:t>setName</a:t>
            </a:r>
            <a:r>
              <a:rPr lang="lt-LT" sz="1600" dirty="0"/>
              <a:t>(</a:t>
            </a:r>
            <a:r>
              <a:rPr lang="lt-LT" sz="1600" dirty="0" err="1"/>
              <a:t>String</a:t>
            </a:r>
            <a:r>
              <a:rPr lang="lt-LT" sz="1600" dirty="0"/>
              <a:t> name) { this.name </a:t>
            </a:r>
            <a:r>
              <a:rPr lang="en-US" sz="1600" dirty="0"/>
              <a:t>= name;}</a:t>
            </a:r>
          </a:p>
          <a:p>
            <a:r>
              <a:rPr lang="en-US" sz="1600" dirty="0"/>
              <a:t>  …</a:t>
            </a:r>
            <a:endParaRPr lang="lt-LT" sz="1600" dirty="0"/>
          </a:p>
          <a:p>
            <a:r>
              <a:rPr lang="lt-LT" sz="1600" dirty="0"/>
              <a:t>}</a:t>
            </a:r>
          </a:p>
          <a:p>
            <a:endParaRPr lang="lt-LT" sz="1600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1020092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GETERIAI (GETTER) / SETERIAI (SETTER)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Įvadas į objektinį programavimą (Klasės, Objektai)</a:t>
            </a:r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91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13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920884" cy="2862322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sz="1400" dirty="0"/>
              <a:t>Geteriai ir seteriai pavadinimai paprastai sudaryti iš lauko pavadinimo priekyje pridedant </a:t>
            </a:r>
            <a:r>
              <a:rPr lang="lt-LT" sz="1400" b="1" dirty="0" err="1"/>
              <a:t>set</a:t>
            </a:r>
            <a:endParaRPr lang="lt-LT" sz="1400" b="1" dirty="0"/>
          </a:p>
          <a:p>
            <a:r>
              <a:rPr lang="lt-LT" sz="1400" dirty="0"/>
              <a:t>ir </a:t>
            </a:r>
            <a:r>
              <a:rPr lang="lt-LT" sz="1400" b="1" dirty="0" err="1"/>
              <a:t>get</a:t>
            </a:r>
            <a:r>
              <a:rPr lang="lt-LT" sz="1400" dirty="0"/>
              <a:t> ir lauko pavadinimą užrašant iš didžiosios raidės. Galima išimtis, kai laukas yra </a:t>
            </a:r>
            <a:r>
              <a:rPr lang="lt-LT" sz="1400" dirty="0" err="1"/>
              <a:t>boolean</a:t>
            </a:r>
            <a:r>
              <a:rPr lang="lt-LT" sz="1400" dirty="0"/>
              <a:t> tipo, tai tada tokio lauko geteris pradedamas žodeliu </a:t>
            </a:r>
            <a:r>
              <a:rPr lang="lt-LT" sz="1400" b="1" dirty="0" err="1"/>
              <a:t>is</a:t>
            </a:r>
            <a:r>
              <a:rPr lang="lt-LT" sz="1400" dirty="0"/>
              <a:t>.</a:t>
            </a:r>
          </a:p>
          <a:p>
            <a:r>
              <a:rPr lang="lt-LT" sz="1400" dirty="0"/>
              <a:t>Geteris neturi parametrų ir gražiną tokio pat tipo reikšmę kaip atitinkamas laukas, o seteris</a:t>
            </a:r>
          </a:p>
          <a:p>
            <a:r>
              <a:rPr lang="lt-LT" sz="1400" dirty="0"/>
              <a:t>turi vieną parametrą tokio pat tipo kaip atitinkamas laukas ir negrąžina jokios reikmės, </a:t>
            </a:r>
            <a:r>
              <a:rPr lang="lt-LT" sz="1400" dirty="0" err="1"/>
              <a:t>t.y</a:t>
            </a:r>
            <a:r>
              <a:rPr lang="lt-LT" sz="1400" dirty="0"/>
              <a:t>. </a:t>
            </a:r>
            <a:r>
              <a:rPr lang="lt-LT" sz="1400" dirty="0" err="1"/>
              <a:t>void</a:t>
            </a:r>
            <a:r>
              <a:rPr lang="lt-LT" sz="1400" dirty="0"/>
              <a:t>, </a:t>
            </a:r>
          </a:p>
          <a:p>
            <a:r>
              <a:rPr lang="lt-LT" sz="1400" dirty="0"/>
              <a:t>pvz.:</a:t>
            </a:r>
          </a:p>
          <a:p>
            <a:r>
              <a:rPr lang="lt-LT" sz="1400" dirty="0" err="1"/>
              <a:t>private</a:t>
            </a:r>
            <a:r>
              <a:rPr lang="lt-LT" sz="1400" dirty="0"/>
              <a:t> </a:t>
            </a:r>
            <a:r>
              <a:rPr lang="lt-LT" sz="1400" dirty="0" err="1"/>
              <a:t>int</a:t>
            </a:r>
            <a:r>
              <a:rPr lang="lt-LT" sz="1400" dirty="0"/>
              <a:t> </a:t>
            </a:r>
            <a:r>
              <a:rPr lang="lt-LT" sz="1400" dirty="0" err="1"/>
              <a:t>age</a:t>
            </a:r>
            <a:r>
              <a:rPr lang="lt-LT" sz="1400" dirty="0"/>
              <a:t>;</a:t>
            </a:r>
          </a:p>
          <a:p>
            <a:r>
              <a:rPr lang="lt-LT" sz="1400" dirty="0" err="1"/>
              <a:t>private</a:t>
            </a:r>
            <a:r>
              <a:rPr lang="lt-LT" sz="1400" dirty="0"/>
              <a:t> </a:t>
            </a:r>
            <a:r>
              <a:rPr lang="lt-LT" sz="1400" dirty="0" err="1"/>
              <a:t>boolean</a:t>
            </a:r>
            <a:r>
              <a:rPr lang="lt-LT" sz="1400" dirty="0"/>
              <a:t> </a:t>
            </a:r>
            <a:r>
              <a:rPr lang="lt-LT" sz="1400" dirty="0" err="1"/>
              <a:t>live</a:t>
            </a:r>
            <a:r>
              <a:rPr lang="lt-LT" sz="1400" dirty="0"/>
              <a:t>;</a:t>
            </a:r>
          </a:p>
          <a:p>
            <a:r>
              <a:rPr lang="lt-LT" sz="1400" dirty="0" err="1"/>
              <a:t>public</a:t>
            </a:r>
            <a:r>
              <a:rPr lang="lt-LT" sz="1400" dirty="0"/>
              <a:t> </a:t>
            </a:r>
            <a:r>
              <a:rPr lang="lt-LT" sz="1400" dirty="0" err="1"/>
              <a:t>int</a:t>
            </a:r>
            <a:r>
              <a:rPr lang="lt-LT" sz="1400" dirty="0"/>
              <a:t> </a:t>
            </a:r>
            <a:r>
              <a:rPr lang="lt-LT" sz="1400" dirty="0" err="1"/>
              <a:t>getAge</a:t>
            </a:r>
            <a:r>
              <a:rPr lang="lt-LT" sz="1400" dirty="0"/>
              <a:t>() { </a:t>
            </a:r>
            <a:r>
              <a:rPr lang="lt-LT" sz="1400" dirty="0" err="1"/>
              <a:t>return</a:t>
            </a:r>
            <a:r>
              <a:rPr lang="lt-LT" sz="1400" dirty="0"/>
              <a:t> </a:t>
            </a:r>
            <a:r>
              <a:rPr lang="lt-LT" sz="1400" dirty="0" err="1"/>
              <a:t>age</a:t>
            </a:r>
            <a:r>
              <a:rPr lang="lt-LT" sz="1400" dirty="0"/>
              <a:t>; }</a:t>
            </a:r>
          </a:p>
          <a:p>
            <a:r>
              <a:rPr lang="lt-LT" sz="1400" dirty="0" err="1"/>
              <a:t>publis</a:t>
            </a:r>
            <a:r>
              <a:rPr lang="lt-LT" sz="1400" dirty="0"/>
              <a:t> </a:t>
            </a:r>
            <a:r>
              <a:rPr lang="lt-LT" sz="1400" dirty="0" err="1"/>
              <a:t>void</a:t>
            </a:r>
            <a:r>
              <a:rPr lang="lt-LT" sz="1400" dirty="0"/>
              <a:t> </a:t>
            </a:r>
            <a:r>
              <a:rPr lang="lt-LT" sz="1400" dirty="0" err="1"/>
              <a:t>setAge</a:t>
            </a:r>
            <a:r>
              <a:rPr lang="lt-LT" sz="1400" dirty="0"/>
              <a:t>(</a:t>
            </a:r>
            <a:r>
              <a:rPr lang="lt-LT" sz="1400" dirty="0" err="1"/>
              <a:t>int</a:t>
            </a:r>
            <a:r>
              <a:rPr lang="lt-LT" sz="1400" dirty="0"/>
              <a:t> </a:t>
            </a:r>
            <a:r>
              <a:rPr lang="lt-LT" sz="1400" dirty="0" err="1"/>
              <a:t>age</a:t>
            </a:r>
            <a:r>
              <a:rPr lang="lt-LT" sz="1400" dirty="0"/>
              <a:t>) { </a:t>
            </a:r>
            <a:r>
              <a:rPr lang="lt-LT" sz="1400" dirty="0" err="1"/>
              <a:t>this.age</a:t>
            </a:r>
            <a:r>
              <a:rPr lang="lt-LT" sz="1400" dirty="0"/>
              <a:t> = </a:t>
            </a:r>
            <a:r>
              <a:rPr lang="lt-LT" sz="1400" dirty="0" err="1"/>
              <a:t>age</a:t>
            </a:r>
            <a:r>
              <a:rPr lang="lt-LT" sz="1400" dirty="0"/>
              <a:t>; }</a:t>
            </a:r>
          </a:p>
          <a:p>
            <a:r>
              <a:rPr lang="lt-LT" sz="1400" dirty="0" err="1"/>
              <a:t>public</a:t>
            </a:r>
            <a:r>
              <a:rPr lang="lt-LT" sz="1400" dirty="0"/>
              <a:t> </a:t>
            </a:r>
            <a:r>
              <a:rPr lang="lt-LT" sz="1400" dirty="0" err="1"/>
              <a:t>boolean</a:t>
            </a:r>
            <a:r>
              <a:rPr lang="lt-LT" sz="1400" dirty="0"/>
              <a:t> </a:t>
            </a:r>
            <a:r>
              <a:rPr lang="lt-LT" sz="1400" dirty="0" err="1"/>
              <a:t>isLive</a:t>
            </a:r>
            <a:r>
              <a:rPr lang="lt-LT" sz="1400" dirty="0"/>
              <a:t>() { </a:t>
            </a:r>
            <a:r>
              <a:rPr lang="lt-LT" sz="1400" dirty="0" err="1"/>
              <a:t>return</a:t>
            </a:r>
            <a:r>
              <a:rPr lang="lt-LT" sz="1400" dirty="0"/>
              <a:t> </a:t>
            </a:r>
            <a:r>
              <a:rPr lang="lt-LT" sz="1400" dirty="0" err="1"/>
              <a:t>live</a:t>
            </a:r>
            <a:r>
              <a:rPr lang="lt-LT" sz="1400" dirty="0"/>
              <a:t>; }</a:t>
            </a:r>
          </a:p>
          <a:p>
            <a:r>
              <a:rPr lang="lt-LT" sz="1400" dirty="0" err="1"/>
              <a:t>public</a:t>
            </a:r>
            <a:r>
              <a:rPr lang="lt-LT" sz="1400" dirty="0"/>
              <a:t> </a:t>
            </a:r>
            <a:r>
              <a:rPr lang="lt-LT" sz="1400" dirty="0" err="1"/>
              <a:t>void</a:t>
            </a:r>
            <a:r>
              <a:rPr lang="lt-LT" sz="1400" dirty="0"/>
              <a:t> </a:t>
            </a:r>
            <a:r>
              <a:rPr lang="lt-LT" sz="1400" dirty="0" err="1"/>
              <a:t>setLive</a:t>
            </a:r>
            <a:r>
              <a:rPr lang="lt-LT" sz="1400" dirty="0"/>
              <a:t>(</a:t>
            </a:r>
            <a:r>
              <a:rPr lang="lt-LT" sz="1400" dirty="0" err="1"/>
              <a:t>boolean</a:t>
            </a:r>
            <a:r>
              <a:rPr lang="lt-LT" sz="1400" dirty="0"/>
              <a:t> </a:t>
            </a:r>
            <a:r>
              <a:rPr lang="lt-LT" sz="1400" dirty="0" err="1"/>
              <a:t>live</a:t>
            </a:r>
            <a:r>
              <a:rPr lang="lt-LT" sz="1400" dirty="0"/>
              <a:t>) { </a:t>
            </a:r>
            <a:r>
              <a:rPr lang="lt-LT" sz="1400" dirty="0" err="1"/>
              <a:t>this.live</a:t>
            </a:r>
            <a:r>
              <a:rPr lang="lt-LT" sz="1400" dirty="0"/>
              <a:t> = </a:t>
            </a:r>
            <a:r>
              <a:rPr lang="lt-LT" sz="1400" dirty="0" err="1"/>
              <a:t>live</a:t>
            </a:r>
            <a:r>
              <a:rPr lang="lt-LT" sz="1400" dirty="0"/>
              <a:t>; }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1020092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GETERIAI (GETTER) / SETERIAI (SETTER)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Įvadas į objektinį programavimą (Klasės, Objektai)</a:t>
            </a:r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218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14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920884" cy="1446550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dirty="0"/>
              <a:t>Pagal </a:t>
            </a:r>
            <a:r>
              <a:rPr lang="lt-LT" dirty="0" err="1"/>
              <a:t>objektiškai</a:t>
            </a:r>
            <a:r>
              <a:rPr lang="lt-LT" dirty="0"/>
              <a:t> orientuoto programavimo principus tiesioginė prieiga prie objekto laukų turi būti kiek galima labiau apribota, o visos duomenų keitimo ir nuskaitymo operacijos būtų</a:t>
            </a:r>
          </a:p>
          <a:p>
            <a:r>
              <a:rPr lang="en-US" dirty="0" err="1"/>
              <a:t>atliekamos</a:t>
            </a:r>
            <a:r>
              <a:rPr lang="en-US" dirty="0"/>
              <a:t> </a:t>
            </a:r>
            <a:r>
              <a:rPr lang="en-US" dirty="0" err="1"/>
              <a:t>iškviečiant</a:t>
            </a:r>
            <a:r>
              <a:rPr lang="en-US" dirty="0"/>
              <a:t> jo </a:t>
            </a:r>
            <a:r>
              <a:rPr lang="en-US" dirty="0" err="1"/>
              <a:t>metodus</a:t>
            </a:r>
            <a:r>
              <a:rPr lang="en-US" dirty="0"/>
              <a:t>.</a:t>
            </a:r>
          </a:p>
          <a:p>
            <a:r>
              <a:rPr lang="en-US" dirty="0" err="1"/>
              <a:t>Šis</a:t>
            </a:r>
            <a:r>
              <a:rPr lang="en-US" dirty="0"/>
              <a:t> </a:t>
            </a:r>
            <a:r>
              <a:rPr lang="en-US" dirty="0" err="1"/>
              <a:t>principas</a:t>
            </a:r>
            <a:r>
              <a:rPr lang="en-US" dirty="0"/>
              <a:t> </a:t>
            </a:r>
            <a:r>
              <a:rPr lang="en-US" dirty="0" err="1"/>
              <a:t>vadinamas</a:t>
            </a:r>
            <a:r>
              <a:rPr lang="en-US" dirty="0"/>
              <a:t> </a:t>
            </a:r>
            <a:r>
              <a:rPr lang="en-US" b="1" dirty="0" err="1"/>
              <a:t>inkapsuliacija</a:t>
            </a:r>
            <a:r>
              <a:rPr lang="en-US" b="1" dirty="0"/>
              <a:t> (encapsulation)</a:t>
            </a:r>
            <a:r>
              <a:rPr lang="en-US" dirty="0"/>
              <a:t>.</a:t>
            </a:r>
            <a:endParaRPr lang="lt-LT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1020092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INKAPSULIACIJA</a:t>
            </a:r>
            <a:endParaRPr lang="lt-LT" sz="3600" dirty="0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Įvadas į objektinį programavimą (Klasės, Objektai)</a:t>
            </a:r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133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15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506125" cy="366254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lt-LT" dirty="0"/>
              <a:t>Sukurti klasė Mokinys, kuri turėtų šiuos laukus:</a:t>
            </a:r>
          </a:p>
          <a:p>
            <a:pPr marL="800100" lvl="1" indent="-342900">
              <a:buFont typeface="+mj-lt"/>
              <a:buAutoNum type="arabicPeriod"/>
            </a:pPr>
            <a:r>
              <a:rPr lang="lt-LT" dirty="0"/>
              <a:t>Vardas</a:t>
            </a:r>
          </a:p>
          <a:p>
            <a:pPr marL="800100" lvl="1" indent="-342900">
              <a:buFont typeface="+mj-lt"/>
              <a:buAutoNum type="arabicPeriod"/>
            </a:pPr>
            <a:r>
              <a:rPr lang="lt-LT" dirty="0"/>
              <a:t>Pavardė</a:t>
            </a:r>
          </a:p>
          <a:p>
            <a:pPr marL="800100" lvl="1" indent="-342900">
              <a:buFont typeface="+mj-lt"/>
              <a:buAutoNum type="arabicPeriod"/>
            </a:pPr>
            <a:r>
              <a:rPr lang="lt-LT" dirty="0"/>
              <a:t>Klasė</a:t>
            </a:r>
          </a:p>
          <a:p>
            <a:pPr marL="800100" lvl="1" indent="-342900">
              <a:buFont typeface="+mj-lt"/>
              <a:buAutoNum type="arabicPeriod"/>
            </a:pPr>
            <a:r>
              <a:rPr lang="lt-LT" dirty="0"/>
              <a:t>Pažymių masyvas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/>
              <a:t>Sukurti metodą šitam objektui grąžinti;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/>
              <a:t>Apskaičiuoti pažymių vidurkį;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/>
              <a:t>Rasti geriausiai besimokantį mokinį;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/>
              <a:t>Rasti klasę, kur mokosi daugiausia mokinių;</a:t>
            </a:r>
            <a:br>
              <a:rPr lang="lt-LT" dirty="0"/>
            </a:br>
            <a:endParaRPr lang="lt-LT" dirty="0"/>
          </a:p>
          <a:p>
            <a:endParaRPr lang="lt-LT" dirty="0"/>
          </a:p>
          <a:p>
            <a:pPr marL="800100" lvl="1" indent="-342900">
              <a:buFont typeface="+mj-lt"/>
              <a:buAutoNum type="arabicPeriod"/>
            </a:pPr>
            <a:endParaRPr lang="lt-LT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Uždaviniai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8786648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Įvadas į objektinį programavimą (Klasės, Objektai)</a:t>
            </a:r>
            <a:endParaRPr lang="lt-LT" sz="1867" dirty="0">
              <a:latin typeface="Montserrat Semi Bold" pitchFamily="50" charset="0"/>
            </a:endParaRPr>
          </a:p>
          <a:p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19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2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2708434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lt-LT" dirty="0"/>
              <a:t>Kas yra objektinis programavimas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</a:t>
            </a:r>
            <a:r>
              <a:rPr lang="lt-LT" dirty="0" err="1"/>
              <a:t>as</a:t>
            </a:r>
            <a:r>
              <a:rPr lang="lt-LT" dirty="0"/>
              <a:t> yra klasės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</a:t>
            </a:r>
            <a:r>
              <a:rPr lang="lt-LT" dirty="0" err="1"/>
              <a:t>aip</a:t>
            </a:r>
            <a:r>
              <a:rPr lang="lt-LT" dirty="0"/>
              <a:t> </a:t>
            </a:r>
            <a:r>
              <a:rPr lang="en-US" dirty="0" err="1"/>
              <a:t>apsira</a:t>
            </a:r>
            <a:r>
              <a:rPr lang="lt-LT" dirty="0" err="1"/>
              <a:t>šo</a:t>
            </a:r>
            <a:r>
              <a:rPr lang="lt-LT" dirty="0"/>
              <a:t> klasės</a:t>
            </a:r>
            <a:r>
              <a:rPr lang="en-US" dirty="0"/>
              <a:t> </a:t>
            </a:r>
            <a:endParaRPr lang="lt-LT" dirty="0"/>
          </a:p>
          <a:p>
            <a:pPr marL="342900" indent="-342900">
              <a:buFont typeface="+mj-lt"/>
              <a:buAutoNum type="arabicPeriod"/>
            </a:pPr>
            <a:r>
              <a:rPr lang="lt-LT" dirty="0"/>
              <a:t>Kas yra objektas</a:t>
            </a:r>
          </a:p>
          <a:p>
            <a:pPr marL="342900" indent="-342900">
              <a:buFont typeface="+mj-lt"/>
              <a:buAutoNum type="arabicPeriod"/>
            </a:pPr>
            <a:r>
              <a:rPr lang="lt-LT" dirty="0"/>
              <a:t>Klasių paskirtis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lt-LT" dirty="0"/>
              <a:t>Klasės laukų ir metodu pasiekiamumo kontrolę</a:t>
            </a:r>
            <a:endParaRPr lang="en-US" dirty="0"/>
          </a:p>
          <a:p>
            <a:endParaRPr lang="en-US" sz="1600" dirty="0">
              <a:latin typeface="Montserrat Light" pitchFamily="50" charset="0"/>
            </a:endParaRPr>
          </a:p>
          <a:p>
            <a:endParaRPr lang="en-GB" sz="1600" dirty="0">
              <a:latin typeface="Montserrat Light" pitchFamily="50" charset="0"/>
            </a:endParaRPr>
          </a:p>
          <a:p>
            <a:endParaRPr lang="en-US" sz="1600" dirty="0">
              <a:latin typeface="Montserrat Light" pitchFamily="50" charset="0"/>
            </a:endParaRPr>
          </a:p>
          <a:p>
            <a:endParaRPr lang="en-GB" sz="1600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Su</a:t>
            </a:r>
            <a:r>
              <a:rPr lang="lt-LT" sz="3600" dirty="0"/>
              <a:t>žinosite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Įvadas į objektinį programavimą (Klasės, Objektai)</a:t>
            </a:r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3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169277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sz="1600" dirty="0"/>
              <a:t>Objektinis programavimas, trumpiau OOP (angl. </a:t>
            </a:r>
            <a:r>
              <a:rPr lang="lt-LT" sz="1600" dirty="0" err="1"/>
              <a:t>Object-Oriented</a:t>
            </a:r>
            <a:r>
              <a:rPr lang="lt-LT" sz="1600" dirty="0"/>
              <a:t> </a:t>
            </a:r>
            <a:r>
              <a:rPr lang="lt-LT" sz="1600" dirty="0" err="1"/>
              <a:t>Programming</a:t>
            </a:r>
            <a:r>
              <a:rPr lang="lt-LT" sz="1600" dirty="0"/>
              <a:t>) – programavimo paradigma, kompiuterinių programų architektūroje naudojanti objektus ir jų sąveikas - iš </a:t>
            </a:r>
            <a:r>
              <a:rPr lang="lt-LT" sz="1600" dirty="0" err="1"/>
              <a:t>wikipedia</a:t>
            </a:r>
            <a:endParaRPr lang="en-US" sz="1400" dirty="0">
              <a:latin typeface="Montserrat Light" pitchFamily="50" charset="0"/>
            </a:endParaRPr>
          </a:p>
          <a:p>
            <a:endParaRPr lang="en-GB" sz="1400" dirty="0">
              <a:latin typeface="Montserrat Light" pitchFamily="50" charset="0"/>
            </a:endParaRPr>
          </a:p>
          <a:p>
            <a:endParaRPr lang="en-US" sz="1400" dirty="0">
              <a:latin typeface="Montserrat Light" pitchFamily="50" charset="0"/>
            </a:endParaRPr>
          </a:p>
          <a:p>
            <a:endParaRPr lang="en-GB" sz="1400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Objektinis programavimas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Įvadas į objektinį programavimą (Klasės, Objektai)</a:t>
            </a:r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86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4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920884" cy="1969770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dirty="0"/>
              <a:t>Klasė - tai aprašas, nusakantis tam tikro tipo objektų duomenų struktūrą ir manipuliavimo jais taisykles (elgesį).  </a:t>
            </a:r>
          </a:p>
          <a:p>
            <a:r>
              <a:rPr lang="lt-LT" dirty="0"/>
              <a:t>Pavyzdžiui, jei aprašome klasę „Žmogus“, galėsime kurti šios klasės objektus/egzempliorius (</a:t>
            </a:r>
            <a:r>
              <a:rPr lang="lt-LT" dirty="0" err="1"/>
              <a:t>instance</a:t>
            </a:r>
            <a:r>
              <a:rPr lang="lt-LT" dirty="0"/>
              <a:t>) kiekvienam konkrečiam asmeniui. Šie objektai turės bendrą duomenų struktūrą, tačiau skirtingas reikšmes (skirsis vardas, pavardė).</a:t>
            </a:r>
            <a:endParaRPr lang="en-US" sz="1600" dirty="0">
              <a:latin typeface="Montserrat Light" pitchFamily="50" charset="0"/>
            </a:endParaRPr>
          </a:p>
          <a:p>
            <a:endParaRPr lang="en-GB" sz="1600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Objekto klasė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Įvadas į objektinį programavimą (Klasės, Objektai)</a:t>
            </a:r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19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5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920884" cy="2431435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sz="1400" dirty="0" err="1"/>
              <a:t>class</a:t>
            </a:r>
            <a:r>
              <a:rPr lang="lt-LT" sz="1400" dirty="0"/>
              <a:t> </a:t>
            </a:r>
            <a:r>
              <a:rPr lang="lt-LT" sz="1400" dirty="0" err="1"/>
              <a:t>Human</a:t>
            </a:r>
            <a:r>
              <a:rPr lang="lt-LT" sz="1400" dirty="0"/>
              <a:t>{</a:t>
            </a:r>
          </a:p>
          <a:p>
            <a:r>
              <a:rPr lang="lt-LT" sz="1400" dirty="0"/>
              <a:t>  </a:t>
            </a:r>
            <a:r>
              <a:rPr lang="lt-LT" sz="1400" dirty="0" err="1"/>
              <a:t>private</a:t>
            </a:r>
            <a:r>
              <a:rPr lang="lt-LT" sz="1400" dirty="0"/>
              <a:t> </a:t>
            </a:r>
            <a:r>
              <a:rPr lang="lt-LT" sz="1400" dirty="0" err="1"/>
              <a:t>String</a:t>
            </a:r>
            <a:r>
              <a:rPr lang="lt-LT" sz="1400" dirty="0"/>
              <a:t> name;</a:t>
            </a:r>
          </a:p>
          <a:p>
            <a:r>
              <a:rPr lang="lt-LT" sz="1400" dirty="0"/>
              <a:t>  </a:t>
            </a:r>
            <a:r>
              <a:rPr lang="lt-LT" sz="1400" dirty="0" err="1"/>
              <a:t>private</a:t>
            </a:r>
            <a:r>
              <a:rPr lang="lt-LT" sz="1400" dirty="0"/>
              <a:t> </a:t>
            </a:r>
            <a:r>
              <a:rPr lang="lt-LT" sz="1400" dirty="0" err="1"/>
              <a:t>String</a:t>
            </a:r>
            <a:r>
              <a:rPr lang="lt-LT" sz="1400" dirty="0"/>
              <a:t> </a:t>
            </a:r>
            <a:r>
              <a:rPr lang="lt-LT" sz="1400" dirty="0" err="1"/>
              <a:t>lastName</a:t>
            </a:r>
            <a:r>
              <a:rPr lang="lt-LT" sz="1400" dirty="0"/>
              <a:t>;</a:t>
            </a:r>
          </a:p>
          <a:p>
            <a:r>
              <a:rPr lang="lt-LT" sz="1400" dirty="0"/>
              <a:t>  </a:t>
            </a:r>
            <a:r>
              <a:rPr lang="lt-LT" sz="1400" dirty="0" err="1"/>
              <a:t>public</a:t>
            </a:r>
            <a:r>
              <a:rPr lang="lt-LT" sz="1400" dirty="0"/>
              <a:t> </a:t>
            </a:r>
            <a:r>
              <a:rPr lang="lt-LT" sz="1400" dirty="0" err="1"/>
              <a:t>String</a:t>
            </a:r>
            <a:r>
              <a:rPr lang="lt-LT" sz="1400" dirty="0"/>
              <a:t> </a:t>
            </a:r>
            <a:r>
              <a:rPr lang="lt-LT" sz="1400" dirty="0" err="1"/>
              <a:t>getName</a:t>
            </a:r>
            <a:r>
              <a:rPr lang="lt-LT" sz="1400" dirty="0"/>
              <a:t>(){</a:t>
            </a:r>
            <a:r>
              <a:rPr lang="lt-LT" sz="1400" dirty="0" err="1"/>
              <a:t>return</a:t>
            </a:r>
            <a:r>
              <a:rPr lang="lt-LT" sz="1400" dirty="0"/>
              <a:t> name;}</a:t>
            </a:r>
          </a:p>
          <a:p>
            <a:r>
              <a:rPr lang="lt-LT" sz="1400" dirty="0"/>
              <a:t>  </a:t>
            </a:r>
            <a:r>
              <a:rPr lang="lt-LT" sz="1400" dirty="0" err="1"/>
              <a:t>publis</a:t>
            </a:r>
            <a:r>
              <a:rPr lang="lt-LT" sz="1400" dirty="0"/>
              <a:t> </a:t>
            </a:r>
            <a:r>
              <a:rPr lang="lt-LT" sz="1400" dirty="0" err="1"/>
              <a:t>void</a:t>
            </a:r>
            <a:r>
              <a:rPr lang="lt-LT" sz="1400" dirty="0"/>
              <a:t> </a:t>
            </a:r>
            <a:r>
              <a:rPr lang="lt-LT" sz="1400" dirty="0" err="1"/>
              <a:t>setName</a:t>
            </a:r>
            <a:r>
              <a:rPr lang="lt-LT" sz="1400" dirty="0"/>
              <a:t>(</a:t>
            </a:r>
            <a:r>
              <a:rPr lang="lt-LT" sz="1400" dirty="0" err="1"/>
              <a:t>String</a:t>
            </a:r>
            <a:r>
              <a:rPr lang="lt-LT" sz="1400" dirty="0"/>
              <a:t> name) { this.name </a:t>
            </a:r>
            <a:r>
              <a:rPr lang="en-US" sz="1400" dirty="0"/>
              <a:t>= name;}</a:t>
            </a:r>
          </a:p>
          <a:p>
            <a:r>
              <a:rPr lang="en-US" sz="1400" dirty="0"/>
              <a:t>  …</a:t>
            </a:r>
            <a:endParaRPr lang="lt-LT" sz="1400" dirty="0"/>
          </a:p>
          <a:p>
            <a:r>
              <a:rPr lang="lt-LT" sz="1400" dirty="0"/>
              <a:t>}</a:t>
            </a:r>
          </a:p>
          <a:p>
            <a:endParaRPr lang="lt-L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400" dirty="0"/>
              <a:t>Čia kintamieji name ir </a:t>
            </a:r>
            <a:r>
              <a:rPr lang="lt-LT" sz="1400" dirty="0" err="1"/>
              <a:t>lastName</a:t>
            </a:r>
            <a:r>
              <a:rPr lang="lt-LT" sz="1400" dirty="0"/>
              <a:t> vadinami klasės </a:t>
            </a:r>
            <a:r>
              <a:rPr lang="lt-LT" sz="1400" dirty="0" err="1"/>
              <a:t>Human</a:t>
            </a:r>
            <a:r>
              <a:rPr lang="lt-LT" sz="1400" dirty="0"/>
              <a:t> laukais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400" dirty="0"/>
              <a:t>Jei tiksliau - tai vadinami klasės egzemplioriaus (</a:t>
            </a:r>
            <a:r>
              <a:rPr lang="lt-LT" sz="1400" dirty="0" err="1"/>
              <a:t>instance</a:t>
            </a:r>
            <a:r>
              <a:rPr lang="lt-LT" sz="1400" dirty="0"/>
              <a:t>) laukais, nes jie sukuriami kiekvienam duotos klasės objekto egzemplioriui atskirai</a:t>
            </a:r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KLASĖ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Įvadas į objektinį programavimą (Klasės, Objektai)</a:t>
            </a:r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82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6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920884" cy="3036665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Klasės gali turėti ne tik laukus bet ir metodus (funkcijas) skirtus atlikti kažkokius </a:t>
            </a:r>
            <a:r>
              <a:rPr lang="lt-LT" dirty="0" err="1"/>
              <a:t>ve</a:t>
            </a:r>
            <a:r>
              <a:rPr lang="en-US" dirty="0" err="1"/>
              <a:t>i</a:t>
            </a:r>
            <a:r>
              <a:rPr lang="lt-LT" dirty="0" err="1"/>
              <a:t>ksmus</a:t>
            </a:r>
            <a:r>
              <a:rPr lang="lt-LT" dirty="0"/>
              <a:t> su objekto laukais.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Klasės metodai gali gražinti paskaičiuotą reikšmę. Grąžinamos reikšmės tipas nurodomas prieš metodo vardą. Jei metodas negrąžina jokios reikšmės - reikia nurodyti </a:t>
            </a:r>
            <a:r>
              <a:rPr lang="lt-LT" dirty="0" err="1"/>
              <a:t>void</a:t>
            </a:r>
            <a:endParaRPr lang="lt-L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Klasės metodai gali turėti kiek nori ir kokių nori parametrų arba gali jų ir neturėti. Jei metodas turi parametrus, tai jie nurodomi metodo aprašyme skliausteliuose kartu nurodant ir parametro tipą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Klasės turi </a:t>
            </a:r>
            <a:r>
              <a:rPr lang="lt-LT" dirty="0" err="1"/>
              <a:t>get-erius</a:t>
            </a:r>
            <a:r>
              <a:rPr lang="lt-LT" dirty="0"/>
              <a:t> ir </a:t>
            </a:r>
            <a:r>
              <a:rPr lang="lt-LT" dirty="0" err="1"/>
              <a:t>set-erius</a:t>
            </a:r>
            <a:r>
              <a:rPr lang="lt-LT" dirty="0"/>
              <a:t> kurių paskirtis </a:t>
            </a:r>
            <a:r>
              <a:rPr lang="lt-LT" dirty="0" err="1"/>
              <a:t>nustaty</a:t>
            </a:r>
            <a:r>
              <a:rPr lang="en-US" dirty="0"/>
              <a:t>t</a:t>
            </a:r>
            <a:r>
              <a:rPr lang="lt-LT" dirty="0"/>
              <a:t>i ar </a:t>
            </a:r>
            <a:r>
              <a:rPr lang="lt-LT" dirty="0" err="1"/>
              <a:t>paiimti</a:t>
            </a:r>
            <a:r>
              <a:rPr lang="lt-LT" dirty="0"/>
              <a:t> klasės kintamojo reikšmę.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KLASĖS METODAI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Įvadas į objektinį programavimą (Klasės, Objektai)</a:t>
            </a:r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9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7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5908" y="1774092"/>
            <a:ext cx="8198338" cy="3385542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spcBef>
                <a:spcPts val="600"/>
              </a:spcBef>
            </a:pPr>
            <a:r>
              <a:rPr lang="lt-LT" altLang="lt-LT" dirty="0" err="1">
                <a:latin typeface="Verdana" panose="020B0604030504040204" pitchFamily="34" charset="0"/>
              </a:rPr>
              <a:t>KlasėsVardas</a:t>
            </a:r>
            <a:r>
              <a:rPr lang="lt-LT" altLang="lt-LT" dirty="0">
                <a:latin typeface="Verdana" panose="020B0604030504040204" pitchFamily="34" charset="0"/>
              </a:rPr>
              <a:t>  </a:t>
            </a:r>
            <a:r>
              <a:rPr lang="lt-LT" altLang="lt-LT" b="1" dirty="0" err="1">
                <a:latin typeface="Verdana" panose="020B0604030504040204" pitchFamily="34" charset="0"/>
              </a:rPr>
              <a:t>objektoVardas</a:t>
            </a:r>
            <a:r>
              <a:rPr lang="en-US" altLang="lt-LT" dirty="0">
                <a:latin typeface="Verdana" panose="020B0604030504040204" pitchFamily="34" charset="0"/>
              </a:rPr>
              <a:t> = </a:t>
            </a:r>
            <a:r>
              <a:rPr lang="lt-LT" altLang="lt-LT" b="1" dirty="0" err="1">
                <a:solidFill>
                  <a:srgbClr val="CC0000"/>
                </a:solidFill>
                <a:latin typeface="Verdana" panose="020B0604030504040204" pitchFamily="34" charset="0"/>
              </a:rPr>
              <a:t>new</a:t>
            </a:r>
            <a:r>
              <a:rPr lang="lt-LT" altLang="lt-LT" b="1" dirty="0">
                <a:solidFill>
                  <a:srgbClr val="CC0000"/>
                </a:solidFill>
                <a:latin typeface="Verdana" panose="020B0604030504040204" pitchFamily="34" charset="0"/>
              </a:rPr>
              <a:t> </a:t>
            </a:r>
            <a:r>
              <a:rPr lang="lt-LT" altLang="lt-LT" dirty="0" err="1">
                <a:latin typeface="Verdana" panose="020B0604030504040204" pitchFamily="34" charset="0"/>
              </a:rPr>
              <a:t>KlasėsVardas</a:t>
            </a:r>
            <a:r>
              <a:rPr lang="lt-LT" altLang="lt-LT" dirty="0">
                <a:solidFill>
                  <a:srgbClr val="FF0000"/>
                </a:solidFill>
                <a:latin typeface="Verdana" panose="020B0604030504040204" pitchFamily="34" charset="0"/>
              </a:rPr>
              <a:t>(</a:t>
            </a:r>
            <a:r>
              <a:rPr lang="lt-LT" altLang="lt-LT" dirty="0">
                <a:latin typeface="Verdana" panose="020B0604030504040204" pitchFamily="34" charset="0"/>
              </a:rPr>
              <a:t>[parametrai]</a:t>
            </a:r>
            <a:r>
              <a:rPr lang="lt-LT" altLang="lt-LT" dirty="0">
                <a:solidFill>
                  <a:srgbClr val="FF0000"/>
                </a:solidFill>
                <a:latin typeface="Verdana" panose="020B0604030504040204" pitchFamily="34" charset="0"/>
              </a:rPr>
              <a:t>)</a:t>
            </a:r>
            <a:r>
              <a:rPr lang="lt-LT" altLang="lt-LT" dirty="0">
                <a:latin typeface="Verdana" panose="020B0604030504040204" pitchFamily="34" charset="0"/>
              </a:rPr>
              <a:t>; </a:t>
            </a:r>
          </a:p>
          <a:p>
            <a:endParaRPr lang="lt-LT" dirty="0"/>
          </a:p>
          <a:p>
            <a:r>
              <a:rPr lang="en-US" dirty="0"/>
              <a:t>Human human1 = new Human();</a:t>
            </a:r>
          </a:p>
          <a:p>
            <a:r>
              <a:rPr lang="en-US" dirty="0"/>
              <a:t>human1.setName("</a:t>
            </a:r>
            <a:r>
              <a:rPr lang="en-US" dirty="0" err="1"/>
              <a:t>Karolis</a:t>
            </a:r>
            <a:r>
              <a:rPr lang="en-US" dirty="0"/>
              <a:t> XV“);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(human1.getName());</a:t>
            </a:r>
          </a:p>
          <a:p>
            <a:r>
              <a:rPr lang="en-US" dirty="0"/>
              <a:t>Human human2 = new Human();</a:t>
            </a:r>
          </a:p>
          <a:p>
            <a:r>
              <a:rPr lang="en-US" dirty="0"/>
              <a:t>human2.setName("</a:t>
            </a:r>
            <a:r>
              <a:rPr lang="en-US" dirty="0" err="1"/>
              <a:t>Ieva</a:t>
            </a:r>
            <a:r>
              <a:rPr lang="lt-LT" dirty="0"/>
              <a:t>“</a:t>
            </a:r>
            <a:r>
              <a:rPr lang="en-US" dirty="0"/>
              <a:t>);</a:t>
            </a:r>
          </a:p>
          <a:p>
            <a:r>
              <a:rPr lang="en-US" dirty="0"/>
              <a:t>human</a:t>
            </a:r>
            <a:r>
              <a:rPr lang="lt-LT" dirty="0"/>
              <a:t>2.</a:t>
            </a:r>
            <a:r>
              <a:rPr lang="en-US" dirty="0" err="1"/>
              <a:t>setLastName</a:t>
            </a:r>
            <a:r>
              <a:rPr lang="en-US" dirty="0"/>
              <a:t>(</a:t>
            </a:r>
            <a:r>
              <a:rPr lang="lt-LT" dirty="0"/>
              <a:t>"</a:t>
            </a:r>
            <a:r>
              <a:rPr lang="lt-LT" dirty="0" err="1"/>
              <a:t>Ievaitė</a:t>
            </a:r>
            <a:r>
              <a:rPr lang="lt-LT" dirty="0"/>
              <a:t>“</a:t>
            </a:r>
            <a:r>
              <a:rPr lang="en-US" dirty="0"/>
              <a:t>)</a:t>
            </a:r>
            <a:r>
              <a:rPr lang="lt-LT" dirty="0"/>
              <a:t>;</a:t>
            </a:r>
          </a:p>
          <a:p>
            <a:r>
              <a:rPr lang="en-US" dirty="0" err="1"/>
              <a:t>System.out.println</a:t>
            </a:r>
            <a:r>
              <a:rPr lang="en-US" dirty="0"/>
              <a:t>(human2.getName() + ' ' + zhuman2.getLastName());</a:t>
            </a:r>
          </a:p>
          <a:p>
            <a:endParaRPr lang="en-US" dirty="0"/>
          </a:p>
          <a:p>
            <a:r>
              <a:rPr lang="lt-LT" dirty="0"/>
              <a:t>Čia </a:t>
            </a:r>
            <a:r>
              <a:rPr lang="en-US" dirty="0"/>
              <a:t>human</a:t>
            </a:r>
            <a:r>
              <a:rPr lang="lt-LT" dirty="0"/>
              <a:t>1 ir </a:t>
            </a:r>
            <a:r>
              <a:rPr lang="en-US" dirty="0"/>
              <a:t>human</a:t>
            </a:r>
            <a:r>
              <a:rPr lang="lt-LT" dirty="0"/>
              <a:t>2 kintamųjų reikšmės vadinamos klasės</a:t>
            </a:r>
            <a:r>
              <a:rPr lang="en-US" dirty="0"/>
              <a:t> </a:t>
            </a:r>
            <a:r>
              <a:rPr lang="pt-BR" dirty="0"/>
              <a:t>Human objektais ar egzemplioriais (instance)</a:t>
            </a:r>
            <a:endParaRPr lang="en-GB" sz="1600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376003" y="924890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OBJEKTO SUKŪRIMAS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76003" y="538915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Įvadas į objektinį programavimą (Klasės, Objektai)</a:t>
            </a:r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2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8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1780299"/>
            <a:ext cx="6920884" cy="4680769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spcAft>
                <a:spcPts val="350"/>
              </a:spcAft>
            </a:pPr>
            <a:r>
              <a:rPr lang="lt-LT" altLang="lt-LT" sz="1400" dirty="0">
                <a:latin typeface="Arial" panose="020B0604020202020204" pitchFamily="34" charset="0"/>
                <a:cs typeface="Arial" panose="020B0604020202020204" pitchFamily="34" charset="0"/>
              </a:rPr>
              <a:t>Tai </a:t>
            </a:r>
            <a:r>
              <a:rPr lang="lt-LT" altLang="lt-LT" sz="1400" b="1" dirty="0">
                <a:latin typeface="Arial" panose="020B0604020202020204" pitchFamily="34" charset="0"/>
                <a:cs typeface="Arial" panose="020B0604020202020204" pitchFamily="34" charset="0"/>
              </a:rPr>
              <a:t>metodas</a:t>
            </a:r>
            <a:r>
              <a:rPr lang="lt-LT" altLang="lt-LT" sz="1400" dirty="0">
                <a:latin typeface="Arial" panose="020B0604020202020204" pitchFamily="34" charset="0"/>
                <a:cs typeface="Arial" panose="020B0604020202020204" pitchFamily="34" charset="0"/>
              </a:rPr>
              <a:t>, kurio vardas sutampa su</a:t>
            </a:r>
            <a:r>
              <a:rPr lang="en-US" altLang="lt-L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z="1400" dirty="0">
                <a:latin typeface="Arial" panose="020B0604020202020204" pitchFamily="34" charset="0"/>
                <a:cs typeface="Arial" panose="020B0604020202020204" pitchFamily="34" charset="0"/>
              </a:rPr>
              <a:t>klasės vardu. Paskirtis – kintamųjų pradinių reikšmių nustatymas.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lt-LT" altLang="lt-LT" sz="1400" dirty="0">
                <a:cs typeface="Arial" panose="020B0604020202020204" pitchFamily="34" charset="0"/>
              </a:rPr>
              <a:t>Praleidus klasėje konstruktorius, automatiškai sukuriamas numatytas </a:t>
            </a:r>
            <a:r>
              <a:rPr lang="en-US" altLang="lt-LT" sz="1400" dirty="0">
                <a:cs typeface="Arial" panose="020B0604020202020204" pitchFamily="34" charset="0"/>
              </a:rPr>
              <a:t>(be </a:t>
            </a:r>
            <a:r>
              <a:rPr lang="en-US" altLang="lt-LT" sz="1400" dirty="0" err="1">
                <a:cs typeface="Arial" panose="020B0604020202020204" pitchFamily="34" charset="0"/>
              </a:rPr>
              <a:t>parametr</a:t>
            </a:r>
            <a:r>
              <a:rPr lang="lt-LT" altLang="lt-LT" sz="1400" dirty="0">
                <a:cs typeface="Arial" panose="020B0604020202020204" pitchFamily="34" charset="0"/>
              </a:rPr>
              <a:t>ų</a:t>
            </a:r>
            <a:r>
              <a:rPr lang="en-US" altLang="lt-LT" sz="1400" dirty="0">
                <a:cs typeface="Arial" panose="020B0604020202020204" pitchFamily="34" charset="0"/>
              </a:rPr>
              <a:t>)</a:t>
            </a:r>
            <a:r>
              <a:rPr lang="lt-LT" altLang="lt-LT" sz="1400" dirty="0">
                <a:cs typeface="Arial" panose="020B0604020202020204" pitchFamily="34" charset="0"/>
              </a:rPr>
              <a:t> konstruktorius</a:t>
            </a:r>
            <a:r>
              <a:rPr lang="en-US" altLang="lt-LT" sz="1400" dirty="0">
                <a:cs typeface="Arial" panose="020B0604020202020204" pitchFamily="34" charset="0"/>
              </a:rPr>
              <a:t> </a:t>
            </a:r>
            <a:r>
              <a:rPr lang="en-US" altLang="lt-LT" sz="1400" dirty="0" err="1">
                <a:cs typeface="Arial" panose="020B0604020202020204" pitchFamily="34" charset="0"/>
              </a:rPr>
              <a:t>su</a:t>
            </a:r>
            <a:r>
              <a:rPr lang="en-US" altLang="lt-LT" sz="1400" dirty="0">
                <a:cs typeface="Arial" panose="020B0604020202020204" pitchFamily="34" charset="0"/>
              </a:rPr>
              <a:t> </a:t>
            </a:r>
            <a:r>
              <a:rPr lang="en-US" altLang="lt-LT" sz="1400" dirty="0" err="1">
                <a:cs typeface="Arial" panose="020B0604020202020204" pitchFamily="34" charset="0"/>
              </a:rPr>
              <a:t>nuli</a:t>
            </a:r>
            <a:r>
              <a:rPr lang="lt-LT" altLang="lt-LT" sz="1400" dirty="0" err="1">
                <a:cs typeface="Arial" panose="020B0604020202020204" pitchFamily="34" charset="0"/>
              </a:rPr>
              <a:t>nėmis</a:t>
            </a:r>
            <a:r>
              <a:rPr lang="lt-LT" altLang="lt-LT" sz="1400" dirty="0">
                <a:cs typeface="Arial" panose="020B0604020202020204" pitchFamily="34" charset="0"/>
              </a:rPr>
              <a:t> (pagal tipą) kintamųjų reikšmėmis.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lt-LT" altLang="lt-LT" sz="1400" dirty="0">
                <a:cs typeface="Arial" panose="020B0604020202020204" pitchFamily="34" charset="0"/>
              </a:rPr>
              <a:t>Konstruktorius gali turėti parametrų. Negali grąžinti reikšmės. Jis neturi </a:t>
            </a:r>
            <a:r>
              <a:rPr lang="lt-LT" altLang="lt-LT" sz="1400" b="1" dirty="0" err="1">
                <a:cs typeface="Arial" panose="020B0604020202020204" pitchFamily="34" charset="0"/>
              </a:rPr>
              <a:t>void</a:t>
            </a:r>
            <a:r>
              <a:rPr lang="en-US" altLang="lt-LT" sz="1400" dirty="0">
                <a:cs typeface="Arial" panose="020B0604020202020204" pitchFamily="34" charset="0"/>
              </a:rPr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lt-LT" sz="1400" smtClean="0">
                <a:cs typeface="Arial" panose="020B0604020202020204" pitchFamily="34" charset="0"/>
              </a:rPr>
              <a:t>Konstruktorius </a:t>
            </a:r>
            <a:r>
              <a:rPr lang="en-US" altLang="lt-LT" sz="1400" dirty="0" err="1">
                <a:cs typeface="Arial" panose="020B0604020202020204" pitchFamily="34" charset="0"/>
              </a:rPr>
              <a:t>negali</a:t>
            </a:r>
            <a:r>
              <a:rPr lang="en-US" altLang="lt-LT" sz="1400" dirty="0">
                <a:cs typeface="Arial" panose="020B0604020202020204" pitchFamily="34" charset="0"/>
              </a:rPr>
              <a:t> </a:t>
            </a:r>
            <a:r>
              <a:rPr lang="en-US" altLang="lt-LT" sz="1400" dirty="0" err="1">
                <a:cs typeface="Arial" panose="020B0604020202020204" pitchFamily="34" charset="0"/>
              </a:rPr>
              <a:t>būti</a:t>
            </a:r>
            <a:r>
              <a:rPr lang="en-US" altLang="lt-LT" sz="1400" dirty="0">
                <a:cs typeface="Arial" panose="020B0604020202020204" pitchFamily="34" charset="0"/>
              </a:rPr>
              <a:t> </a:t>
            </a:r>
            <a:r>
              <a:rPr lang="en-US" altLang="lt-LT" sz="1400" b="1" dirty="0">
                <a:cs typeface="Arial" panose="020B0604020202020204" pitchFamily="34" charset="0"/>
              </a:rPr>
              <a:t>abstract</a:t>
            </a:r>
            <a:r>
              <a:rPr lang="en-US" altLang="lt-LT" sz="1400" dirty="0">
                <a:cs typeface="Arial" panose="020B0604020202020204" pitchFamily="34" charset="0"/>
              </a:rPr>
              <a:t>, </a:t>
            </a:r>
            <a:r>
              <a:rPr lang="en-US" altLang="lt-LT" sz="1400" b="1" dirty="0">
                <a:cs typeface="Arial" panose="020B0604020202020204" pitchFamily="34" charset="0"/>
              </a:rPr>
              <a:t>final</a:t>
            </a:r>
            <a:r>
              <a:rPr lang="en-US" altLang="lt-LT" sz="1400" dirty="0">
                <a:cs typeface="Arial" panose="020B0604020202020204" pitchFamily="34" charset="0"/>
              </a:rPr>
              <a:t>, </a:t>
            </a:r>
            <a:r>
              <a:rPr lang="en-US" altLang="lt-LT" sz="1400" b="1" dirty="0">
                <a:cs typeface="Arial" panose="020B0604020202020204" pitchFamily="34" charset="0"/>
              </a:rPr>
              <a:t>native</a:t>
            </a:r>
            <a:r>
              <a:rPr lang="en-US" altLang="lt-LT" sz="1400" dirty="0">
                <a:cs typeface="Arial" panose="020B0604020202020204" pitchFamily="34" charset="0"/>
              </a:rPr>
              <a:t>, </a:t>
            </a:r>
            <a:r>
              <a:rPr lang="en-US" altLang="lt-LT" sz="1400" b="1" dirty="0">
                <a:cs typeface="Arial" panose="020B0604020202020204" pitchFamily="34" charset="0"/>
              </a:rPr>
              <a:t>static</a:t>
            </a:r>
            <a:r>
              <a:rPr lang="en-US" altLang="lt-LT" sz="1400" dirty="0">
                <a:cs typeface="Arial" panose="020B0604020202020204" pitchFamily="34" charset="0"/>
              </a:rPr>
              <a:t>, </a:t>
            </a:r>
            <a:r>
              <a:rPr lang="en-US" altLang="lt-LT" sz="1400" b="1" dirty="0">
                <a:cs typeface="Arial" panose="020B0604020202020204" pitchFamily="34" charset="0"/>
              </a:rPr>
              <a:t>synchronized</a:t>
            </a:r>
            <a:r>
              <a:rPr lang="en-US" altLang="lt-LT" sz="1400" dirty="0">
                <a:cs typeface="Arial" panose="020B0604020202020204" pitchFamily="34" charset="0"/>
              </a:rPr>
              <a:t>.</a:t>
            </a:r>
          </a:p>
          <a:p>
            <a:pPr marL="285750" indent="-285750">
              <a:spcAft>
                <a:spcPts val="1313"/>
              </a:spcAft>
              <a:buFont typeface="Arial" panose="020B0604020202020204" pitchFamily="34" charset="0"/>
              <a:buChar char="•"/>
            </a:pPr>
            <a:r>
              <a:rPr lang="en-US" altLang="lt-LT" sz="1400" dirty="0">
                <a:cs typeface="Arial" panose="020B0604020202020204" pitchFamily="34" charset="0"/>
              </a:rPr>
              <a:t>Java </a:t>
            </a:r>
            <a:r>
              <a:rPr lang="en-US" altLang="lt-LT" sz="1400" dirty="0" err="1">
                <a:cs typeface="Arial" panose="020B0604020202020204" pitchFamily="34" charset="0"/>
              </a:rPr>
              <a:t>neturi</a:t>
            </a:r>
            <a:r>
              <a:rPr lang="en-US" altLang="lt-LT" sz="1400" dirty="0">
                <a:cs typeface="Arial" panose="020B0604020202020204" pitchFamily="34" charset="0"/>
              </a:rPr>
              <a:t> </a:t>
            </a:r>
            <a:r>
              <a:rPr lang="en-US" altLang="lt-LT" sz="1400" b="1" dirty="0" err="1">
                <a:cs typeface="Arial" panose="020B0604020202020204" pitchFamily="34" charset="0"/>
              </a:rPr>
              <a:t>destruktoriaus</a:t>
            </a:r>
            <a:r>
              <a:rPr lang="lt-LT" altLang="lt-LT" sz="1400" dirty="0"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400" dirty="0"/>
              <a:t>Jei konstruktoriaus parametro vardas sutampa su klasės lauko vardu, tai</a:t>
            </a:r>
            <a:r>
              <a:rPr lang="en-US" sz="1400" dirty="0"/>
              <a:t> </a:t>
            </a:r>
            <a:r>
              <a:rPr lang="lt-LT" sz="1400" dirty="0"/>
              <a:t>norint pabrėžti, kad dirbama su lauku reikia prie lauko vardo naudoti </a:t>
            </a:r>
            <a:r>
              <a:rPr lang="lt-LT" sz="1400" dirty="0" err="1"/>
              <a:t>this</a:t>
            </a:r>
            <a:r>
              <a:rPr lang="lt-LT" sz="1400" dirty="0"/>
              <a:t>.</a:t>
            </a:r>
          </a:p>
          <a:p>
            <a:r>
              <a:rPr lang="lt-LT" sz="1400" dirty="0" err="1"/>
              <a:t>class</a:t>
            </a:r>
            <a:r>
              <a:rPr lang="lt-LT" sz="1400" dirty="0"/>
              <a:t> </a:t>
            </a:r>
            <a:r>
              <a:rPr lang="en-US" sz="1400" dirty="0"/>
              <a:t>Human</a:t>
            </a:r>
            <a:r>
              <a:rPr lang="lt-LT" sz="1400" dirty="0"/>
              <a:t> {</a:t>
            </a:r>
          </a:p>
          <a:p>
            <a:r>
              <a:rPr lang="en-US" sz="1400" dirty="0"/>
              <a:t>private </a:t>
            </a:r>
            <a:r>
              <a:rPr lang="lt-LT" sz="1400" dirty="0" err="1"/>
              <a:t>String</a:t>
            </a:r>
            <a:r>
              <a:rPr lang="lt-LT" sz="1400" dirty="0"/>
              <a:t> </a:t>
            </a:r>
            <a:r>
              <a:rPr lang="en-US" sz="1400" dirty="0"/>
              <a:t>name</a:t>
            </a:r>
            <a:r>
              <a:rPr lang="lt-LT" sz="1400" dirty="0"/>
              <a:t>;</a:t>
            </a:r>
          </a:p>
          <a:p>
            <a:r>
              <a:rPr lang="en-US" sz="1400" dirty="0"/>
              <a:t>private </a:t>
            </a:r>
            <a:r>
              <a:rPr lang="lt-LT" sz="1400" dirty="0" err="1"/>
              <a:t>String</a:t>
            </a:r>
            <a:r>
              <a:rPr lang="lt-LT" sz="1400" dirty="0"/>
              <a:t> </a:t>
            </a:r>
            <a:r>
              <a:rPr lang="en-US" sz="1400" dirty="0" err="1"/>
              <a:t>lastName</a:t>
            </a:r>
            <a:r>
              <a:rPr lang="lt-LT" sz="1400" dirty="0"/>
              <a:t>;</a:t>
            </a:r>
          </a:p>
          <a:p>
            <a:r>
              <a:rPr lang="en-US" sz="1400" dirty="0"/>
              <a:t>public Human</a:t>
            </a:r>
            <a:r>
              <a:rPr lang="lt-LT" sz="1400" dirty="0"/>
              <a:t>(</a:t>
            </a:r>
            <a:r>
              <a:rPr lang="lt-LT" sz="1400" dirty="0" err="1"/>
              <a:t>String</a:t>
            </a:r>
            <a:r>
              <a:rPr lang="lt-LT" sz="1400" dirty="0"/>
              <a:t> </a:t>
            </a:r>
            <a:r>
              <a:rPr lang="en-US" sz="1400" dirty="0"/>
              <a:t>name</a:t>
            </a:r>
            <a:r>
              <a:rPr lang="lt-LT" sz="1400" dirty="0"/>
              <a:t>, </a:t>
            </a:r>
            <a:r>
              <a:rPr lang="lt-LT" sz="1400" dirty="0" err="1"/>
              <a:t>String</a:t>
            </a:r>
            <a:r>
              <a:rPr lang="lt-LT" sz="1400" dirty="0"/>
              <a:t> </a:t>
            </a:r>
            <a:r>
              <a:rPr lang="en-US" sz="1400" dirty="0" err="1"/>
              <a:t>lastName</a:t>
            </a:r>
            <a:r>
              <a:rPr lang="lt-LT" sz="1400" dirty="0"/>
              <a:t>) {</a:t>
            </a:r>
          </a:p>
          <a:p>
            <a:r>
              <a:rPr lang="en-US" sz="1400" dirty="0"/>
              <a:t>this.name </a:t>
            </a:r>
            <a:r>
              <a:rPr lang="lt-LT" sz="1400" dirty="0"/>
              <a:t>= </a:t>
            </a:r>
            <a:r>
              <a:rPr lang="en-US" sz="1400" dirty="0"/>
              <a:t>name</a:t>
            </a:r>
            <a:r>
              <a:rPr lang="lt-LT" sz="1400" dirty="0"/>
              <a:t>;</a:t>
            </a:r>
          </a:p>
          <a:p>
            <a:r>
              <a:rPr lang="en-US" sz="1400" dirty="0" err="1"/>
              <a:t>this.lastName</a:t>
            </a:r>
            <a:r>
              <a:rPr lang="lt-LT" sz="1400" dirty="0"/>
              <a:t> = </a:t>
            </a:r>
            <a:r>
              <a:rPr lang="en-US" sz="1400" dirty="0" err="1"/>
              <a:t>lastName</a:t>
            </a:r>
            <a:r>
              <a:rPr lang="lt-LT" sz="1400" dirty="0"/>
              <a:t>;</a:t>
            </a:r>
          </a:p>
          <a:p>
            <a:r>
              <a:rPr lang="lt-LT" sz="1400" dirty="0"/>
              <a:t>}</a:t>
            </a:r>
          </a:p>
          <a:p>
            <a:r>
              <a:rPr lang="en-US" sz="1400" dirty="0"/>
              <a:t>public Human</a:t>
            </a:r>
            <a:r>
              <a:rPr lang="lt-LT" sz="1400" dirty="0"/>
              <a:t>(</a:t>
            </a:r>
            <a:r>
              <a:rPr lang="lt-LT" sz="1400" dirty="0" err="1"/>
              <a:t>String</a:t>
            </a:r>
            <a:r>
              <a:rPr lang="lt-LT" sz="1400" dirty="0"/>
              <a:t> </a:t>
            </a:r>
            <a:r>
              <a:rPr lang="en-US" sz="1400" dirty="0"/>
              <a:t>name</a:t>
            </a:r>
            <a:r>
              <a:rPr lang="lt-LT" sz="1400" dirty="0"/>
              <a:t>) {</a:t>
            </a:r>
          </a:p>
          <a:p>
            <a:r>
              <a:rPr lang="en-US" sz="1400" dirty="0"/>
              <a:t>this.name</a:t>
            </a:r>
            <a:r>
              <a:rPr lang="lt-LT" sz="1400" dirty="0"/>
              <a:t> = </a:t>
            </a:r>
            <a:r>
              <a:rPr lang="en-US" sz="1400" dirty="0"/>
              <a:t>name</a:t>
            </a:r>
            <a:r>
              <a:rPr lang="lt-LT" sz="1400" dirty="0"/>
              <a:t>;</a:t>
            </a:r>
          </a:p>
          <a:p>
            <a:r>
              <a:rPr lang="lt-LT" sz="1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830403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OBJEKTO KONSTRUKTORIUS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3" y="245887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Įvadas į objektinį programavimą (Klasės, Objektai)</a:t>
            </a:r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9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9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920884" cy="116955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Jei turime kelis konstruktorius, tai galime objekto egzempliorių </a:t>
            </a:r>
            <a:r>
              <a:rPr lang="en-US" dirty="0" err="1"/>
              <a:t>kurti</a:t>
            </a:r>
            <a:r>
              <a:rPr lang="en-US" dirty="0"/>
              <a:t> </a:t>
            </a:r>
            <a:r>
              <a:rPr lang="en-US" dirty="0" err="1"/>
              <a:t>skirtingais</a:t>
            </a:r>
            <a:r>
              <a:rPr lang="en-US" dirty="0"/>
              <a:t> </a:t>
            </a:r>
            <a:r>
              <a:rPr lang="en-US" dirty="0" err="1"/>
              <a:t>būdais</a:t>
            </a:r>
            <a:r>
              <a:rPr lang="en-US" dirty="0"/>
              <a:t>:</a:t>
            </a:r>
          </a:p>
          <a:p>
            <a:r>
              <a:rPr lang="lt-LT" dirty="0" err="1"/>
              <a:t>Human</a:t>
            </a:r>
            <a:r>
              <a:rPr lang="lt-LT" dirty="0"/>
              <a:t> </a:t>
            </a:r>
            <a:r>
              <a:rPr lang="lt-LT" dirty="0" err="1"/>
              <a:t>human</a:t>
            </a:r>
            <a:r>
              <a:rPr lang="en-US" dirty="0"/>
              <a:t>1 = new </a:t>
            </a:r>
            <a:r>
              <a:rPr lang="lt-LT" dirty="0" err="1"/>
              <a:t>Human</a:t>
            </a:r>
            <a:r>
              <a:rPr lang="en-US" dirty="0"/>
              <a:t>("Jonas Paulius II");</a:t>
            </a:r>
          </a:p>
          <a:p>
            <a:r>
              <a:rPr lang="lt-LT" dirty="0" err="1"/>
              <a:t>Human</a:t>
            </a:r>
            <a:r>
              <a:rPr lang="lt-LT" dirty="0"/>
              <a:t> human2 = </a:t>
            </a:r>
            <a:r>
              <a:rPr lang="lt-LT" dirty="0" err="1"/>
              <a:t>new</a:t>
            </a:r>
            <a:r>
              <a:rPr lang="lt-LT" dirty="0"/>
              <a:t> </a:t>
            </a:r>
            <a:r>
              <a:rPr lang="lt-LT" dirty="0" err="1"/>
              <a:t>Human</a:t>
            </a:r>
            <a:r>
              <a:rPr lang="lt-LT" dirty="0"/>
              <a:t>("Ieva", "</a:t>
            </a:r>
            <a:r>
              <a:rPr lang="lt-LT" dirty="0" err="1"/>
              <a:t>Ievaitė</a:t>
            </a:r>
            <a:r>
              <a:rPr lang="lt-LT" dirty="0"/>
              <a:t>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OBJEKTO Suk</a:t>
            </a:r>
            <a:r>
              <a:rPr lang="lt-LT" sz="3600" dirty="0" err="1"/>
              <a:t>ūrimas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Įvadas į objektinį programavimą (Klasės, Objektai)</a:t>
            </a:r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70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1099</Words>
  <Application>Microsoft Office PowerPoint</Application>
  <PresentationFormat>Widescreen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(Headings)</vt:lpstr>
      <vt:lpstr>Calibri Light</vt:lpstr>
      <vt:lpstr>Montserrat Light</vt:lpstr>
      <vt:lpstr>Montserrat Semi Bold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Klaidų tikrinimas, Try...cache blokas</dc:title>
  <dc:creator>Vytautas Naudžius</dc:creator>
  <cp:lastModifiedBy>User</cp:lastModifiedBy>
  <cp:revision>68</cp:revision>
  <dcterms:created xsi:type="dcterms:W3CDTF">2018-11-10T21:15:22Z</dcterms:created>
  <dcterms:modified xsi:type="dcterms:W3CDTF">2019-01-30T06:59:52Z</dcterms:modified>
</cp:coreProperties>
</file>