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88" r:id="rId4"/>
    <p:sldId id="289" r:id="rId5"/>
    <p:sldId id="290" r:id="rId6"/>
    <p:sldId id="291" r:id="rId7"/>
    <p:sldId id="292" r:id="rId8"/>
    <p:sldId id="293" r:id="rId9"/>
    <p:sldId id="294" r:id="rId10"/>
    <p:sldId id="295" r:id="rId11"/>
    <p:sldId id="296" r:id="rId12"/>
    <p:sldId id="287"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5"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F91E1D-1FC4-484D-9FC3-E597B9CAF905}" type="datetimeFigureOut">
              <a:rPr lang="en-US" smtClean="0"/>
              <a:t>2019-02-04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47227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91E1D-1FC4-484D-9FC3-E597B9CAF905}" type="datetimeFigureOut">
              <a:rPr lang="en-US" smtClean="0"/>
              <a:t>2019-02-04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56987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91E1D-1FC4-484D-9FC3-E597B9CAF905}" type="datetimeFigureOut">
              <a:rPr lang="en-US" smtClean="0"/>
              <a:t>2019-02-04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183465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F91E1D-1FC4-484D-9FC3-E597B9CAF905}" type="datetimeFigureOut">
              <a:rPr lang="en-US" smtClean="0"/>
              <a:t>2019-02-04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146893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91E1D-1FC4-484D-9FC3-E597B9CAF905}" type="datetimeFigureOut">
              <a:rPr lang="en-US" smtClean="0"/>
              <a:t>2019-02-04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377911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F91E1D-1FC4-484D-9FC3-E597B9CAF905}" type="datetimeFigureOut">
              <a:rPr lang="en-US" smtClean="0"/>
              <a:t>2019-02-04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79043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F91E1D-1FC4-484D-9FC3-E597B9CAF905}" type="datetimeFigureOut">
              <a:rPr lang="en-US" smtClean="0"/>
              <a:t>2019-02-04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138305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F91E1D-1FC4-484D-9FC3-E597B9CAF905}" type="datetimeFigureOut">
              <a:rPr lang="en-US" smtClean="0"/>
              <a:t>2019-02-04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237626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91E1D-1FC4-484D-9FC3-E597B9CAF905}" type="datetimeFigureOut">
              <a:rPr lang="en-US" smtClean="0"/>
              <a:t>2019-02-04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327024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91E1D-1FC4-484D-9FC3-E597B9CAF905}" type="datetimeFigureOut">
              <a:rPr lang="en-US" smtClean="0"/>
              <a:t>2019-02-04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265801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91E1D-1FC4-484D-9FC3-E597B9CAF905}" type="datetimeFigureOut">
              <a:rPr lang="en-US" smtClean="0"/>
              <a:t>2019-02-04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33D458-1B2D-4155-9D9F-A51A4767A1C0}" type="slidenum">
              <a:rPr lang="en-US" smtClean="0"/>
              <a:t>‹#›</a:t>
            </a:fld>
            <a:endParaRPr lang="en-US"/>
          </a:p>
        </p:txBody>
      </p:sp>
    </p:spTree>
    <p:extLst>
      <p:ext uri="{BB962C8B-B14F-4D97-AF65-F5344CB8AC3E}">
        <p14:creationId xmlns:p14="http://schemas.microsoft.com/office/powerpoint/2010/main" val="272627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F91E1D-1FC4-484D-9FC3-E597B9CAF905}" type="datetimeFigureOut">
              <a:rPr lang="en-US" smtClean="0"/>
              <a:t>2019-02-04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3D458-1B2D-4155-9D9F-A51A4767A1C0}" type="slidenum">
              <a:rPr lang="en-US" smtClean="0"/>
              <a:t>‹#›</a:t>
            </a:fld>
            <a:endParaRPr lang="en-US"/>
          </a:p>
        </p:txBody>
      </p:sp>
    </p:spTree>
    <p:extLst>
      <p:ext uri="{BB962C8B-B14F-4D97-AF65-F5344CB8AC3E}">
        <p14:creationId xmlns:p14="http://schemas.microsoft.com/office/powerpoint/2010/main" val="399085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txBox="1">
            <a:spLocks/>
          </p:cNvSpPr>
          <p:nvPr/>
        </p:nvSpPr>
        <p:spPr>
          <a:xfrm>
            <a:off x="1219200" y="4505325"/>
            <a:ext cx="10363200" cy="136207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a:solidFill>
                  <a:srgbClr val="00A59B"/>
                </a:solidFill>
                <a:latin typeface="Montserrat Semi Bold" pitchFamily="50" charset="0"/>
              </a:rPr>
              <a:t>BALTIc TALENTs </a:t>
            </a:r>
            <a:r>
              <a:rPr lang="lt-LT" sz="1867" dirty="0">
                <a:latin typeface="Montserrat Semi Bold" pitchFamily="50" charset="0"/>
              </a:rPr>
              <a:t>AcADEMy</a:t>
            </a:r>
            <a:endParaRPr lang="en-US" sz="1867" dirty="0">
              <a:latin typeface="Montserrat Semi Bold" pitchFamily="50"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1320800" y="4444993"/>
            <a:ext cx="3860800" cy="6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3"/>
          <p:cNvSpPr txBox="1">
            <a:spLocks/>
          </p:cNvSpPr>
          <p:nvPr/>
        </p:nvSpPr>
        <p:spPr>
          <a:xfrm>
            <a:off x="1219200" y="2616200"/>
            <a:ext cx="10363200" cy="136207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pPr>
              <a:lnSpc>
                <a:spcPts val="6667"/>
              </a:lnSpc>
            </a:pPr>
            <a:r>
              <a:rPr lang="lt-LT" sz="5400" dirty="0"/>
              <a:t>Abstrakčios klasės. Polimorfizmas.</a:t>
            </a:r>
            <a:endParaRPr lang="lt-LT" sz="5400" dirty="0">
              <a:latin typeface="Calibri (Headings)"/>
            </a:endParaRPr>
          </a:p>
        </p:txBody>
      </p:sp>
    </p:spTree>
    <p:extLst>
      <p:ext uri="{BB962C8B-B14F-4D97-AF65-F5344CB8AC3E}">
        <p14:creationId xmlns:p14="http://schemas.microsoft.com/office/powerpoint/2010/main" val="394313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10</a:t>
            </a:fld>
            <a:endParaRPr lang="uk-UA" sz="15066" b="1" dirty="0">
              <a:latin typeface="+mj-lt"/>
            </a:endParaRPr>
          </a:p>
        </p:txBody>
      </p:sp>
      <p:sp>
        <p:nvSpPr>
          <p:cNvPr id="2" name="TextBox 1"/>
          <p:cNvSpPr txBox="1"/>
          <p:nvPr/>
        </p:nvSpPr>
        <p:spPr>
          <a:xfrm>
            <a:off x="257908" y="1739005"/>
            <a:ext cx="8242179" cy="3754874"/>
          </a:xfrm>
          <a:prstGeom prst="rect">
            <a:avLst/>
          </a:prstGeom>
          <a:noFill/>
        </p:spPr>
        <p:txBody>
          <a:bodyPr wrap="square" lIns="60960" tIns="30480" rIns="60960" bIns="30480" rtlCol="0">
            <a:spAutoFit/>
          </a:bodyPr>
          <a:lstStyle/>
          <a:p>
            <a:pPr marL="457200" indent="-457200">
              <a:buAutoNum type="arabicPeriod"/>
            </a:pPr>
            <a:r>
              <a:rPr lang="en-US" sz="2400" dirty="0"/>
              <a:t>Abstract methods may only be defined in abstract classes. </a:t>
            </a:r>
            <a:endParaRPr lang="lt-LT" sz="2400" dirty="0"/>
          </a:p>
          <a:p>
            <a:pPr marL="457200" indent="-457200">
              <a:buAutoNum type="arabicPeriod"/>
            </a:pPr>
            <a:r>
              <a:rPr lang="en-US" sz="2400" dirty="0"/>
              <a:t>Abstract methods may not be declared private or final. </a:t>
            </a:r>
            <a:endParaRPr lang="lt-LT" sz="2400" dirty="0"/>
          </a:p>
          <a:p>
            <a:pPr marL="457200" indent="-457200">
              <a:buAutoNum type="arabicPeriod"/>
            </a:pPr>
            <a:r>
              <a:rPr lang="en-US" sz="2400" dirty="0"/>
              <a:t>Abstract methods must not provide a method body/implementation in the abstract class for which is it declared. </a:t>
            </a:r>
            <a:endParaRPr lang="lt-LT" sz="2400" dirty="0"/>
          </a:p>
          <a:p>
            <a:pPr marL="457200" indent="-457200">
              <a:buAutoNum type="arabicPeriod"/>
            </a:pPr>
            <a:r>
              <a:rPr lang="en-US" sz="2400" dirty="0"/>
              <a:t>Implementing an abstract method in a subclass follows the same rules for overriding a method. For example, the name and signature must be the same, and the visibility of the method in the subclass must be at least as accessible as the method in the parent class.</a:t>
            </a:r>
            <a:endParaRPr lang="en-GB" sz="2400"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01648" y="646844"/>
            <a:ext cx="10438664"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Abstrakčių METODŲ taisyklės</a:t>
            </a:r>
            <a:endParaRPr lang="en-US" sz="3733" b="0" dirty="0">
              <a:latin typeface="Montserrat Semi Bold" pitchFamily="50" charset="0"/>
            </a:endParaRPr>
          </a:p>
        </p:txBody>
      </p:sp>
      <p:sp>
        <p:nvSpPr>
          <p:cNvPr id="12" name="Title 3"/>
          <p:cNvSpPr txBox="1">
            <a:spLocks/>
          </p:cNvSpPr>
          <p:nvPr/>
        </p:nvSpPr>
        <p:spPr>
          <a:xfrm>
            <a:off x="1201648" y="214309"/>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19468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11</a:t>
            </a:fld>
            <a:endParaRPr lang="uk-UA" sz="15066" b="1" dirty="0">
              <a:latin typeface="+mj-lt"/>
            </a:endParaRPr>
          </a:p>
        </p:txBody>
      </p:sp>
      <p:sp>
        <p:nvSpPr>
          <p:cNvPr id="2" name="TextBox 1"/>
          <p:cNvSpPr txBox="1"/>
          <p:nvPr/>
        </p:nvSpPr>
        <p:spPr>
          <a:xfrm>
            <a:off x="1376003" y="2931279"/>
            <a:ext cx="7045621" cy="2277547"/>
          </a:xfrm>
          <a:prstGeom prst="rect">
            <a:avLst/>
          </a:prstGeom>
          <a:noFill/>
        </p:spPr>
        <p:txBody>
          <a:bodyPr wrap="square" lIns="60960" tIns="30480" rIns="60960" bIns="30480" rtlCol="0">
            <a:spAutoFit/>
          </a:bodyPr>
          <a:lstStyle/>
          <a:p>
            <a:r>
              <a:rPr lang="lt-LT" dirty="0"/>
              <a:t>Sukurkite abstrakčią klasę </a:t>
            </a:r>
            <a:r>
              <a:rPr lang="en-US" dirty="0" err="1"/>
              <a:t>Paukstis</a:t>
            </a:r>
            <a:r>
              <a:rPr lang="lt-LT" dirty="0"/>
              <a:t> kurioje būtų aprašyti abstraktūs metodai</a:t>
            </a:r>
            <a:r>
              <a:rPr lang="en-US" dirty="0"/>
              <a:t>:</a:t>
            </a:r>
          </a:p>
          <a:p>
            <a:pPr marL="285750" indent="-285750">
              <a:buFont typeface="Arial" panose="020B0604020202020204" pitchFamily="34" charset="0"/>
              <a:buChar char="•"/>
            </a:pPr>
            <a:r>
              <a:rPr lang="en-US" dirty="0" err="1"/>
              <a:t>GautiPavadinima</a:t>
            </a:r>
            <a:r>
              <a:rPr lang="en-US" dirty="0"/>
              <a:t>()</a:t>
            </a:r>
          </a:p>
          <a:p>
            <a:pPr marL="285750" indent="-285750">
              <a:buFont typeface="Arial" panose="020B0604020202020204" pitchFamily="34" charset="0"/>
              <a:buChar char="•"/>
            </a:pPr>
            <a:r>
              <a:rPr lang="en-US" dirty="0" err="1"/>
              <a:t>GautiGyvenimoAmziu</a:t>
            </a:r>
            <a:r>
              <a:rPr lang="en-US" dirty="0"/>
              <a:t>()</a:t>
            </a:r>
            <a:endParaRPr lang="lt-LT" dirty="0"/>
          </a:p>
          <a:p>
            <a:pPr marL="285750" indent="-285750">
              <a:buFont typeface="Arial" panose="020B0604020202020204" pitchFamily="34" charset="0"/>
              <a:buChar char="•"/>
            </a:pPr>
            <a:r>
              <a:rPr lang="lt-LT" dirty="0" err="1"/>
              <a:t>GautiSvori</a:t>
            </a:r>
            <a:r>
              <a:rPr lang="lt-LT" dirty="0"/>
              <a:t>()</a:t>
            </a:r>
            <a:endParaRPr lang="en-US" dirty="0"/>
          </a:p>
          <a:p>
            <a:r>
              <a:rPr lang="en-US" dirty="0"/>
              <a:t>Tada </a:t>
            </a:r>
            <a:r>
              <a:rPr lang="en-US" dirty="0" err="1"/>
              <a:t>sukurkite</a:t>
            </a:r>
            <a:r>
              <a:rPr lang="en-US" dirty="0"/>
              <a:t> </a:t>
            </a:r>
            <a:r>
              <a:rPr lang="en-US" dirty="0" err="1"/>
              <a:t>dukterines</a:t>
            </a:r>
            <a:r>
              <a:rPr lang="en-US" dirty="0"/>
              <a:t> </a:t>
            </a:r>
            <a:r>
              <a:rPr lang="en-US" dirty="0" err="1"/>
              <a:t>klases</a:t>
            </a:r>
            <a:r>
              <a:rPr lang="en-US" dirty="0"/>
              <a:t> Varna, </a:t>
            </a:r>
            <a:r>
              <a:rPr lang="lt-LT" dirty="0" err="1"/>
              <a:t>Zvirblis</a:t>
            </a:r>
            <a:r>
              <a:rPr lang="en-US" dirty="0"/>
              <a:t>, </a:t>
            </a:r>
            <a:r>
              <a:rPr lang="en-US" dirty="0" err="1"/>
              <a:t>Kreg</a:t>
            </a:r>
            <a:r>
              <a:rPr lang="lt-LT" dirty="0" err="1"/>
              <a:t>zde</a:t>
            </a:r>
            <a:r>
              <a:rPr lang="lt-LT" dirty="0"/>
              <a:t>.</a:t>
            </a:r>
          </a:p>
          <a:p>
            <a:r>
              <a:rPr lang="lt-LT" dirty="0"/>
              <a:t>D</a:t>
            </a:r>
            <a:r>
              <a:rPr lang="en-US" dirty="0" err="1"/>
              <a:t>ukter</a:t>
            </a:r>
            <a:r>
              <a:rPr lang="lt-LT" dirty="0" err="1"/>
              <a:t>inėse</a:t>
            </a:r>
            <a:r>
              <a:rPr lang="lt-LT" dirty="0"/>
              <a:t> klasėse sukurti atitinkamus metodus, kuriuos turi abstrakti klasė.</a:t>
            </a:r>
            <a:endParaRPr lang="en-US"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4983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Uždaviniai</a:t>
            </a:r>
            <a:endParaRPr lang="en-US" sz="3733" b="0" dirty="0">
              <a:latin typeface="Montserrat Semi Bold" pitchFamily="50" charset="0"/>
            </a:endParaRPr>
          </a:p>
        </p:txBody>
      </p:sp>
      <p:sp>
        <p:nvSpPr>
          <p:cNvPr id="12" name="Title 3"/>
          <p:cNvSpPr txBox="1">
            <a:spLocks/>
          </p:cNvSpPr>
          <p:nvPr/>
        </p:nvSpPr>
        <p:spPr>
          <a:xfrm>
            <a:off x="1354048" y="1748838"/>
            <a:ext cx="907011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210816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12</a:t>
            </a:fld>
            <a:endParaRPr lang="uk-UA" sz="15066" b="1" dirty="0">
              <a:latin typeface="+mj-lt"/>
            </a:endParaRPr>
          </a:p>
        </p:txBody>
      </p:sp>
      <p:sp>
        <p:nvSpPr>
          <p:cNvPr id="2" name="TextBox 1"/>
          <p:cNvSpPr txBox="1"/>
          <p:nvPr/>
        </p:nvSpPr>
        <p:spPr>
          <a:xfrm>
            <a:off x="1376003" y="2931279"/>
            <a:ext cx="7045621" cy="3662541"/>
          </a:xfrm>
          <a:prstGeom prst="rect">
            <a:avLst/>
          </a:prstGeom>
          <a:noFill/>
        </p:spPr>
        <p:txBody>
          <a:bodyPr wrap="square" lIns="60960" tIns="30480" rIns="60960" bIns="30480" rtlCol="0">
            <a:spAutoFit/>
          </a:bodyPr>
          <a:lstStyle/>
          <a:p>
            <a:r>
              <a:rPr lang="lt-LT" dirty="0"/>
              <a:t>Sukurkite abstrakčią klasę </a:t>
            </a:r>
            <a:r>
              <a:rPr lang="lt-LT" dirty="0" err="1"/>
              <a:t>Figura</a:t>
            </a:r>
            <a:r>
              <a:rPr lang="lt-LT" dirty="0"/>
              <a:t> kurioje būtų aprašyti abstraktūs metodai</a:t>
            </a:r>
          </a:p>
          <a:p>
            <a:r>
              <a:rPr lang="en-US" dirty="0" err="1"/>
              <a:t>plotui</a:t>
            </a:r>
            <a:r>
              <a:rPr lang="en-US" dirty="0"/>
              <a:t> </a:t>
            </a:r>
            <a:r>
              <a:rPr lang="en-US" dirty="0" err="1"/>
              <a:t>ir</a:t>
            </a:r>
            <a:r>
              <a:rPr lang="en-US" dirty="0"/>
              <a:t> </a:t>
            </a:r>
            <a:r>
              <a:rPr lang="en-US" dirty="0" err="1"/>
              <a:t>perimetrui</a:t>
            </a:r>
            <a:r>
              <a:rPr lang="en-US" dirty="0"/>
              <a:t> </a:t>
            </a:r>
            <a:r>
              <a:rPr lang="en-US" dirty="0" err="1"/>
              <a:t>paskaičiuoti</a:t>
            </a:r>
            <a:r>
              <a:rPr lang="lt-LT" dirty="0"/>
              <a:t>:</a:t>
            </a:r>
            <a:endParaRPr lang="en-US" dirty="0"/>
          </a:p>
          <a:p>
            <a:r>
              <a:rPr lang="en-US" dirty="0"/>
              <a:t>Tada </a:t>
            </a:r>
            <a:r>
              <a:rPr lang="en-US" dirty="0" err="1"/>
              <a:t>sukurkite</a:t>
            </a:r>
            <a:r>
              <a:rPr lang="en-US" dirty="0"/>
              <a:t> </a:t>
            </a:r>
            <a:r>
              <a:rPr lang="en-US" dirty="0" err="1"/>
              <a:t>dukterines</a:t>
            </a:r>
            <a:r>
              <a:rPr lang="en-US" dirty="0"/>
              <a:t> </a:t>
            </a:r>
            <a:r>
              <a:rPr lang="en-US" dirty="0" err="1"/>
              <a:t>klases</a:t>
            </a:r>
            <a:r>
              <a:rPr lang="en-US" dirty="0"/>
              <a:t> </a:t>
            </a:r>
            <a:r>
              <a:rPr lang="en-US" dirty="0" err="1"/>
              <a:t>Apskritimas</a:t>
            </a:r>
            <a:r>
              <a:rPr lang="en-US" dirty="0"/>
              <a:t>, </a:t>
            </a:r>
            <a:r>
              <a:rPr lang="en-US" dirty="0" err="1"/>
              <a:t>Kvadratas</a:t>
            </a:r>
            <a:r>
              <a:rPr lang="en-US" dirty="0"/>
              <a:t>, </a:t>
            </a:r>
            <a:r>
              <a:rPr lang="en-US" dirty="0" err="1"/>
              <a:t>Trikampis</a:t>
            </a:r>
            <a:endParaRPr lang="en-US" dirty="0"/>
          </a:p>
          <a:p>
            <a:r>
              <a:rPr lang="en-US" dirty="0"/>
              <a:t>(</a:t>
            </a:r>
            <a:r>
              <a:rPr lang="en-US" dirty="0" err="1"/>
              <a:t>lygiakraštis</a:t>
            </a:r>
            <a:r>
              <a:rPr lang="en-US" dirty="0"/>
              <a:t>).</a:t>
            </a:r>
          </a:p>
          <a:p>
            <a:r>
              <a:rPr lang="lt-LT" dirty="0"/>
              <a:t>1. Paskaičiuokite kokie turėtų būti visų perimetrai, kad plotai būtų vienodi,</a:t>
            </a:r>
          </a:p>
          <a:p>
            <a:r>
              <a:rPr lang="en-US" dirty="0" err="1"/>
              <a:t>tarkime</a:t>
            </a:r>
            <a:r>
              <a:rPr lang="en-US" dirty="0"/>
              <a:t> </a:t>
            </a:r>
            <a:r>
              <a:rPr lang="en-US" dirty="0" err="1"/>
              <a:t>lygūs</a:t>
            </a:r>
            <a:r>
              <a:rPr lang="en-US" dirty="0"/>
              <a:t> 100.</a:t>
            </a:r>
          </a:p>
          <a:p>
            <a:r>
              <a:rPr lang="lt-LT" dirty="0"/>
              <a:t>2. Paskaičiuokite kokie turėtų būti visų plotai, kad perimetrai būtų vienodi,</a:t>
            </a:r>
          </a:p>
          <a:p>
            <a:r>
              <a:rPr lang="en-US" dirty="0" err="1"/>
              <a:t>tarkime</a:t>
            </a:r>
            <a:r>
              <a:rPr lang="en-US" dirty="0"/>
              <a:t> </a:t>
            </a:r>
            <a:r>
              <a:rPr lang="en-US" dirty="0" err="1"/>
              <a:t>lygūs</a:t>
            </a:r>
            <a:r>
              <a:rPr lang="en-US" dirty="0"/>
              <a:t> 100.</a:t>
            </a:r>
          </a:p>
          <a:p>
            <a:r>
              <a:rPr lang="lt-LT" dirty="0"/>
              <a:t>Pastaba: apsirašykite </a:t>
            </a:r>
            <a:r>
              <a:rPr lang="lt-LT" dirty="0" err="1"/>
              <a:t>Figura</a:t>
            </a:r>
            <a:r>
              <a:rPr lang="lt-LT" dirty="0"/>
              <a:t> klasėje tokius abstrakčius metodus ir po to juos</a:t>
            </a:r>
          </a:p>
          <a:p>
            <a:r>
              <a:rPr lang="lt-LT" dirty="0"/>
              <a:t>aprašykite dukterinėse klasėse, kad kaip parametrą pateikus plotą arba</a:t>
            </a:r>
          </a:p>
          <a:p>
            <a:r>
              <a:rPr lang="lt-LT" dirty="0"/>
              <a:t>perimetrą, jie paskaičiuotų ir nustatytų atitinkamos figūros kraštinę ar spindulį.</a:t>
            </a:r>
            <a:endParaRPr lang="en-US"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4983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Uždaviniai</a:t>
            </a:r>
            <a:endParaRPr lang="en-US" sz="3733" b="0" dirty="0">
              <a:latin typeface="Montserrat Semi Bold" pitchFamily="50" charset="0"/>
            </a:endParaRPr>
          </a:p>
        </p:txBody>
      </p:sp>
      <p:sp>
        <p:nvSpPr>
          <p:cNvPr id="12" name="Title 3"/>
          <p:cNvSpPr txBox="1">
            <a:spLocks/>
          </p:cNvSpPr>
          <p:nvPr/>
        </p:nvSpPr>
        <p:spPr>
          <a:xfrm>
            <a:off x="1354048" y="1748838"/>
            <a:ext cx="907011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348719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13</a:t>
            </a:fld>
            <a:endParaRPr lang="uk-UA" sz="15066" b="1" dirty="0">
              <a:latin typeface="+mj-lt"/>
            </a:endParaRPr>
          </a:p>
        </p:txBody>
      </p:sp>
      <p:sp>
        <p:nvSpPr>
          <p:cNvPr id="2" name="TextBox 1"/>
          <p:cNvSpPr txBox="1"/>
          <p:nvPr/>
        </p:nvSpPr>
        <p:spPr>
          <a:xfrm>
            <a:off x="416860" y="2907886"/>
            <a:ext cx="7982810" cy="3108543"/>
          </a:xfrm>
          <a:prstGeom prst="rect">
            <a:avLst/>
          </a:prstGeom>
          <a:noFill/>
        </p:spPr>
        <p:txBody>
          <a:bodyPr wrap="square" lIns="60960" tIns="30480" rIns="60960" bIns="30480" rtlCol="0">
            <a:spAutoFit/>
          </a:bodyPr>
          <a:lstStyle/>
          <a:p>
            <a:pPr marL="285750" indent="-285750">
              <a:buFont typeface="Arial" panose="020B0604020202020204" pitchFamily="34" charset="0"/>
              <a:buChar char="•"/>
            </a:pPr>
            <a:r>
              <a:rPr lang="lt-LT" dirty="0"/>
              <a:t>Sukurti abstrakčią klasę </a:t>
            </a:r>
            <a:r>
              <a:rPr lang="lt-LT" dirty="0" err="1"/>
              <a:t>Zmogus</a:t>
            </a:r>
            <a:r>
              <a:rPr lang="lt-LT" dirty="0"/>
              <a:t>, kurioje būtų saugomas vardas, pavardė, amžius.</a:t>
            </a:r>
          </a:p>
          <a:p>
            <a:pPr marL="285750" indent="-285750">
              <a:buFont typeface="Arial" panose="020B0604020202020204" pitchFamily="34" charset="0"/>
              <a:buChar char="•"/>
            </a:pPr>
            <a:r>
              <a:rPr lang="lt-LT" dirty="0"/>
              <a:t>Sukurti vaikines klases Studentas, Darbuotojas. Studentas klasėje saugomas kursas, studijų kryptis. Darbuotojo klasėje saugoma kiek metų dirba toje srityje, specialybė.</a:t>
            </a:r>
          </a:p>
          <a:p>
            <a:pPr marL="285750" indent="-285750">
              <a:buFont typeface="Arial" panose="020B0604020202020204" pitchFamily="34" charset="0"/>
              <a:buChar char="•"/>
            </a:pPr>
            <a:r>
              <a:rPr lang="lt-LT" dirty="0"/>
              <a:t>Sukurti abstraktų metodą </a:t>
            </a:r>
            <a:r>
              <a:rPr lang="lt-LT" dirty="0" err="1"/>
              <a:t>toString</a:t>
            </a:r>
            <a:r>
              <a:rPr lang="lt-LT" dirty="0"/>
              <a:t>(), kur atspausdinami visi objekto duomenys.</a:t>
            </a:r>
          </a:p>
          <a:p>
            <a:pPr marL="285750" indent="-285750">
              <a:buFont typeface="Arial" panose="020B0604020202020204" pitchFamily="34" charset="0"/>
              <a:buChar char="•"/>
            </a:pPr>
            <a:r>
              <a:rPr lang="lt-LT" dirty="0"/>
              <a:t>Sukurti klasę</a:t>
            </a:r>
            <a:r>
              <a:rPr lang="en-US" dirty="0"/>
              <a:t> </a:t>
            </a:r>
            <a:r>
              <a:rPr lang="en-US" dirty="0" err="1"/>
              <a:t>ZmoniuKonteineris</a:t>
            </a:r>
            <a:r>
              <a:rPr lang="lt-LT" dirty="0"/>
              <a:t>, kurioje būtų saugomas </a:t>
            </a:r>
            <a:r>
              <a:rPr lang="lt-LT" dirty="0" err="1"/>
              <a:t>Zmogaus</a:t>
            </a:r>
            <a:r>
              <a:rPr lang="lt-LT" dirty="0"/>
              <a:t> klasės masyvas.</a:t>
            </a:r>
          </a:p>
          <a:p>
            <a:pPr marL="285750" indent="-285750">
              <a:buFont typeface="Arial" panose="020B0604020202020204" pitchFamily="34" charset="0"/>
              <a:buChar char="•"/>
            </a:pPr>
            <a:r>
              <a:rPr lang="lt-LT" dirty="0"/>
              <a:t>Nuskaityti iš duomenų failo duomenis. Pvz. </a:t>
            </a:r>
          </a:p>
          <a:p>
            <a:pPr marL="285750" indent="-285750">
              <a:buFont typeface="Arial" panose="020B0604020202020204" pitchFamily="34" charset="0"/>
              <a:buChar char="•"/>
            </a:pPr>
            <a:r>
              <a:rPr lang="lt-LT" dirty="0"/>
              <a:t>S Andrius Jonaitis 2 Informatika – S priekyje reiškia, kad nuskaitomas Studentas</a:t>
            </a:r>
          </a:p>
          <a:p>
            <a:pPr marL="285750" indent="-285750">
              <a:buFont typeface="Arial" panose="020B0604020202020204" pitchFamily="34" charset="0"/>
              <a:buChar char="•"/>
            </a:pPr>
            <a:r>
              <a:rPr lang="lt-LT" dirty="0"/>
              <a:t>D Jonas Jonaitis 6 Vadybininkas – D priekyje reiškia, kad nuskaitomas Darbuotojas</a:t>
            </a:r>
          </a:p>
          <a:p>
            <a:pPr marL="285750" indent="-285750">
              <a:buFont typeface="Arial" panose="020B0604020202020204" pitchFamily="34" charset="0"/>
              <a:buChar char="•"/>
            </a:pPr>
            <a:r>
              <a:rPr lang="lt-LT" dirty="0"/>
              <a:t>Rasti vyriausią žmogų.</a:t>
            </a:r>
            <a:endParaRPr lang="en-US" dirty="0"/>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2" y="1999075"/>
            <a:ext cx="7498367"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u="sng" dirty="0"/>
              <a:t>Papildyta</a:t>
            </a:r>
            <a:r>
              <a:rPr lang="lt-LT" sz="3600" dirty="0"/>
              <a:t> Uždaviniai</a:t>
            </a:r>
            <a:endParaRPr lang="en-US" sz="3733" b="0" dirty="0">
              <a:latin typeface="Montserrat Semi Bold" pitchFamily="50" charset="0"/>
            </a:endParaRPr>
          </a:p>
        </p:txBody>
      </p:sp>
      <p:sp>
        <p:nvSpPr>
          <p:cNvPr id="12" name="Title 3"/>
          <p:cNvSpPr txBox="1">
            <a:spLocks/>
          </p:cNvSpPr>
          <p:nvPr/>
        </p:nvSpPr>
        <p:spPr>
          <a:xfrm>
            <a:off x="1354048" y="1748838"/>
            <a:ext cx="907011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100989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2</a:t>
            </a:fld>
            <a:endParaRPr lang="uk-UA" sz="15066" b="1" dirty="0">
              <a:latin typeface="+mj-lt"/>
            </a:endParaRPr>
          </a:p>
        </p:txBody>
      </p:sp>
      <p:sp>
        <p:nvSpPr>
          <p:cNvPr id="2" name="TextBox 1"/>
          <p:cNvSpPr txBox="1"/>
          <p:nvPr/>
        </p:nvSpPr>
        <p:spPr>
          <a:xfrm>
            <a:off x="1376003" y="2931279"/>
            <a:ext cx="5431197" cy="1323247"/>
          </a:xfrm>
          <a:prstGeom prst="rect">
            <a:avLst/>
          </a:prstGeom>
          <a:noFill/>
        </p:spPr>
        <p:txBody>
          <a:bodyPr wrap="square" lIns="60960" tIns="30480" rIns="60960" bIns="30480" rtlCol="0">
            <a:spAutoFit/>
          </a:bodyPr>
          <a:lstStyle/>
          <a:p>
            <a:pPr marL="342900" indent="-342900">
              <a:buFont typeface="+mj-lt"/>
              <a:buAutoNum type="arabicPeriod"/>
            </a:pPr>
            <a:r>
              <a:rPr lang="lt-LT" sz="1400" dirty="0"/>
              <a:t>Abstrakčių klasių paskirtį</a:t>
            </a:r>
          </a:p>
          <a:p>
            <a:pPr marL="342900" indent="-342900">
              <a:buFont typeface="+mj-lt"/>
              <a:buAutoNum type="arabicPeriod"/>
            </a:pPr>
            <a:r>
              <a:rPr lang="lt-LT" sz="1400" dirty="0"/>
              <a:t>Kaip jas sukurti</a:t>
            </a:r>
          </a:p>
          <a:p>
            <a:pPr marL="342900" indent="-342900">
              <a:buFont typeface="+mj-lt"/>
              <a:buAutoNum type="arabicPeriod"/>
            </a:pPr>
            <a:r>
              <a:rPr lang="lt-LT" sz="1400" dirty="0"/>
              <a:t>Metodų užklojimas</a:t>
            </a:r>
          </a:p>
          <a:p>
            <a:endParaRPr lang="en-GB" sz="1333" dirty="0">
              <a:latin typeface="Montserrat Light" pitchFamily="50" charset="0"/>
            </a:endParaRPr>
          </a:p>
          <a:p>
            <a:endParaRPr lang="en-US" sz="1333" dirty="0">
              <a:latin typeface="Montserrat Light" pitchFamily="50" charset="0"/>
            </a:endParaRPr>
          </a:p>
          <a:p>
            <a:endParaRPr lang="en-GB" sz="1333"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Su</a:t>
            </a:r>
            <a:r>
              <a:rPr lang="lt-LT" sz="3600" dirty="0"/>
              <a:t>žinosite</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28266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3</a:t>
            </a:fld>
            <a:endParaRPr lang="uk-UA" sz="15066" b="1" dirty="0">
              <a:latin typeface="+mj-lt"/>
            </a:endParaRPr>
          </a:p>
        </p:txBody>
      </p:sp>
      <p:sp>
        <p:nvSpPr>
          <p:cNvPr id="2" name="TextBox 1"/>
          <p:cNvSpPr txBox="1"/>
          <p:nvPr/>
        </p:nvSpPr>
        <p:spPr>
          <a:xfrm>
            <a:off x="421341" y="2931279"/>
            <a:ext cx="7579659" cy="2462213"/>
          </a:xfrm>
          <a:prstGeom prst="rect">
            <a:avLst/>
          </a:prstGeom>
          <a:noFill/>
        </p:spPr>
        <p:txBody>
          <a:bodyPr wrap="square" lIns="60960" tIns="30480" rIns="60960" bIns="30480" rtlCol="0">
            <a:spAutoFit/>
          </a:bodyPr>
          <a:lstStyle/>
          <a:p>
            <a:r>
              <a:rPr lang="fi-FI" dirty="0"/>
              <a:t>Abstrakti klasė tai tokia klasė:</a:t>
            </a:r>
          </a:p>
          <a:p>
            <a:pPr marL="285750" indent="-285750">
              <a:buFont typeface="Arial" panose="020B0604020202020204" pitchFamily="34" charset="0"/>
              <a:buChar char="•"/>
            </a:pPr>
            <a:r>
              <a:rPr lang="lt-LT" dirty="0"/>
              <a:t>Jos kai kurie metodai nėra iki galo aprašyti, </a:t>
            </a:r>
            <a:r>
              <a:rPr lang="lt-LT" dirty="0" err="1"/>
              <a:t>t.y</a:t>
            </a:r>
            <a:r>
              <a:rPr lang="lt-LT" dirty="0"/>
              <a:t>. apie juos žinome tik jų pasiekiamumo tipą, pavadinimą, parametrus </a:t>
            </a:r>
            <a:r>
              <a:rPr lang="en-US" dirty="0" err="1"/>
              <a:t>ir</a:t>
            </a:r>
            <a:r>
              <a:rPr lang="en-US" dirty="0"/>
              <a:t> </a:t>
            </a:r>
            <a:r>
              <a:rPr lang="en-US" dirty="0" err="1"/>
              <a:t>kokią</a:t>
            </a:r>
            <a:r>
              <a:rPr lang="en-US" dirty="0"/>
              <a:t> </a:t>
            </a:r>
            <a:r>
              <a:rPr lang="en-US" dirty="0" err="1"/>
              <a:t>reikšmę</a:t>
            </a:r>
            <a:r>
              <a:rPr lang="en-US" dirty="0"/>
              <a:t> </a:t>
            </a:r>
            <a:r>
              <a:rPr lang="en-US" dirty="0" err="1"/>
              <a:t>jie</a:t>
            </a:r>
            <a:r>
              <a:rPr lang="en-US" dirty="0"/>
              <a:t> </a:t>
            </a:r>
            <a:r>
              <a:rPr lang="en-US" dirty="0" err="1"/>
              <a:t>grąžina</a:t>
            </a:r>
            <a:endParaRPr lang="en-US" dirty="0"/>
          </a:p>
          <a:p>
            <a:pPr marL="285750" indent="-285750">
              <a:buFont typeface="Arial" panose="020B0604020202020204" pitchFamily="34" charset="0"/>
              <a:buChar char="•"/>
            </a:pPr>
            <a:r>
              <a:rPr lang="lt-LT" dirty="0"/>
              <a:t>Mes nenorime (!!!), kad galima būtų sukurti tokios klasės objektą ir norime (!!!), kad ji būtų naudojama tik kaip tėvinė klasė kitoms klasėms aprašyti</a:t>
            </a:r>
          </a:p>
          <a:p>
            <a:pPr marL="285750" indent="-285750">
              <a:buFont typeface="Arial" panose="020B0604020202020204" pitchFamily="34" charset="0"/>
              <a:buChar char="•"/>
            </a:pPr>
            <a:r>
              <a:rPr lang="lt-LT" dirty="0"/>
              <a:t>Kad klasė yra abstrakti nurodoma su modifikatoriumi </a:t>
            </a:r>
            <a:r>
              <a:rPr lang="en-US" b="1" dirty="0"/>
              <a:t>abstract</a:t>
            </a:r>
          </a:p>
          <a:p>
            <a:endParaRPr lang="en-GB" sz="1600" dirty="0">
              <a:latin typeface="Montserrat Light" pitchFamily="50" charset="0"/>
            </a:endParaRPr>
          </a:p>
          <a:p>
            <a:endParaRPr lang="en-US" sz="1600" dirty="0">
              <a:latin typeface="Montserrat Light" pitchFamily="50" charset="0"/>
            </a:endParaRPr>
          </a:p>
          <a:p>
            <a:endParaRPr lang="en-GB" sz="1600"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ABSTRAKTI KLASĖ</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205628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4</a:t>
            </a:fld>
            <a:endParaRPr lang="uk-UA" sz="15066" b="1" dirty="0">
              <a:latin typeface="+mj-lt"/>
            </a:endParaRPr>
          </a:p>
        </p:txBody>
      </p:sp>
      <p:sp>
        <p:nvSpPr>
          <p:cNvPr id="2" name="TextBox 1"/>
          <p:cNvSpPr txBox="1"/>
          <p:nvPr/>
        </p:nvSpPr>
        <p:spPr>
          <a:xfrm>
            <a:off x="1376003" y="2931279"/>
            <a:ext cx="6396397" cy="2841675"/>
          </a:xfrm>
          <a:prstGeom prst="rect">
            <a:avLst/>
          </a:prstGeom>
          <a:noFill/>
        </p:spPr>
        <p:txBody>
          <a:bodyPr wrap="square" lIns="60960" tIns="30480" rIns="60960" bIns="30480" rtlCol="0">
            <a:spAutoFit/>
          </a:bodyPr>
          <a:lstStyle/>
          <a:p>
            <a:r>
              <a:rPr lang="lt-LT" sz="1400" dirty="0"/>
              <a:t>Abstrakti klasė gali turėti ne iki galo aprašytus metodus, </a:t>
            </a:r>
            <a:r>
              <a:rPr lang="lt-LT" sz="1400" dirty="0" err="1"/>
              <a:t>t.y</a:t>
            </a:r>
            <a:r>
              <a:rPr lang="lt-LT" sz="1400" dirty="0"/>
              <a:t>. tokius metodus kuriems nurodyta tik jų pasiekiamumo tipas, pavadinimas, parametrai ir kokią </a:t>
            </a:r>
            <a:r>
              <a:rPr lang="en-US" sz="1400" dirty="0" err="1"/>
              <a:t>reikšmę</a:t>
            </a:r>
            <a:r>
              <a:rPr lang="en-US" sz="1400" dirty="0"/>
              <a:t> </a:t>
            </a:r>
            <a:r>
              <a:rPr lang="en-US" sz="1400" dirty="0" err="1"/>
              <a:t>jie</a:t>
            </a:r>
            <a:r>
              <a:rPr lang="en-US" sz="1400" dirty="0"/>
              <a:t> </a:t>
            </a:r>
            <a:r>
              <a:rPr lang="en-US" sz="1400" dirty="0" err="1"/>
              <a:t>grąžina</a:t>
            </a:r>
            <a:endParaRPr lang="lt-LT" sz="1400" dirty="0"/>
          </a:p>
          <a:p>
            <a:endParaRPr lang="en-US" sz="1400" dirty="0"/>
          </a:p>
          <a:p>
            <a:r>
              <a:rPr lang="en-US" sz="1400" dirty="0"/>
              <a:t>public </a:t>
            </a:r>
            <a:r>
              <a:rPr lang="en-US" sz="1400" b="1" dirty="0"/>
              <a:t>abstract </a:t>
            </a:r>
            <a:r>
              <a:rPr lang="en-US" sz="1400" dirty="0"/>
              <a:t>class Figure {</a:t>
            </a:r>
          </a:p>
          <a:p>
            <a:r>
              <a:rPr lang="en-US" sz="1400" dirty="0"/>
              <a:t>private String color;</a:t>
            </a:r>
          </a:p>
          <a:p>
            <a:r>
              <a:rPr lang="en-US" sz="1400" dirty="0"/>
              <a:t>public Figure(String color) {</a:t>
            </a:r>
          </a:p>
          <a:p>
            <a:r>
              <a:rPr lang="en-US" sz="1400" dirty="0" err="1"/>
              <a:t>this.color</a:t>
            </a:r>
            <a:r>
              <a:rPr lang="en-US" sz="1400" dirty="0"/>
              <a:t> = color;</a:t>
            </a:r>
          </a:p>
          <a:p>
            <a:r>
              <a:rPr lang="en-US" sz="1400" dirty="0"/>
              <a:t>}</a:t>
            </a:r>
          </a:p>
          <a:p>
            <a:r>
              <a:rPr lang="en-US" sz="1400" dirty="0"/>
              <a:t>public </a:t>
            </a:r>
            <a:r>
              <a:rPr lang="en-US" sz="1400" b="1" dirty="0"/>
              <a:t>abstract </a:t>
            </a:r>
            <a:r>
              <a:rPr lang="en-US" sz="1400" dirty="0"/>
              <a:t>double </a:t>
            </a:r>
            <a:r>
              <a:rPr lang="en-US" sz="1400" dirty="0" err="1"/>
              <a:t>getArea</a:t>
            </a:r>
            <a:r>
              <a:rPr lang="en-US" sz="1400" dirty="0"/>
              <a:t>();</a:t>
            </a:r>
          </a:p>
          <a:p>
            <a:r>
              <a:rPr lang="en-US" sz="1400" dirty="0"/>
              <a:t>}</a:t>
            </a:r>
            <a:endParaRPr lang="en-GB" sz="1333" dirty="0">
              <a:latin typeface="Montserrat Light" pitchFamily="50" charset="0"/>
            </a:endParaRPr>
          </a:p>
          <a:p>
            <a:endParaRPr lang="en-US" sz="1333" dirty="0">
              <a:latin typeface="Montserrat Light" pitchFamily="50" charset="0"/>
            </a:endParaRPr>
          </a:p>
          <a:p>
            <a:endParaRPr lang="en-GB" sz="1333"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79873" y="1999075"/>
            <a:ext cx="657075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ABSTRAKTI KLASĖ</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329505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5</a:t>
            </a:fld>
            <a:endParaRPr lang="uk-UA" sz="15066" b="1" dirty="0">
              <a:latin typeface="+mj-lt"/>
            </a:endParaRPr>
          </a:p>
        </p:txBody>
      </p:sp>
      <p:sp>
        <p:nvSpPr>
          <p:cNvPr id="2" name="TextBox 1"/>
          <p:cNvSpPr txBox="1"/>
          <p:nvPr/>
        </p:nvSpPr>
        <p:spPr>
          <a:xfrm>
            <a:off x="336177" y="2931279"/>
            <a:ext cx="7436224" cy="2800767"/>
          </a:xfrm>
          <a:prstGeom prst="rect">
            <a:avLst/>
          </a:prstGeom>
          <a:noFill/>
        </p:spPr>
        <p:txBody>
          <a:bodyPr wrap="square" lIns="60960" tIns="30480" rIns="60960" bIns="30480" rtlCol="0">
            <a:spAutoFit/>
          </a:bodyPr>
          <a:lstStyle/>
          <a:p>
            <a:pPr marL="285750" indent="-285750">
              <a:buFont typeface="Arial" panose="020B0604020202020204" pitchFamily="34" charset="0"/>
              <a:buChar char="•"/>
            </a:pPr>
            <a:r>
              <a:rPr lang="lt-LT" dirty="0"/>
              <a:t>Polimorfizmas – objektiniame programavime naudojama sąvoka, kai operacija (metodas) gali būti vykdomas skirtingai, priklausomai nuo konkrečios klasės (ar duomenų tipo) realizacijos, metodo kvietėjui nieko nežinant apie tokius skirtumus ir galvojant, kad jis operuota tik su bazinės (tėvinės) klasės objektais</a:t>
            </a:r>
          </a:p>
          <a:p>
            <a:pPr marL="285750" indent="-285750">
              <a:buFont typeface="Arial" panose="020B0604020202020204" pitchFamily="34" charset="0"/>
              <a:buChar char="•"/>
            </a:pPr>
            <a:r>
              <a:rPr lang="lt-LT" dirty="0"/>
              <a:t>Tai pasiekiama aprašant metodus (operacijas) bazinėje klasėje ir perrašant atitinkamus metodus paveldinčiose klasėse. Metodai, kuriuos galima (paliekant tą patį pavadinimą) perrašyti paveldinčioje klasėje, vadinami virtualiais.</a:t>
            </a:r>
            <a:endParaRPr lang="en-US" sz="1600" dirty="0">
              <a:latin typeface="Montserrat Light" pitchFamily="50" charset="0"/>
            </a:endParaRPr>
          </a:p>
          <a:p>
            <a:endParaRPr lang="en-GB" sz="1600"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01648" y="1980787"/>
            <a:ext cx="7298440"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POLIMORFIZMAS (POLYMORPHISM)</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370604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6</a:t>
            </a:fld>
            <a:endParaRPr lang="uk-UA" sz="15066" b="1" dirty="0">
              <a:latin typeface="+mj-lt"/>
            </a:endParaRPr>
          </a:p>
        </p:txBody>
      </p:sp>
      <p:sp>
        <p:nvSpPr>
          <p:cNvPr id="2" name="TextBox 1"/>
          <p:cNvSpPr txBox="1"/>
          <p:nvPr/>
        </p:nvSpPr>
        <p:spPr>
          <a:xfrm>
            <a:off x="1376003" y="2931279"/>
            <a:ext cx="6396397" cy="2277547"/>
          </a:xfrm>
          <a:prstGeom prst="rect">
            <a:avLst/>
          </a:prstGeom>
          <a:noFill/>
        </p:spPr>
        <p:txBody>
          <a:bodyPr wrap="square" lIns="60960" tIns="30480" rIns="60960" bIns="30480" rtlCol="0">
            <a:spAutoFit/>
          </a:bodyPr>
          <a:lstStyle/>
          <a:p>
            <a:r>
              <a:rPr lang="lt-LT" dirty="0"/>
              <a:t>Kai dukterinėje klasėje perrašomas tėvinės klasės metodas, tai galima tą metodą dukterinėje klasėje pažymėti specialia </a:t>
            </a:r>
            <a:r>
              <a:rPr lang="en-US" dirty="0" err="1"/>
              <a:t>žyme</a:t>
            </a:r>
            <a:r>
              <a:rPr lang="en-US" dirty="0"/>
              <a:t> (</a:t>
            </a:r>
            <a:r>
              <a:rPr lang="en-US" dirty="0" err="1"/>
              <a:t>anotacija</a:t>
            </a:r>
            <a:r>
              <a:rPr lang="en-US" dirty="0"/>
              <a:t>) </a:t>
            </a:r>
            <a:r>
              <a:rPr lang="en-US" b="1" dirty="0"/>
              <a:t>@Override</a:t>
            </a:r>
          </a:p>
          <a:p>
            <a:pPr marL="285750" indent="-285750">
              <a:buFont typeface="Arial" panose="020B0604020202020204" pitchFamily="34" charset="0"/>
              <a:buChar char="•"/>
            </a:pPr>
            <a:r>
              <a:rPr lang="en-US" dirty="0" err="1"/>
              <a:t>Taip</a:t>
            </a:r>
            <a:r>
              <a:rPr lang="en-US" dirty="0"/>
              <a:t> </a:t>
            </a:r>
            <a:r>
              <a:rPr lang="en-US" dirty="0" err="1"/>
              <a:t>mes</a:t>
            </a:r>
            <a:r>
              <a:rPr lang="en-US" dirty="0"/>
              <a:t> </a:t>
            </a:r>
            <a:r>
              <a:rPr lang="en-US" dirty="0" err="1"/>
              <a:t>pažymime</a:t>
            </a:r>
            <a:r>
              <a:rPr lang="en-US" dirty="0"/>
              <a:t>, </a:t>
            </a:r>
            <a:r>
              <a:rPr lang="en-US" dirty="0" err="1"/>
              <a:t>kad</a:t>
            </a:r>
            <a:r>
              <a:rPr lang="en-US" dirty="0"/>
              <a:t> </a:t>
            </a:r>
            <a:r>
              <a:rPr lang="en-US" dirty="0" err="1"/>
              <a:t>žinome</a:t>
            </a:r>
            <a:r>
              <a:rPr lang="en-US" dirty="0"/>
              <a:t>, jog </a:t>
            </a:r>
            <a:r>
              <a:rPr lang="en-US" dirty="0" err="1"/>
              <a:t>šio</a:t>
            </a:r>
            <a:r>
              <a:rPr lang="en-US" dirty="0"/>
              <a:t> </a:t>
            </a:r>
            <a:r>
              <a:rPr lang="en-US" dirty="0" err="1"/>
              <a:t>metodo</a:t>
            </a:r>
            <a:r>
              <a:rPr lang="en-US" dirty="0"/>
              <a:t> </a:t>
            </a:r>
            <a:r>
              <a:rPr lang="en-US" dirty="0" err="1"/>
              <a:t>aprašas</a:t>
            </a:r>
            <a:r>
              <a:rPr lang="lt-LT" dirty="0"/>
              <a:t> (vardas, grąžinamos reikšmės tipas, parametrai) sutampa su tėvinės klasės metodu</a:t>
            </a:r>
          </a:p>
          <a:p>
            <a:pPr marL="285750" indent="-285750">
              <a:buFont typeface="Arial" panose="020B0604020202020204" pitchFamily="34" charset="0"/>
              <a:buChar char="•"/>
            </a:pPr>
            <a:r>
              <a:rPr lang="pt-BR" dirty="0"/>
              <a:t>Tyčia ar netyčia pakeitus tėvinio ar dukterinio metodo aprašą</a:t>
            </a:r>
            <a:r>
              <a:rPr lang="lt-LT" dirty="0"/>
              <a:t> </a:t>
            </a:r>
            <a:r>
              <a:rPr lang="en-US" dirty="0" err="1"/>
              <a:t>ir</a:t>
            </a:r>
            <a:r>
              <a:rPr lang="en-US" dirty="0"/>
              <a:t> </a:t>
            </a:r>
            <a:r>
              <a:rPr lang="en-US" dirty="0" err="1"/>
              <a:t>atsiradus</a:t>
            </a:r>
            <a:r>
              <a:rPr lang="en-US" dirty="0"/>
              <a:t> </a:t>
            </a:r>
            <a:r>
              <a:rPr lang="en-US" dirty="0" err="1"/>
              <a:t>neatitikimams</a:t>
            </a:r>
            <a:r>
              <a:rPr lang="en-US" dirty="0"/>
              <a:t>, mums bus </a:t>
            </a:r>
            <a:r>
              <a:rPr lang="en-US" dirty="0" err="1"/>
              <a:t>rodomas</a:t>
            </a:r>
            <a:r>
              <a:rPr lang="en-US" dirty="0"/>
              <a:t> </a:t>
            </a:r>
            <a:r>
              <a:rPr lang="en-US" dirty="0" err="1"/>
              <a:t>klaidos</a:t>
            </a:r>
            <a:r>
              <a:rPr lang="lt-LT" dirty="0"/>
              <a:t> </a:t>
            </a:r>
            <a:r>
              <a:rPr lang="en-US" dirty="0" err="1"/>
              <a:t>pranešimas</a:t>
            </a:r>
            <a:endParaRPr lang="en-GB"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01648" y="1980787"/>
            <a:ext cx="7298440"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POLIMORFIZMAS (POLYMORPHISM)</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288909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7</a:t>
            </a:fld>
            <a:endParaRPr lang="uk-UA" sz="15066" b="1" dirty="0">
              <a:latin typeface="+mj-lt"/>
            </a:endParaRPr>
          </a:p>
        </p:txBody>
      </p:sp>
      <p:sp>
        <p:nvSpPr>
          <p:cNvPr id="2" name="TextBox 1"/>
          <p:cNvSpPr txBox="1"/>
          <p:nvPr/>
        </p:nvSpPr>
        <p:spPr>
          <a:xfrm>
            <a:off x="1376003" y="2931279"/>
            <a:ext cx="6396397" cy="2000548"/>
          </a:xfrm>
          <a:prstGeom prst="rect">
            <a:avLst/>
          </a:prstGeom>
          <a:noFill/>
        </p:spPr>
        <p:txBody>
          <a:bodyPr wrap="square" lIns="60960" tIns="30480" rIns="60960" bIns="30480" rtlCol="0">
            <a:spAutoFit/>
          </a:bodyPr>
          <a:lstStyle/>
          <a:p>
            <a:r>
              <a:rPr lang="en-US" dirty="0"/>
              <a:t>class </a:t>
            </a:r>
            <a:r>
              <a:rPr lang="lt-LT" dirty="0" err="1"/>
              <a:t>Student</a:t>
            </a:r>
            <a:r>
              <a:rPr lang="lt-LT" dirty="0"/>
              <a:t> </a:t>
            </a:r>
            <a:r>
              <a:rPr lang="en-US" dirty="0"/>
              <a:t>extends </a:t>
            </a:r>
            <a:r>
              <a:rPr lang="lt-LT" dirty="0" err="1"/>
              <a:t>Human</a:t>
            </a:r>
            <a:r>
              <a:rPr lang="en-US" dirty="0"/>
              <a:t> { … }</a:t>
            </a:r>
          </a:p>
          <a:p>
            <a:pPr marL="285750" indent="-285750">
              <a:buFont typeface="Arial" panose="020B0604020202020204" pitchFamily="34" charset="0"/>
              <a:buChar char="•"/>
            </a:pPr>
            <a:r>
              <a:rPr lang="lt-LT" dirty="0"/>
              <a:t>Mes žinom, kad Mokinys tai </a:t>
            </a:r>
            <a:r>
              <a:rPr lang="lt-LT" b="1" dirty="0"/>
              <a:t>dukterinė </a:t>
            </a:r>
            <a:r>
              <a:rPr lang="lt-LT" dirty="0"/>
              <a:t>klasė klasės </a:t>
            </a:r>
            <a:r>
              <a:rPr lang="lt-LT" dirty="0" err="1"/>
              <a:t>Zmogus</a:t>
            </a:r>
            <a:r>
              <a:rPr lang="lt-LT" dirty="0"/>
              <a:t> </a:t>
            </a:r>
            <a:r>
              <a:rPr lang="en-US" dirty="0" err="1"/>
              <a:t>atžvilgiu</a:t>
            </a:r>
            <a:endParaRPr lang="en-US" dirty="0"/>
          </a:p>
          <a:p>
            <a:pPr marL="285750" indent="-285750">
              <a:buFont typeface="Arial" panose="020B0604020202020204" pitchFamily="34" charset="0"/>
              <a:buChar char="•"/>
            </a:pPr>
            <a:r>
              <a:rPr lang="lt-LT" dirty="0"/>
              <a:t>Savo ruožtu </a:t>
            </a:r>
            <a:r>
              <a:rPr lang="lt-LT" dirty="0" err="1"/>
              <a:t>Zmogus</a:t>
            </a:r>
            <a:r>
              <a:rPr lang="lt-LT" dirty="0"/>
              <a:t> yra </a:t>
            </a:r>
            <a:r>
              <a:rPr lang="lt-LT" b="1" dirty="0"/>
              <a:t>tėvinė </a:t>
            </a:r>
            <a:r>
              <a:rPr lang="lt-LT" dirty="0"/>
              <a:t>klasė klasei Mokinys.</a:t>
            </a:r>
          </a:p>
          <a:p>
            <a:pPr marL="285750" indent="-285750">
              <a:buFont typeface="Arial" panose="020B0604020202020204" pitchFamily="34" charset="0"/>
              <a:buChar char="•"/>
            </a:pPr>
            <a:r>
              <a:rPr lang="en-US" dirty="0"/>
              <a:t>Ji </a:t>
            </a:r>
            <a:r>
              <a:rPr lang="en-US" dirty="0" err="1"/>
              <a:t>taip</a:t>
            </a:r>
            <a:r>
              <a:rPr lang="en-US" dirty="0"/>
              <a:t> pat </a:t>
            </a:r>
            <a:r>
              <a:rPr lang="en-US" dirty="0" err="1"/>
              <a:t>vadinama</a:t>
            </a:r>
            <a:r>
              <a:rPr lang="en-US" dirty="0"/>
              <a:t> </a:t>
            </a:r>
            <a:r>
              <a:rPr lang="en-US" b="1" dirty="0" err="1"/>
              <a:t>bazine</a:t>
            </a:r>
            <a:r>
              <a:rPr lang="en-US" b="1" dirty="0"/>
              <a:t> (base) </a:t>
            </a:r>
            <a:r>
              <a:rPr lang="en-US" dirty="0" err="1"/>
              <a:t>klase</a:t>
            </a:r>
            <a:r>
              <a:rPr lang="en-US" dirty="0"/>
              <a:t> </a:t>
            </a:r>
            <a:r>
              <a:rPr lang="en-US" dirty="0" err="1"/>
              <a:t>klasei</a:t>
            </a:r>
            <a:r>
              <a:rPr lang="en-US" dirty="0"/>
              <a:t> Mokinys</a:t>
            </a:r>
          </a:p>
          <a:p>
            <a:pPr marL="285750" indent="-285750">
              <a:buFont typeface="Arial" panose="020B0604020202020204" pitchFamily="34" charset="0"/>
              <a:buChar char="•"/>
            </a:pPr>
            <a:r>
              <a:rPr lang="lt-LT" dirty="0"/>
              <a:t>Klasė Mokinys yra </a:t>
            </a:r>
            <a:r>
              <a:rPr lang="lt-LT" b="1" dirty="0" err="1"/>
              <a:t>subtipas</a:t>
            </a:r>
            <a:r>
              <a:rPr lang="lt-LT" b="1" dirty="0"/>
              <a:t> (</a:t>
            </a:r>
            <a:r>
              <a:rPr lang="lt-LT" b="1" dirty="0" err="1"/>
              <a:t>subtype</a:t>
            </a:r>
            <a:r>
              <a:rPr lang="lt-LT" b="1" dirty="0"/>
              <a:t>) </a:t>
            </a:r>
            <a:r>
              <a:rPr lang="lt-LT" dirty="0"/>
              <a:t>klasei </a:t>
            </a:r>
            <a:r>
              <a:rPr lang="lt-LT" dirty="0" err="1"/>
              <a:t>Zmogus</a:t>
            </a:r>
            <a:endParaRPr lang="lt-LT" dirty="0"/>
          </a:p>
          <a:p>
            <a:pPr marL="285750" indent="-285750">
              <a:buFont typeface="Arial" panose="020B0604020202020204" pitchFamily="34" charset="0"/>
              <a:buChar char="•"/>
            </a:pPr>
            <a:r>
              <a:rPr lang="lt-LT" dirty="0"/>
              <a:t>Klasė </a:t>
            </a:r>
            <a:r>
              <a:rPr lang="lt-LT" dirty="0" err="1"/>
              <a:t>Zmogus</a:t>
            </a:r>
            <a:r>
              <a:rPr lang="lt-LT" dirty="0"/>
              <a:t> yra </a:t>
            </a:r>
            <a:r>
              <a:rPr lang="lt-LT" b="1" dirty="0" err="1"/>
              <a:t>supertipas</a:t>
            </a:r>
            <a:r>
              <a:rPr lang="lt-LT" b="1" dirty="0"/>
              <a:t> (</a:t>
            </a:r>
            <a:r>
              <a:rPr lang="lt-LT" b="1" dirty="0" err="1"/>
              <a:t>supertype</a:t>
            </a:r>
            <a:r>
              <a:rPr lang="lt-LT" b="1" dirty="0"/>
              <a:t>) </a:t>
            </a:r>
            <a:r>
              <a:rPr lang="lt-LT" dirty="0"/>
              <a:t>klasei Mokinys</a:t>
            </a:r>
            <a:endParaRPr lang="en-GB"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01648" y="1980787"/>
            <a:ext cx="7298440"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SUBTIPAS / SUPERTIPAS</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410167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8</a:t>
            </a:fld>
            <a:endParaRPr lang="uk-UA" sz="15066" b="1" dirty="0">
              <a:latin typeface="+mj-lt"/>
            </a:endParaRPr>
          </a:p>
        </p:txBody>
      </p:sp>
      <p:sp>
        <p:nvSpPr>
          <p:cNvPr id="2" name="TextBox 1"/>
          <p:cNvSpPr txBox="1"/>
          <p:nvPr/>
        </p:nvSpPr>
        <p:spPr>
          <a:xfrm>
            <a:off x="1376003" y="2931279"/>
            <a:ext cx="6396397" cy="2277547"/>
          </a:xfrm>
          <a:prstGeom prst="rect">
            <a:avLst/>
          </a:prstGeom>
          <a:noFill/>
        </p:spPr>
        <p:txBody>
          <a:bodyPr wrap="square" lIns="60960" tIns="30480" rIns="60960" bIns="30480" rtlCol="0">
            <a:spAutoFit/>
          </a:bodyPr>
          <a:lstStyle/>
          <a:p>
            <a:r>
              <a:rPr lang="lt-LT" dirty="0"/>
              <a:t>Kiekvienas </a:t>
            </a:r>
            <a:r>
              <a:rPr lang="lt-LT" dirty="0" err="1"/>
              <a:t>subtipo</a:t>
            </a:r>
            <a:r>
              <a:rPr lang="lt-LT" dirty="0"/>
              <a:t> kintamasis tuo pačiu yra </a:t>
            </a:r>
            <a:r>
              <a:rPr lang="lt-LT" dirty="0" err="1"/>
              <a:t>supertipo</a:t>
            </a:r>
            <a:endParaRPr lang="lt-LT" dirty="0"/>
          </a:p>
          <a:p>
            <a:pPr marL="285750" indent="-285750">
              <a:buFont typeface="Arial" panose="020B0604020202020204" pitchFamily="34" charset="0"/>
              <a:buChar char="•"/>
            </a:pPr>
            <a:r>
              <a:rPr lang="lt-LT" dirty="0" err="1"/>
              <a:t>T.y</a:t>
            </a:r>
            <a:r>
              <a:rPr lang="lt-LT" dirty="0"/>
              <a:t>. ten kur galima naudoti </a:t>
            </a:r>
            <a:r>
              <a:rPr lang="lt-LT" dirty="0" err="1"/>
              <a:t>supertipo</a:t>
            </a:r>
            <a:r>
              <a:rPr lang="lt-LT" dirty="0"/>
              <a:t> klases kintamuosius ar parametrus, ten taip pat galima naudoti ir </a:t>
            </a:r>
            <a:r>
              <a:rPr lang="lt-LT" dirty="0" err="1"/>
              <a:t>subtipo</a:t>
            </a:r>
            <a:r>
              <a:rPr lang="lt-LT" dirty="0"/>
              <a:t>.</a:t>
            </a:r>
          </a:p>
          <a:p>
            <a:pPr marL="285750" indent="-285750">
              <a:buFont typeface="Arial" panose="020B0604020202020204" pitchFamily="34" charset="0"/>
              <a:buChar char="•"/>
            </a:pPr>
            <a:r>
              <a:rPr lang="lt-LT" dirty="0"/>
              <a:t>Aprašant kintamuosius ar metodų parametrus reikia stengtis naudoti kuo bendresnes klases </a:t>
            </a:r>
            <a:r>
              <a:rPr lang="lt-LT" dirty="0" err="1"/>
              <a:t>class</a:t>
            </a:r>
            <a:r>
              <a:rPr lang="lt-LT" dirty="0"/>
              <a:t> </a:t>
            </a:r>
            <a:r>
              <a:rPr lang="lt-LT" dirty="0" err="1"/>
              <a:t>Circle</a:t>
            </a:r>
            <a:r>
              <a:rPr lang="lt-LT" dirty="0"/>
              <a:t> </a:t>
            </a:r>
            <a:r>
              <a:rPr lang="lt-LT" dirty="0" err="1"/>
              <a:t>extends</a:t>
            </a:r>
            <a:r>
              <a:rPr lang="lt-LT" dirty="0"/>
              <a:t> </a:t>
            </a:r>
            <a:r>
              <a:rPr lang="lt-LT" dirty="0" err="1"/>
              <a:t>Figure</a:t>
            </a:r>
            <a:r>
              <a:rPr lang="lt-LT" dirty="0"/>
              <a:t> { … }</a:t>
            </a:r>
          </a:p>
          <a:p>
            <a:pPr marL="285750" indent="-285750">
              <a:buFont typeface="Arial" panose="020B0604020202020204" pitchFamily="34" charset="0"/>
              <a:buChar char="•"/>
            </a:pPr>
            <a:r>
              <a:rPr lang="lt-LT" dirty="0"/>
              <a:t>Ten kur galima naudoti </a:t>
            </a:r>
            <a:r>
              <a:rPr lang="lt-LT" dirty="0" err="1"/>
              <a:t>Figure</a:t>
            </a:r>
            <a:r>
              <a:rPr lang="lt-LT" dirty="0"/>
              <a:t> objektus galima naudoti ir </a:t>
            </a:r>
            <a:r>
              <a:rPr lang="lt-LT" dirty="0" err="1"/>
              <a:t>Circle</a:t>
            </a:r>
            <a:r>
              <a:rPr lang="lt-LT" dirty="0"/>
              <a:t> objektus, nes kiekvienas </a:t>
            </a:r>
            <a:r>
              <a:rPr lang="lt-LT" dirty="0" err="1"/>
              <a:t>Circle</a:t>
            </a:r>
            <a:r>
              <a:rPr lang="lt-LT" dirty="0"/>
              <a:t> objektas yra ir </a:t>
            </a:r>
            <a:r>
              <a:rPr lang="lt-LT" dirty="0" err="1"/>
              <a:t>Figure</a:t>
            </a:r>
            <a:r>
              <a:rPr lang="lt-LT" dirty="0"/>
              <a:t> tipo objektas.</a:t>
            </a:r>
            <a:endParaRPr lang="en-GB"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01648" y="1980787"/>
            <a:ext cx="10438664"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t>VIENAS IŠ PAGRINDINIŲ OOP PRINCIPŲ (ABSTRAKCIJOS)</a:t>
            </a:r>
            <a:endParaRPr lang="en-US" sz="3733" b="0" dirty="0">
              <a:latin typeface="Montserrat Semi Bold" pitchFamily="50" charset="0"/>
            </a:endParaRPr>
          </a:p>
        </p:txBody>
      </p:sp>
      <p:sp>
        <p:nvSpPr>
          <p:cNvPr id="12" name="Title 3"/>
          <p:cNvSpPr txBox="1">
            <a:spLocks/>
          </p:cNvSpPr>
          <p:nvPr/>
        </p:nvSpPr>
        <p:spPr>
          <a:xfrm>
            <a:off x="1354048" y="1748838"/>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151851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7645400" y="4449087"/>
            <a:ext cx="3429000" cy="2380011"/>
          </a:xfrm>
          <a:prstGeom prst="rect">
            <a:avLst/>
          </a:prstGeom>
          <a:noFill/>
        </p:spPr>
        <p:txBody>
          <a:bodyPr wrap="square" lIns="60960" tIns="30480" rIns="60960" bIns="30480" rtlCol="0">
            <a:spAutoFit/>
          </a:bodyPr>
          <a:lstStyle/>
          <a:p>
            <a:pPr algn="r"/>
            <a:fld id="{1646BFE7-CA91-4677-8C4E-04A025466812}" type="slidenum">
              <a:rPr lang="en-US" sz="15066" b="1" smtClean="0">
                <a:latin typeface="Montserrat Light" pitchFamily="50" charset="0"/>
              </a:rPr>
              <a:t>9</a:t>
            </a:fld>
            <a:endParaRPr lang="uk-UA" sz="15066" b="1" dirty="0">
              <a:latin typeface="+mj-lt"/>
            </a:endParaRPr>
          </a:p>
        </p:txBody>
      </p:sp>
      <p:sp>
        <p:nvSpPr>
          <p:cNvPr id="2" name="TextBox 1"/>
          <p:cNvSpPr txBox="1"/>
          <p:nvPr/>
        </p:nvSpPr>
        <p:spPr>
          <a:xfrm>
            <a:off x="1249003" y="1739005"/>
            <a:ext cx="6691428" cy="4493538"/>
          </a:xfrm>
          <a:prstGeom prst="rect">
            <a:avLst/>
          </a:prstGeom>
          <a:noFill/>
        </p:spPr>
        <p:txBody>
          <a:bodyPr wrap="square" lIns="60960" tIns="30480" rIns="60960" bIns="30480" rtlCol="0">
            <a:spAutoFit/>
          </a:bodyPr>
          <a:lstStyle/>
          <a:p>
            <a:pPr marL="342900" indent="-342900">
              <a:buAutoNum type="arabicPeriod"/>
            </a:pPr>
            <a:r>
              <a:rPr lang="en-US" sz="2400" dirty="0"/>
              <a:t>Abstract classes cannot be instantiated directly. </a:t>
            </a:r>
            <a:endParaRPr lang="lt-LT" sz="2400" dirty="0"/>
          </a:p>
          <a:p>
            <a:pPr marL="342900" indent="-342900">
              <a:buAutoNum type="arabicPeriod"/>
            </a:pPr>
            <a:r>
              <a:rPr lang="en-US" sz="2400" dirty="0"/>
              <a:t>Abstract classes may be defined with any number, including zero, of abstract and </a:t>
            </a:r>
            <a:r>
              <a:rPr lang="en-US" sz="2400" dirty="0" err="1"/>
              <a:t>nonabstract</a:t>
            </a:r>
            <a:r>
              <a:rPr lang="en-US" sz="2400" dirty="0"/>
              <a:t> methods. </a:t>
            </a:r>
            <a:endParaRPr lang="lt-LT" sz="2400" dirty="0"/>
          </a:p>
          <a:p>
            <a:pPr marL="342900" indent="-342900">
              <a:buAutoNum type="arabicPeriod"/>
            </a:pPr>
            <a:r>
              <a:rPr lang="en-US" sz="2400" dirty="0"/>
              <a:t>Abstract classes may not be marked as private or final. </a:t>
            </a:r>
            <a:endParaRPr lang="lt-LT" sz="2400" dirty="0"/>
          </a:p>
          <a:p>
            <a:pPr marL="342900" indent="-342900">
              <a:buAutoNum type="arabicPeriod"/>
            </a:pPr>
            <a:r>
              <a:rPr lang="en-US" sz="2400" dirty="0"/>
              <a:t>An abstract class that extends another abstract class inherits all of its abstract methods as its own abstract methods. </a:t>
            </a:r>
            <a:endParaRPr lang="lt-LT" sz="2400" dirty="0"/>
          </a:p>
          <a:p>
            <a:pPr marL="342900" indent="-342900">
              <a:buAutoNum type="arabicPeriod"/>
            </a:pPr>
            <a:r>
              <a:rPr lang="en-US" sz="2400" dirty="0"/>
              <a:t>The first concrete class that extends an abstract class must provide an implementation for all of the inherited abstract methods.</a:t>
            </a:r>
            <a:endParaRPr lang="en-GB" sz="2400" i="1" dirty="0">
              <a:latin typeface="Montserrat Light" pitchFamily="50" charset="0"/>
            </a:endParaRPr>
          </a:p>
        </p:txBody>
      </p:sp>
      <p:sp>
        <p:nvSpPr>
          <p:cNvPr id="6" name="Rectangle 5"/>
          <p:cNvSpPr/>
          <p:nvPr/>
        </p:nvSpPr>
        <p:spPr>
          <a:xfrm>
            <a:off x="8500088" y="4185418"/>
            <a:ext cx="2777513" cy="265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884792" y="3835401"/>
            <a:ext cx="596009" cy="570567"/>
          </a:xfrm>
          <a:prstGeom prst="rect">
            <a:avLst/>
          </a:prstGeom>
          <a:solidFill>
            <a:schemeClr val="tx1">
              <a:lumMod val="85000"/>
              <a:lumOff val="1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3"/>
          <p:cNvSpPr txBox="1">
            <a:spLocks/>
          </p:cNvSpPr>
          <p:nvPr/>
        </p:nvSpPr>
        <p:spPr>
          <a:xfrm>
            <a:off x="1201648" y="646844"/>
            <a:ext cx="10438664"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3600" dirty="0"/>
              <a:t>Abstrakčių klasių taisyklės</a:t>
            </a:r>
            <a:endParaRPr lang="en-US" sz="3733" b="0" dirty="0">
              <a:latin typeface="Montserrat Semi Bold" pitchFamily="50" charset="0"/>
            </a:endParaRPr>
          </a:p>
        </p:txBody>
      </p:sp>
      <p:sp>
        <p:nvSpPr>
          <p:cNvPr id="12" name="Title 3"/>
          <p:cNvSpPr txBox="1">
            <a:spLocks/>
          </p:cNvSpPr>
          <p:nvPr/>
        </p:nvSpPr>
        <p:spPr>
          <a:xfrm>
            <a:off x="1201648" y="214309"/>
            <a:ext cx="9024392" cy="1328325"/>
          </a:xfrm>
          <a:prstGeom prst="rect">
            <a:avLst/>
          </a:prstGeom>
        </p:spPr>
        <p:txBody>
          <a:bodyPr vert="horz" lIns="121920" tIns="60960" rIns="121920" bIns="60960" rtlCol="0" anchor="t">
            <a:no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lt-LT" sz="1867" dirty="0" err="1">
                <a:solidFill>
                  <a:srgbClr val="00A59B"/>
                </a:solidFill>
                <a:latin typeface="Montserrat Semi Bold" pitchFamily="50" charset="0"/>
              </a:rPr>
              <a:t>BALTIc</a:t>
            </a:r>
            <a:r>
              <a:rPr lang="lt-LT" sz="1867" dirty="0">
                <a:solidFill>
                  <a:srgbClr val="00A59B"/>
                </a:solidFill>
                <a:latin typeface="Montserrat Semi Bold" pitchFamily="50" charset="0"/>
              </a:rPr>
              <a:t> </a:t>
            </a:r>
            <a:r>
              <a:rPr lang="lt-LT" sz="1867" dirty="0" err="1">
                <a:solidFill>
                  <a:srgbClr val="00A59B"/>
                </a:solidFill>
                <a:latin typeface="Montserrat Semi Bold" pitchFamily="50" charset="0"/>
              </a:rPr>
              <a:t>TALENTs</a:t>
            </a:r>
            <a:r>
              <a:rPr lang="lt-LT" sz="1867" dirty="0">
                <a:solidFill>
                  <a:srgbClr val="00A59B"/>
                </a:solidFill>
                <a:latin typeface="Montserrat Semi Bold" pitchFamily="50" charset="0"/>
              </a:rPr>
              <a:t> </a:t>
            </a:r>
            <a:r>
              <a:rPr lang="lt-LT" sz="1867" dirty="0" err="1">
                <a:latin typeface="Montserrat Semi Bold" pitchFamily="50" charset="0"/>
              </a:rPr>
              <a:t>AcADEMy</a:t>
            </a:r>
            <a:r>
              <a:rPr lang="lt-LT" sz="1867" dirty="0">
                <a:latin typeface="Montserrat Semi Bold" pitchFamily="50" charset="0"/>
              </a:rPr>
              <a:t> – </a:t>
            </a:r>
            <a:r>
              <a:rPr lang="lt-LT" sz="2000" dirty="0"/>
              <a:t>Abstrakčios klasės. Polimorfizmas.</a:t>
            </a:r>
            <a:endParaRPr lang="lt-LT" sz="1867" dirty="0">
              <a:latin typeface="Montserrat Semi Bold" pitchFamily="50" charset="0"/>
            </a:endParaRPr>
          </a:p>
        </p:txBody>
      </p:sp>
    </p:spTree>
    <p:extLst>
      <p:ext uri="{BB962C8B-B14F-4D97-AF65-F5344CB8AC3E}">
        <p14:creationId xmlns:p14="http://schemas.microsoft.com/office/powerpoint/2010/main" val="86438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974</Words>
  <Application>Microsoft Office PowerPoint</Application>
  <PresentationFormat>Plačiaekranė</PresentationFormat>
  <Paragraphs>105</Paragraphs>
  <Slides>13</Slides>
  <Notes>0</Notes>
  <HiddenSlides>0</HiddenSlides>
  <MMClips>0</MMClips>
  <ScaleCrop>false</ScaleCrop>
  <HeadingPairs>
    <vt:vector size="6" baseType="variant">
      <vt:variant>
        <vt:lpstr>Naudojami šriftai</vt:lpstr>
      </vt:variant>
      <vt:variant>
        <vt:i4>6</vt:i4>
      </vt:variant>
      <vt:variant>
        <vt:lpstr>Tema</vt:lpstr>
      </vt:variant>
      <vt:variant>
        <vt:i4>1</vt:i4>
      </vt:variant>
      <vt:variant>
        <vt:lpstr>Skaidrių pavadinimai</vt:lpstr>
      </vt:variant>
      <vt:variant>
        <vt:i4>13</vt:i4>
      </vt:variant>
    </vt:vector>
  </HeadingPairs>
  <TitlesOfParts>
    <vt:vector size="20" baseType="lpstr">
      <vt:lpstr>Arial</vt:lpstr>
      <vt:lpstr>Calibri</vt:lpstr>
      <vt:lpstr>Calibri (Headings)</vt:lpstr>
      <vt:lpstr>Calibri Light</vt:lpstr>
      <vt:lpstr>Montserrat Light</vt:lpstr>
      <vt:lpstr>Montserrat Semi Bold</vt:lpstr>
      <vt:lpstr>Office Theme</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lpstr>„PowerPoint“ pateiktis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Klaidų tikrinimas, Try...cache blokas</dc:title>
  <dc:creator>Vytautas Naudžius</dc:creator>
  <cp:lastModifiedBy>Molis Džiugas</cp:lastModifiedBy>
  <cp:revision>57</cp:revision>
  <dcterms:created xsi:type="dcterms:W3CDTF">2018-11-10T21:15:22Z</dcterms:created>
  <dcterms:modified xsi:type="dcterms:W3CDTF">2019-02-04T17:55:01Z</dcterms:modified>
</cp:coreProperties>
</file>