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56" r:id="rId13"/>
    <p:sldId id="357" r:id="rId14"/>
    <p:sldId id="341" r:id="rId15"/>
    <p:sldId id="342" r:id="rId16"/>
    <p:sldId id="343" r:id="rId17"/>
    <p:sldId id="358" r:id="rId18"/>
    <p:sldId id="359" r:id="rId19"/>
    <p:sldId id="344" r:id="rId20"/>
    <p:sldId id="320" r:id="rId21"/>
    <p:sldId id="321" r:id="rId22"/>
    <p:sldId id="360" r:id="rId23"/>
    <p:sldId id="361" r:id="rId24"/>
    <p:sldId id="362" r:id="rId25"/>
    <p:sldId id="322" r:id="rId26"/>
    <p:sldId id="363" r:id="rId27"/>
    <p:sldId id="364" r:id="rId28"/>
    <p:sldId id="365" r:id="rId29"/>
    <p:sldId id="323" r:id="rId30"/>
    <p:sldId id="366" r:id="rId31"/>
    <p:sldId id="345" r:id="rId32"/>
    <p:sldId id="324" r:id="rId33"/>
    <p:sldId id="325" r:id="rId34"/>
    <p:sldId id="367" r:id="rId35"/>
    <p:sldId id="368" r:id="rId36"/>
    <p:sldId id="346" r:id="rId37"/>
    <p:sldId id="347" r:id="rId38"/>
    <p:sldId id="373" r:id="rId39"/>
    <p:sldId id="374" r:id="rId40"/>
    <p:sldId id="375" r:id="rId41"/>
    <p:sldId id="348" r:id="rId42"/>
    <p:sldId id="349" r:id="rId43"/>
    <p:sldId id="376" r:id="rId44"/>
    <p:sldId id="377" r:id="rId45"/>
    <p:sldId id="378" r:id="rId46"/>
    <p:sldId id="379" r:id="rId47"/>
    <p:sldId id="385" r:id="rId48"/>
    <p:sldId id="380" r:id="rId49"/>
    <p:sldId id="381" r:id="rId50"/>
    <p:sldId id="326" r:id="rId51"/>
    <p:sldId id="382" r:id="rId52"/>
    <p:sldId id="383" r:id="rId53"/>
    <p:sldId id="350" r:id="rId54"/>
    <p:sldId id="351" r:id="rId55"/>
    <p:sldId id="352" r:id="rId56"/>
    <p:sldId id="353" r:id="rId57"/>
    <p:sldId id="354" r:id="rId58"/>
    <p:sldId id="384" r:id="rId59"/>
    <p:sldId id="327" r:id="rId60"/>
    <p:sldId id="328" r:id="rId61"/>
    <p:sldId id="329" r:id="rId62"/>
    <p:sldId id="355" r:id="rId6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lt-L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CFD8A3-0229-4709-A5E1-44CEF2F37700}" type="datetimeFigureOut">
              <a:rPr lang="lt-LT"/>
              <a:pPr>
                <a:defRPr/>
              </a:pPr>
              <a:t>2015.11.10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48659F-AB9B-4273-82B3-BD2D61CB6A8B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84900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lt-L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7DA202-F4FA-45EB-A00B-1020B209B7BA}" type="slidenum">
              <a:rPr lang="lt-LT" smtClean="0"/>
              <a:pPr>
                <a:defRPr/>
              </a:pPr>
              <a:t>2</a:t>
            </a:fld>
            <a:endParaRPr lang="lt-L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lt-L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68C919-2012-4D94-B0D5-E6FF7F3BF1E4}" type="slidenum">
              <a:rPr lang="lt-LT" smtClean="0"/>
              <a:pPr>
                <a:defRPr/>
              </a:pPr>
              <a:t>4</a:t>
            </a:fld>
            <a:endParaRPr lang="lt-L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lt-L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5240A-3D6F-4971-841E-E956B5BE75C7}" type="slidenum">
              <a:rPr lang="lt-LT" smtClean="0"/>
              <a:pPr>
                <a:defRPr/>
              </a:pPr>
              <a:t>11</a:t>
            </a:fld>
            <a:endParaRPr lang="lt-L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lt-L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D52F78-76D7-464A-8256-735AA58A7F0C}" type="slidenum">
              <a:rPr lang="lt-LT" smtClean="0"/>
              <a:pPr>
                <a:defRPr/>
              </a:pPr>
              <a:t>14</a:t>
            </a:fld>
            <a:endParaRPr lang="lt-L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lt-LT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5CC619-3F8A-4D61-9290-7B6448CF4994}" type="slidenum">
              <a:rPr lang="lt-L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lt-L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BF1AC-9AAA-48DF-9EED-842E5E807979}" type="datetimeFigureOut">
              <a:rPr lang="lt-LT"/>
              <a:pPr>
                <a:defRPr/>
              </a:pPr>
              <a:t>2015.11.10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4EDA9-8C88-4E06-9109-C24D40ECBCCE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77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rgbClr val="75D580"/>
          </a:solidFill>
          <a:ln>
            <a:solidFill>
              <a:srgbClr val="75D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lt-LT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99"/>
            <a:ext cx="9107488" cy="46727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84438" y="6519863"/>
            <a:ext cx="4103687" cy="36512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lt-LT"/>
              <a:t>Duomenų struktūros KTU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519863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0DBA82-966F-4EC6-AB26-DDB1ECAEF0DC}" type="slidenum">
              <a:rPr lang="lt-LT"/>
              <a:pPr>
                <a:defRPr/>
              </a:pPr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9069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989138"/>
            <a:ext cx="9144000" cy="1008062"/>
          </a:xfrm>
          <a:prstGeom prst="rect">
            <a:avLst/>
          </a:prstGeom>
          <a:solidFill>
            <a:srgbClr val="75D580"/>
          </a:solidFill>
          <a:ln>
            <a:solidFill>
              <a:srgbClr val="75D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lt-LT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16463" y="3933825"/>
            <a:ext cx="44275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933056"/>
            <a:ext cx="5176664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lt-L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1742951"/>
            <a:ext cx="7772400" cy="14700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lt-LT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2D59-5CC2-4412-94EB-118CC220001E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469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title style</a:t>
            </a:r>
            <a:endParaRPr lang="lt-LT" altLang="lt-LT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  <a:endParaRPr lang="lt-LT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68A4C8-C67A-4E72-B8D1-9704B6677A55}" type="datetimeFigureOut">
              <a:rPr lang="lt-LT"/>
              <a:pPr>
                <a:defRPr/>
              </a:pPr>
              <a:t>2015.11.10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75DCCB-1675-4281-A30C-63093271571C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emf"/><Relationship Id="rId7" Type="http://schemas.openxmlformats.org/officeDocument/2006/relationships/image" Target="../media/image19.emf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6.png"/><Relationship Id="rId5" Type="http://schemas.openxmlformats.org/officeDocument/2006/relationships/image" Target="../media/image22.emf"/><Relationship Id="rId10" Type="http://schemas.openxmlformats.org/officeDocument/2006/relationships/image" Target="../media/image25.png"/><Relationship Id="rId4" Type="http://schemas.openxmlformats.org/officeDocument/2006/relationships/image" Target="../media/image21.emf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9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7388" y="17430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t-LT" dirty="0" err="1" smtClean="0">
                <a:latin typeface="Arial" charset="0"/>
                <a:cs typeface="Arial" charset="0"/>
              </a:rPr>
              <a:t>Aib</a:t>
            </a:r>
            <a:r>
              <a:rPr lang="lt-LT" altLang="lt-LT" dirty="0" smtClean="0">
                <a:latin typeface="Arial" charset="0"/>
                <a:cs typeface="Arial" charset="0"/>
              </a:rPr>
              <a:t>ė</a:t>
            </a:r>
            <a:r>
              <a:rPr lang="en-US" altLang="lt-LT" dirty="0" smtClean="0">
                <a:latin typeface="Arial" charset="0"/>
                <a:cs typeface="Arial" charset="0"/>
              </a:rPr>
              <a:t>s</a:t>
            </a:r>
            <a:r>
              <a:rPr lang="lt-LT" altLang="lt-LT" dirty="0" smtClean="0">
                <a:latin typeface="Arial" charset="0"/>
                <a:cs typeface="Arial" charset="0"/>
              </a:rPr>
              <a:t>. </a:t>
            </a:r>
            <a:r>
              <a:rPr lang="en-US" altLang="lt-LT" dirty="0" smtClean="0">
                <a:latin typeface="Arial" charset="0"/>
                <a:cs typeface="Arial" charset="0"/>
              </a:rPr>
              <a:t>Med</a:t>
            </a:r>
            <a:r>
              <a:rPr lang="lt-LT" altLang="lt-LT" dirty="0" smtClean="0">
                <a:latin typeface="Arial" charset="0"/>
                <a:cs typeface="Arial" charset="0"/>
              </a:rPr>
              <a:t>žiai</a:t>
            </a:r>
          </a:p>
        </p:txBody>
      </p:sp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6150873" y="3573016"/>
            <a:ext cx="2993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Duomenų struktūros KTU</a:t>
            </a:r>
          </a:p>
        </p:txBody>
      </p:sp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1" y="128587"/>
            <a:ext cx="1900238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Dvejetainis medis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graphicFrame>
        <p:nvGraphicFramePr>
          <p:cNvPr id="13315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1863" y="2989263"/>
          <a:ext cx="4452937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Visio" r:id="rId3" imgW="2371496" imgH="1654607" progId="Visio.Drawing.11">
                  <p:embed/>
                </p:oleObj>
              </mc:Choice>
              <mc:Fallback>
                <p:oleObj name="Visio" r:id="rId3" imgW="2371496" imgH="1654607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989263"/>
                        <a:ext cx="4452937" cy="310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1A9E17D-91EB-42B7-9EF4-7CD1E188203B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331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620688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zh-TW" sz="2000" dirty="0" smtClean="0">
                <a:latin typeface="Arial" charset="0"/>
              </a:rPr>
              <a:t>Medžių teoriją pradėsime aiškintis nuo paprasčiausio</a:t>
            </a:r>
            <a:r>
              <a:rPr lang="lt-LT" altLang="zh-TW" sz="2000" dirty="0" smtClean="0">
                <a:solidFill>
                  <a:srgbClr val="FF9900"/>
                </a:solidFill>
                <a:latin typeface="Arial" charset="0"/>
              </a:rPr>
              <a:t> </a:t>
            </a:r>
            <a:r>
              <a:rPr lang="lt-LT" altLang="zh-TW" sz="2000" b="1" dirty="0" smtClean="0">
                <a:solidFill>
                  <a:srgbClr val="FFC000"/>
                </a:solidFill>
                <a:latin typeface="Arial" charset="0"/>
              </a:rPr>
              <a:t>dvejetainio medžio</a:t>
            </a:r>
            <a:r>
              <a:rPr lang="lt-LT" altLang="zh-TW" sz="2000" dirty="0" smtClean="0">
                <a:latin typeface="Arial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altLang="zh-TW" sz="2000" dirty="0" smtClean="0"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zh-TW" sz="2000" b="1" dirty="0" smtClean="0">
                <a:solidFill>
                  <a:srgbClr val="FFC000"/>
                </a:solidFill>
                <a:latin typeface="Arial" charset="0"/>
              </a:rPr>
              <a:t>Rekursinis dvejetainio medžio apibrėžimas.</a:t>
            </a:r>
            <a:r>
              <a:rPr lang="lt-LT" altLang="zh-TW" sz="2000" b="1" dirty="0" smtClean="0">
                <a:latin typeface="Arial" charset="0"/>
              </a:rPr>
              <a:t>  </a:t>
            </a:r>
            <a:r>
              <a:rPr lang="lt-LT" altLang="zh-TW" sz="2000" dirty="0" smtClean="0">
                <a:latin typeface="Arial" charset="0"/>
              </a:rPr>
              <a:t>Tai bendrasis medis, kuriame bet kuri viršūnė gali turėti ne daugiau kaip du pomedžius (kairįjį ir dešinįjį), kurie taip pat yra dvejetainiai medžiai.</a:t>
            </a:r>
            <a:endParaRPr lang="en-US" altLang="lt-LT" sz="2000" dirty="0">
              <a:latin typeface="Arial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</a:t>
            </a:r>
            <a:r>
              <a:rPr lang="en-US" altLang="lt-LT" smtClean="0">
                <a:latin typeface="Arial" charset="0"/>
                <a:cs typeface="Arial" charset="0"/>
              </a:rPr>
              <a:t>vejetainio </a:t>
            </a:r>
            <a:r>
              <a:rPr lang="lt-LT" altLang="lt-LT" smtClean="0">
                <a:latin typeface="Arial" charset="0"/>
                <a:cs typeface="Arial" charset="0"/>
              </a:rPr>
              <a:t>medžio realizacij</a:t>
            </a:r>
            <a:r>
              <a:rPr lang="en-US" altLang="lt-LT" smtClean="0">
                <a:latin typeface="Arial" charset="0"/>
                <a:cs typeface="Arial" charset="0"/>
              </a:rPr>
              <a:t>a masyve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sp>
        <p:nvSpPr>
          <p:cNvPr id="14339" name="TextBox 10"/>
          <p:cNvSpPr txBox="1">
            <a:spLocks noChangeArrowheads="1"/>
          </p:cNvSpPr>
          <p:nvPr/>
        </p:nvSpPr>
        <p:spPr bwMode="auto">
          <a:xfrm>
            <a:off x="971550" y="2381250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000">
                <a:latin typeface="Arial" charset="0"/>
                <a:ea typeface="PMingLiU" pitchFamily="18" charset="-120"/>
              </a:rPr>
              <a:t>T[i]   i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=7</a:t>
            </a:r>
            <a:endParaRPr lang="lt-LT" altLang="lt-LT" sz="2000">
              <a:latin typeface="Arial" charset="0"/>
              <a:ea typeface="PMingLiU" pitchFamily="18" charset="-120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900113" y="2851150"/>
          <a:ext cx="719137" cy="3386138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Null</a:t>
                      </a: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Null</a:t>
                      </a: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96" marR="91496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395288" y="2833688"/>
          <a:ext cx="504825" cy="3384549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91607" marR="91607"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Arc 11"/>
          <p:cNvSpPr/>
          <p:nvPr/>
        </p:nvSpPr>
        <p:spPr>
          <a:xfrm>
            <a:off x="1260475" y="3081338"/>
            <a:ext cx="719138" cy="436562"/>
          </a:xfrm>
          <a:prstGeom prst="arc">
            <a:avLst>
              <a:gd name="adj1" fmla="val 16200000"/>
              <a:gd name="adj2" fmla="val 54187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rc 14"/>
          <p:cNvSpPr/>
          <p:nvPr/>
        </p:nvSpPr>
        <p:spPr>
          <a:xfrm>
            <a:off x="1116013" y="3051175"/>
            <a:ext cx="1008062" cy="933450"/>
          </a:xfrm>
          <a:prstGeom prst="arc">
            <a:avLst>
              <a:gd name="adj1" fmla="val 16200000"/>
              <a:gd name="adj2" fmla="val 54187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1116013" y="3554413"/>
            <a:ext cx="1008062" cy="935037"/>
          </a:xfrm>
          <a:prstGeom prst="arc">
            <a:avLst>
              <a:gd name="adj1" fmla="val 16200000"/>
              <a:gd name="adj2" fmla="val 54187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rc 16"/>
          <p:cNvSpPr/>
          <p:nvPr/>
        </p:nvSpPr>
        <p:spPr>
          <a:xfrm>
            <a:off x="1116013" y="3625850"/>
            <a:ext cx="1079500" cy="1366838"/>
          </a:xfrm>
          <a:prstGeom prst="arc">
            <a:avLst>
              <a:gd name="adj1" fmla="val 16039067"/>
              <a:gd name="adj2" fmla="val 5574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1116013" y="4057650"/>
            <a:ext cx="1079500" cy="1368425"/>
          </a:xfrm>
          <a:prstGeom prst="arc">
            <a:avLst>
              <a:gd name="adj1" fmla="val 16039067"/>
              <a:gd name="adj2" fmla="val 556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1116013" y="4129088"/>
            <a:ext cx="1079500" cy="1800225"/>
          </a:xfrm>
          <a:prstGeom prst="arc">
            <a:avLst>
              <a:gd name="adj1" fmla="val 16039067"/>
              <a:gd name="adj2" fmla="val 5523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Group 3"/>
          <p:cNvGraphicFramePr>
            <a:graphicFrameLocks noGrp="1"/>
          </p:cNvGraphicFramePr>
          <p:nvPr/>
        </p:nvGraphicFramePr>
        <p:xfrm>
          <a:off x="3708400" y="2060575"/>
          <a:ext cx="3735388" cy="119062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altLang="lt-L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T[i</a:t>
                      </a: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 k</a:t>
                      </a:r>
                      <a:r>
                        <a:rPr kumimoji="0" lang="en-GB" altLang="lt-L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airysis</a:t>
                      </a:r>
                      <a:r>
                        <a:rPr kumimoji="0" lang="en-GB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GB" altLang="lt-L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vaikas</a:t>
                      </a:r>
                      <a:endParaRPr kumimoji="0" lang="en-GB" altLang="lt-L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606" marR="9160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T[</a:t>
                      </a:r>
                      <a:r>
                        <a:rPr kumimoji="0" lang="en-US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2*i+1</a:t>
                      </a: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en-GB" alt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606" marR="9160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altLang="lt-L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T[i</a:t>
                      </a: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 d</a:t>
                      </a:r>
                      <a:r>
                        <a:rPr kumimoji="0" lang="en-GB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</a:t>
                      </a:r>
                      <a:r>
                        <a:rPr kumimoji="0" lang="lt-LT" altLang="lt-L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šinysis</a:t>
                      </a: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vaikas</a:t>
                      </a:r>
                      <a:endParaRPr kumimoji="0" lang="en-GB" altLang="lt-L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606" marR="9160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T[</a:t>
                      </a:r>
                      <a:r>
                        <a:rPr kumimoji="0" lang="en-GB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2*i+2</a:t>
                      </a: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en-GB" alt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606" marR="9160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altLang="lt-L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T[i</a:t>
                      </a: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 tėvas</a:t>
                      </a:r>
                      <a:endParaRPr kumimoji="0" lang="en-GB" altLang="lt-L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606" marR="9160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T[</a:t>
                      </a:r>
                      <a:r>
                        <a:rPr kumimoji="0" lang="en-GB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</a:t>
                      </a:r>
                      <a:r>
                        <a:rPr kumimoji="0" lang="en-GB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-1) div 2</a:t>
                      </a:r>
                      <a:r>
                        <a:rPr kumimoji="0" lang="lt-LT" alt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en-GB" altLang="lt-L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606" marR="9160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386" name="Object 23"/>
          <p:cNvGraphicFramePr>
            <a:graphicFrameLocks noChangeAspect="1"/>
          </p:cNvGraphicFramePr>
          <p:nvPr/>
        </p:nvGraphicFramePr>
        <p:xfrm>
          <a:off x="165100" y="620713"/>
          <a:ext cx="20447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Visio" r:id="rId4" imgW="3004490" imgH="2446558" progId="Visio.Drawing.11">
                  <p:embed/>
                </p:oleObj>
              </mc:Choice>
              <mc:Fallback>
                <p:oleObj name="Visio" r:id="rId4" imgW="3004490" imgH="2446558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20713"/>
                        <a:ext cx="20447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TextBox 10"/>
          <p:cNvSpPr txBox="1">
            <a:spLocks noChangeArrowheads="1"/>
          </p:cNvSpPr>
          <p:nvPr/>
        </p:nvSpPr>
        <p:spPr bwMode="auto">
          <a:xfrm>
            <a:off x="1612900" y="650875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2000">
                <a:latin typeface="Arial" charset="0"/>
                <a:ea typeface="PMingLiU" pitchFamily="18" charset="-120"/>
              </a:rPr>
              <a:t>d</a:t>
            </a:r>
            <a:r>
              <a:rPr lang="lt-LT" altLang="lt-LT" sz="2000">
                <a:latin typeface="Arial" charset="0"/>
                <a:ea typeface="PMingLiU" pitchFamily="18" charset="-120"/>
              </a:rPr>
              <a:t>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=</a:t>
            </a:r>
            <a:r>
              <a:rPr lang="lt-LT" altLang="lt-LT" sz="2000">
                <a:latin typeface="Arial" charset="0"/>
                <a:ea typeface="PMingLiU" pitchFamily="18" charset="-120"/>
              </a:rPr>
              <a:t>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2</a:t>
            </a:r>
            <a:endParaRPr lang="lt-LT" altLang="lt-LT" sz="2000">
              <a:latin typeface="Arial" charset="0"/>
              <a:ea typeface="PMingLiU" pitchFamily="18" charset="-120"/>
            </a:endParaRPr>
          </a:p>
        </p:txBody>
      </p:sp>
      <p:sp>
        <p:nvSpPr>
          <p:cNvPr id="14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0ED98DA-F8D5-405B-9B41-CF07CA2C1CF9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438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14390" name="Stačiakampis 1"/>
          <p:cNvSpPr>
            <a:spLocks noChangeArrowheads="1"/>
          </p:cNvSpPr>
          <p:nvPr/>
        </p:nvSpPr>
        <p:spPr bwMode="auto">
          <a:xfrm>
            <a:off x="2441575" y="650875"/>
            <a:ext cx="6459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lt-LT">
                <a:latin typeface="Arial" charset="0"/>
              </a:rPr>
              <a:t>Bendrojo dvejetainio </a:t>
            </a:r>
            <a:r>
              <a:rPr lang="lt-LT" altLang="lt-LT">
                <a:latin typeface="Arial" charset="0"/>
              </a:rPr>
              <a:t>medžio</a:t>
            </a:r>
            <a:r>
              <a:rPr lang="en-US" altLang="lt-LT">
                <a:latin typeface="Arial" charset="0"/>
              </a:rPr>
              <a:t> </a:t>
            </a:r>
            <a:r>
              <a:rPr lang="lt-LT" altLang="lt-LT">
                <a:latin typeface="Arial" charset="0"/>
              </a:rPr>
              <a:t>viršūnes galime talpinti vienmačiame masyve</a:t>
            </a:r>
            <a:r>
              <a:rPr lang="en-US" altLang="lt-LT">
                <a:latin typeface="Arial" charset="0"/>
              </a:rPr>
              <a:t>,</a:t>
            </a:r>
            <a:r>
              <a:rPr lang="lt-LT" altLang="lt-LT">
                <a:latin typeface="Arial" charset="0"/>
              </a:rPr>
              <a:t> nustatant santykius tarp kiekvienos viršūnės ir jos vaikų </a:t>
            </a:r>
            <a:r>
              <a:rPr lang="en-US" altLang="lt-LT">
                <a:latin typeface="Arial" charset="0"/>
              </a:rPr>
              <a:t>masyvo indeks</a:t>
            </a:r>
            <a:r>
              <a:rPr lang="lt-LT" altLang="lt-LT">
                <a:latin typeface="Arial" charset="0"/>
              </a:rPr>
              <a:t>ų:</a:t>
            </a:r>
            <a:endParaRPr lang="lt-LT" altLang="lt-LT"/>
          </a:p>
        </p:txBody>
      </p:sp>
      <p:sp>
        <p:nvSpPr>
          <p:cNvPr id="14391" name="Stačiakampis 2"/>
          <p:cNvSpPr>
            <a:spLocks noChangeArrowheads="1"/>
          </p:cNvSpPr>
          <p:nvPr/>
        </p:nvSpPr>
        <p:spPr bwMode="auto">
          <a:xfrm>
            <a:off x="2447925" y="3513138"/>
            <a:ext cx="6453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lt-LT" altLang="lt-LT">
                <a:solidFill>
                  <a:srgbClr val="000000"/>
                </a:solidFill>
                <a:latin typeface="Arial" charset="0"/>
              </a:rPr>
              <a:t>Aukščio d dvejetainiam medžiui reikės </a:t>
            </a:r>
            <a:r>
              <a:rPr lang="en-US" altLang="lt-LT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lt-LT" baseline="30000">
                <a:solidFill>
                  <a:srgbClr val="000000"/>
                </a:solidFill>
                <a:latin typeface="Arial" charset="0"/>
              </a:rPr>
              <a:t>d+1</a:t>
            </a:r>
            <a:r>
              <a:rPr lang="lt-LT" altLang="lt-LT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altLang="lt-LT">
                <a:solidFill>
                  <a:srgbClr val="000000"/>
                </a:solidFill>
                <a:latin typeface="Arial" charset="0"/>
              </a:rPr>
              <a:t>1 ilgio masyvo</a:t>
            </a:r>
            <a:r>
              <a:rPr lang="lt-LT" altLang="lt-LT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eaLnBrk="1" hangingPunct="1"/>
            <a:r>
              <a:rPr lang="lt-LT" altLang="lt-LT">
                <a:solidFill>
                  <a:srgbClr val="000000"/>
                </a:solidFill>
                <a:latin typeface="Arial" charset="0"/>
              </a:rPr>
              <a:t>Tačiau ši realizacija </a:t>
            </a:r>
            <a:r>
              <a:rPr lang="lt-LT" altLang="lt-LT" b="1">
                <a:solidFill>
                  <a:srgbClr val="FF0000"/>
                </a:solidFill>
                <a:latin typeface="Arial" charset="0"/>
              </a:rPr>
              <a:t>yra gana reta</a:t>
            </a:r>
            <a:r>
              <a:rPr lang="lt-LT" altLang="lt-LT">
                <a:solidFill>
                  <a:srgbClr val="000000"/>
                </a:solidFill>
                <a:latin typeface="Arial" charset="0"/>
              </a:rPr>
              <a:t>, todėl detaliau jos nenagrinėsime.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948646"/>
            <a:ext cx="3817823" cy="4369907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</a:t>
            </a:r>
            <a:r>
              <a:rPr lang="en-US" altLang="lt-LT" smtClean="0">
                <a:latin typeface="Arial" charset="0"/>
                <a:cs typeface="Arial" charset="0"/>
              </a:rPr>
              <a:t>inami</a:t>
            </a:r>
            <a:r>
              <a:rPr lang="lt-LT" altLang="lt-LT" smtClean="0">
                <a:latin typeface="Arial" charset="0"/>
                <a:cs typeface="Arial" charset="0"/>
              </a:rPr>
              <a:t>škosios d</a:t>
            </a:r>
            <a:r>
              <a:rPr lang="en-US" altLang="lt-LT" smtClean="0">
                <a:latin typeface="Arial" charset="0"/>
                <a:cs typeface="Arial" charset="0"/>
              </a:rPr>
              <a:t>vejetainio </a:t>
            </a:r>
            <a:r>
              <a:rPr lang="lt-LT" altLang="lt-LT" smtClean="0">
                <a:latin typeface="Arial" charset="0"/>
                <a:cs typeface="Arial" charset="0"/>
              </a:rPr>
              <a:t>medžio realizacijos mazgas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250825" y="592138"/>
            <a:ext cx="8709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2000">
                <a:latin typeface="Arial" charset="0"/>
                <a:ea typeface="PMingLiU" pitchFamily="18" charset="-120"/>
              </a:rPr>
              <a:t>Realizuojant dvejetainį medį dinamiškai, reikia sukurti mazgo klasę, kurioje būtų elementas (viršūnė) ir rodyklės į kairįjį ir dešinįjį pomedžius.</a:t>
            </a:r>
          </a:p>
          <a:p>
            <a:pPr eaLnBrk="1" hangingPunct="1">
              <a:spcBef>
                <a:spcPct val="0"/>
              </a:spcBef>
            </a:pPr>
            <a:r>
              <a:rPr lang="en-US" altLang="lt-LT" sz="2000">
                <a:latin typeface="Arial" charset="0"/>
                <a:ea typeface="PMingLiU" pitchFamily="18" charset="-120"/>
              </a:rPr>
              <a:t>M</a:t>
            </a:r>
            <a:r>
              <a:rPr lang="lt-LT" altLang="lt-LT" sz="2000">
                <a:latin typeface="Arial" charset="0"/>
                <a:ea typeface="PMingLiU" pitchFamily="18" charset="-120"/>
              </a:rPr>
              <a:t>azgą geriausiai realizuoti klasės vidine klase, tačiau yra galima realizacija ir atskiroje klasėje.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552" y="1916113"/>
            <a:ext cx="4470400" cy="445611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153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4FBDA0F-11E7-4ECF-BAD1-52010C28BAF2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1783219"/>
            <a:ext cx="1885704" cy="129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088" y="1306541"/>
            <a:ext cx="6108104" cy="5120027"/>
          </a:xfrm>
          <a:prstGeom prst="rect">
            <a:avLst/>
          </a:prstGeom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Kitos mazgo realizacijos                                                               </a:t>
            </a:r>
            <a:r>
              <a:rPr lang="en-US" altLang="lt-LT" smtClean="0">
                <a:latin typeface="Arial" charset="0"/>
                <a:cs typeface="Arial" charset="0"/>
              </a:rPr>
              <a:t> </a:t>
            </a:r>
            <a:r>
              <a:rPr lang="lt-LT" altLang="lt-LT" smtClean="0">
                <a:latin typeface="Arial" charset="0"/>
                <a:cs typeface="Arial" charset="0"/>
              </a:rPr>
              <a:t>                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192088" y="548680"/>
            <a:ext cx="8709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2000" dirty="0">
                <a:latin typeface="Arial" charset="0"/>
                <a:ea typeface="PMingLiU" pitchFamily="18" charset="-120"/>
              </a:rPr>
              <a:t>Tačiau kai kuriose realizacijose raktas ir elementas mazge gali būti atskiriami, o taip pat atsirasti papildoma rodyklė į tėvą: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2088" y="1256705"/>
            <a:ext cx="6396037" cy="519526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n>
                <a:solidFill>
                  <a:schemeClr val="bg2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A6AD580-0E13-4BDD-9CEF-8A5195D8C19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4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Dvejetainis paieškos medis (</a:t>
            </a:r>
            <a:r>
              <a:rPr lang="en-US" altLang="lt-LT" smtClean="0">
                <a:latin typeface="Arial" charset="0"/>
                <a:cs typeface="Arial" charset="0"/>
              </a:rPr>
              <a:t>DP-medis</a:t>
            </a:r>
            <a:r>
              <a:rPr lang="lt-LT" altLang="lt-LT" smtClean="0">
                <a:latin typeface="Arial" charset="0"/>
                <a:cs typeface="Arial" charset="0"/>
              </a:rPr>
              <a:t>)</a:t>
            </a:r>
          </a:p>
        </p:txBody>
      </p:sp>
      <p:graphicFrame>
        <p:nvGraphicFramePr>
          <p:cNvPr id="17411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530850" y="3127375"/>
          <a:ext cx="2570163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Visio" r:id="rId4" imgW="3364821" imgH="3184712" progId="Visio.Drawing.11">
                  <p:embed/>
                </p:oleObj>
              </mc:Choice>
              <mc:Fallback>
                <p:oleObj name="Visio" r:id="rId4" imgW="3364821" imgH="318471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3127375"/>
                        <a:ext cx="2570163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54150" y="3148013"/>
          <a:ext cx="2614613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Visio" r:id="rId6" imgW="3364821" imgH="3184712" progId="Visio.Drawing.11">
                  <p:embed/>
                </p:oleObj>
              </mc:Choice>
              <mc:Fallback>
                <p:oleObj name="Visio" r:id="rId6" imgW="3364821" imgH="318471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148013"/>
                        <a:ext cx="2614613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006475" y="765175"/>
            <a:ext cx="81375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/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165100" y="538163"/>
            <a:ext cx="87884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Pct val="140000"/>
            </a:pPr>
            <a:r>
              <a:rPr lang="lt-LT" altLang="lt-LT" sz="1800" b="1" dirty="0" smtClean="0">
                <a:solidFill>
                  <a:srgbClr val="00B050"/>
                </a:solidFill>
                <a:latin typeface="Arial" charset="0"/>
              </a:rPr>
              <a:t>Kokia </a:t>
            </a:r>
            <a:r>
              <a:rPr lang="lt-LT" altLang="lt-LT" sz="1800" b="1" dirty="0">
                <a:solidFill>
                  <a:srgbClr val="00B050"/>
                </a:solidFill>
                <a:latin typeface="Arial" charset="0"/>
              </a:rPr>
              <a:t>tvarka </a:t>
            </a:r>
            <a:r>
              <a:rPr lang="en-US" altLang="lt-LT" sz="1800" b="1" dirty="0" err="1">
                <a:solidFill>
                  <a:srgbClr val="00B050"/>
                </a:solidFill>
                <a:latin typeface="Arial" charset="0"/>
              </a:rPr>
              <a:t>organizuoti</a:t>
            </a:r>
            <a:r>
              <a:rPr lang="en-US" altLang="lt-LT" sz="18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lt-LT" sz="1800" b="1" dirty="0" err="1">
                <a:solidFill>
                  <a:srgbClr val="00B050"/>
                </a:solidFill>
                <a:latin typeface="Arial" charset="0"/>
              </a:rPr>
              <a:t>vir</a:t>
            </a:r>
            <a:r>
              <a:rPr lang="lt-LT" altLang="lt-LT" sz="1800" b="1" dirty="0">
                <a:solidFill>
                  <a:srgbClr val="00B050"/>
                </a:solidFill>
                <a:latin typeface="Arial" charset="0"/>
              </a:rPr>
              <a:t>šū</a:t>
            </a:r>
            <a:r>
              <a:rPr lang="en-US" altLang="lt-LT" sz="1800" b="1" dirty="0" err="1">
                <a:solidFill>
                  <a:srgbClr val="00B050"/>
                </a:solidFill>
                <a:latin typeface="Arial" charset="0"/>
              </a:rPr>
              <a:t>nes</a:t>
            </a:r>
            <a:r>
              <a:rPr lang="lt-LT" altLang="lt-LT" sz="1800" b="1" dirty="0">
                <a:solidFill>
                  <a:srgbClr val="00B050"/>
                </a:solidFill>
                <a:latin typeface="Arial" charset="0"/>
              </a:rPr>
              <a:t> medyje??</a:t>
            </a:r>
            <a:r>
              <a:rPr lang="en-US" altLang="lt-LT" sz="18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lt-LT" sz="1800" b="1" dirty="0" err="1">
                <a:solidFill>
                  <a:srgbClr val="00B050"/>
                </a:solidFill>
                <a:latin typeface="Arial" charset="0"/>
              </a:rPr>
              <a:t>Kokie</a:t>
            </a:r>
            <a:r>
              <a:rPr lang="en-US" altLang="lt-LT" sz="18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lt-LT" sz="1800" b="1" dirty="0" err="1">
                <a:solidFill>
                  <a:srgbClr val="00B050"/>
                </a:solidFill>
                <a:latin typeface="Arial" charset="0"/>
              </a:rPr>
              <a:t>algoritmai</a:t>
            </a:r>
            <a:r>
              <a:rPr lang="en-US" altLang="lt-LT" sz="1800" b="1" dirty="0">
                <a:solidFill>
                  <a:srgbClr val="00B050"/>
                </a:solidFill>
                <a:latin typeface="Arial" charset="0"/>
              </a:rPr>
              <a:t>?</a:t>
            </a:r>
            <a:endParaRPr lang="lt-LT" altLang="lt-LT" sz="1800" dirty="0">
              <a:latin typeface="Arial" charset="0"/>
            </a:endParaRPr>
          </a:p>
          <a:p>
            <a:pPr marL="285750" indent="-285750" eaLnBrk="1" hangingPunct="1">
              <a:spcBef>
                <a:spcPct val="0"/>
              </a:spcBef>
              <a:buSzPct val="140000"/>
            </a:pPr>
            <a:r>
              <a:rPr lang="en-US" altLang="lt-LT" sz="1800" dirty="0" err="1" smtClean="0">
                <a:latin typeface="Arial" charset="0"/>
              </a:rPr>
              <a:t>Raktas</a:t>
            </a:r>
            <a:r>
              <a:rPr lang="en-US" altLang="lt-LT" sz="1800" dirty="0" smtClean="0">
                <a:latin typeface="Arial" charset="0"/>
              </a:rPr>
              <a:t> </a:t>
            </a:r>
            <a:r>
              <a:rPr lang="en-US" altLang="lt-LT" sz="1800" dirty="0">
                <a:latin typeface="Arial" charset="0"/>
              </a:rPr>
              <a:t>–</a:t>
            </a:r>
            <a:r>
              <a:rPr lang="lt-LT" altLang="lt-LT" sz="1800" dirty="0">
                <a:latin typeface="Arial" charset="0"/>
              </a:rPr>
              <a:t> viršūnės duomenys, pagal kuriuos viršūnės tarpusavyje palyginamos.</a:t>
            </a:r>
            <a:endParaRPr lang="lt-LT" altLang="lt-LT" sz="1800" b="1" dirty="0">
              <a:solidFill>
                <a:srgbClr val="F79646"/>
              </a:solidFill>
              <a:latin typeface="Arial" charset="0"/>
            </a:endParaRPr>
          </a:p>
          <a:p>
            <a:pPr marL="285750" indent="-285750" eaLnBrk="1" hangingPunct="1">
              <a:spcBef>
                <a:spcPct val="0"/>
              </a:spcBef>
              <a:buSzPct val="140000"/>
            </a:pPr>
            <a:r>
              <a:rPr lang="lt-LT" altLang="lt-LT" sz="1800" b="1" dirty="0" smtClean="0">
                <a:solidFill>
                  <a:srgbClr val="F79646"/>
                </a:solidFill>
                <a:latin typeface="Arial" charset="0"/>
              </a:rPr>
              <a:t>DP-medis </a:t>
            </a:r>
            <a:r>
              <a:rPr lang="en-US" altLang="lt-LT" sz="1800" b="1" dirty="0">
                <a:solidFill>
                  <a:srgbClr val="F79646"/>
                </a:solidFill>
                <a:latin typeface="Arial" charset="0"/>
              </a:rPr>
              <a:t>(</a:t>
            </a:r>
            <a:r>
              <a:rPr lang="en-US" altLang="lt-LT" sz="1800" b="1" dirty="0" err="1">
                <a:solidFill>
                  <a:srgbClr val="F79646"/>
                </a:solidFill>
                <a:latin typeface="Arial" charset="0"/>
              </a:rPr>
              <a:t>angl.</a:t>
            </a:r>
            <a:r>
              <a:rPr lang="en-US" altLang="lt-LT" sz="1800" b="1" dirty="0">
                <a:solidFill>
                  <a:srgbClr val="F79646"/>
                </a:solidFill>
                <a:latin typeface="Arial" charset="0"/>
              </a:rPr>
              <a:t> Binary Search Tree (BST))</a:t>
            </a:r>
            <a:r>
              <a:rPr lang="en-US" altLang="lt-LT" sz="1800" dirty="0">
                <a:solidFill>
                  <a:srgbClr val="F79646"/>
                </a:solidFill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– tai </a:t>
            </a:r>
            <a:r>
              <a:rPr lang="en-US" altLang="lt-LT" sz="1800" dirty="0" err="1">
                <a:latin typeface="Arial" charset="0"/>
              </a:rPr>
              <a:t>dvejetainis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medis</a:t>
            </a:r>
            <a:r>
              <a:rPr lang="en-US" altLang="lt-LT" sz="1800" dirty="0">
                <a:latin typeface="Arial" charset="0"/>
              </a:rPr>
              <a:t>, </a:t>
            </a:r>
            <a:r>
              <a:rPr lang="en-US" altLang="lt-LT" sz="1800" dirty="0" err="1">
                <a:latin typeface="Arial" charset="0"/>
              </a:rPr>
              <a:t>kuriame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viršūnės organizuojamos pagal taisyklę: visi viršūnės kairiajame pomedyje esančių viršūnių raktai yra mažesni už viršūnės raktą, o dešiniajame – didesni. </a:t>
            </a:r>
          </a:p>
          <a:p>
            <a:pPr marL="285750" indent="-285750" eaLnBrk="1" hangingPunct="1">
              <a:spcBef>
                <a:spcPct val="0"/>
              </a:spcBef>
              <a:buSzPct val="140000"/>
            </a:pPr>
            <a:r>
              <a:rPr lang="lt-LT" altLang="lt-LT" sz="1800" dirty="0" smtClean="0">
                <a:latin typeface="Arial" charset="0"/>
              </a:rPr>
              <a:t>DP-medyje </a:t>
            </a:r>
            <a:r>
              <a:rPr lang="lt-LT" altLang="lt-LT" sz="1800" b="1" dirty="0">
                <a:solidFill>
                  <a:srgbClr val="FF0000"/>
                </a:solidFill>
                <a:latin typeface="Arial" charset="0"/>
              </a:rPr>
              <a:t>negali</a:t>
            </a:r>
            <a:r>
              <a:rPr lang="lt-LT" altLang="lt-LT" sz="1800" dirty="0">
                <a:latin typeface="Arial" charset="0"/>
              </a:rPr>
              <a:t> būti viršūnių su vienodais raktais.</a:t>
            </a:r>
          </a:p>
        </p:txBody>
      </p:sp>
      <p:sp>
        <p:nvSpPr>
          <p:cNvPr id="17415" name="Text Box 15"/>
          <p:cNvSpPr txBox="1">
            <a:spLocks noChangeArrowheads="1"/>
          </p:cNvSpPr>
          <p:nvPr/>
        </p:nvSpPr>
        <p:spPr bwMode="auto">
          <a:xfrm>
            <a:off x="5110163" y="2376488"/>
            <a:ext cx="316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solidFill>
                  <a:srgbClr val="00FF00"/>
                </a:solidFill>
                <a:latin typeface="Arial" charset="0"/>
                <a:ea typeface="PMingLiU" pitchFamily="18" charset="-120"/>
              </a:rPr>
              <a:t>DP-medis (toliau visur naudosime DP-medį)</a:t>
            </a:r>
            <a:endParaRPr lang="lt-LT" altLang="lt-LT" sz="1800" b="1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428625" y="2405063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latin typeface="Arial" charset="0"/>
                <a:ea typeface="PMingLiU" pitchFamily="18" charset="-120"/>
              </a:rPr>
              <a:t>Dvejetainis medis, bet </a:t>
            </a:r>
            <a:r>
              <a:rPr lang="lt-LT" altLang="lt-LT" sz="1800" b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NE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dvejetainis paieškos medis</a:t>
            </a:r>
            <a:r>
              <a:rPr lang="en-US" altLang="lt-LT" sz="1800" b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!!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95250" y="5857875"/>
            <a:ext cx="9020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FF0000"/>
                </a:solidFill>
                <a:latin typeface="Arial" charset="0"/>
              </a:rPr>
              <a:t>Prisiminkime</a:t>
            </a:r>
            <a:r>
              <a:rPr lang="lt-LT" altLang="lt-LT" sz="16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lt-LT" altLang="lt-LT" sz="1600" dirty="0">
                <a:latin typeface="Arial" charset="0"/>
              </a:rPr>
              <a:t>Javoje </a:t>
            </a:r>
            <a:r>
              <a:rPr lang="en-US" altLang="lt-LT" sz="1600" dirty="0" err="1">
                <a:latin typeface="Arial" charset="0"/>
              </a:rPr>
              <a:t>objektai</a:t>
            </a:r>
            <a:r>
              <a:rPr lang="en-US" altLang="lt-LT" sz="1600" dirty="0">
                <a:latin typeface="Arial" charset="0"/>
              </a:rPr>
              <a:t> </a:t>
            </a:r>
            <a:r>
              <a:rPr lang="lt-LT" altLang="lt-LT" sz="1600" dirty="0">
                <a:latin typeface="Arial" charset="0"/>
              </a:rPr>
              <a:t>lyginami įdiegiant </a:t>
            </a:r>
            <a:r>
              <a:rPr lang="lt-LT" altLang="lt-LT" sz="1600" i="1" dirty="0">
                <a:latin typeface="Arial" charset="0"/>
              </a:rPr>
              <a:t>Comparable&lt;T&gt; (Natū</a:t>
            </a:r>
            <a:r>
              <a:rPr lang="en-US" altLang="lt-LT" sz="1600" i="1" dirty="0" err="1">
                <a:latin typeface="Arial" charset="0"/>
              </a:rPr>
              <a:t>rali</a:t>
            </a:r>
            <a:r>
              <a:rPr lang="en-US" altLang="lt-LT" sz="1600" i="1" dirty="0">
                <a:latin typeface="Arial" charset="0"/>
              </a:rPr>
              <a:t> </a:t>
            </a:r>
            <a:r>
              <a:rPr lang="en-US" altLang="lt-LT" sz="1600" i="1" dirty="0" err="1">
                <a:latin typeface="Arial" charset="0"/>
              </a:rPr>
              <a:t>tvarka</a:t>
            </a:r>
            <a:r>
              <a:rPr lang="en-US" altLang="lt-LT" sz="1600" i="1" dirty="0">
                <a:latin typeface="Arial" charset="0"/>
              </a:rPr>
              <a:t>)</a:t>
            </a:r>
            <a:r>
              <a:rPr lang="lt-LT" altLang="lt-LT" sz="1600" dirty="0">
                <a:latin typeface="Arial" charset="0"/>
              </a:rPr>
              <a:t>, arba komparatoriais (</a:t>
            </a:r>
            <a:r>
              <a:rPr lang="lt-LT" altLang="lt-LT" sz="1600" i="1" dirty="0">
                <a:latin typeface="Arial" charset="0"/>
              </a:rPr>
              <a:t>Comparator&lt;T&gt;</a:t>
            </a:r>
            <a:r>
              <a:rPr lang="lt-LT" altLang="lt-LT" sz="1600" dirty="0">
                <a:latin typeface="Arial" charset="0"/>
              </a:rPr>
              <a:t>). Įdiegiant šiuos interfeisus nustatysime raktą.</a:t>
            </a:r>
            <a:endParaRPr lang="en-US" altLang="lt-LT" sz="1600" dirty="0">
              <a:latin typeface="Arial" charset="0"/>
            </a:endParaRP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884AE03-C734-4C7D-9653-96DCF679D5F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7419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5098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DP-medžio realizacija dinamiškai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179388" y="549275"/>
            <a:ext cx="84978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Pct val="140000"/>
            </a:pPr>
            <a:r>
              <a:rPr lang="en-US" altLang="lt-LT" sz="1800" dirty="0" err="1" smtClean="0">
                <a:latin typeface="Arial" charset="0"/>
              </a:rPr>
              <a:t>Medis</a:t>
            </a:r>
            <a:r>
              <a:rPr lang="en-US" altLang="lt-LT" sz="1800" dirty="0" smtClean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prasideda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nuo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rodyklės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į šaknies mazgą.</a:t>
            </a:r>
            <a:endParaRPr lang="en-US" altLang="lt-LT" sz="1800" dirty="0">
              <a:latin typeface="Arial" charset="0"/>
            </a:endParaRPr>
          </a:p>
          <a:p>
            <a:pPr marL="285750" indent="-285750" eaLnBrk="1" hangingPunct="1">
              <a:spcBef>
                <a:spcPct val="0"/>
              </a:spcBef>
              <a:buSzPct val="140000"/>
            </a:pPr>
            <a:r>
              <a:rPr lang="lt-LT" altLang="lt-LT" sz="1800" dirty="0" smtClean="0">
                <a:latin typeface="Arial" charset="0"/>
              </a:rPr>
              <a:t>Jei </a:t>
            </a:r>
            <a:r>
              <a:rPr lang="lt-LT" altLang="lt-LT" sz="1800" dirty="0">
                <a:latin typeface="Arial" charset="0"/>
              </a:rPr>
              <a:t>mazgas neturi kairiojo arba dešiniojo pomedžio </a:t>
            </a:r>
            <a:r>
              <a:rPr lang="en-US" altLang="lt-LT" sz="1800" dirty="0" err="1">
                <a:latin typeface="Arial" charset="0"/>
              </a:rPr>
              <a:t>arba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yra lapas, juos nurodančios rodyklės lygios </a:t>
            </a:r>
            <a:r>
              <a:rPr lang="lt-LT" altLang="lt-LT" sz="1800" i="1" dirty="0">
                <a:latin typeface="Arial" charset="0"/>
              </a:rPr>
              <a:t>null</a:t>
            </a:r>
            <a:r>
              <a:rPr lang="lt-LT" altLang="lt-LT" sz="1800" dirty="0">
                <a:latin typeface="Arial" charset="0"/>
              </a:rPr>
              <a:t>.</a:t>
            </a:r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179388" y="1782763"/>
          <a:ext cx="2632075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Visio" r:id="rId3" imgW="3004490" imgH="2446558" progId="Visio.Drawing.11">
                  <p:embed/>
                </p:oleObj>
              </mc:Choice>
              <mc:Fallback>
                <p:oleObj name="Visio" r:id="rId3" imgW="3004490" imgH="244655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82763"/>
                        <a:ext cx="2632075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8563" y="1544638"/>
            <a:ext cx="4884737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0761F593-CCAB-4461-A35A-CAC56B51244F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843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Aibės ADT (1)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79388" y="692150"/>
            <a:ext cx="878522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SzPct val="150000"/>
              <a:buFont typeface="Arial" charset="0"/>
              <a:buChar char="•"/>
              <a:defRPr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Toliau DP-medžio duomenų struktūros algoritmus aiškinsime naudodami Aibės ADT, kuris specifikuoją matematinę aibę.</a:t>
            </a:r>
          </a:p>
          <a:p>
            <a:pPr>
              <a:buSzPct val="130000"/>
              <a:defRPr/>
            </a:pP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50000"/>
              <a:buFont typeface="Arial" charset="0"/>
              <a:buChar char="•"/>
              <a:defRPr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Pagrindinės aibės savybės informatikos požiūriu:</a:t>
            </a:r>
          </a:p>
          <a:p>
            <a:pPr marL="342900" indent="-342900">
              <a:buSzPct val="130000"/>
              <a:buFont typeface="Arial" charset="0"/>
              <a:buChar char="•"/>
              <a:defRPr/>
            </a:pP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80000"/>
              <a:buFont typeface="Calibri" pitchFamily="34" charset="0"/>
              <a:buChar char="‒"/>
              <a:defRPr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Aibę sudaro unikalūs elementai (</a:t>
            </a:r>
            <a:r>
              <a:rPr lang="lt-LT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Prisiminkime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: sąraše gali būti ne tik unikalūs elementai).</a:t>
            </a:r>
          </a:p>
          <a:p>
            <a:pPr marL="800100" lvl="1" indent="-342900">
              <a:buSzPct val="80000"/>
              <a:buFont typeface="Calibri" pitchFamily="34" charset="0"/>
              <a:buChar char="‒"/>
              <a:defRPr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Aibėse elementai neturi jokios apibrėžtos vietos (</a:t>
            </a:r>
            <a:r>
              <a:rPr lang="lt-LT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Prisiminkime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: sąraše elementai turi savo vietą).</a:t>
            </a:r>
          </a:p>
          <a:p>
            <a:pPr marL="800100" lvl="1" indent="-342900">
              <a:buSzPct val="80000"/>
              <a:buFont typeface="Calibri" pitchFamily="34" charset="0"/>
              <a:buChar char="‒"/>
              <a:defRPr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Aibės elementus galima grąžinti sutvarkytus tam tikra tvarka.</a:t>
            </a:r>
          </a:p>
          <a:p>
            <a:pPr marL="800100" lvl="1" indent="-342900">
              <a:buSzPct val="80000"/>
              <a:buFont typeface="Calibri" pitchFamily="34" charset="0"/>
              <a:buChar char="‒"/>
              <a:defRPr/>
            </a:pP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30000"/>
              <a:buFont typeface="Arial" charset="0"/>
              <a:buChar char="•"/>
              <a:defRPr/>
            </a:pP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50000"/>
              <a:buFont typeface="Arial" charset="0"/>
              <a:buChar char="•"/>
              <a:defRPr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Aibės ADT realizuosime DP-medžiu dinamiškai.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10BE99F7-B863-4459-B237-593B42A29459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9461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1077304"/>
            <a:ext cx="5400600" cy="5304159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Aibės ADT (2)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176213" y="620713"/>
            <a:ext cx="8859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2000" dirty="0">
                <a:latin typeface="Arial" charset="0"/>
                <a:ea typeface="PMingLiU" pitchFamily="18" charset="-120"/>
              </a:rPr>
              <a:t>Aibės ADT aprašomas interfeisu </a:t>
            </a:r>
            <a:r>
              <a:rPr kumimoji="1" lang="lt-LT" altLang="lt-LT" sz="2000" b="1" i="1" dirty="0" smtClean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SetADT</a:t>
            </a:r>
            <a:r>
              <a:rPr lang="lt-LT" altLang="lt-LT" sz="2000" dirty="0" smtClean="0">
                <a:latin typeface="Arial" charset="0"/>
                <a:ea typeface="PMingLiU" pitchFamily="18" charset="-120"/>
              </a:rPr>
              <a:t>:</a:t>
            </a:r>
            <a:endParaRPr lang="lt-LT" altLang="lt-LT" sz="2000" dirty="0">
              <a:latin typeface="Arial" charset="0"/>
              <a:ea typeface="PMingLiU" pitchFamily="18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3528" y="1077303"/>
            <a:ext cx="6961188" cy="530415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048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5D42EA5-C5F9-4D3C-9B84-7CD6559EDE49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1193799"/>
            <a:ext cx="7992888" cy="5243419"/>
          </a:xfrm>
          <a:prstGeom prst="rect">
            <a:avLst/>
          </a:prstGeom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Aibės ADT realizacija DP-medžiu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176213" y="547688"/>
            <a:ext cx="857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1800" dirty="0">
                <a:latin typeface="Arial" charset="0"/>
                <a:ea typeface="PMingLiU" pitchFamily="18" charset="-120"/>
              </a:rPr>
              <a:t>Aibės ADT realizuotas DP-medžiu klasėje </a:t>
            </a:r>
            <a:r>
              <a:rPr kumimoji="1" lang="lt-LT" altLang="lt-LT" sz="1800" b="1" i="1" dirty="0" smtClean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BstSetKTU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. 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Klasė įdiegia interfeisą </a:t>
            </a:r>
            <a:r>
              <a:rPr kumimoji="1" lang="en-US" altLang="lt-LT" sz="1800" b="1" i="1" dirty="0" smtClean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Set</a:t>
            </a:r>
            <a:r>
              <a:rPr kumimoji="1" lang="lt-LT" altLang="lt-LT" sz="1800" b="1" i="1" dirty="0" smtClean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ADT</a:t>
            </a:r>
            <a:r>
              <a:rPr lang="lt-LT" altLang="lt-LT" sz="1800" b="1" i="1" dirty="0" smtClean="0">
                <a:latin typeface="Arial" charset="0"/>
                <a:ea typeface="PMingLiU" pitchFamily="18" charset="-120"/>
              </a:rPr>
              <a:t>:</a:t>
            </a:r>
            <a:endParaRPr lang="lt-LT" altLang="lt-LT" sz="1800" b="1" i="1" dirty="0">
              <a:latin typeface="Arial" charset="0"/>
              <a:ea typeface="PMingLiU" pitchFamily="18" charset="-120"/>
            </a:endParaRPr>
          </a:p>
        </p:txBody>
      </p:sp>
      <p:sp>
        <p:nvSpPr>
          <p:cNvPr id="2151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15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C6683D0-24B0-475E-A2DE-BB90F120720D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3568" y="1505861"/>
            <a:ext cx="8065145" cy="1491091"/>
          </a:xfrm>
          <a:prstGeom prst="roundRect">
            <a:avLst>
              <a:gd name="adj" fmla="val 9499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6319603" y="1596929"/>
            <a:ext cx="196076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Klasės duomenys</a:t>
            </a:r>
            <a:endParaRPr lang="lt-LT" altLang="lt-LT" sz="1600" b="1" dirty="0">
              <a:solidFill>
                <a:srgbClr val="C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3568" y="3099190"/>
            <a:ext cx="8065145" cy="3338027"/>
          </a:xfrm>
          <a:prstGeom prst="roundRect">
            <a:avLst>
              <a:gd name="adj" fmla="val 4693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6045697" y="3793042"/>
            <a:ext cx="22926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Klasės konstruktoriai</a:t>
            </a:r>
            <a:endParaRPr lang="lt-LT" altLang="lt-LT" sz="1600" b="1" dirty="0">
              <a:solidFill>
                <a:srgbClr val="C00000"/>
              </a:solidFill>
              <a:latin typeface="Arial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Vidinis (Inorder)</a:t>
            </a:r>
            <a:r>
              <a:rPr lang="en-US" altLang="lt-LT" smtClean="0">
                <a:latin typeface="Arial" charset="0"/>
                <a:cs typeface="Arial" charset="0"/>
              </a:rPr>
              <a:t> med</a:t>
            </a:r>
            <a:r>
              <a:rPr lang="lt-LT" altLang="lt-LT" smtClean="0">
                <a:latin typeface="Arial" charset="0"/>
                <a:cs typeface="Arial" charset="0"/>
              </a:rPr>
              <a:t>žio apėjimas</a:t>
            </a:r>
            <a:r>
              <a:rPr lang="en-US" altLang="lt-LT" smtClean="0">
                <a:latin typeface="Arial" charset="0"/>
                <a:cs typeface="Arial" charset="0"/>
              </a:rPr>
              <a:t> (1)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80975" y="620713"/>
            <a:ext cx="8856663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lt-LT" sz="1800" b="1">
                <a:solidFill>
                  <a:srgbClr val="FFC000"/>
                </a:solidFill>
                <a:latin typeface="Arial" charset="0"/>
              </a:rPr>
              <a:t>Med</a:t>
            </a:r>
            <a:r>
              <a:rPr lang="lt-LT" altLang="lt-LT" sz="1800" b="1">
                <a:solidFill>
                  <a:srgbClr val="FFC000"/>
                </a:solidFill>
                <a:latin typeface="Arial" charset="0"/>
              </a:rPr>
              <a:t>žio apėjimas</a:t>
            </a:r>
            <a:r>
              <a:rPr lang="lt-LT" altLang="lt-LT" sz="1800">
                <a:latin typeface="Arial" charset="0"/>
              </a:rPr>
              <a:t> (angl. tree traversal) – operacija, kurios metu visos medžio viršūnės aplankomos vieną kartą.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Egzistuoja trys pagrindiniai medžio apėjimo būdai: </a:t>
            </a:r>
            <a:r>
              <a:rPr lang="lt-LT" altLang="lt-LT" sz="1800" b="1">
                <a:solidFill>
                  <a:srgbClr val="7030A0"/>
                </a:solidFill>
                <a:latin typeface="Arial" charset="0"/>
              </a:rPr>
              <a:t>vidinis, tiesioginis ir atvirkštinis. </a:t>
            </a:r>
            <a:r>
              <a:rPr lang="lt-LT" altLang="lt-LT" sz="1800">
                <a:latin typeface="Arial" charset="0"/>
              </a:rPr>
              <a:t>Būna ir kitokių.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Naudosime rekursinius algoritmus. Iteraciniams algoritmams (panaudosime aibės iteratoriu</a:t>
            </a:r>
            <a:r>
              <a:rPr lang="en-US" altLang="lt-LT" sz="1800">
                <a:latin typeface="Arial" charset="0"/>
              </a:rPr>
              <a:t>je</a:t>
            </a:r>
            <a:r>
              <a:rPr lang="lt-LT" altLang="lt-LT" sz="1800">
                <a:latin typeface="Arial" charset="0"/>
              </a:rPr>
              <a:t>)</a:t>
            </a:r>
            <a:r>
              <a:rPr lang="en-US" altLang="lt-LT" sz="1800">
                <a:latin typeface="Arial" charset="0"/>
              </a:rPr>
              <a:t> </a:t>
            </a:r>
            <a:r>
              <a:rPr lang="lt-LT" altLang="lt-LT" sz="1800">
                <a:latin typeface="Arial" charset="0"/>
              </a:rPr>
              <a:t>reikia panaudoti steką, arba viršūnės mazgas turi turėti papildomą rodyklę į tėvą. 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 b="1">
                <a:solidFill>
                  <a:srgbClr val="7030A0"/>
                </a:solidFill>
                <a:latin typeface="Arial" charset="0"/>
              </a:rPr>
              <a:t>Vidiniu apėjimu </a:t>
            </a:r>
            <a:r>
              <a:rPr lang="lt-LT" altLang="lt-LT" sz="1800">
                <a:latin typeface="Arial" charset="0"/>
              </a:rPr>
              <a:t>medžio viršūnės apeinamos </a:t>
            </a:r>
            <a:r>
              <a:rPr lang="lt-LT" altLang="lt-LT" sz="1800" b="1">
                <a:solidFill>
                  <a:srgbClr val="FF0000"/>
                </a:solidFill>
                <a:latin typeface="Arial" charset="0"/>
              </a:rPr>
              <a:t>rakto didėjimo tvarka</a:t>
            </a:r>
            <a:r>
              <a:rPr lang="lt-LT" altLang="lt-LT" sz="1800">
                <a:latin typeface="Arial" charset="0"/>
              </a:rPr>
              <a:t>: pirmiausiai apeinamas kairysis pomedis, viršūnė, po to dešinysis pomedis.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350" y="3592513"/>
            <a:ext cx="774382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lt-LT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Vidinis_apėjimas(Viršūnė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(Viršūnė &lt;&gt;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Println(Viršūnė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DF96B625-FC92-4821-937F-7E952E1AEC26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2253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Sąrašo ADT realizacijų algoritmų sudėtingumai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250825" y="596900"/>
            <a:ext cx="87137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</a:pPr>
            <a:r>
              <a:rPr kumimoji="1" lang="en-US" altLang="en-US" sz="1800" dirty="0">
                <a:latin typeface="Arial" charset="0"/>
              </a:rPr>
              <a:t>S</a:t>
            </a:r>
            <a:r>
              <a:rPr kumimoji="1" lang="lt-LT" altLang="en-US" sz="1800" dirty="0">
                <a:latin typeface="Arial" charset="0"/>
              </a:rPr>
              <a:t>ąrašo ADT (</a:t>
            </a:r>
            <a:r>
              <a:rPr kumimoji="1" lang="lt-LT" altLang="en-US" sz="1800" b="1" i="1" dirty="0">
                <a:solidFill>
                  <a:srgbClr val="0070C0"/>
                </a:solidFill>
                <a:latin typeface="Arial" charset="0"/>
              </a:rPr>
              <a:t>ListADT</a:t>
            </a:r>
            <a:r>
              <a:rPr kumimoji="1" lang="lt-LT" altLang="en-US" sz="1800" dirty="0">
                <a:latin typeface="Arial" charset="0"/>
              </a:rPr>
              <a:t>) gali būti realizuotas įvairiomis duomenų struktūromis: masyvu, įvairiais tiesiniais dinamiškaisiais sąrašais.</a:t>
            </a:r>
          </a:p>
          <a:p>
            <a:pPr eaLnBrk="1" hangingPunct="1">
              <a:spcBef>
                <a:spcPct val="0"/>
              </a:spcBef>
              <a:buSzPct val="140000"/>
            </a:pPr>
            <a:endParaRPr kumimoji="1" lang="lt-LT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SzPct val="140000"/>
            </a:pPr>
            <a:r>
              <a:rPr kumimoji="1" lang="lt-LT" altLang="en-US" sz="1800" dirty="0">
                <a:latin typeface="Arial" charset="0"/>
              </a:rPr>
              <a:t>Sąraš</a:t>
            </a:r>
            <a:r>
              <a:rPr kumimoji="1" lang="en-US" altLang="en-US" sz="1800" dirty="0">
                <a:latin typeface="Arial" charset="0"/>
              </a:rPr>
              <a:t>o</a:t>
            </a:r>
            <a:r>
              <a:rPr kumimoji="1" lang="lt-LT" altLang="en-US" sz="1800" dirty="0">
                <a:latin typeface="Arial" charset="0"/>
              </a:rPr>
              <a:t> ADT</a:t>
            </a:r>
            <a:r>
              <a:rPr kumimoji="1" lang="en-US" altLang="en-US" sz="1800" dirty="0">
                <a:latin typeface="Arial" charset="0"/>
              </a:rPr>
              <a:t> </a:t>
            </a:r>
            <a:r>
              <a:rPr kumimoji="1" lang="lt-LT" altLang="en-US" sz="1800" dirty="0">
                <a:latin typeface="Arial" charset="0"/>
              </a:rPr>
              <a:t>dinamiš</a:t>
            </a:r>
            <a:r>
              <a:rPr kumimoji="1" lang="en-US" altLang="en-US" sz="1800" dirty="0" err="1">
                <a:latin typeface="Arial" charset="0"/>
              </a:rPr>
              <a:t>kosiose</a:t>
            </a:r>
            <a:r>
              <a:rPr kumimoji="1" lang="lt-LT" altLang="en-US" sz="1800" dirty="0">
                <a:latin typeface="Arial" charset="0"/>
              </a:rPr>
              <a:t> </a:t>
            </a:r>
            <a:r>
              <a:rPr kumimoji="1" lang="en-US" altLang="en-US" sz="1800" dirty="0" err="1">
                <a:latin typeface="Arial" charset="0"/>
              </a:rPr>
              <a:t>realizacijo</a:t>
            </a:r>
            <a:r>
              <a:rPr kumimoji="1" lang="lt-LT" altLang="en-US" sz="1800" dirty="0">
                <a:latin typeface="Arial" charset="0"/>
              </a:rPr>
              <a:t>se</a:t>
            </a:r>
            <a:r>
              <a:rPr kumimoji="1" lang="en-US" altLang="en-US" sz="1800" dirty="0">
                <a:latin typeface="Arial" charset="0"/>
              </a:rPr>
              <a:t> </a:t>
            </a:r>
            <a:r>
              <a:rPr kumimoji="1" lang="lt-LT" altLang="en-US" sz="1800" dirty="0">
                <a:latin typeface="Arial" charset="0"/>
              </a:rPr>
              <a:t>daugumos pagrindini</a:t>
            </a:r>
            <a:r>
              <a:rPr kumimoji="1" lang="en-US" altLang="en-US" sz="1800" dirty="0">
                <a:latin typeface="Arial" charset="0"/>
              </a:rPr>
              <a:t>ų</a:t>
            </a:r>
            <a:r>
              <a:rPr kumimoji="1" lang="lt-LT" altLang="en-US" sz="1800" dirty="0">
                <a:latin typeface="Arial" charset="0"/>
              </a:rPr>
              <a:t> operacijų algoritmų sudėtingumas</a:t>
            </a:r>
            <a:r>
              <a:rPr kumimoji="1" lang="en-US" altLang="en-US" sz="1800" dirty="0">
                <a:latin typeface="Arial" charset="0"/>
              </a:rPr>
              <a:t> - </a:t>
            </a:r>
            <a:r>
              <a:rPr lang="en-US" altLang="en-US" sz="1800" b="1" dirty="0">
                <a:solidFill>
                  <a:srgbClr val="FF0066"/>
                </a:solidFill>
                <a:latin typeface="Arial" charset="0"/>
              </a:rPr>
              <a:t>O(</a:t>
            </a:r>
            <a:r>
              <a:rPr lang="lt-LT" altLang="en-US" sz="1800" b="1" dirty="0">
                <a:solidFill>
                  <a:srgbClr val="FF0066"/>
                </a:solidFill>
                <a:latin typeface="Arial" charset="0"/>
              </a:rPr>
              <a:t>N</a:t>
            </a:r>
            <a:r>
              <a:rPr lang="en-US" altLang="en-US" sz="1800" b="1" dirty="0">
                <a:solidFill>
                  <a:srgbClr val="FF0066"/>
                </a:solidFill>
                <a:latin typeface="Arial" charset="0"/>
              </a:rPr>
              <a:t>)</a:t>
            </a:r>
            <a:r>
              <a:rPr kumimoji="1" lang="lt-LT" altLang="en-US" sz="1800" dirty="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SzPct val="140000"/>
            </a:pPr>
            <a:endParaRPr kumimoji="1" lang="lt-LT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SzPct val="140000"/>
            </a:pPr>
            <a:r>
              <a:rPr kumimoji="1" lang="en-US" altLang="en-US" sz="1800" dirty="0">
                <a:latin typeface="Arial" charset="0"/>
              </a:rPr>
              <a:t>S</a:t>
            </a:r>
            <a:r>
              <a:rPr kumimoji="1" lang="lt-LT" altLang="en-US" sz="1800" dirty="0">
                <a:latin typeface="Arial" charset="0"/>
              </a:rPr>
              <a:t>ąraš</a:t>
            </a:r>
            <a:r>
              <a:rPr kumimoji="1" lang="en-US" altLang="en-US" sz="1800" dirty="0">
                <a:latin typeface="Arial" charset="0"/>
              </a:rPr>
              <a:t>o ADT </a:t>
            </a:r>
            <a:r>
              <a:rPr kumimoji="1" lang="en-US" altLang="en-US" sz="1800" dirty="0" err="1">
                <a:latin typeface="Arial" charset="0"/>
              </a:rPr>
              <a:t>realizacijoje</a:t>
            </a:r>
            <a:r>
              <a:rPr kumimoji="1" lang="en-US" altLang="en-US" sz="1800" dirty="0">
                <a:latin typeface="Arial" charset="0"/>
              </a:rPr>
              <a:t> </a:t>
            </a:r>
            <a:r>
              <a:rPr kumimoji="1" lang="en-US" altLang="en-US" sz="1800" dirty="0" err="1">
                <a:latin typeface="Arial" charset="0"/>
              </a:rPr>
              <a:t>masyvu</a:t>
            </a:r>
            <a:r>
              <a:rPr kumimoji="1" lang="lt-LT" altLang="en-US" sz="1800" dirty="0">
                <a:latin typeface="Arial" charset="0"/>
              </a:rPr>
              <a:t> kai kurių operacijų </a:t>
            </a:r>
            <a:r>
              <a:rPr kumimoji="1" lang="en-US" altLang="en-US" sz="1800" dirty="0" err="1">
                <a:latin typeface="Arial" charset="0"/>
              </a:rPr>
              <a:t>algoritm</a:t>
            </a:r>
            <a:r>
              <a:rPr kumimoji="1" lang="lt-LT" altLang="en-US" sz="1800" dirty="0">
                <a:latin typeface="Arial" charset="0"/>
              </a:rPr>
              <a:t>ų</a:t>
            </a:r>
            <a:r>
              <a:rPr kumimoji="1" lang="en-US" altLang="en-US" sz="1800" dirty="0">
                <a:latin typeface="Arial" charset="0"/>
              </a:rPr>
              <a:t> </a:t>
            </a:r>
            <a:r>
              <a:rPr kumimoji="1" lang="en-US" altLang="en-US" sz="1800" dirty="0" err="1">
                <a:latin typeface="Arial" charset="0"/>
              </a:rPr>
              <a:t>sud</a:t>
            </a:r>
            <a:r>
              <a:rPr kumimoji="1" lang="lt-LT" altLang="en-US" sz="1800" dirty="0">
                <a:latin typeface="Arial" charset="0"/>
              </a:rPr>
              <a:t>ė</a:t>
            </a:r>
            <a:r>
              <a:rPr kumimoji="1" lang="en-US" altLang="en-US" sz="1800" dirty="0" err="1">
                <a:latin typeface="Arial" charset="0"/>
              </a:rPr>
              <a:t>tinguma</a:t>
            </a:r>
            <a:r>
              <a:rPr kumimoji="1" lang="lt-LT" altLang="en-US" sz="1800" dirty="0">
                <a:latin typeface="Arial" charset="0"/>
              </a:rPr>
              <a:t>i: </a:t>
            </a:r>
          </a:p>
        </p:txBody>
      </p:sp>
      <p:graphicFrame>
        <p:nvGraphicFramePr>
          <p:cNvPr id="5333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34360"/>
              </p:ext>
            </p:extLst>
          </p:nvPr>
        </p:nvGraphicFramePr>
        <p:xfrm>
          <a:off x="590550" y="3140968"/>
          <a:ext cx="7945438" cy="1739899"/>
        </p:xfrm>
        <a:graphic>
          <a:graphicData uri="http://schemas.openxmlformats.org/drawingml/2006/table">
            <a:tbl>
              <a:tblPr/>
              <a:tblGrid>
                <a:gridCol w="2637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3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42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lt-L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Netvarkus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lt-L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Surikiuotas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lt-LT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get(int nr)</a:t>
                      </a:r>
                      <a:endParaRPr kumimoji="1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O(1)</a:t>
                      </a:r>
                      <a:r>
                        <a:rPr kumimoji="0" lang="lt-LT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lt-LT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(greitas priėjimas prie visų elementų)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lt-LT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indexOf(Data</a:t>
                      </a:r>
                      <a:r>
                        <a:rPr kumimoji="1" lang="lt-LT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data)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lt-LT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O(N) </a:t>
                      </a:r>
                      <a:r>
                        <a:rPr kumimoji="1" lang="lt-LT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(nuosekli paieška)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O(log</a:t>
                      </a:r>
                      <a:r>
                        <a:rPr kumimoji="0" lang="en-US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lt-LT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lt-LT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lt-LT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1" lang="lt-LT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vejetainė</a:t>
                      </a:r>
                      <a:r>
                        <a:rPr kumimoji="1" lang="lt-LT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paieška)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1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add(Data </a:t>
                      </a:r>
                      <a:r>
                        <a:rPr kumimoji="1" lang="en-US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data</a:t>
                      </a:r>
                      <a:r>
                        <a:rPr kumimoji="1" lang="lt-LT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lt-LT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lt-LT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lt-LT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nr</a:t>
                      </a:r>
                      <a:r>
                        <a:rPr kumimoji="1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1" lang="lt-LT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remove(Data </a:t>
                      </a:r>
                      <a:r>
                        <a:rPr kumimoji="1" lang="en-US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data</a:t>
                      </a:r>
                      <a:r>
                        <a:rPr kumimoji="1" lang="lt-LT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lt-LT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lt-LT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lt-LT" alt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nr</a:t>
                      </a:r>
                      <a:r>
                        <a:rPr kumimoji="1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O(</a:t>
                      </a:r>
                      <a:r>
                        <a:rPr kumimoji="0" lang="lt-LT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) </a:t>
                      </a:r>
                      <a:r>
                        <a:rPr kumimoji="1" lang="lt-LT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(greitas priėjimas prie visų elementų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r>
                        <a:rPr kumimoji="1" lang="lt-LT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elementų </a:t>
                      </a:r>
                      <a:r>
                        <a:rPr kumimoji="1" lang="lt-LT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perstūmim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as)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145" name="Rectangle 6"/>
          <p:cNvSpPr>
            <a:spLocks noChangeArrowheads="1"/>
          </p:cNvSpPr>
          <p:nvPr/>
        </p:nvSpPr>
        <p:spPr bwMode="auto">
          <a:xfrm>
            <a:off x="303213" y="5397500"/>
            <a:ext cx="8713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</a:pPr>
            <a:r>
              <a:rPr lang="lt-LT" altLang="lt-LT" sz="1800" b="1" dirty="0">
                <a:solidFill>
                  <a:srgbClr val="FF0066"/>
                </a:solidFill>
                <a:latin typeface="Arial" charset="0"/>
              </a:rPr>
              <a:t>O(N)</a:t>
            </a:r>
            <a:r>
              <a:rPr lang="lt-LT" altLang="lt-LT" sz="1800" dirty="0">
                <a:latin typeface="Arial" charset="0"/>
              </a:rPr>
              <a:t> – labai lėtai. Ar galima pasiekti logaritminį (</a:t>
            </a:r>
            <a:r>
              <a:rPr lang="lt-LT" altLang="lt-LT" sz="1800" b="1" dirty="0">
                <a:solidFill>
                  <a:srgbClr val="FF0066"/>
                </a:solidFill>
                <a:latin typeface="Arial" charset="0"/>
              </a:rPr>
              <a:t>O(log</a:t>
            </a:r>
            <a:r>
              <a:rPr lang="lt-LT" altLang="lt-LT" sz="1800" b="1" baseline="-25000" dirty="0">
                <a:solidFill>
                  <a:srgbClr val="FF0066"/>
                </a:solidFill>
                <a:latin typeface="Arial" charset="0"/>
              </a:rPr>
              <a:t>2</a:t>
            </a:r>
            <a:r>
              <a:rPr lang="lt-LT" altLang="lt-LT" sz="1800" b="1" dirty="0">
                <a:solidFill>
                  <a:srgbClr val="FF0066"/>
                </a:solidFill>
                <a:latin typeface="Arial" charset="0"/>
              </a:rPr>
              <a:t>N)</a:t>
            </a:r>
            <a:r>
              <a:rPr lang="lt-LT" altLang="lt-LT" sz="1800" dirty="0">
                <a:latin typeface="Arial" charset="0"/>
              </a:rPr>
              <a:t>) ADT (nebūtinai Sarašo ADT) daugelio operacijų algoritmų sudėtingumą? </a:t>
            </a:r>
            <a:r>
              <a:rPr lang="lt-LT" altLang="lt-LT" sz="1800" b="1" dirty="0">
                <a:solidFill>
                  <a:srgbClr val="FF0000"/>
                </a:solidFill>
                <a:latin typeface="Arial" charset="0"/>
              </a:rPr>
              <a:t>Pasiaiškinkime kaip.</a:t>
            </a:r>
            <a:endParaRPr lang="lt-LT" alt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4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514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468C8DC5-28F6-49DC-BED1-606E1F7FAD4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Vidinis (Inorder)</a:t>
            </a:r>
            <a:r>
              <a:rPr lang="en-US" altLang="lt-LT" smtClean="0">
                <a:latin typeface="Arial" charset="0"/>
                <a:cs typeface="Arial" charset="0"/>
              </a:rPr>
              <a:t> med</a:t>
            </a:r>
            <a:r>
              <a:rPr lang="lt-LT" altLang="lt-LT" smtClean="0">
                <a:latin typeface="Arial" charset="0"/>
                <a:cs typeface="Arial" charset="0"/>
              </a:rPr>
              <a:t>žio apėjimas</a:t>
            </a:r>
            <a:r>
              <a:rPr lang="en-US" altLang="lt-LT" smtClean="0">
                <a:latin typeface="Arial" charset="0"/>
                <a:cs typeface="Arial" charset="0"/>
              </a:rPr>
              <a:t> 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725" y="661988"/>
            <a:ext cx="722153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Vidinis_apėjimas(Viršūnė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(Viršūnė &lt;&gt;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Println(Viršūnė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pic>
        <p:nvPicPr>
          <p:cNvPr id="2355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941638"/>
            <a:ext cx="3987800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154613" y="4227513"/>
            <a:ext cx="3143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649788" y="5038725"/>
            <a:ext cx="314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678488" y="5054600"/>
            <a:ext cx="314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881688" y="3409950"/>
            <a:ext cx="314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380163" y="4225925"/>
            <a:ext cx="314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769100" y="2627313"/>
            <a:ext cx="3143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205663" y="4225925"/>
            <a:ext cx="314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7675563" y="3433763"/>
            <a:ext cx="3143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8156575" y="4227513"/>
            <a:ext cx="3143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9238" y="5529263"/>
            <a:ext cx="3671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solidFill>
                  <a:srgbClr val="000000"/>
                </a:solidFill>
              </a:rPr>
              <a:t>Apėjimo rezultatas: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000000"/>
                </a:solidFill>
              </a:rPr>
              <a:t>2, 3, 4, 6, 7, 9, 15, 17, 18, 20</a:t>
            </a:r>
          </a:p>
        </p:txBody>
      </p:sp>
      <p:sp>
        <p:nvSpPr>
          <p:cNvPr id="235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CCEE2097-33BD-45C6-82D4-ACBA3C6CE810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2356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99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88" y="3529013"/>
            <a:ext cx="2740025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98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5863" y="3525838"/>
            <a:ext cx="27416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97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325" y="1552575"/>
            <a:ext cx="2741613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Vidinio (Inorder)</a:t>
            </a:r>
            <a:r>
              <a:rPr lang="en-US" altLang="lt-LT" smtClean="0">
                <a:latin typeface="Arial" charset="0"/>
                <a:cs typeface="Arial" charset="0"/>
              </a:rPr>
              <a:t> med</a:t>
            </a:r>
            <a:r>
              <a:rPr lang="lt-LT" altLang="lt-LT" smtClean="0">
                <a:latin typeface="Arial" charset="0"/>
                <a:cs typeface="Arial" charset="0"/>
              </a:rPr>
              <a:t>žio apėjimo algoritmo iliustracija pseudokodu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111125" y="606425"/>
            <a:ext cx="321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2000">
                <a:latin typeface="Arial" charset="0"/>
                <a:ea typeface="PMingLiU" pitchFamily="18" charset="-120"/>
              </a:rPr>
              <a:t>Ap</a:t>
            </a:r>
            <a:r>
              <a:rPr lang="lt-LT" altLang="lt-LT" sz="2000">
                <a:latin typeface="Arial" charset="0"/>
                <a:ea typeface="PMingLiU" pitchFamily="18" charset="-120"/>
              </a:rPr>
              <a:t>ėjimo r</a:t>
            </a:r>
            <a:r>
              <a:rPr lang="en-US" altLang="lt-LT" sz="2000">
                <a:latin typeface="Arial" charset="0"/>
                <a:ea typeface="PMingLiU" pitchFamily="18" charset="-120"/>
              </a:rPr>
              <a:t>ezultatas: 3, 6, 9.</a:t>
            </a:r>
            <a:endParaRPr lang="lt-LT" altLang="lt-LT" sz="2000">
              <a:latin typeface="Arial" charset="0"/>
              <a:ea typeface="PMingLiU" pitchFamily="18" charset="-120"/>
            </a:endParaRPr>
          </a:p>
        </p:txBody>
      </p:sp>
      <p:graphicFrame>
        <p:nvGraphicFramePr>
          <p:cNvPr id="24583" name="Object 2"/>
          <p:cNvGraphicFramePr>
            <a:graphicFrameLocks noChangeAspect="1"/>
          </p:cNvGraphicFramePr>
          <p:nvPr/>
        </p:nvGraphicFramePr>
        <p:xfrm>
          <a:off x="7683500" y="568325"/>
          <a:ext cx="1460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Visio" r:id="rId6" imgW="3004703" imgH="1756729" progId="Visio.Drawing.11">
                  <p:embed/>
                </p:oleObj>
              </mc:Choice>
              <mc:Fallback>
                <p:oleObj name="Visio" r:id="rId6" imgW="3004703" imgH="175672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568325"/>
                        <a:ext cx="1460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254375" y="1651000"/>
            <a:ext cx="2689225" cy="20002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4375" y="1851025"/>
            <a:ext cx="2689225" cy="19367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49613" y="2049463"/>
            <a:ext cx="2693987" cy="192087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9613" y="2247900"/>
            <a:ext cx="2693987" cy="18415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963" y="2446338"/>
            <a:ext cx="2687637" cy="18891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49613" y="2643188"/>
            <a:ext cx="2693987" cy="185737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9613" y="2833688"/>
            <a:ext cx="2693987" cy="18415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33488" y="3636963"/>
            <a:ext cx="2651125" cy="18256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25550" y="3822700"/>
            <a:ext cx="2659063" cy="18891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33488" y="4219575"/>
            <a:ext cx="2651125" cy="18256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33488" y="4408488"/>
            <a:ext cx="2651125" cy="18256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3488" y="4603750"/>
            <a:ext cx="2651125" cy="18256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3488" y="4800600"/>
            <a:ext cx="2651125" cy="18097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25550" y="4011613"/>
            <a:ext cx="2659063" cy="198437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8638" y="5654675"/>
            <a:ext cx="484187" cy="49371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1600" y="5656263"/>
            <a:ext cx="484188" cy="49371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1438" y="2430463"/>
            <a:ext cx="1257300" cy="938212"/>
          </a:xfrm>
          <a:prstGeom prst="rect">
            <a:avLst/>
          </a:prstGeom>
          <a:solidFill>
            <a:schemeClr val="bg1">
              <a:alpha val="1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100" b="1">
                <a:solidFill>
                  <a:srgbClr val="7030A0"/>
                </a:solidFill>
                <a:latin typeface="Arial" charset="0"/>
                <a:ea typeface="PMingLiU" pitchFamily="18" charset="-120"/>
              </a:rPr>
              <a:t>Tokiu pačiu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100" b="1">
                <a:solidFill>
                  <a:srgbClr val="7030A0"/>
                </a:solidFill>
                <a:latin typeface="Arial" charset="0"/>
                <a:ea typeface="PMingLiU" pitchFamily="18" charset="-120"/>
              </a:rPr>
              <a:t>būdu apeinamas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100" b="1">
                <a:solidFill>
                  <a:srgbClr val="7030A0"/>
                </a:solidFill>
                <a:latin typeface="Arial" charset="0"/>
                <a:ea typeface="PMingLiU" pitchFamily="18" charset="-120"/>
              </a:rPr>
              <a:t>dešinysis pomedis</a:t>
            </a:r>
          </a:p>
        </p:txBody>
      </p:sp>
      <p:sp>
        <p:nvSpPr>
          <p:cNvPr id="23561" name="Arc 23560"/>
          <p:cNvSpPr/>
          <p:nvPr/>
        </p:nvSpPr>
        <p:spPr>
          <a:xfrm rot="16200000">
            <a:off x="1866107" y="2558256"/>
            <a:ext cx="2757488" cy="1920875"/>
          </a:xfrm>
          <a:prstGeom prst="arc">
            <a:avLst/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rc 45"/>
          <p:cNvSpPr/>
          <p:nvPr/>
        </p:nvSpPr>
        <p:spPr>
          <a:xfrm rot="16200000">
            <a:off x="-289718" y="5109369"/>
            <a:ext cx="3005137" cy="1031875"/>
          </a:xfrm>
          <a:prstGeom prst="arc">
            <a:avLst/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Arc 51"/>
          <p:cNvSpPr/>
          <p:nvPr/>
        </p:nvSpPr>
        <p:spPr>
          <a:xfrm rot="16200000">
            <a:off x="2808287" y="5303838"/>
            <a:ext cx="2238375" cy="641350"/>
          </a:xfrm>
          <a:prstGeom prst="arc">
            <a:avLst>
              <a:gd name="adj1" fmla="val 21516760"/>
              <a:gd name="adj2" fmla="val 5716924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rc 58"/>
          <p:cNvSpPr/>
          <p:nvPr/>
        </p:nvSpPr>
        <p:spPr>
          <a:xfrm rot="16200000">
            <a:off x="5023644" y="2834481"/>
            <a:ext cx="1855788" cy="1279525"/>
          </a:xfrm>
          <a:prstGeom prst="arc">
            <a:avLst>
              <a:gd name="adj1" fmla="val 21516760"/>
              <a:gd name="adj2" fmla="val 5716924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289550" y="3622675"/>
            <a:ext cx="2652713" cy="18256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81613" y="3814763"/>
            <a:ext cx="2660650" cy="18891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89550" y="4211638"/>
            <a:ext cx="2652713" cy="18256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89550" y="4406900"/>
            <a:ext cx="2652713" cy="18256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89550" y="4595813"/>
            <a:ext cx="2652713" cy="18256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89550" y="4799013"/>
            <a:ext cx="2652713" cy="18097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81613" y="4003675"/>
            <a:ext cx="2660650" cy="19843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7900" y="5646738"/>
            <a:ext cx="484188" cy="49371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142288" y="5649913"/>
            <a:ext cx="484187" cy="49371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rc 78"/>
          <p:cNvSpPr/>
          <p:nvPr/>
        </p:nvSpPr>
        <p:spPr>
          <a:xfrm rot="16200000">
            <a:off x="5227637" y="2995613"/>
            <a:ext cx="1470025" cy="952500"/>
          </a:xfrm>
          <a:prstGeom prst="arc">
            <a:avLst>
              <a:gd name="adj1" fmla="val 21516760"/>
              <a:gd name="adj2" fmla="val 5716924"/>
            </a:avLst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rc 79"/>
          <p:cNvSpPr/>
          <p:nvPr/>
        </p:nvSpPr>
        <p:spPr>
          <a:xfrm rot="16200000">
            <a:off x="-73024" y="5222875"/>
            <a:ext cx="2608262" cy="788987"/>
          </a:xfrm>
          <a:prstGeom prst="arc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Arc 80"/>
          <p:cNvSpPr/>
          <p:nvPr/>
        </p:nvSpPr>
        <p:spPr>
          <a:xfrm rot="16200000">
            <a:off x="2072482" y="2745581"/>
            <a:ext cx="2355850" cy="1550987"/>
          </a:xfrm>
          <a:prstGeom prst="arc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 rot="16200000">
            <a:off x="3749675" y="5327651"/>
            <a:ext cx="3005137" cy="595312"/>
          </a:xfrm>
          <a:prstGeom prst="arc">
            <a:avLst/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Arc 82"/>
          <p:cNvSpPr/>
          <p:nvPr/>
        </p:nvSpPr>
        <p:spPr>
          <a:xfrm rot="16200000">
            <a:off x="3979863" y="5376863"/>
            <a:ext cx="2608262" cy="455612"/>
          </a:xfrm>
          <a:prstGeom prst="arc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rc 83"/>
          <p:cNvSpPr/>
          <p:nvPr/>
        </p:nvSpPr>
        <p:spPr>
          <a:xfrm rot="16200000">
            <a:off x="2995612" y="5367338"/>
            <a:ext cx="1825625" cy="476250"/>
          </a:xfrm>
          <a:prstGeom prst="arc">
            <a:avLst>
              <a:gd name="adj1" fmla="val 21516760"/>
              <a:gd name="adj2" fmla="val 5716924"/>
            </a:avLst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rc 84"/>
          <p:cNvSpPr/>
          <p:nvPr/>
        </p:nvSpPr>
        <p:spPr>
          <a:xfrm rot="16200000">
            <a:off x="7069137" y="5230813"/>
            <a:ext cx="1825625" cy="749300"/>
          </a:xfrm>
          <a:prstGeom prst="arc">
            <a:avLst>
              <a:gd name="adj1" fmla="val 21516760"/>
              <a:gd name="adj2" fmla="val 5716924"/>
            </a:avLst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rc 85"/>
          <p:cNvSpPr/>
          <p:nvPr/>
        </p:nvSpPr>
        <p:spPr>
          <a:xfrm rot="16200000">
            <a:off x="6879431" y="5125244"/>
            <a:ext cx="2238375" cy="960438"/>
          </a:xfrm>
          <a:prstGeom prst="arc">
            <a:avLst>
              <a:gd name="adj1" fmla="val 21516760"/>
              <a:gd name="adj2" fmla="val 5716924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91" name="Picture 3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498475"/>
            <a:ext cx="1377950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92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113" y="2060575"/>
            <a:ext cx="728662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93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4711700"/>
            <a:ext cx="512763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2288" y="4762500"/>
            <a:ext cx="512762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8213" y="4794250"/>
            <a:ext cx="512762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95" name="Picture 3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2259013"/>
            <a:ext cx="6572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700" name="Picture 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8" y="5656263"/>
            <a:ext cx="5080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7950" y="5656263"/>
            <a:ext cx="5080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5646738"/>
            <a:ext cx="5095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875" y="5646738"/>
            <a:ext cx="5080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A30F5614-CFD8-4ACC-AB67-3727AC46D7EA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2463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336" y="1988294"/>
            <a:ext cx="80994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en-US" altLang="lt-LT" dirty="0" err="1" smtClean="0">
                <a:latin typeface="Arial" charset="0"/>
                <a:cs typeface="Arial" charset="0"/>
              </a:rPr>
              <a:t>Galimas</a:t>
            </a:r>
            <a:r>
              <a:rPr lang="en-US" altLang="lt-LT" dirty="0" smtClean="0">
                <a:latin typeface="Arial" charset="0"/>
                <a:cs typeface="Arial" charset="0"/>
              </a:rPr>
              <a:t> </a:t>
            </a:r>
            <a:r>
              <a:rPr lang="en-US" altLang="lt-LT" dirty="0">
                <a:latin typeface="Arial" charset="0"/>
                <a:cs typeface="Arial" charset="0"/>
              </a:rPr>
              <a:t>v</a:t>
            </a:r>
            <a:r>
              <a:rPr lang="lt-LT" altLang="lt-LT" dirty="0" err="1" smtClean="0">
                <a:latin typeface="Arial" charset="0"/>
                <a:cs typeface="Arial" charset="0"/>
              </a:rPr>
              <a:t>idinio</a:t>
            </a:r>
            <a:r>
              <a:rPr lang="en-US" altLang="lt-LT" dirty="0" smtClean="0">
                <a:latin typeface="Arial" charset="0"/>
                <a:cs typeface="Arial" charset="0"/>
              </a:rPr>
              <a:t> med</a:t>
            </a:r>
            <a:r>
              <a:rPr lang="lt-LT" altLang="lt-LT" dirty="0" err="1" smtClean="0">
                <a:latin typeface="Arial" charset="0"/>
                <a:cs typeface="Arial" charset="0"/>
              </a:rPr>
              <a:t>žio</a:t>
            </a:r>
            <a:r>
              <a:rPr lang="lt-LT" altLang="lt-LT" dirty="0" smtClean="0">
                <a:latin typeface="Arial" charset="0"/>
                <a:cs typeface="Arial" charset="0"/>
              </a:rPr>
              <a:t> apėjimo panaudojimas metode </a:t>
            </a:r>
            <a:r>
              <a:rPr lang="lt-LT" altLang="lt-LT" i="1" dirty="0" err="1" smtClean="0">
                <a:latin typeface="Arial" charset="0"/>
                <a:cs typeface="Arial" charset="0"/>
              </a:rPr>
              <a:t>toString</a:t>
            </a:r>
            <a:r>
              <a:rPr lang="lt-LT" altLang="lt-LT" i="1" dirty="0" smtClean="0">
                <a:latin typeface="Arial" charset="0"/>
                <a:cs typeface="Arial" charset="0"/>
              </a:rPr>
              <a:t>()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250825" y="590550"/>
            <a:ext cx="8569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2000">
                <a:latin typeface="Arial" charset="0"/>
                <a:ea typeface="PMingLiU" pitchFamily="18" charset="-120"/>
              </a:rPr>
              <a:t>Klasės </a:t>
            </a:r>
            <a:r>
              <a:rPr kumimoji="1" lang="lt-LT" altLang="lt-LT" sz="20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BstSetKTU</a:t>
            </a:r>
            <a:r>
              <a:rPr lang="lt-LT" altLang="lt-LT" sz="2000">
                <a:latin typeface="Arial" charset="0"/>
                <a:ea typeface="PMingLiU" pitchFamily="18" charset="-120"/>
              </a:rPr>
              <a:t> meto</a:t>
            </a:r>
            <a:r>
              <a:rPr lang="en-US" altLang="lt-LT" sz="2000">
                <a:latin typeface="Arial" charset="0"/>
                <a:ea typeface="PMingLiU" pitchFamily="18" charset="-120"/>
              </a:rPr>
              <a:t>du</a:t>
            </a:r>
            <a:r>
              <a:rPr lang="lt-LT" altLang="lt-LT" sz="2000">
                <a:latin typeface="Arial" charset="0"/>
                <a:ea typeface="PMingLiU" pitchFamily="18" charset="-120"/>
              </a:rPr>
              <a:t> </a:t>
            </a:r>
            <a:r>
              <a:rPr kumimoji="1" lang="lt-LT" altLang="lt-LT" sz="20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toString() </a:t>
            </a:r>
            <a:r>
              <a:rPr lang="lt-LT" altLang="lt-LT" sz="2000">
                <a:latin typeface="Arial" charset="0"/>
                <a:ea typeface="PMingLiU" pitchFamily="18" charset="-120"/>
              </a:rPr>
              <a:t>vidiniu medžio apėjimu formuojama String eilutė, susidedanti iš rakto didėjimo tvarka sutvarkytų medžio elementų (t.y. duomenų), atskirtų naujos eilutės simboliu „\n“.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89248" y="3351956"/>
            <a:ext cx="7656513" cy="736600"/>
          </a:xfrm>
          <a:prstGeom prst="roundRect">
            <a:avLst>
              <a:gd name="adj" fmla="val 9499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7267823" y="2516931"/>
            <a:ext cx="1206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Vidinis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medžio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apėjimas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828086" y="2978894"/>
            <a:ext cx="495300" cy="36988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3568948" y="2277219"/>
            <a:ext cx="3449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Duomenų klasės, pvz. Automobilis, metodas toString()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35711" y="2924919"/>
            <a:ext cx="896937" cy="6556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2339" y="1832719"/>
            <a:ext cx="8366125" cy="289242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561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EA413DC-40DE-47BA-835A-5E8E3249872E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en-US" altLang="lt-LT" dirty="0" err="1" smtClean="0">
                <a:latin typeface="Arial" charset="0"/>
                <a:cs typeface="Arial" charset="0"/>
              </a:rPr>
              <a:t>Klas</a:t>
            </a:r>
            <a:r>
              <a:rPr lang="lt-LT" altLang="lt-LT" dirty="0" smtClean="0">
                <a:latin typeface="Arial" charset="0"/>
                <a:cs typeface="Arial" charset="0"/>
              </a:rPr>
              <a:t>ė Automobilis lab</a:t>
            </a:r>
            <a:r>
              <a:rPr lang="en-US" altLang="lt-LT" dirty="0" smtClean="0">
                <a:latin typeface="Arial" charset="0"/>
                <a:cs typeface="Arial" charset="0"/>
              </a:rPr>
              <a:t>4 </a:t>
            </a:r>
            <a:r>
              <a:rPr lang="en-US" altLang="lt-LT" dirty="0" err="1" smtClean="0">
                <a:latin typeface="Arial" charset="0"/>
                <a:cs typeface="Arial" charset="0"/>
              </a:rPr>
              <a:t>projekte</a:t>
            </a:r>
            <a:endParaRPr lang="lt-LT" altLang="lt-LT" dirty="0" smtClean="0">
              <a:latin typeface="Arial" charset="0"/>
              <a:cs typeface="Arial" charset="0"/>
            </a:endParaRPr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3" y="1627188"/>
            <a:ext cx="645953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3" y="3543300"/>
            <a:ext cx="5153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4170363"/>
            <a:ext cx="81708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67544" y="4130675"/>
            <a:ext cx="8170863" cy="123031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38125" y="590550"/>
            <a:ext cx="856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lt-LT" sz="1800">
                <a:latin typeface="Arial" charset="0"/>
                <a:ea typeface="PMingLiU" pitchFamily="18" charset="-120"/>
              </a:rPr>
              <a:t>Klas</a:t>
            </a:r>
            <a:r>
              <a:rPr lang="lt-LT" altLang="lt-LT" sz="1800">
                <a:latin typeface="Arial" charset="0"/>
                <a:ea typeface="PMingLiU" pitchFamily="18" charset="-120"/>
              </a:rPr>
              <a:t>ę </a:t>
            </a:r>
            <a:r>
              <a:rPr kumimoji="1" lang="lt-LT" altLang="lt-LT" sz="18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Automobilis</a:t>
            </a:r>
            <a:r>
              <a:rPr lang="lt-LT" altLang="lt-LT" sz="1800">
                <a:latin typeface="Arial" charset="0"/>
                <a:ea typeface="PMingLiU" pitchFamily="18" charset="-120"/>
              </a:rPr>
              <a:t> papildome </a:t>
            </a:r>
            <a:r>
              <a:rPr lang="en-US" altLang="lt-LT" sz="1800">
                <a:latin typeface="Arial" charset="0"/>
                <a:ea typeface="PMingLiU" pitchFamily="18" charset="-120"/>
              </a:rPr>
              <a:t>3 naujais duomen</a:t>
            </a:r>
            <a:r>
              <a:rPr lang="lt-LT" altLang="lt-LT" sz="1800">
                <a:latin typeface="Arial" charset="0"/>
                <a:ea typeface="PMingLiU" pitchFamily="18" charset="-120"/>
              </a:rPr>
              <a:t>ų laukais: kodu ir serijiniu numeriu, kurie yra bendri visiems šios klasės objektams</a:t>
            </a:r>
            <a:r>
              <a:rPr lang="en-US" altLang="lt-LT" sz="1800">
                <a:latin typeface="Arial" charset="0"/>
                <a:ea typeface="PMingLiU" pitchFamily="18" charset="-120"/>
              </a:rPr>
              <a:t> ir individualiu registracijos numeriu</a:t>
            </a:r>
            <a:r>
              <a:rPr lang="lt-LT" altLang="lt-LT" sz="1800">
                <a:latin typeface="Arial" charset="0"/>
                <a:ea typeface="PMingLiU" pitchFamily="18" charset="-120"/>
              </a:rPr>
              <a:t>: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87325" y="2716213"/>
            <a:ext cx="856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lt-LT" sz="1800">
                <a:latin typeface="Arial" charset="0"/>
                <a:ea typeface="PMingLiU" pitchFamily="18" charset="-120"/>
              </a:rPr>
              <a:t>R</a:t>
            </a:r>
            <a:r>
              <a:rPr lang="lt-LT" altLang="lt-LT" sz="1800">
                <a:latin typeface="Arial" charset="0"/>
                <a:ea typeface="PMingLiU" pitchFamily="18" charset="-120"/>
              </a:rPr>
              <a:t>egistracijos numerį naudosime DP-medžio raktu</a:t>
            </a:r>
            <a:r>
              <a:rPr lang="en-US" altLang="lt-LT" sz="1800">
                <a:latin typeface="Arial" charset="0"/>
                <a:ea typeface="PMingLiU" pitchFamily="18" charset="-120"/>
              </a:rPr>
              <a:t>.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Registracijos numeris turės formą: TA</a:t>
            </a:r>
            <a:r>
              <a:rPr lang="en-US" altLang="lt-LT" sz="1800">
                <a:latin typeface="Arial" charset="0"/>
                <a:ea typeface="PMingLiU" pitchFamily="18" charset="-120"/>
              </a:rPr>
              <a:t>101, TA102, TA103, ir t.t.:</a:t>
            </a:r>
            <a:endParaRPr lang="lt-LT" altLang="lt-LT" sz="1800">
              <a:latin typeface="Arial" charset="0"/>
              <a:ea typeface="PMingLiU" pitchFamily="18" charset="-120"/>
            </a:endParaRPr>
          </a:p>
        </p:txBody>
      </p:sp>
      <p:pic>
        <p:nvPicPr>
          <p:cNvPr id="26633" name="Picture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063" y="2287588"/>
            <a:ext cx="49355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66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0B022484-C40C-4761-B445-4092D24476CE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toString() panaudojimas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238125" y="5905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  <a:ea typeface="PMingLiU" pitchFamily="18" charset="-120"/>
              </a:rPr>
              <a:t>Tarkime, kad suformavome penkis Automobilis klasės objektus: 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204788" y="2266950"/>
            <a:ext cx="6818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  <a:ea typeface="PMingLiU" pitchFamily="18" charset="-120"/>
              </a:rPr>
              <a:t>Suformuosime aibės objektą, kuriame saugomi šie objektai. DP-medį papildysime tokia tvarka: </a:t>
            </a:r>
            <a:r>
              <a:rPr lang="pt-BR" altLang="lt-LT" sz="1800">
                <a:latin typeface="Arial" charset="0"/>
                <a:ea typeface="PMingLiU" pitchFamily="18" charset="-120"/>
              </a:rPr>
              <a:t>a</a:t>
            </a:r>
            <a:r>
              <a:rPr lang="en-US" altLang="lt-LT" sz="1800">
                <a:latin typeface="Arial" charset="0"/>
                <a:ea typeface="PMingLiU" pitchFamily="18" charset="-120"/>
              </a:rPr>
              <a:t>4</a:t>
            </a:r>
            <a:r>
              <a:rPr lang="pt-BR" altLang="lt-LT" sz="1800">
                <a:latin typeface="Arial" charset="0"/>
                <a:ea typeface="PMingLiU" pitchFamily="18" charset="-120"/>
              </a:rPr>
              <a:t>, a</a:t>
            </a:r>
            <a:r>
              <a:rPr lang="en-US" altLang="lt-LT" sz="1800">
                <a:latin typeface="Arial" charset="0"/>
                <a:ea typeface="PMingLiU" pitchFamily="18" charset="-120"/>
              </a:rPr>
              <a:t>2</a:t>
            </a:r>
            <a:r>
              <a:rPr lang="pt-BR" altLang="lt-LT" sz="1800">
                <a:latin typeface="Arial" charset="0"/>
                <a:ea typeface="PMingLiU" pitchFamily="18" charset="-120"/>
              </a:rPr>
              <a:t>, a5, a1, a3</a:t>
            </a:r>
            <a:r>
              <a:rPr lang="lt-LT" altLang="lt-LT" sz="1800">
                <a:latin typeface="Arial" charset="0"/>
                <a:ea typeface="PMingLiU" pitchFamily="18" charset="-120"/>
              </a:rPr>
              <a:t>. Tada </a:t>
            </a:r>
            <a:r>
              <a:rPr lang="en-US" altLang="lt-LT" sz="1800">
                <a:latin typeface="Arial" charset="0"/>
                <a:ea typeface="PMingLiU" pitchFamily="18" charset="-120"/>
              </a:rPr>
              <a:t>aib</a:t>
            </a:r>
            <a:r>
              <a:rPr lang="lt-LT" altLang="lt-LT" sz="1800">
                <a:latin typeface="Arial" charset="0"/>
                <a:ea typeface="PMingLiU" pitchFamily="18" charset="-120"/>
              </a:rPr>
              <a:t>ės objekto klasės </a:t>
            </a:r>
            <a:r>
              <a:rPr kumimoji="1" lang="lt-LT" altLang="lt-LT" sz="18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BstSetKTU</a:t>
            </a:r>
            <a:r>
              <a:rPr lang="lt-LT" altLang="lt-LT" sz="1800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metodas </a:t>
            </a:r>
            <a:r>
              <a:rPr kumimoji="1" lang="lt-LT" altLang="lt-LT" sz="18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toString</a:t>
            </a:r>
            <a:r>
              <a:rPr kumimoji="1" lang="en-US" altLang="lt-LT" sz="18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()</a:t>
            </a:r>
            <a:r>
              <a:rPr kumimoji="1" lang="lt-LT" altLang="lt-LT" sz="1800" b="1" i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suformuos tokią eilutę, kurią galima išspausdinti į ekraną: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50" y="4203700"/>
            <a:ext cx="4733925" cy="1441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385763" y="5776913"/>
            <a:ext cx="2584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Klas</a:t>
            </a:r>
            <a:r>
              <a:rPr lang="lt-LT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ės Automobilis metodo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toString() rezultatas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2952750" y="5776913"/>
            <a:ext cx="249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Klas</a:t>
            </a:r>
            <a:r>
              <a:rPr lang="lt-LT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ės BstSetKTU metodo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toString() rezultatas</a:t>
            </a:r>
          </a:p>
        </p:txBody>
      </p:sp>
      <p:pic>
        <p:nvPicPr>
          <p:cNvPr id="27656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8" y="4348163"/>
            <a:ext cx="406876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7075" y="4348163"/>
            <a:ext cx="4257675" cy="239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27654" idx="0"/>
          </p:cNvCxnSpPr>
          <p:nvPr/>
        </p:nvCxnSpPr>
        <p:spPr>
          <a:xfrm flipV="1">
            <a:off x="1677988" y="4587875"/>
            <a:ext cx="630237" cy="118903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9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00" y="1060450"/>
            <a:ext cx="81391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0700" y="2770188"/>
            <a:ext cx="3413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88988" y="4276725"/>
            <a:ext cx="554037" cy="1236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62" name="TextBox 7"/>
          <p:cNvSpPr txBox="1">
            <a:spLocks noChangeArrowheads="1"/>
          </p:cNvSpPr>
          <p:nvPr/>
        </p:nvSpPr>
        <p:spPr bwMode="auto">
          <a:xfrm>
            <a:off x="1660525" y="3573463"/>
            <a:ext cx="181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Automobilis klasės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objektų raktai</a:t>
            </a:r>
          </a:p>
        </p:txBody>
      </p:sp>
      <p:cxnSp>
        <p:nvCxnSpPr>
          <p:cNvPr id="15" name="Straight Arrow Connector 14"/>
          <p:cNvCxnSpPr>
            <a:stCxn id="27655" idx="0"/>
          </p:cNvCxnSpPr>
          <p:nvPr/>
        </p:nvCxnSpPr>
        <p:spPr>
          <a:xfrm flipH="1" flipV="1">
            <a:off x="3746500" y="5645150"/>
            <a:ext cx="452438" cy="1317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662" idx="1"/>
          </p:cNvCxnSpPr>
          <p:nvPr/>
        </p:nvCxnSpPr>
        <p:spPr>
          <a:xfrm flipH="1">
            <a:off x="1065213" y="3835400"/>
            <a:ext cx="595312" cy="4333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76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313FFDE-4096-4DDA-977A-1082DB37266F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Tiesioginis (preorder)</a:t>
            </a:r>
            <a:r>
              <a:rPr lang="en-US" altLang="lt-LT" smtClean="0">
                <a:latin typeface="Arial" charset="0"/>
                <a:cs typeface="Arial" charset="0"/>
              </a:rPr>
              <a:t> med</a:t>
            </a:r>
            <a:r>
              <a:rPr lang="lt-LT" altLang="lt-LT" smtClean="0">
                <a:latin typeface="Arial" charset="0"/>
                <a:cs typeface="Arial" charset="0"/>
              </a:rPr>
              <a:t>žio apėjimas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738" y="1965325"/>
            <a:ext cx="689927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sz="14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sz="1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sz="1400" b="1" dirty="0" err="1">
                <a:latin typeface="Courier New" pitchFamily="49" charset="0"/>
                <a:cs typeface="Courier New" pitchFamily="49" charset="0"/>
              </a:rPr>
              <a:t>Tiesioginis_apėjimas(Viršūnė</a:t>
            </a:r>
            <a:r>
              <a:rPr lang="lt-LT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(Viršūnė &lt;&gt; </a:t>
            </a:r>
            <a:r>
              <a:rPr lang="lt-LT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Println(Viršūnė</a:t>
            </a: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Tiesioginis_apėjimas(Viršūnės</a:t>
            </a: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Tiesioginis_apėjimas(Viršūnės</a:t>
            </a: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 fontAlgn="auto">
              <a:spcAft>
                <a:spcPts val="0"/>
              </a:spcAft>
              <a:defRPr/>
            </a:pPr>
            <a:r>
              <a:rPr lang="lt-LT" sz="1400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80975" y="620713"/>
            <a:ext cx="8856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Tiesioginiu medžio apėjimu pirmiausia </a:t>
            </a:r>
            <a:r>
              <a:rPr lang="en-US" altLang="lt-LT" sz="1800">
                <a:latin typeface="Arial" charset="0"/>
              </a:rPr>
              <a:t>aplankoma </a:t>
            </a:r>
            <a:r>
              <a:rPr lang="lt-LT" altLang="lt-LT" sz="1800">
                <a:latin typeface="Arial" charset="0"/>
              </a:rPr>
              <a:t>viršūnė, po to kairysis ir dešinysis pomedžiai.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Šiuo apėjimu gautas viršūnes </a:t>
            </a:r>
            <a:r>
              <a:rPr lang="lt-LT" altLang="lt-LT" sz="1800" b="1">
                <a:solidFill>
                  <a:srgbClr val="FF0000"/>
                </a:solidFill>
                <a:latin typeface="Arial" charset="0"/>
              </a:rPr>
              <a:t>ta pačia tvarka </a:t>
            </a:r>
            <a:r>
              <a:rPr lang="lt-LT" altLang="lt-LT" sz="1800">
                <a:latin typeface="Arial" charset="0"/>
              </a:rPr>
              <a:t>talpinant kitame medyje, gaunamas identiškas medis pirmajam, todėl tinka panaudojimui </a:t>
            </a:r>
            <a:r>
              <a:rPr kumimoji="1" lang="lt-LT" altLang="lt-LT" sz="1800" b="1" i="1">
                <a:solidFill>
                  <a:srgbClr val="0070C0"/>
                </a:solidFill>
                <a:latin typeface="Arial" charset="0"/>
              </a:rPr>
              <a:t>clone() </a:t>
            </a:r>
            <a:r>
              <a:rPr lang="lt-LT" altLang="lt-LT" sz="1800">
                <a:latin typeface="Arial" charset="0"/>
              </a:rPr>
              <a:t>metode.</a:t>
            </a:r>
          </a:p>
        </p:txBody>
      </p:sp>
      <p:sp>
        <p:nvSpPr>
          <p:cNvPr id="73737" name="Rectangle 5"/>
          <p:cNvSpPr>
            <a:spLocks noChangeArrowheads="1"/>
          </p:cNvSpPr>
          <p:nvPr/>
        </p:nvSpPr>
        <p:spPr bwMode="auto">
          <a:xfrm>
            <a:off x="468313" y="5457825"/>
            <a:ext cx="3671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solidFill>
                  <a:srgbClr val="000000"/>
                </a:solidFill>
              </a:rPr>
              <a:t>Apėjimo rezultatas: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000000"/>
                </a:solidFill>
              </a:rPr>
              <a:t>15, 6, 3, 2, 4, 7, 18, 17, 20</a:t>
            </a:r>
          </a:p>
        </p:txBody>
      </p:sp>
      <p:pic>
        <p:nvPicPr>
          <p:cNvPr id="28678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1575" y="3040063"/>
            <a:ext cx="3987800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280150" y="3519488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183438" y="2740025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554663" y="4308475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114925" y="5108575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067425" y="513715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9425" y="4321175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8120063" y="350678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7620000" y="433070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8566150" y="435610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286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3F09FBB-6461-4F48-9436-E87E97D49B12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2868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564647"/>
            <a:ext cx="6225580" cy="4920215"/>
          </a:xfrm>
          <a:prstGeom prst="rect">
            <a:avLst/>
          </a:prstGeom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clone() realizacija</a:t>
            </a:r>
            <a:r>
              <a:rPr lang="en-US" altLang="lt-LT" smtClean="0">
                <a:latin typeface="Arial" charset="0"/>
                <a:cs typeface="Arial" charset="0"/>
              </a:rPr>
              <a:t>                                                                                       </a:t>
            </a:r>
            <a:r>
              <a:rPr lang="lt-LT" altLang="lt-LT" smtClean="0">
                <a:latin typeface="Arial" charset="0"/>
                <a:cs typeface="Arial" charset="0"/>
              </a:rPr>
              <a:t>    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0130" y="576263"/>
            <a:ext cx="86423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 dirty="0">
                <a:latin typeface="Arial" charset="0"/>
                <a:ea typeface="PMingLiU" pitchFamily="18" charset="-120"/>
              </a:rPr>
              <a:t>Metodo realizacijos principai tokie patys kaip ir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 </a:t>
            </a:r>
            <a:r>
              <a:rPr lang="en-US" altLang="lt-LT" sz="1800" dirty="0" err="1">
                <a:latin typeface="Arial" charset="0"/>
                <a:ea typeface="PMingLiU" pitchFamily="18" charset="-120"/>
              </a:rPr>
              <a:t>klas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ės </a:t>
            </a:r>
            <a:r>
              <a:rPr kumimoji="1" lang="lt-LT" altLang="lt-LT" sz="1800" b="1" i="1" dirty="0" err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ListKTU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 atveju, išskyrus tai, kad medžio elementai apeinami tiesioginiu medžio apėjimu.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lt-LT" sz="1800" b="1" i="1" dirty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clone()</a:t>
            </a:r>
            <a:r>
              <a:rPr kumimoji="1" lang="lt-LT" altLang="lt-LT" sz="1800" b="1" i="1" dirty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metodas sukuria ir grąžina aibės, realizuotos DP-medžiu, kopiją.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7545" y="4221088"/>
            <a:ext cx="8424936" cy="22322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3737" y="5187950"/>
            <a:ext cx="5478463" cy="762000"/>
          </a:xfrm>
          <a:prstGeom prst="roundRect">
            <a:avLst>
              <a:gd name="adj" fmla="val 9298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7544" y="1575154"/>
            <a:ext cx="8424936" cy="2437897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4" name="TextBox 14"/>
          <p:cNvSpPr txBox="1">
            <a:spLocks noChangeArrowheads="1"/>
          </p:cNvSpPr>
          <p:nvPr/>
        </p:nvSpPr>
        <p:spPr bwMode="auto">
          <a:xfrm>
            <a:off x="7055347" y="5443538"/>
            <a:ext cx="16081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Atliekamas tiesioginis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medžio apėjimas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72200" y="5735638"/>
            <a:ext cx="749300" cy="7778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TextBox 14"/>
          <p:cNvSpPr txBox="1">
            <a:spLocks noChangeArrowheads="1"/>
          </p:cNvSpPr>
          <p:nvPr/>
        </p:nvSpPr>
        <p:spPr bwMode="auto">
          <a:xfrm>
            <a:off x="4814093" y="4652963"/>
            <a:ext cx="2062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200" b="1" dirty="0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Per </a:t>
            </a:r>
            <a:r>
              <a:rPr lang="en-US" altLang="lt-LT" sz="1200" b="1" dirty="0" err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parametrus</a:t>
            </a:r>
            <a:r>
              <a:rPr lang="en-US" altLang="lt-LT" sz="1200" b="1" dirty="0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 </a:t>
            </a:r>
            <a:r>
              <a:rPr lang="en-US" altLang="lt-LT" sz="1200" b="1" dirty="0" err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perduodamas</a:t>
            </a:r>
            <a:r>
              <a:rPr lang="en-US" altLang="lt-LT" sz="1200" b="1" dirty="0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 </a:t>
            </a:r>
            <a:r>
              <a:rPr lang="en-US" altLang="lt-LT" sz="1200" b="1" dirty="0" err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medis</a:t>
            </a:r>
            <a:endParaRPr lang="lt-LT" altLang="lt-LT" sz="1200" b="1" dirty="0">
              <a:solidFill>
                <a:schemeClr val="accent2"/>
              </a:solidFill>
              <a:latin typeface="Arial" charset="0"/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6415" y="5013176"/>
            <a:ext cx="555625" cy="482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970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9405BDB-4BCE-4464-A5FA-3FDE4888792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0" y="581025"/>
            <a:ext cx="8796338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en-US" altLang="lt-LT" smtClean="0">
                <a:latin typeface="Arial" charset="0"/>
                <a:cs typeface="Arial" charset="0"/>
              </a:rPr>
              <a:t>c</a:t>
            </a:r>
            <a:r>
              <a:rPr lang="lt-LT" altLang="lt-LT" smtClean="0">
                <a:latin typeface="Arial" charset="0"/>
                <a:cs typeface="Arial" charset="0"/>
              </a:rPr>
              <a:t>lone() demonstracija (</a:t>
            </a:r>
            <a:r>
              <a:rPr lang="en-US" altLang="lt-LT" smtClean="0">
                <a:latin typeface="Arial" charset="0"/>
                <a:cs typeface="Arial" charset="0"/>
              </a:rPr>
              <a:t>1)                                      </a:t>
            </a:r>
            <a:r>
              <a:rPr lang="lt-LT" altLang="lt-LT" smtClean="0">
                <a:latin typeface="Arial" charset="0"/>
                <a:cs typeface="Arial" charset="0"/>
              </a:rPr>
              <a:t>      </a:t>
            </a:r>
            <a:r>
              <a:rPr lang="en-US" altLang="lt-LT" smtClean="0">
                <a:latin typeface="Arial" charset="0"/>
                <a:cs typeface="Arial" charset="0"/>
              </a:rPr>
              <a:t>                                  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sp>
        <p:nvSpPr>
          <p:cNvPr id="30724" name="TextBox 8"/>
          <p:cNvSpPr txBox="1">
            <a:spLocks noChangeArrowheads="1"/>
          </p:cNvSpPr>
          <p:nvPr/>
        </p:nvSpPr>
        <p:spPr bwMode="auto">
          <a:xfrm>
            <a:off x="6218238" y="2243138"/>
            <a:ext cx="265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Suformuojam</a:t>
            </a: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as A</a:t>
            </a:r>
            <a:r>
              <a:rPr lang="en-US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utomobili</a:t>
            </a: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s klasės objektų masyvas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78488" y="2511425"/>
            <a:ext cx="509587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TextBox 11"/>
          <p:cNvSpPr txBox="1">
            <a:spLocks noChangeArrowheads="1"/>
          </p:cNvSpPr>
          <p:nvPr/>
        </p:nvSpPr>
        <p:spPr bwMode="auto">
          <a:xfrm>
            <a:off x="4365625" y="3857625"/>
            <a:ext cx="2503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Papildomas aibės objektas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52863" y="4013200"/>
            <a:ext cx="509587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TextBox 13"/>
          <p:cNvSpPr txBox="1">
            <a:spLocks noChangeArrowheads="1"/>
          </p:cNvSpPr>
          <p:nvPr/>
        </p:nvSpPr>
        <p:spPr bwMode="auto">
          <a:xfrm>
            <a:off x="5792788" y="2998788"/>
            <a:ext cx="292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Sukuriamas Automobilis klasės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objektų aibės objektas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48275" y="3279775"/>
            <a:ext cx="51117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0" name="TextBox 16"/>
          <p:cNvSpPr txBox="1">
            <a:spLocks noChangeArrowheads="1"/>
          </p:cNvSpPr>
          <p:nvPr/>
        </p:nvSpPr>
        <p:spPr bwMode="auto">
          <a:xfrm>
            <a:off x="6840538" y="4776788"/>
            <a:ext cx="2201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Sukuriama automobilių aibės objekto kopija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76925" y="5040313"/>
            <a:ext cx="96361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Box 19"/>
          <p:cNvSpPr txBox="1">
            <a:spLocks noChangeArrowheads="1"/>
          </p:cNvSpPr>
          <p:nvPr/>
        </p:nvSpPr>
        <p:spPr bwMode="auto">
          <a:xfrm>
            <a:off x="4394200" y="5394325"/>
            <a:ext cx="413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Automobilių aibės objekto kopija papildoma dvejais Automobilis klasės objektais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35338" y="5657850"/>
            <a:ext cx="963612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4" name="TextBox 13"/>
          <p:cNvSpPr txBox="1">
            <a:spLocks noChangeArrowheads="1"/>
          </p:cNvSpPr>
          <p:nvPr/>
        </p:nvSpPr>
        <p:spPr bwMode="auto">
          <a:xfrm>
            <a:off x="7281863" y="4252913"/>
            <a:ext cx="181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Grafinis med</a:t>
            </a: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žio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 išvedimas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84988" y="4524375"/>
            <a:ext cx="37782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1600" y="3089275"/>
            <a:ext cx="3598863" cy="292100"/>
          </a:xfrm>
          <a:prstGeom prst="rect">
            <a:avLst/>
          </a:prstGeom>
          <a:noFill/>
          <a:ln>
            <a:solidFill>
              <a:srgbClr val="00E64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4575" y="3402013"/>
            <a:ext cx="3992563" cy="292100"/>
          </a:xfrm>
          <a:prstGeom prst="rect">
            <a:avLst/>
          </a:prstGeom>
          <a:noFill/>
          <a:ln>
            <a:solidFill>
              <a:srgbClr val="00E64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97100" y="4379913"/>
            <a:ext cx="4392613" cy="292100"/>
          </a:xfrm>
          <a:prstGeom prst="rect">
            <a:avLst/>
          </a:prstGeom>
          <a:noFill/>
          <a:ln>
            <a:solidFill>
              <a:srgbClr val="00E64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525" y="4384675"/>
            <a:ext cx="938213" cy="292100"/>
          </a:xfrm>
          <a:prstGeom prst="rect">
            <a:avLst/>
          </a:prstGeom>
          <a:noFill/>
          <a:ln>
            <a:solidFill>
              <a:srgbClr val="00E64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3074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6EA9F71-73A4-42F0-928E-DC5B3021D929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en-US" altLang="lt-LT" smtClean="0">
                <a:latin typeface="Arial" charset="0"/>
                <a:cs typeface="Arial" charset="0"/>
              </a:rPr>
              <a:t>c</a:t>
            </a:r>
            <a:r>
              <a:rPr lang="lt-LT" altLang="lt-LT" smtClean="0">
                <a:latin typeface="Arial" charset="0"/>
                <a:cs typeface="Arial" charset="0"/>
              </a:rPr>
              <a:t>lone() demonstracija (</a:t>
            </a:r>
            <a:r>
              <a:rPr lang="en-US" altLang="lt-LT" smtClean="0">
                <a:latin typeface="Arial" charset="0"/>
                <a:cs typeface="Arial" charset="0"/>
              </a:rPr>
              <a:t>2)                                                  </a:t>
            </a:r>
            <a:r>
              <a:rPr lang="lt-LT" altLang="lt-LT" smtClean="0">
                <a:latin typeface="Arial" charset="0"/>
                <a:cs typeface="Arial" charset="0"/>
              </a:rPr>
              <a:t>      </a:t>
            </a:r>
            <a:r>
              <a:rPr lang="en-US" altLang="lt-LT" smtClean="0">
                <a:latin typeface="Arial" charset="0"/>
                <a:cs typeface="Arial" charset="0"/>
              </a:rPr>
              <a:t>                       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pic>
        <p:nvPicPr>
          <p:cNvPr id="31747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0" y="638175"/>
            <a:ext cx="8678863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DE9CBB19-9252-4AA0-BD37-D1D33C4BEAA9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Atvirkštinis (postorder)</a:t>
            </a:r>
            <a:r>
              <a:rPr lang="en-US" altLang="lt-LT" smtClean="0">
                <a:latin typeface="Arial" charset="0"/>
                <a:cs typeface="Arial" charset="0"/>
              </a:rPr>
              <a:t> med</a:t>
            </a:r>
            <a:r>
              <a:rPr lang="lt-LT" altLang="lt-LT" smtClean="0">
                <a:latin typeface="Arial" charset="0"/>
                <a:cs typeface="Arial" charset="0"/>
              </a:rPr>
              <a:t>žio apėjimas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313" y="1339850"/>
            <a:ext cx="6559550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sz="16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sz="1600" b="1" dirty="0" err="1">
                <a:latin typeface="Courier New" pitchFamily="49" charset="0"/>
                <a:cs typeface="Courier New" pitchFamily="49" charset="0"/>
              </a:rPr>
              <a:t>Atvirkštinis_apėjimas(Medis</a:t>
            </a:r>
            <a:r>
              <a:rPr lang="lt-LT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(Medis &lt;&gt; </a:t>
            </a:r>
            <a:r>
              <a:rPr lang="lt-LT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Atvirkštinis_apėjimas(Medžio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Atvirkštinis_apėjimas(Medžio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Println(Medis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80975" y="620713"/>
            <a:ext cx="8856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Atvirkštiniu medžio apėjimu pirmiausia </a:t>
            </a:r>
            <a:r>
              <a:rPr lang="en-US" altLang="lt-LT" sz="1800">
                <a:latin typeface="Arial" charset="0"/>
              </a:rPr>
              <a:t>apeinamas </a:t>
            </a:r>
            <a:r>
              <a:rPr lang="lt-LT" altLang="lt-LT" sz="1800">
                <a:latin typeface="Arial" charset="0"/>
              </a:rPr>
              <a:t>kairysis, po to dešinysis pomedžiai, ir viršūnė.</a:t>
            </a:r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468313" y="5457825"/>
            <a:ext cx="3671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solidFill>
                  <a:srgbClr val="000000"/>
                </a:solidFill>
              </a:rPr>
              <a:t>Apėjimo rezultatas: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000000"/>
                </a:solidFill>
              </a:rPr>
              <a:t>2, 4, 3, 7, 6, 17, 20, 18, 15</a:t>
            </a:r>
          </a:p>
        </p:txBody>
      </p:sp>
      <p:pic>
        <p:nvPicPr>
          <p:cNvPr id="3277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988" y="3094038"/>
            <a:ext cx="3987800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927725" y="5205413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979988" y="518953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426075" y="436245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686550" y="4386263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43625" y="3570288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64425" y="436245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8428038" y="438308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945438" y="3554413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027863" y="2786063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327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069EB41E-08B0-45A4-A5E4-3ED007801516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3278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1"/>
          <p:cNvSpPr txBox="1">
            <a:spLocks noChangeArrowheads="1"/>
          </p:cNvSpPr>
          <p:nvPr/>
        </p:nvSpPr>
        <p:spPr bwMode="auto">
          <a:xfrm>
            <a:off x="-255588" y="5430838"/>
            <a:ext cx="878522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>
                <a:latin typeface="Arial" charset="0"/>
                <a:ea typeface="PMingLiU" pitchFamily="18" charset="-120"/>
              </a:rPr>
              <a:t>     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Paieškos </a:t>
            </a:r>
            <a:r>
              <a:rPr lang="en-US" altLang="lt-LT" sz="1800">
                <a:latin typeface="Arial" charset="0"/>
                <a:ea typeface="PMingLiU" pitchFamily="18" charset="-120"/>
              </a:rPr>
              <a:t> e</a:t>
            </a:r>
            <a:r>
              <a:rPr lang="lt-LT" altLang="lt-LT" sz="1800">
                <a:latin typeface="Arial" charset="0"/>
                <a:ea typeface="PMingLiU" pitchFamily="18" charset="-120"/>
              </a:rPr>
              <a:t>rdvė        N</a:t>
            </a:r>
            <a:r>
              <a:rPr lang="en-US" altLang="lt-LT" sz="1800">
                <a:latin typeface="Arial" charset="0"/>
                <a:ea typeface="PMingLiU" pitchFamily="18" charset="-120"/>
              </a:rPr>
              <a:t> =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N</a:t>
            </a:r>
            <a:r>
              <a:rPr lang="en-US" altLang="lt-LT" sz="1800">
                <a:latin typeface="Arial" charset="0"/>
                <a:ea typeface="PMingLiU" pitchFamily="18" charset="-120"/>
              </a:rPr>
              <a:t>/2</a:t>
            </a:r>
            <a:r>
              <a:rPr kumimoji="1" lang="en-US" altLang="en-US" sz="1800" baseline="30000">
                <a:latin typeface="Arial" charset="0"/>
                <a:ea typeface="PMingLiU" pitchFamily="18" charset="-120"/>
              </a:rPr>
              <a:t>0</a:t>
            </a:r>
            <a:r>
              <a:rPr lang="lt-LT" altLang="lt-LT" sz="1800">
                <a:latin typeface="Arial" charset="0"/>
                <a:ea typeface="PMingLiU" pitchFamily="18" charset="-120"/>
              </a:rPr>
              <a:t>          N</a:t>
            </a:r>
            <a:r>
              <a:rPr lang="en-US" altLang="lt-LT" sz="1800">
                <a:latin typeface="Arial" charset="0"/>
                <a:ea typeface="PMingLiU" pitchFamily="18" charset="-120"/>
              </a:rPr>
              <a:t> =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N</a:t>
            </a:r>
            <a:r>
              <a:rPr lang="en-US" altLang="lt-LT" sz="1800">
                <a:latin typeface="Arial" charset="0"/>
                <a:ea typeface="PMingLiU" pitchFamily="18" charset="-120"/>
              </a:rPr>
              <a:t>/2</a:t>
            </a:r>
            <a:r>
              <a:rPr kumimoji="1" lang="en-US" altLang="en-US" sz="1800" baseline="30000">
                <a:latin typeface="Arial" charset="0"/>
                <a:ea typeface="PMingLiU" pitchFamily="18" charset="-120"/>
              </a:rPr>
              <a:t>1</a:t>
            </a:r>
            <a:r>
              <a:rPr lang="lt-LT" altLang="lt-LT" sz="1800">
                <a:latin typeface="Arial" charset="0"/>
                <a:ea typeface="PMingLiU" pitchFamily="18" charset="-120"/>
              </a:rPr>
              <a:t>                       N</a:t>
            </a:r>
            <a:r>
              <a:rPr lang="en-US" altLang="lt-LT" sz="1800">
                <a:latin typeface="Arial" charset="0"/>
                <a:ea typeface="PMingLiU" pitchFamily="18" charset="-120"/>
              </a:rPr>
              <a:t> = </a:t>
            </a:r>
            <a:r>
              <a:rPr lang="lt-LT" altLang="lt-LT" sz="1800">
                <a:latin typeface="Arial" charset="0"/>
                <a:ea typeface="PMingLiU" pitchFamily="18" charset="-120"/>
              </a:rPr>
              <a:t>N</a:t>
            </a:r>
            <a:r>
              <a:rPr lang="en-US" altLang="lt-LT" sz="1800">
                <a:latin typeface="Arial" charset="0"/>
                <a:ea typeface="PMingLiU" pitchFamily="18" charset="-120"/>
              </a:rPr>
              <a:t>/2</a:t>
            </a:r>
            <a:r>
              <a:rPr kumimoji="1" lang="en-US" altLang="en-US" sz="1800" baseline="30000">
                <a:latin typeface="Arial" charset="0"/>
                <a:ea typeface="PMingLiU" pitchFamily="18" charset="-120"/>
              </a:rPr>
              <a:t>2</a:t>
            </a:r>
            <a:endParaRPr lang="lt-LT" altLang="lt-LT" sz="1800">
              <a:latin typeface="Arial" charset="0"/>
              <a:ea typeface="PMingLiU" pitchFamily="18" charset="-120"/>
            </a:endParaRPr>
          </a:p>
        </p:txBody>
      </p:sp>
      <p:sp>
        <p:nvSpPr>
          <p:cNvPr id="6147" name="Title 9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Kas tas </a:t>
            </a:r>
            <a:r>
              <a:rPr lang="en-US" altLang="en-US" smtClean="0">
                <a:latin typeface="Arial" charset="0"/>
                <a:cs typeface="Arial" charset="0"/>
              </a:rPr>
              <a:t>O(log</a:t>
            </a:r>
            <a:r>
              <a:rPr kumimoji="1"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lt-LT" altLang="en-US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  <a:r>
              <a:rPr lang="lt-LT" altLang="en-US" smtClean="0">
                <a:latin typeface="Arial" charset="0"/>
                <a:cs typeface="Arial" charset="0"/>
              </a:rPr>
              <a:t>?</a:t>
            </a:r>
            <a:r>
              <a:rPr lang="lt-LT" altLang="lt-LT" smtClean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1403350" y="1555750"/>
          <a:ext cx="504825" cy="33861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37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38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43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166" name="Text Box 46"/>
          <p:cNvSpPr txBox="1">
            <a:spLocks noChangeArrowheads="1"/>
          </p:cNvSpPr>
          <p:nvPr/>
        </p:nvSpPr>
        <p:spPr bwMode="auto">
          <a:xfrm>
            <a:off x="2724150" y="1527175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t-LT" altLang="lt-LT" sz="2400" b="1">
                <a:latin typeface="Arial" charset="0"/>
                <a:ea typeface="PMingLiU" pitchFamily="18" charset="-120"/>
              </a:rPr>
              <a:t>i1</a:t>
            </a:r>
            <a:endParaRPr lang="en-GB" altLang="lt-LT" sz="2400" b="1">
              <a:latin typeface="Arial" charset="0"/>
              <a:ea typeface="PMingLiU" pitchFamily="18" charset="-120"/>
            </a:endParaRPr>
          </a:p>
        </p:txBody>
      </p:sp>
      <p:sp>
        <p:nvSpPr>
          <p:cNvPr id="6167" name="Text Box 47"/>
          <p:cNvSpPr txBox="1">
            <a:spLocks noChangeArrowheads="1"/>
          </p:cNvSpPr>
          <p:nvPr/>
        </p:nvSpPr>
        <p:spPr bwMode="auto">
          <a:xfrm>
            <a:off x="2700338" y="3003550"/>
            <a:ext cx="7318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lt-LT" sz="2400" b="1">
                <a:latin typeface="Arial" charset="0"/>
                <a:ea typeface="PMingLiU" pitchFamily="18" charset="-120"/>
              </a:rPr>
              <a:t>mid</a:t>
            </a:r>
          </a:p>
        </p:txBody>
      </p:sp>
      <p:sp>
        <p:nvSpPr>
          <p:cNvPr id="6168" name="Text Box 48"/>
          <p:cNvSpPr txBox="1">
            <a:spLocks noChangeArrowheads="1"/>
          </p:cNvSpPr>
          <p:nvPr/>
        </p:nvSpPr>
        <p:spPr bwMode="auto">
          <a:xfrm>
            <a:off x="2771775" y="49418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t-LT" altLang="lt-LT" sz="2400" b="1">
                <a:latin typeface="Arial" charset="0"/>
                <a:ea typeface="PMingLiU" pitchFamily="18" charset="-120"/>
              </a:rPr>
              <a:t>i2</a:t>
            </a:r>
            <a:endParaRPr lang="en-GB" altLang="lt-LT" sz="2400" b="1">
              <a:latin typeface="Arial" charset="0"/>
              <a:ea typeface="PMingLiU" pitchFamily="18" charset="-120"/>
            </a:endParaRPr>
          </a:p>
        </p:txBody>
      </p:sp>
      <p:sp>
        <p:nvSpPr>
          <p:cNvPr id="6169" name="Line 49"/>
          <p:cNvSpPr>
            <a:spLocks noChangeShapeType="1"/>
          </p:cNvSpPr>
          <p:nvPr/>
        </p:nvSpPr>
        <p:spPr bwMode="auto">
          <a:xfrm flipH="1">
            <a:off x="2268538" y="3244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70" name="Text Box 46"/>
          <p:cNvSpPr txBox="1">
            <a:spLocks noChangeArrowheads="1"/>
          </p:cNvSpPr>
          <p:nvPr/>
        </p:nvSpPr>
        <p:spPr bwMode="auto">
          <a:xfrm>
            <a:off x="4283075" y="1527175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t-LT" altLang="lt-LT" sz="2400" b="1">
                <a:latin typeface="Arial" charset="0"/>
                <a:ea typeface="PMingLiU" pitchFamily="18" charset="-120"/>
              </a:rPr>
              <a:t>i1</a:t>
            </a:r>
            <a:endParaRPr lang="en-GB" altLang="lt-LT" sz="2400" b="1">
              <a:latin typeface="Arial" charset="0"/>
              <a:ea typeface="PMingLiU" pitchFamily="18" charset="-120"/>
            </a:endParaRPr>
          </a:p>
        </p:txBody>
      </p:sp>
      <p:sp>
        <p:nvSpPr>
          <p:cNvPr id="6171" name="Text Box 47"/>
          <p:cNvSpPr txBox="1">
            <a:spLocks noChangeArrowheads="1"/>
          </p:cNvSpPr>
          <p:nvPr/>
        </p:nvSpPr>
        <p:spPr bwMode="auto">
          <a:xfrm>
            <a:off x="4211638" y="2030413"/>
            <a:ext cx="7318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lt-LT" sz="2400" b="1">
                <a:latin typeface="Arial" charset="0"/>
                <a:ea typeface="PMingLiU" pitchFamily="18" charset="-120"/>
              </a:rPr>
              <a:t>mid</a:t>
            </a:r>
          </a:p>
        </p:txBody>
      </p:sp>
      <p:sp>
        <p:nvSpPr>
          <p:cNvPr id="6172" name="Text Box 55"/>
          <p:cNvSpPr txBox="1">
            <a:spLocks noChangeArrowheads="1"/>
          </p:cNvSpPr>
          <p:nvPr/>
        </p:nvSpPr>
        <p:spPr bwMode="auto">
          <a:xfrm>
            <a:off x="4211638" y="3022600"/>
            <a:ext cx="5095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t-LT" altLang="lt-LT" sz="2400" b="1">
                <a:latin typeface="Arial" charset="0"/>
                <a:ea typeface="PMingLiU" pitchFamily="18" charset="-120"/>
              </a:rPr>
              <a:t>i2</a:t>
            </a:r>
            <a:endParaRPr lang="en-GB" altLang="lt-LT" sz="2800" b="1">
              <a:latin typeface="Arial" charset="0"/>
              <a:ea typeface="PMingLiU" pitchFamily="18" charset="-120"/>
            </a:endParaRPr>
          </a:p>
        </p:txBody>
      </p:sp>
      <p:sp>
        <p:nvSpPr>
          <p:cNvPr id="6173" name="Text Box 46"/>
          <p:cNvSpPr txBox="1">
            <a:spLocks noChangeArrowheads="1"/>
          </p:cNvSpPr>
          <p:nvPr/>
        </p:nvSpPr>
        <p:spPr bwMode="auto">
          <a:xfrm>
            <a:off x="6011863" y="2463800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t-LT" altLang="lt-LT" sz="2400" b="1">
                <a:latin typeface="Arial" charset="0"/>
                <a:ea typeface="PMingLiU" pitchFamily="18" charset="-120"/>
              </a:rPr>
              <a:t>i1</a:t>
            </a:r>
            <a:endParaRPr lang="en-GB" altLang="lt-LT" sz="2400" b="1">
              <a:latin typeface="Arial" charset="0"/>
              <a:ea typeface="PMingLiU" pitchFamily="18" charset="-120"/>
            </a:endParaRPr>
          </a:p>
        </p:txBody>
      </p:sp>
      <p:sp>
        <p:nvSpPr>
          <p:cNvPr id="6174" name="Text Box 47"/>
          <p:cNvSpPr txBox="1">
            <a:spLocks noChangeArrowheads="1"/>
          </p:cNvSpPr>
          <p:nvPr/>
        </p:nvSpPr>
        <p:spPr bwMode="auto">
          <a:xfrm>
            <a:off x="7067550" y="2462213"/>
            <a:ext cx="1825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lt-LT" sz="2400" b="1">
                <a:latin typeface="Arial" charset="0"/>
                <a:ea typeface="PMingLiU" pitchFamily="18" charset="-120"/>
              </a:rPr>
              <a:t>mid</a:t>
            </a:r>
            <a:r>
              <a:rPr lang="en-GB" altLang="lt-LT" sz="2400">
                <a:latin typeface="Arial" charset="0"/>
                <a:ea typeface="PMingLiU" pitchFamily="18" charset="-120"/>
              </a:rPr>
              <a:t> (</a:t>
            </a:r>
            <a:r>
              <a:rPr lang="en-US" altLang="lt-LT" sz="2400">
                <a:solidFill>
                  <a:srgbClr val="FF0066"/>
                </a:solidFill>
                <a:latin typeface="Arial" charset="0"/>
                <a:ea typeface="PMingLiU" pitchFamily="18" charset="-120"/>
              </a:rPr>
              <a:t>Rasta</a:t>
            </a:r>
            <a:r>
              <a:rPr lang="lt-LT" altLang="lt-LT" sz="2400">
                <a:latin typeface="Arial" charset="0"/>
                <a:ea typeface="PMingLiU" pitchFamily="18" charset="-120"/>
              </a:rPr>
              <a:t>)</a:t>
            </a:r>
            <a:endParaRPr lang="en-GB" altLang="lt-LT" sz="2400" b="1">
              <a:latin typeface="Arial" charset="0"/>
              <a:ea typeface="PMingLiU" pitchFamily="18" charset="-120"/>
            </a:endParaRPr>
          </a:p>
        </p:txBody>
      </p:sp>
      <p:sp>
        <p:nvSpPr>
          <p:cNvPr id="6175" name="Text Box 52"/>
          <p:cNvSpPr txBox="1">
            <a:spLocks noChangeArrowheads="1"/>
          </p:cNvSpPr>
          <p:nvPr/>
        </p:nvSpPr>
        <p:spPr bwMode="auto">
          <a:xfrm>
            <a:off x="6013450" y="2978150"/>
            <a:ext cx="574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t-LT" altLang="lt-LT" sz="2400" b="1">
                <a:latin typeface="Arial" charset="0"/>
                <a:ea typeface="PMingLiU" pitchFamily="18" charset="-120"/>
              </a:rPr>
              <a:t>i2</a:t>
            </a:r>
            <a:endParaRPr lang="en-GB" altLang="lt-LT" sz="2400" b="1">
              <a:latin typeface="Arial" charset="0"/>
              <a:ea typeface="PMingLiU" pitchFamily="18" charset="-120"/>
            </a:endParaRPr>
          </a:p>
        </p:txBody>
      </p:sp>
      <p:sp>
        <p:nvSpPr>
          <p:cNvPr id="6176" name="Line 49"/>
          <p:cNvSpPr>
            <a:spLocks noChangeShapeType="1"/>
          </p:cNvSpPr>
          <p:nvPr/>
        </p:nvSpPr>
        <p:spPr bwMode="auto">
          <a:xfrm flipH="1">
            <a:off x="2243138" y="17430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77" name="Line 49"/>
          <p:cNvSpPr>
            <a:spLocks noChangeShapeType="1"/>
          </p:cNvSpPr>
          <p:nvPr/>
        </p:nvSpPr>
        <p:spPr bwMode="auto">
          <a:xfrm flipH="1">
            <a:off x="2268538" y="5157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92500" y="1339850"/>
            <a:ext cx="0" cy="444023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76825" y="1339850"/>
            <a:ext cx="0" cy="441642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0" name="Line 49"/>
          <p:cNvSpPr>
            <a:spLocks noChangeShapeType="1"/>
          </p:cNvSpPr>
          <p:nvPr/>
        </p:nvSpPr>
        <p:spPr bwMode="auto">
          <a:xfrm flipH="1">
            <a:off x="3609975" y="17430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81" name="Line 49"/>
          <p:cNvSpPr>
            <a:spLocks noChangeShapeType="1"/>
          </p:cNvSpPr>
          <p:nvPr/>
        </p:nvSpPr>
        <p:spPr bwMode="auto">
          <a:xfrm flipH="1">
            <a:off x="3635375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82" name="Line 49"/>
          <p:cNvSpPr>
            <a:spLocks noChangeShapeType="1"/>
          </p:cNvSpPr>
          <p:nvPr/>
        </p:nvSpPr>
        <p:spPr bwMode="auto">
          <a:xfrm flipH="1">
            <a:off x="3635375" y="32432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83" name="Line 49"/>
          <p:cNvSpPr>
            <a:spLocks noChangeShapeType="1"/>
          </p:cNvSpPr>
          <p:nvPr/>
        </p:nvSpPr>
        <p:spPr bwMode="auto">
          <a:xfrm flipH="1">
            <a:off x="5364163" y="2686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84" name="Line 49"/>
          <p:cNvSpPr>
            <a:spLocks noChangeShapeType="1"/>
          </p:cNvSpPr>
          <p:nvPr/>
        </p:nvSpPr>
        <p:spPr bwMode="auto">
          <a:xfrm flipH="1">
            <a:off x="5364163" y="3208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85" name="Line 49"/>
          <p:cNvSpPr>
            <a:spLocks noChangeShapeType="1"/>
          </p:cNvSpPr>
          <p:nvPr/>
        </p:nvSpPr>
        <p:spPr bwMode="auto">
          <a:xfrm flipH="1">
            <a:off x="6588125" y="2708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186" name="TextBox 40"/>
          <p:cNvSpPr txBox="1">
            <a:spLocks noChangeArrowheads="1"/>
          </p:cNvSpPr>
          <p:nvPr/>
        </p:nvSpPr>
        <p:spPr bwMode="auto">
          <a:xfrm>
            <a:off x="1301750" y="1157288"/>
            <a:ext cx="189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000">
                <a:latin typeface="Arial" charset="0"/>
                <a:ea typeface="PMingLiU" pitchFamily="18" charset="-120"/>
              </a:rPr>
              <a:t>T[N]    N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= 7</a:t>
            </a:r>
            <a:endParaRPr lang="lt-LT" altLang="lt-LT" sz="2000">
              <a:latin typeface="Arial" charset="0"/>
              <a:ea typeface="PMingLiU" pitchFamily="18" charset="-120"/>
            </a:endParaRPr>
          </a:p>
        </p:txBody>
      </p:sp>
      <p:sp>
        <p:nvSpPr>
          <p:cNvPr id="6187" name="Rectangle 47"/>
          <p:cNvSpPr>
            <a:spLocks noChangeArrowheads="1"/>
          </p:cNvSpPr>
          <p:nvPr/>
        </p:nvSpPr>
        <p:spPr bwMode="auto">
          <a:xfrm>
            <a:off x="134938" y="5816600"/>
            <a:ext cx="8866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  <a:buFontTx/>
              <a:buNone/>
            </a:pPr>
            <a:r>
              <a:rPr kumimoji="1" lang="en-US" altLang="en-US" sz="1800">
                <a:latin typeface="Arial" charset="0"/>
              </a:rPr>
              <a:t>Paieškos erdv</a:t>
            </a:r>
            <a:r>
              <a:rPr kumimoji="1" lang="lt-LT" altLang="en-US" sz="1800">
                <a:latin typeface="Arial" charset="0"/>
              </a:rPr>
              <a:t>ės mažėjimas aprašomas </a:t>
            </a:r>
            <a:r>
              <a:rPr kumimoji="1" lang="lt-LT" altLang="en-US" sz="1800" b="1">
                <a:solidFill>
                  <a:srgbClr val="7030A0"/>
                </a:solidFill>
                <a:latin typeface="Arial" charset="0"/>
              </a:rPr>
              <a:t>N</a:t>
            </a:r>
            <a:r>
              <a:rPr kumimoji="1" lang="en-US" altLang="en-US" sz="1800" b="1">
                <a:solidFill>
                  <a:srgbClr val="7030A0"/>
                </a:solidFill>
                <a:latin typeface="Arial" charset="0"/>
              </a:rPr>
              <a:t> = 2</a:t>
            </a:r>
            <a:r>
              <a:rPr kumimoji="1" lang="en-US" altLang="en-US" sz="1800" b="1" baseline="30000">
                <a:solidFill>
                  <a:srgbClr val="7030A0"/>
                </a:solidFill>
                <a:latin typeface="Arial" charset="0"/>
              </a:rPr>
              <a:t>i</a:t>
            </a:r>
            <a:r>
              <a:rPr kumimoji="1" lang="lt-LT" altLang="en-US" sz="1800">
                <a:latin typeface="Arial" charset="0"/>
              </a:rPr>
              <a:t>, kur i – reikiami atlikti palyginimai.</a:t>
            </a:r>
            <a:r>
              <a:rPr kumimoji="1" lang="en-US" altLang="en-US" sz="1800">
                <a:latin typeface="Arial" charset="0"/>
              </a:rPr>
              <a:t> I</a:t>
            </a:r>
            <a:r>
              <a:rPr kumimoji="1" lang="lt-LT" altLang="en-US" sz="1800">
                <a:latin typeface="Arial" charset="0"/>
              </a:rPr>
              <a:t>šsireiškus, </a:t>
            </a:r>
            <a:r>
              <a:rPr kumimoji="1" lang="en-US" altLang="en-US" sz="1800" b="1">
                <a:solidFill>
                  <a:srgbClr val="7030A0"/>
                </a:solidFill>
                <a:latin typeface="Arial" charset="0"/>
              </a:rPr>
              <a:t>i = log</a:t>
            </a:r>
            <a:r>
              <a:rPr kumimoji="1" lang="en-US" altLang="en-US" sz="1800" b="1" baseline="-25000">
                <a:solidFill>
                  <a:srgbClr val="7030A0"/>
                </a:solidFill>
                <a:latin typeface="Arial" charset="0"/>
              </a:rPr>
              <a:t>2</a:t>
            </a:r>
            <a:r>
              <a:rPr kumimoji="1" lang="lt-LT" altLang="en-US" sz="1800" b="1">
                <a:solidFill>
                  <a:srgbClr val="7030A0"/>
                </a:solidFill>
                <a:latin typeface="Arial" charset="0"/>
              </a:rPr>
              <a:t>N</a:t>
            </a:r>
            <a:r>
              <a:rPr kumimoji="1" lang="en-US" altLang="en-US" sz="1800">
                <a:latin typeface="Arial" charset="0"/>
              </a:rPr>
              <a:t>, </a:t>
            </a:r>
            <a:r>
              <a:rPr kumimoji="1" lang="lt-LT" altLang="en-US" sz="1800">
                <a:latin typeface="Arial" charset="0"/>
              </a:rPr>
              <a:t>t.y. </a:t>
            </a:r>
            <a:r>
              <a:rPr kumimoji="1" lang="en-US" altLang="en-US" sz="1800">
                <a:latin typeface="Arial" charset="0"/>
              </a:rPr>
              <a:t>algoritmo </a:t>
            </a:r>
            <a:r>
              <a:rPr kumimoji="1" lang="lt-LT" altLang="en-US" sz="1800">
                <a:latin typeface="Arial" charset="0"/>
              </a:rPr>
              <a:t>sudėtingumas - </a:t>
            </a:r>
            <a:r>
              <a:rPr lang="en-US" altLang="en-US" sz="1800" b="1">
                <a:solidFill>
                  <a:srgbClr val="FF0066"/>
                </a:solidFill>
                <a:latin typeface="Arial" charset="0"/>
              </a:rPr>
              <a:t>O(log</a:t>
            </a:r>
            <a:r>
              <a:rPr kumimoji="1" lang="en-US" altLang="en-US" sz="1800" b="1" baseline="-25000">
                <a:solidFill>
                  <a:srgbClr val="FF0066"/>
                </a:solidFill>
                <a:latin typeface="Arial" charset="0"/>
              </a:rPr>
              <a:t>2</a:t>
            </a:r>
            <a:r>
              <a:rPr lang="lt-LT" altLang="en-US" sz="1800" b="1">
                <a:solidFill>
                  <a:srgbClr val="FF0066"/>
                </a:solidFill>
                <a:latin typeface="Arial" charset="0"/>
              </a:rPr>
              <a:t>N</a:t>
            </a:r>
            <a:r>
              <a:rPr lang="en-US" altLang="en-US" sz="1800" b="1">
                <a:solidFill>
                  <a:srgbClr val="FF0066"/>
                </a:solidFill>
                <a:latin typeface="Arial" charset="0"/>
              </a:rPr>
              <a:t>)</a:t>
            </a:r>
            <a:r>
              <a:rPr kumimoji="1" lang="lt-LT" altLang="en-US" sz="1600">
                <a:latin typeface="Arial" charset="0"/>
              </a:rPr>
              <a:t>.  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50825" y="5780088"/>
            <a:ext cx="8642350" cy="2540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9" name="TextBox 55"/>
          <p:cNvSpPr txBox="1">
            <a:spLocks noChangeArrowheads="1"/>
          </p:cNvSpPr>
          <p:nvPr/>
        </p:nvSpPr>
        <p:spPr bwMode="auto">
          <a:xfrm>
            <a:off x="146050" y="488950"/>
            <a:ext cx="8866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000">
                <a:latin typeface="Arial" charset="0"/>
                <a:ea typeface="PMingLiU" pitchFamily="18" charset="-120"/>
              </a:rPr>
              <a:t>Pasinaudokime d</a:t>
            </a:r>
            <a:r>
              <a:rPr lang="en-US" altLang="lt-LT" sz="2000">
                <a:latin typeface="Arial" charset="0"/>
                <a:ea typeface="PMingLiU" pitchFamily="18" charset="-120"/>
              </a:rPr>
              <a:t>vejetain</a:t>
            </a:r>
            <a:r>
              <a:rPr lang="lt-LT" altLang="lt-LT" sz="2000">
                <a:latin typeface="Arial" charset="0"/>
                <a:ea typeface="PMingLiU" pitchFamily="18" charset="-120"/>
              </a:rPr>
              <a:t>ės paieškos algoritmu</a:t>
            </a:r>
            <a:r>
              <a:rPr lang="en-US" altLang="lt-LT" sz="2000">
                <a:latin typeface="Arial" charset="0"/>
                <a:ea typeface="PMingLiU" pitchFamily="18" charset="-120"/>
              </a:rPr>
              <a:t>, kuris t</a:t>
            </a:r>
            <a:r>
              <a:rPr lang="lt-LT" altLang="lt-LT" sz="2000">
                <a:latin typeface="Arial" charset="0"/>
                <a:ea typeface="PMingLiU" pitchFamily="18" charset="-120"/>
              </a:rPr>
              <a:t>aikomas tik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sur</a:t>
            </a:r>
            <a:r>
              <a:rPr lang="lt-LT" altLang="lt-LT" sz="2000">
                <a:latin typeface="Arial" charset="0"/>
                <a:ea typeface="PMingLiU" pitchFamily="18" charset="-120"/>
              </a:rPr>
              <a:t>ikiuotų elementų masyvui.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Ie</a:t>
            </a:r>
            <a:r>
              <a:rPr lang="lt-LT" altLang="lt-LT" sz="2000">
                <a:latin typeface="Arial" charset="0"/>
                <a:ea typeface="PMingLiU" pitchFamily="18" charset="-120"/>
              </a:rPr>
              <a:t>škosime </a:t>
            </a:r>
            <a:r>
              <a:rPr lang="en-US" altLang="lt-LT" sz="2000">
                <a:latin typeface="Arial" charset="0"/>
                <a:ea typeface="PMingLiU" pitchFamily="18" charset="-120"/>
              </a:rPr>
              <a:t>16.</a:t>
            </a:r>
            <a:endParaRPr lang="lt-LT" altLang="lt-LT" sz="2400">
              <a:latin typeface="Arial" charset="0"/>
              <a:ea typeface="PMingLiU" pitchFamily="18" charset="-120"/>
            </a:endParaRPr>
          </a:p>
        </p:txBody>
      </p:sp>
      <p:graphicFrame>
        <p:nvGraphicFramePr>
          <p:cNvPr id="72" name="Group 3"/>
          <p:cNvGraphicFramePr>
            <a:graphicFrameLocks noGrp="1"/>
          </p:cNvGraphicFramePr>
          <p:nvPr/>
        </p:nvGraphicFramePr>
        <p:xfrm>
          <a:off x="898525" y="1628775"/>
          <a:ext cx="504825" cy="386874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254000" y="5392738"/>
            <a:ext cx="8642350" cy="2540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0B5AB790-662A-47B2-9874-CD6819F161F7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201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en-US" altLang="lt-LT" i="1" smtClean="0">
                <a:latin typeface="Arial" charset="0"/>
                <a:cs typeface="Arial" charset="0"/>
              </a:rPr>
              <a:t>isEmpty()</a:t>
            </a:r>
            <a:r>
              <a:rPr lang="lt-LT" altLang="lt-LT" i="1" smtClean="0">
                <a:latin typeface="Arial" charset="0"/>
                <a:cs typeface="Arial" charset="0"/>
              </a:rPr>
              <a:t>, </a:t>
            </a:r>
            <a:r>
              <a:rPr lang="en-US" altLang="lt-LT" i="1" smtClean="0">
                <a:latin typeface="Arial" charset="0"/>
                <a:cs typeface="Arial" charset="0"/>
              </a:rPr>
              <a:t>size() </a:t>
            </a:r>
            <a:r>
              <a:rPr lang="en-US" altLang="lt-LT" smtClean="0">
                <a:latin typeface="Arial" charset="0"/>
                <a:cs typeface="Arial" charset="0"/>
              </a:rPr>
              <a:t>ir </a:t>
            </a:r>
            <a:r>
              <a:rPr lang="en-US" altLang="lt-LT" i="1" smtClean="0">
                <a:latin typeface="Arial" charset="0"/>
                <a:cs typeface="Arial" charset="0"/>
              </a:rPr>
              <a:t>clear() </a:t>
            </a:r>
            <a:r>
              <a:rPr lang="en-US" altLang="lt-LT" smtClean="0">
                <a:latin typeface="Arial" charset="0"/>
                <a:cs typeface="Arial" charset="0"/>
              </a:rPr>
              <a:t>metod</a:t>
            </a:r>
            <a:r>
              <a:rPr lang="lt-LT" altLang="lt-LT" smtClean="0">
                <a:latin typeface="Arial" charset="0"/>
                <a:cs typeface="Arial" charset="0"/>
              </a:rPr>
              <a:t>ų realizacija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374491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4624388"/>
            <a:ext cx="49784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287655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76213" y="6207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2000">
                <a:latin typeface="Arial" charset="0"/>
                <a:ea typeface="PMingLiU" pitchFamily="18" charset="-120"/>
              </a:rPr>
              <a:t>Patikrinama ar aibė tuščia:</a:t>
            </a:r>
            <a:endParaRPr lang="lt-LT" altLang="lt-LT" sz="2000" b="1" i="1">
              <a:latin typeface="Arial" charset="0"/>
              <a:ea typeface="PMingLiU" pitchFamily="18" charset="-12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15900" y="4181475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2000">
                <a:latin typeface="Arial" charset="0"/>
                <a:ea typeface="PMingLiU" pitchFamily="18" charset="-120"/>
              </a:rPr>
              <a:t>Išvaloma aibė:</a:t>
            </a:r>
            <a:endParaRPr lang="lt-LT" altLang="lt-LT" sz="2000" b="1" i="1">
              <a:latin typeface="Arial" charset="0"/>
              <a:ea typeface="PMingLiU" pitchFamily="18" charset="-120"/>
            </a:endParaRP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215900" y="2420938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2000">
                <a:latin typeface="Arial" charset="0"/>
                <a:ea typeface="PMingLiU" pitchFamily="18" charset="-120"/>
              </a:rPr>
              <a:t>Grąžinamas aibės dydis:</a:t>
            </a:r>
            <a:endParaRPr lang="lt-LT" altLang="lt-LT" sz="2000" b="1" i="1">
              <a:latin typeface="Arial" charset="0"/>
              <a:ea typeface="PMingLiU" pitchFamily="18" charset="-12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4975" y="1047750"/>
            <a:ext cx="5011738" cy="93186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4025" y="2860675"/>
            <a:ext cx="5011738" cy="9302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0850" y="4622800"/>
            <a:ext cx="5013325" cy="168592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3380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9C49248-F0CF-4B0B-BFD0-87F00ADDC218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en-US" altLang="lt-LT" smtClean="0">
                <a:latin typeface="Arial" charset="0"/>
                <a:cs typeface="Arial" charset="0"/>
              </a:rPr>
              <a:t>Paie</a:t>
            </a:r>
            <a:r>
              <a:rPr lang="lt-LT" altLang="lt-LT" smtClean="0">
                <a:latin typeface="Arial" charset="0"/>
                <a:cs typeface="Arial" charset="0"/>
              </a:rPr>
              <a:t>ška DP-medyje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725" y="692150"/>
            <a:ext cx="875030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lt-LT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Iteracinis algoritmas:</a:t>
            </a:r>
          </a:p>
          <a:p>
            <a:pPr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Paieška(Šaknis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, Viršūnė)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Šaknis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&lt;&gt; 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Vir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Ein_Viršūnės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kairė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Vir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Ein_Viršūnės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dešinė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Ein_Viršūnė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endParaRPr lang="lt-LT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4786E943-7C20-4A4C-9B81-B5B29B2E93F4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5738" y="2584450"/>
            <a:ext cx="2398712" cy="379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6962775" y="1989138"/>
            <a:ext cx="1776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b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Ieškome </a:t>
            </a:r>
            <a:r>
              <a:rPr lang="en-US" altLang="lt-LT" sz="2400" b="1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4:</a:t>
            </a:r>
            <a:endParaRPr lang="lt-LT" altLang="lt-LT" sz="2400" b="1">
              <a:solidFill>
                <a:srgbClr val="0070C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3482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dirty="0" smtClean="0">
                <a:latin typeface="Arial" charset="0"/>
                <a:cs typeface="Arial" charset="0"/>
              </a:rPr>
              <a:t>Paieška </a:t>
            </a:r>
            <a:r>
              <a:rPr lang="en-US" altLang="lt-LT" dirty="0" smtClean="0">
                <a:latin typeface="Arial" charset="0"/>
                <a:cs typeface="Arial" charset="0"/>
              </a:rPr>
              <a:t>DP-</a:t>
            </a:r>
            <a:r>
              <a:rPr lang="lt-LT" altLang="lt-LT" dirty="0" smtClean="0">
                <a:latin typeface="Arial" charset="0"/>
                <a:cs typeface="Arial" charset="0"/>
              </a:rPr>
              <a:t>medyje</a:t>
            </a:r>
            <a:endParaRPr lang="en-US" altLang="lt-LT" dirty="0" smtClean="0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550" y="1493838"/>
            <a:ext cx="4389438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lt-LT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lt-LT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sz="1600" b="1" dirty="0" err="1">
                <a:latin typeface="Courier New" pitchFamily="49" charset="0"/>
                <a:cs typeface="Courier New" pitchFamily="49" charset="0"/>
              </a:rPr>
              <a:t>Paieška(Šaknis</a:t>
            </a:r>
            <a:r>
              <a:rPr lang="lt-LT" sz="1600" b="1" dirty="0">
                <a:latin typeface="Courier New" pitchFamily="49" charset="0"/>
                <a:cs typeface="Courier New" pitchFamily="49" charset="0"/>
              </a:rPr>
              <a:t>, Viršūnė)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en-US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lt-LT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Šaknis</a:t>
            </a:r>
            <a:r>
              <a:rPr lang="en-US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rgbClr val="00E64D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&lt;&gt; </a:t>
            </a:r>
            <a:r>
              <a:rPr lang="lt-LT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ull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THEN</a:t>
            </a:r>
            <a:endParaRPr lang="en-US" sz="16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šūnė &lt;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Elemento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kairė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šūnė &gt;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lt-LT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Elemento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dešinė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endParaRPr lang="lt-LT" sz="16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600" b="1" dirty="0">
              <a:solidFill>
                <a:srgbClr val="00E64D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lt-LT" sz="16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58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7475" y="2479129"/>
            <a:ext cx="38449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200025" y="1504950"/>
            <a:ext cx="1508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Ieškoma </a:t>
            </a:r>
            <a:r>
              <a:rPr lang="en-US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8: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06963" y="2671216"/>
            <a:ext cx="708025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lt-LT" dirty="0" err="1"/>
              <a:t>iiiii</a:t>
            </a:r>
            <a:endParaRPr lang="lt-LT" dirty="0"/>
          </a:p>
        </p:txBody>
      </p:sp>
      <p:sp>
        <p:nvSpPr>
          <p:cNvPr id="35850" name="TextBox 16"/>
          <p:cNvSpPr txBox="1">
            <a:spLocks noChangeArrowheads="1"/>
          </p:cNvSpPr>
          <p:nvPr/>
        </p:nvSpPr>
        <p:spPr bwMode="auto">
          <a:xfrm>
            <a:off x="4716016" y="2407691"/>
            <a:ext cx="10310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dirty="0" err="1" smtClean="0">
                <a:latin typeface="Arial" charset="0"/>
                <a:ea typeface="PMingLiU" pitchFamily="18" charset="-120"/>
              </a:rPr>
              <a:t>Elementas</a:t>
            </a:r>
            <a:endParaRPr lang="lt-LT" altLang="lt-LT" sz="1800" dirty="0">
              <a:latin typeface="Arial" charset="0"/>
              <a:ea typeface="PMingLiU" pitchFamily="18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68913" y="2795041"/>
            <a:ext cx="1103287" cy="938759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8913" y="2795041"/>
            <a:ext cx="2614612" cy="1479550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8913" y="2795041"/>
            <a:ext cx="2008187" cy="2295525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717" y="2263775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6" name="Rectangle 35"/>
          <p:cNvSpPr/>
          <p:nvPr/>
        </p:nvSpPr>
        <p:spPr>
          <a:xfrm>
            <a:off x="140717" y="2492896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8" name="Rectangle 37"/>
          <p:cNvSpPr/>
          <p:nvPr/>
        </p:nvSpPr>
        <p:spPr>
          <a:xfrm>
            <a:off x="140717" y="2024063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9" name="Rectangle 38"/>
          <p:cNvSpPr/>
          <p:nvPr/>
        </p:nvSpPr>
        <p:spPr>
          <a:xfrm>
            <a:off x="140717" y="2996952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0" name="Rectangle 39"/>
          <p:cNvSpPr/>
          <p:nvPr/>
        </p:nvSpPr>
        <p:spPr>
          <a:xfrm>
            <a:off x="140717" y="324700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1" name="Rectangle 40"/>
          <p:cNvSpPr/>
          <p:nvPr/>
        </p:nvSpPr>
        <p:spPr>
          <a:xfrm>
            <a:off x="140717" y="350100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2" name="Rectangle 41"/>
          <p:cNvSpPr/>
          <p:nvPr/>
        </p:nvSpPr>
        <p:spPr>
          <a:xfrm>
            <a:off x="140717" y="3961399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3" name="Rectangle 42"/>
          <p:cNvSpPr/>
          <p:nvPr/>
        </p:nvSpPr>
        <p:spPr>
          <a:xfrm>
            <a:off x="140717" y="2746896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9" name="Rectangle 48"/>
          <p:cNvSpPr/>
          <p:nvPr/>
        </p:nvSpPr>
        <p:spPr>
          <a:xfrm>
            <a:off x="140717" y="494116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50" name="Rectangle 49"/>
          <p:cNvSpPr/>
          <p:nvPr/>
        </p:nvSpPr>
        <p:spPr>
          <a:xfrm>
            <a:off x="4894263" y="1851868"/>
            <a:ext cx="708025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lt-LT" dirty="0" err="1"/>
              <a:t>iiiii</a:t>
            </a:r>
            <a:endParaRPr lang="lt-LT" dirty="0"/>
          </a:p>
        </p:txBody>
      </p:sp>
      <p:sp>
        <p:nvSpPr>
          <p:cNvPr id="35871" name="TextBox 50"/>
          <p:cNvSpPr txBox="1">
            <a:spLocks noChangeArrowheads="1"/>
          </p:cNvSpPr>
          <p:nvPr/>
        </p:nvSpPr>
        <p:spPr bwMode="auto">
          <a:xfrm>
            <a:off x="4835525" y="1588343"/>
            <a:ext cx="788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>
                <a:latin typeface="Arial" charset="0"/>
                <a:ea typeface="PMingLiU" pitchFamily="18" charset="-120"/>
              </a:rPr>
              <a:t>Viršūnė</a:t>
            </a:r>
            <a:endParaRPr lang="lt-LT" altLang="lt-LT" sz="1800">
              <a:latin typeface="Arial" charset="0"/>
              <a:ea typeface="PMingLiU" pitchFamily="18" charset="-12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3763" y="1861393"/>
            <a:ext cx="708025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lt-LT" dirty="0" err="1"/>
              <a:t>iiiii</a:t>
            </a:r>
            <a:endParaRPr lang="lt-LT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5248275" y="1985218"/>
            <a:ext cx="725488" cy="0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4" name="TextBox 56"/>
          <p:cNvSpPr txBox="1">
            <a:spLocks noChangeArrowheads="1"/>
          </p:cNvSpPr>
          <p:nvPr/>
        </p:nvSpPr>
        <p:spPr bwMode="auto">
          <a:xfrm>
            <a:off x="6184900" y="1826468"/>
            <a:ext cx="276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>
                <a:ea typeface="PMingLiU" pitchFamily="18" charset="-120"/>
              </a:rPr>
              <a:t>8</a:t>
            </a:r>
            <a:endParaRPr lang="lt-LT" altLang="lt-LT" sz="1800">
              <a:ea typeface="PMingLiU" pitchFamily="18" charset="-120"/>
            </a:endParaRPr>
          </a:p>
        </p:txBody>
      </p:sp>
      <p:sp>
        <p:nvSpPr>
          <p:cNvPr id="35876" name="Rectangle 6"/>
          <p:cNvSpPr>
            <a:spLocks noChangeArrowheads="1"/>
          </p:cNvSpPr>
          <p:nvPr/>
        </p:nvSpPr>
        <p:spPr bwMode="auto">
          <a:xfrm>
            <a:off x="120650" y="517525"/>
            <a:ext cx="8939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1800" dirty="0">
                <a:latin typeface="Arial" charset="0"/>
              </a:rPr>
              <a:t>Taikydami DP-medžio paieškos algoritmą aibei taip jį modifikuosime, kad neradus elemento, vietoj null būtų grąžinamas paskutinis paieškos metu aplankytas elementas:</a:t>
            </a:r>
            <a:endParaRPr lang="lt-LT" altLang="lt-LT" sz="1800" b="1" i="1" dirty="0">
              <a:latin typeface="Arial" charset="0"/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04788" y="5851525"/>
            <a:ext cx="1778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Gr</a:t>
            </a:r>
            <a:r>
              <a:rPr lang="lt-LT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ąžinama </a:t>
            </a:r>
            <a:r>
              <a:rPr lang="en-US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8</a:t>
            </a:r>
            <a:r>
              <a:rPr lang="lt-LT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.</a:t>
            </a:r>
            <a:endParaRPr lang="en-US" altLang="lt-LT" sz="2000" b="1">
              <a:solidFill>
                <a:srgbClr val="0000CC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3587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BF222551-BD89-4D84-A4C6-A2B05DE29C1A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3587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0717" y="422108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7" name="Rectangle 46"/>
          <p:cNvSpPr/>
          <p:nvPr/>
        </p:nvSpPr>
        <p:spPr>
          <a:xfrm>
            <a:off x="140717" y="4471144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51" name="Rectangle 50"/>
          <p:cNvSpPr/>
          <p:nvPr/>
        </p:nvSpPr>
        <p:spPr>
          <a:xfrm>
            <a:off x="140717" y="3717032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6" grpId="0" animBg="1"/>
      <p:bldP spid="36" grpId="1" animBg="1"/>
      <p:bldP spid="36" grpId="2" animBg="1"/>
      <p:bldP spid="36" grpId="4" animBg="1"/>
      <p:bldP spid="36" grpId="6" animBg="1"/>
      <p:bldP spid="36" grpId="7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0" grpId="2" animBg="1"/>
      <p:bldP spid="40" grpId="4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3" grpId="4" animBg="1"/>
      <p:bldP spid="43" grpId="6" animBg="1"/>
      <p:bldP spid="43" grpId="8" animBg="1"/>
      <p:bldP spid="49" grpId="0" animBg="1"/>
      <p:bldP spid="49" grpId="1" animBg="1"/>
      <p:bldP spid="46" grpId="0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7" grpId="4" animBg="1"/>
      <p:bldP spid="47" grpId="5" animBg="1"/>
      <p:bldP spid="51" grpId="1" animBg="1"/>
      <p:bldP spid="51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9350" y="1889125"/>
            <a:ext cx="4138613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Paieška </a:t>
            </a:r>
            <a:r>
              <a:rPr lang="en-US" altLang="lt-LT" smtClean="0">
                <a:latin typeface="Arial" charset="0"/>
                <a:cs typeface="Arial" charset="0"/>
              </a:rPr>
              <a:t>DP-</a:t>
            </a:r>
            <a:r>
              <a:rPr lang="lt-LT" altLang="lt-LT" smtClean="0">
                <a:latin typeface="Arial" charset="0"/>
                <a:cs typeface="Arial" charset="0"/>
              </a:rPr>
              <a:t>medyje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150" y="546100"/>
            <a:ext cx="4389438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lt-LT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lt-LT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sz="1600" b="1" dirty="0" err="1">
                <a:latin typeface="Courier New" pitchFamily="49" charset="0"/>
                <a:cs typeface="Courier New" pitchFamily="49" charset="0"/>
              </a:rPr>
              <a:t>Paieška(Šaknis</a:t>
            </a:r>
            <a:r>
              <a:rPr lang="lt-LT" sz="1600" b="1" dirty="0">
                <a:latin typeface="Courier New" pitchFamily="49" charset="0"/>
                <a:cs typeface="Courier New" pitchFamily="49" charset="0"/>
              </a:rPr>
              <a:t>, Viršūnė)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en-US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lt-LT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Šaknis</a:t>
            </a:r>
            <a:r>
              <a:rPr lang="en-US" sz="1600" b="1" dirty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lt-LT" sz="1600" b="1" dirty="0">
              <a:solidFill>
                <a:srgbClr val="00E64D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WHILE 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&lt;&gt; </a:t>
            </a:r>
            <a:r>
              <a:rPr lang="lt-LT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ull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THEN</a:t>
            </a:r>
            <a:endParaRPr lang="lt-LT" sz="16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šūnė &lt;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Elemento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kairė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šūnė &gt;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lt-LT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 </a:t>
            </a: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dešinė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Elementas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END</a:t>
            </a:r>
            <a:r>
              <a:rPr lang="lt-LT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endParaRPr lang="lt-LT" sz="16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sz="1600" b="1" dirty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sz="1600" b="1" dirty="0" smtClean="0">
                <a:solidFill>
                  <a:srgbClr val="00E64D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rgbClr val="00E64D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sz="1600" b="1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lt-LT" sz="16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87338" y="592138"/>
            <a:ext cx="1333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lt-LT" b="1" dirty="0" smtClean="0">
                <a:solidFill>
                  <a:srgbClr val="0000CC"/>
                </a:solidFill>
                <a:latin typeface="+mj-lt"/>
                <a:cs typeface="+mn-cs"/>
              </a:rPr>
              <a:t>Ieškoma </a:t>
            </a:r>
            <a:r>
              <a:rPr lang="en-US" b="1" dirty="0" smtClean="0">
                <a:solidFill>
                  <a:srgbClr val="0000CC"/>
                </a:solidFill>
                <a:latin typeface="+mj-lt"/>
                <a:cs typeface="+mn-cs"/>
              </a:rPr>
              <a:t>1: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06963" y="2170113"/>
            <a:ext cx="708025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lt-LT" dirty="0" err="1"/>
              <a:t>iiiii</a:t>
            </a:r>
            <a:endParaRPr lang="lt-LT" dirty="0"/>
          </a:p>
        </p:txBody>
      </p:sp>
      <p:sp>
        <p:nvSpPr>
          <p:cNvPr id="36874" name="TextBox 16"/>
          <p:cNvSpPr txBox="1">
            <a:spLocks noChangeArrowheads="1"/>
          </p:cNvSpPr>
          <p:nvPr/>
        </p:nvSpPr>
        <p:spPr bwMode="auto">
          <a:xfrm>
            <a:off x="4788024" y="1844824"/>
            <a:ext cx="9454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dirty="0" err="1" smtClean="0">
                <a:ea typeface="PMingLiU" pitchFamily="18" charset="-120"/>
              </a:rPr>
              <a:t>Elementas</a:t>
            </a:r>
            <a:endParaRPr lang="lt-LT" altLang="lt-LT" sz="1800" dirty="0">
              <a:ea typeface="PMingLiU" pitchFamily="18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68913" y="2293938"/>
            <a:ext cx="1131887" cy="896937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8913" y="2293938"/>
            <a:ext cx="565150" cy="1425575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8913" y="2293938"/>
            <a:ext cx="174625" cy="2162175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0025" y="1301750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5" name="Rectangle 34"/>
          <p:cNvSpPr/>
          <p:nvPr/>
        </p:nvSpPr>
        <p:spPr>
          <a:xfrm>
            <a:off x="200025" y="1543050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6" name="Rectangle 35"/>
          <p:cNvSpPr/>
          <p:nvPr/>
        </p:nvSpPr>
        <p:spPr>
          <a:xfrm>
            <a:off x="200025" y="1797050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7" name="Rectangle 36"/>
          <p:cNvSpPr/>
          <p:nvPr/>
        </p:nvSpPr>
        <p:spPr>
          <a:xfrm>
            <a:off x="212725" y="2038350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38" name="Rectangle 37"/>
          <p:cNvSpPr/>
          <p:nvPr/>
        </p:nvSpPr>
        <p:spPr>
          <a:xfrm>
            <a:off x="200025" y="106203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4" name="Rectangle 43"/>
          <p:cNvSpPr/>
          <p:nvPr/>
        </p:nvSpPr>
        <p:spPr>
          <a:xfrm>
            <a:off x="200025" y="374808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50" name="Rectangle 49"/>
          <p:cNvSpPr/>
          <p:nvPr/>
        </p:nvSpPr>
        <p:spPr>
          <a:xfrm>
            <a:off x="4894263" y="1245766"/>
            <a:ext cx="708025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lt-LT" dirty="0" err="1"/>
              <a:t>iiiii</a:t>
            </a:r>
            <a:endParaRPr lang="lt-LT" dirty="0"/>
          </a:p>
        </p:txBody>
      </p:sp>
      <p:sp>
        <p:nvSpPr>
          <p:cNvPr id="36891" name="TextBox 50"/>
          <p:cNvSpPr txBox="1">
            <a:spLocks noChangeArrowheads="1"/>
          </p:cNvSpPr>
          <p:nvPr/>
        </p:nvSpPr>
        <p:spPr bwMode="auto">
          <a:xfrm>
            <a:off x="4892675" y="982241"/>
            <a:ext cx="73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>
                <a:ea typeface="PMingLiU" pitchFamily="18" charset="-120"/>
              </a:rPr>
              <a:t>Viršūnė</a:t>
            </a:r>
            <a:endParaRPr lang="lt-LT" altLang="lt-LT" sz="1800">
              <a:ea typeface="PMingLiU" pitchFamily="18" charset="-12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3763" y="1247353"/>
            <a:ext cx="708025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lt-LT" dirty="0" err="1"/>
              <a:t>iiiii</a:t>
            </a:r>
            <a:endParaRPr lang="lt-LT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5248275" y="1371178"/>
            <a:ext cx="725488" cy="0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4" name="TextBox 56"/>
          <p:cNvSpPr txBox="1">
            <a:spLocks noChangeArrowheads="1"/>
          </p:cNvSpPr>
          <p:nvPr/>
        </p:nvSpPr>
        <p:spPr bwMode="auto">
          <a:xfrm>
            <a:off x="6184900" y="1228303"/>
            <a:ext cx="276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>
                <a:ea typeface="PMingLiU" pitchFamily="18" charset="-120"/>
              </a:rPr>
              <a:t>1</a:t>
            </a:r>
            <a:endParaRPr lang="lt-LT" altLang="lt-LT" sz="1800">
              <a:ea typeface="PMingLiU" pitchFamily="18" charset="-12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2088" y="4000500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77813" y="4837113"/>
            <a:ext cx="1715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+mj-lt"/>
                <a:cs typeface="+mn-cs"/>
              </a:rPr>
              <a:t>Gr</a:t>
            </a:r>
            <a:r>
              <a:rPr lang="lt-LT" b="1" dirty="0" smtClean="0">
                <a:solidFill>
                  <a:srgbClr val="0000CC"/>
                </a:solidFill>
                <a:latin typeface="+mj-lt"/>
                <a:cs typeface="+mn-cs"/>
              </a:rPr>
              <a:t>ąžinama </a:t>
            </a:r>
            <a:r>
              <a:rPr lang="en-US" b="1" dirty="0" smtClean="0">
                <a:solidFill>
                  <a:srgbClr val="0000CC"/>
                </a:solidFill>
                <a:latin typeface="+mj-lt"/>
                <a:cs typeface="+mn-cs"/>
              </a:rPr>
              <a:t>Null</a:t>
            </a:r>
            <a:r>
              <a:rPr lang="lt-LT" b="1" dirty="0" smtClean="0">
                <a:solidFill>
                  <a:srgbClr val="0000CC"/>
                </a:solidFill>
                <a:latin typeface="+mj-lt"/>
                <a:cs typeface="+mn-cs"/>
              </a:rPr>
              <a:t>.</a:t>
            </a:r>
            <a:endParaRPr lang="en-US" b="1" dirty="0" smtClean="0">
              <a:solidFill>
                <a:srgbClr val="0000CC"/>
              </a:solidFill>
              <a:latin typeface="+mj-lt"/>
              <a:cs typeface="+mn-cs"/>
            </a:endParaRPr>
          </a:p>
        </p:txBody>
      </p:sp>
      <p:sp>
        <p:nvSpPr>
          <p:cNvPr id="3689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4A8AD338-68D6-4AD3-B15F-92992C078432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33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3689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2725" y="350100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  <p:sp>
        <p:nvSpPr>
          <p:cNvPr id="41" name="Rectangle 40"/>
          <p:cNvSpPr/>
          <p:nvPr/>
        </p:nvSpPr>
        <p:spPr>
          <a:xfrm>
            <a:off x="212725" y="3247008"/>
            <a:ext cx="4359275" cy="25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2" animBg="1"/>
      <p:bldP spid="37" grpId="4" animBg="1"/>
      <p:bldP spid="37" grpId="5" animBg="1"/>
      <p:bldP spid="38" grpId="0" animBg="1"/>
      <p:bldP spid="38" grpId="1" animBg="1"/>
      <p:bldP spid="44" grpId="2" animBg="1"/>
      <p:bldP spid="44" grpId="3" animBg="1"/>
      <p:bldP spid="46" grpId="0" animBg="1"/>
      <p:bldP spid="46" grpId="1" animBg="1"/>
      <p:bldP spid="51" grpId="0"/>
      <p:bldP spid="40" grpId="1" animBg="1"/>
      <p:bldP spid="40" grpId="2" animBg="1"/>
      <p:bldP spid="41" grpId="0" animBg="1"/>
      <p:bldP spid="41" grpId="2" animBg="1"/>
      <p:bldP spid="41" grpId="3" animBg="1"/>
      <p:bldP spid="41" grpId="4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989243"/>
            <a:ext cx="8934448" cy="5032045"/>
          </a:xfrm>
          <a:prstGeom prst="rect">
            <a:avLst/>
          </a:prstGeom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smtClean="0">
                <a:latin typeface="Arial" charset="0"/>
                <a:cs typeface="Arial" charset="0"/>
              </a:rPr>
              <a:t>get</a:t>
            </a:r>
            <a:r>
              <a:rPr lang="lt-LT" altLang="lt-LT" smtClean="0">
                <a:latin typeface="Arial" charset="0"/>
                <a:cs typeface="Arial" charset="0"/>
              </a:rPr>
              <a:t> realizacija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7475" y="571500"/>
            <a:ext cx="581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 dirty="0">
                <a:latin typeface="Arial" charset="0"/>
                <a:ea typeface="PMingLiU" pitchFamily="18" charset="-120"/>
              </a:rPr>
              <a:t>Iteracinio paieškos 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DP-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medyje algoritmo realizacija: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63513" y="6080125"/>
            <a:ext cx="836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en-US" altLang="lt-LT" sz="1600" b="1">
                <a:solidFill>
                  <a:srgbClr val="FF00FF"/>
                </a:solidFill>
                <a:latin typeface="Arial" charset="0"/>
                <a:ea typeface="PMingLiU" pitchFamily="18" charset="-120"/>
              </a:rPr>
              <a:t>Vykdymo laikas.</a:t>
            </a:r>
            <a:r>
              <a:rPr lang="en-US" altLang="lt-LT" sz="1600" b="1">
                <a:latin typeface="Arial" charset="0"/>
                <a:ea typeface="PMingLiU" pitchFamily="18" charset="-120"/>
              </a:rPr>
              <a:t> </a:t>
            </a:r>
            <a:r>
              <a:rPr lang="en-US" altLang="lt-LT" sz="1600">
                <a:latin typeface="Arial" charset="0"/>
                <a:ea typeface="PMingLiU" pitchFamily="18" charset="-120"/>
              </a:rPr>
              <a:t>Proporcingas </a:t>
            </a:r>
            <a:r>
              <a:rPr lang="lt-LT" altLang="lt-LT" sz="1600">
                <a:latin typeface="Arial" charset="0"/>
                <a:ea typeface="PMingLiU" pitchFamily="18" charset="-120"/>
              </a:rPr>
              <a:t>ieškomo elemento </a:t>
            </a:r>
            <a:r>
              <a:rPr lang="en-US" altLang="lt-LT" sz="1600">
                <a:latin typeface="Arial" charset="0"/>
                <a:ea typeface="PMingLiU" pitchFamily="18" charset="-120"/>
              </a:rPr>
              <a:t>mazgo gyliui</a:t>
            </a:r>
            <a:r>
              <a:rPr lang="lt-LT" altLang="lt-LT" sz="1600">
                <a:latin typeface="Arial" charset="0"/>
                <a:ea typeface="PMingLiU" pitchFamily="18" charset="-120"/>
              </a:rPr>
              <a:t> medyje.</a:t>
            </a:r>
            <a:endParaRPr lang="lt-LT" altLang="lt-LT" sz="1600" b="1" i="1">
              <a:latin typeface="Arial" charset="0"/>
              <a:ea typeface="PMingLiU" pitchFamily="18" charset="-12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7860" y="1012825"/>
            <a:ext cx="8888636" cy="50673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8145" y="2479675"/>
            <a:ext cx="7930279" cy="2749525"/>
          </a:xfrm>
          <a:prstGeom prst="roundRect">
            <a:avLst>
              <a:gd name="adj" fmla="val 4444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1545" y="2730501"/>
            <a:ext cx="7064831" cy="442912"/>
          </a:xfrm>
          <a:prstGeom prst="roundRect">
            <a:avLst>
              <a:gd name="adj" fmla="val 24932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42566" y="5517232"/>
            <a:ext cx="581025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TextBox 7"/>
          <p:cNvSpPr txBox="1">
            <a:spLocks noChangeArrowheads="1"/>
          </p:cNvSpPr>
          <p:nvPr/>
        </p:nvSpPr>
        <p:spPr bwMode="auto">
          <a:xfrm>
            <a:off x="2623591" y="5373216"/>
            <a:ext cx="2740497" cy="27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200" b="1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Jei nieko nerasta, </a:t>
            </a:r>
            <a:r>
              <a:rPr lang="lt-LT" altLang="lt-LT" sz="1200" b="1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gražinama </a:t>
            </a:r>
            <a:r>
              <a:rPr lang="en-US" altLang="lt-LT" sz="1200" b="1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null</a:t>
            </a:r>
            <a:endParaRPr lang="lt-LT" altLang="lt-LT" sz="1200" b="1" dirty="0">
              <a:solidFill>
                <a:srgbClr val="C00000"/>
              </a:solidFill>
              <a:latin typeface="Arial" charset="0"/>
              <a:ea typeface="PMingLiU" pitchFamily="18" charset="-120"/>
            </a:endParaRPr>
          </a:p>
        </p:txBody>
      </p:sp>
      <p:pic>
        <p:nvPicPr>
          <p:cNvPr id="3892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0858" y="3717826"/>
            <a:ext cx="24003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5211686" y="5566403"/>
            <a:ext cx="1298203" cy="31600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11686" y="5387919"/>
            <a:ext cx="395197" cy="7688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0" name="Rectangle 8"/>
          <p:cNvSpPr>
            <a:spLocks noChangeArrowheads="1"/>
          </p:cNvSpPr>
          <p:nvPr/>
        </p:nvSpPr>
        <p:spPr bwMode="auto">
          <a:xfrm>
            <a:off x="6509889" y="2771083"/>
            <a:ext cx="1382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Palyginimas</a:t>
            </a:r>
            <a:endParaRPr lang="lt-LT" altLang="lt-LT" sz="1600" dirty="0">
              <a:latin typeface="Arial" charset="0"/>
              <a:ea typeface="PMingLiU" pitchFamily="18" charset="-120"/>
            </a:endParaRPr>
          </a:p>
        </p:txBody>
      </p:sp>
      <p:sp>
        <p:nvSpPr>
          <p:cNvPr id="38931" name="Rectangle 15"/>
          <p:cNvSpPr>
            <a:spLocks noChangeArrowheads="1"/>
          </p:cNvSpPr>
          <p:nvPr/>
        </p:nvSpPr>
        <p:spPr bwMode="auto">
          <a:xfrm>
            <a:off x="7288559" y="3685368"/>
            <a:ext cx="946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600" b="1" dirty="0" err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Paie</a:t>
            </a:r>
            <a:r>
              <a:rPr lang="lt-LT" altLang="lt-LT" sz="1600" b="1" dirty="0" err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ška</a:t>
            </a:r>
            <a:endParaRPr lang="lt-LT" altLang="lt-LT" sz="1600" b="1" dirty="0">
              <a:solidFill>
                <a:srgbClr val="C00000"/>
              </a:solidFill>
              <a:latin typeface="Arial" charset="0"/>
              <a:ea typeface="PMingLiU" pitchFamily="18" charset="-120"/>
            </a:endParaRPr>
          </a:p>
        </p:txBody>
      </p:sp>
      <p:cxnSp>
        <p:nvCxnSpPr>
          <p:cNvPr id="30" name="Straight Arrow Connector 29"/>
          <p:cNvCxnSpPr>
            <a:stCxn id="38933" idx="0"/>
          </p:cNvCxnSpPr>
          <p:nvPr/>
        </p:nvCxnSpPr>
        <p:spPr>
          <a:xfrm flipH="1" flipV="1">
            <a:off x="2267744" y="2951958"/>
            <a:ext cx="1619399" cy="20086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3" name="TextBox 7"/>
          <p:cNvSpPr txBox="1">
            <a:spLocks noChangeArrowheads="1"/>
          </p:cNvSpPr>
          <p:nvPr/>
        </p:nvSpPr>
        <p:spPr bwMode="auto">
          <a:xfrm>
            <a:off x="2987824" y="3152826"/>
            <a:ext cx="179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c - </a:t>
            </a:r>
            <a:r>
              <a:rPr lang="lt-LT" altLang="lt-LT" sz="1400" b="1" dirty="0" err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Komparatorius</a:t>
            </a:r>
            <a:endParaRPr lang="lt-LT" altLang="lt-LT" sz="1400" b="1" dirty="0">
              <a:solidFill>
                <a:srgbClr val="C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3893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389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78F7AAA-6CFE-44DA-B835-2C7B77B40451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1679360"/>
            <a:ext cx="8452978" cy="2901768"/>
          </a:xfrm>
          <a:prstGeom prst="rect">
            <a:avLst/>
          </a:prstGeom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dirty="0" err="1" smtClean="0">
                <a:latin typeface="Arial" charset="0"/>
                <a:cs typeface="Arial" charset="0"/>
              </a:rPr>
              <a:t>contains</a:t>
            </a:r>
            <a:r>
              <a:rPr lang="lt-LT" altLang="lt-LT" dirty="0" smtClean="0">
                <a:latin typeface="Arial" charset="0"/>
                <a:cs typeface="Arial" charset="0"/>
              </a:rPr>
              <a:t> realizacija 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88900" y="574675"/>
            <a:ext cx="87768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</a:pPr>
            <a:r>
              <a:rPr lang="lt-LT" altLang="lt-LT" sz="1800" dirty="0">
                <a:latin typeface="Arial" charset="0"/>
                <a:ea typeface="PMingLiU" pitchFamily="18" charset="-120"/>
              </a:rPr>
              <a:t>Metodu patikrinama ar elementas </a:t>
            </a:r>
            <a:r>
              <a:rPr lang="pt-BR" altLang="lt-LT" sz="1800" dirty="0">
                <a:latin typeface="Arial" charset="0"/>
                <a:ea typeface="PMingLiU" pitchFamily="18" charset="-120"/>
              </a:rPr>
              <a:t>priklauso </a:t>
            </a:r>
            <a:r>
              <a:rPr lang="pt-BR" altLang="lt-LT" sz="1800" dirty="0" smtClean="0">
                <a:latin typeface="Arial" charset="0"/>
                <a:ea typeface="PMingLiU" pitchFamily="18" charset="-120"/>
              </a:rPr>
              <a:t>aibei</a:t>
            </a:r>
            <a:r>
              <a:rPr lang="en-US" altLang="lt-LT" sz="1800" dirty="0" smtClean="0">
                <a:latin typeface="Arial" charset="0"/>
                <a:ea typeface="PMingLiU" pitchFamily="18" charset="-120"/>
              </a:rPr>
              <a:t>. </a:t>
            </a:r>
            <a:r>
              <a:rPr lang="en-US" altLang="lt-LT" sz="1800" dirty="0" err="1" smtClean="0">
                <a:latin typeface="Arial" charset="0"/>
                <a:ea typeface="PMingLiU" pitchFamily="18" charset="-120"/>
              </a:rPr>
              <a:t>Metod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o realizacijoje</a:t>
            </a:r>
            <a:r>
              <a:rPr lang="en-US" altLang="lt-LT" sz="18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lt-LT" sz="1800" dirty="0" err="1" smtClean="0">
                <a:latin typeface="Arial" charset="0"/>
                <a:ea typeface="PMingLiU" pitchFamily="18" charset="-120"/>
              </a:rPr>
              <a:t>atliekama</a:t>
            </a:r>
            <a:r>
              <a:rPr lang="en-US" altLang="lt-LT" sz="1800" dirty="0" smtClean="0"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elemento paieška. Jei paieškos rezultatas </a:t>
            </a:r>
            <a:r>
              <a:rPr lang="en-US" altLang="lt-LT" sz="1800" dirty="0" smtClean="0">
                <a:latin typeface="Arial" charset="0"/>
                <a:ea typeface="PMingLiU" pitchFamily="18" charset="-120"/>
              </a:rPr>
              <a:t>= null, </a:t>
            </a:r>
            <a:r>
              <a:rPr lang="en-US" altLang="lt-LT" sz="1800" dirty="0" err="1" smtClean="0">
                <a:latin typeface="Arial" charset="0"/>
                <a:ea typeface="PMingLiU" pitchFamily="18" charset="-120"/>
              </a:rPr>
              <a:t>gra</a:t>
            </a:r>
            <a:r>
              <a:rPr lang="lt-LT" altLang="lt-LT" sz="1800" dirty="0" err="1" smtClean="0">
                <a:latin typeface="Arial" charset="0"/>
                <a:ea typeface="PMingLiU" pitchFamily="18" charset="-120"/>
              </a:rPr>
              <a:t>žinama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 dirty="0" err="1" smtClean="0">
                <a:latin typeface="Arial" charset="0"/>
                <a:ea typeface="PMingLiU" pitchFamily="18" charset="-120"/>
              </a:rPr>
              <a:t>false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, kitu atveju – </a:t>
            </a:r>
            <a:r>
              <a:rPr lang="lt-LT" altLang="lt-LT" sz="1800" dirty="0" err="1" smtClean="0">
                <a:latin typeface="Arial" charset="0"/>
                <a:ea typeface="PMingLiU" pitchFamily="18" charset="-120"/>
              </a:rPr>
              <a:t>true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:</a:t>
            </a:r>
            <a:endParaRPr lang="lt-LT" altLang="lt-LT" sz="1800" b="1" i="1" dirty="0">
              <a:latin typeface="Arial" charset="0"/>
              <a:ea typeface="PMingLiU" pitchFamily="18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6837" y="1689507"/>
            <a:ext cx="8595643" cy="289162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7" name="TextBox 7"/>
          <p:cNvSpPr txBox="1">
            <a:spLocks noChangeArrowheads="1"/>
          </p:cNvSpPr>
          <p:nvPr/>
        </p:nvSpPr>
        <p:spPr bwMode="auto">
          <a:xfrm>
            <a:off x="5641630" y="3845243"/>
            <a:ext cx="2474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 err="1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get</a:t>
            </a:r>
            <a:r>
              <a:rPr lang="lt-LT" altLang="lt-LT" sz="1600" b="1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 - Elemento paieška </a:t>
            </a:r>
          </a:p>
        </p:txBody>
      </p:sp>
      <p:sp>
        <p:nvSpPr>
          <p:cNvPr id="3995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3995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DBBDDE91-324B-44D2-A7D7-15443C15CA6C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DP-medžio papildymas</a:t>
            </a:r>
            <a:r>
              <a:rPr lang="en-US" altLang="lt-LT" smtClean="0">
                <a:latin typeface="Arial" charset="0"/>
                <a:cs typeface="Arial" charset="0"/>
              </a:rPr>
              <a:t> (1)</a:t>
            </a:r>
          </a:p>
        </p:txBody>
      </p:sp>
      <p:graphicFrame>
        <p:nvGraphicFramePr>
          <p:cNvPr id="4096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5238750" y="2857500"/>
          <a:ext cx="33940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Visio" r:id="rId3" imgW="3720147" imgH="3393460" progId="Visio.Drawing.11">
                  <p:embed/>
                </p:oleObj>
              </mc:Choice>
              <mc:Fallback>
                <p:oleObj name="Visio" r:id="rId3" imgW="3720147" imgH="33934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2857500"/>
                        <a:ext cx="339407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179388" y="608013"/>
            <a:ext cx="8786812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</a:pPr>
            <a:r>
              <a:rPr lang="en-US" altLang="lt-LT" sz="2400" dirty="0">
                <a:latin typeface="Arial" charset="0"/>
              </a:rPr>
              <a:t>DP-</a:t>
            </a:r>
            <a:r>
              <a:rPr lang="en-US" altLang="lt-LT" sz="2400" dirty="0" err="1">
                <a:latin typeface="Arial" charset="0"/>
              </a:rPr>
              <a:t>medyje</a:t>
            </a:r>
            <a:r>
              <a:rPr lang="en-US" altLang="lt-LT" sz="2400" dirty="0">
                <a:latin typeface="Arial" charset="0"/>
              </a:rPr>
              <a:t> </a:t>
            </a:r>
            <a:r>
              <a:rPr lang="lt-LT" altLang="lt-LT" sz="2400" dirty="0">
                <a:latin typeface="Arial" charset="0"/>
              </a:rPr>
              <a:t>viršūnė</a:t>
            </a:r>
            <a:r>
              <a:rPr lang="en-US" altLang="lt-LT" sz="2400" dirty="0">
                <a:latin typeface="Arial" charset="0"/>
              </a:rPr>
              <a:t> </a:t>
            </a:r>
            <a:r>
              <a:rPr lang="en-US" altLang="lt-LT" sz="2400" dirty="0" err="1">
                <a:latin typeface="Arial" charset="0"/>
              </a:rPr>
              <a:t>papildoma</a:t>
            </a:r>
            <a:r>
              <a:rPr lang="en-US" altLang="lt-LT" sz="2400" dirty="0">
                <a:latin typeface="Arial" charset="0"/>
              </a:rPr>
              <a:t> </a:t>
            </a:r>
            <a:r>
              <a:rPr lang="en-US" altLang="lt-LT" sz="2400" b="1" dirty="0" err="1">
                <a:solidFill>
                  <a:srgbClr val="FF0000"/>
                </a:solidFill>
                <a:latin typeface="Arial" charset="0"/>
              </a:rPr>
              <a:t>tik</a:t>
            </a:r>
            <a:r>
              <a:rPr lang="en-US" altLang="lt-LT" sz="2400" dirty="0">
                <a:latin typeface="Arial" charset="0"/>
              </a:rPr>
              <a:t> </a:t>
            </a:r>
            <a:r>
              <a:rPr lang="lt-LT" altLang="lt-LT" sz="2400" dirty="0">
                <a:latin typeface="Arial" charset="0"/>
              </a:rPr>
              <a:t>kaip</a:t>
            </a:r>
            <a:r>
              <a:rPr lang="en-US" altLang="lt-LT" sz="2400" dirty="0">
                <a:latin typeface="Arial" charset="0"/>
              </a:rPr>
              <a:t> lap</a:t>
            </a:r>
            <a:r>
              <a:rPr lang="lt-LT" altLang="lt-LT" sz="2400" dirty="0">
                <a:latin typeface="Arial" charset="0"/>
              </a:rPr>
              <a:t>as</a:t>
            </a:r>
            <a:r>
              <a:rPr lang="en-US" altLang="lt-LT" sz="2400" dirty="0">
                <a:latin typeface="Arial" charset="0"/>
              </a:rPr>
              <a:t>.</a:t>
            </a:r>
            <a:endParaRPr lang="lt-LT" altLang="lt-LT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SzPct val="140000"/>
            </a:pPr>
            <a:r>
              <a:rPr lang="lt-LT" altLang="lt-LT" sz="2400" dirty="0">
                <a:latin typeface="Arial" charset="0"/>
              </a:rPr>
              <a:t>Atliekama viršūnės paieška. </a:t>
            </a:r>
          </a:p>
          <a:p>
            <a:pPr eaLnBrk="1" hangingPunct="1">
              <a:spcBef>
                <a:spcPct val="0"/>
              </a:spcBef>
              <a:buSzPct val="140000"/>
            </a:pPr>
            <a:r>
              <a:rPr lang="lt-LT" altLang="lt-LT" sz="2400" dirty="0">
                <a:latin typeface="Arial" charset="0"/>
              </a:rPr>
              <a:t>Jei randama tokia pati viršūnė, atnaujinami su raktu susieti duomenys (raktas išlieka tas pats). Kitu atveju - viršūnė prijungiama prie paieškos kelio paskutinės viršūnės.</a:t>
            </a:r>
            <a:endParaRPr lang="en-US" altLang="lt-LT" sz="2400" dirty="0">
              <a:latin typeface="Arial" charset="0"/>
            </a:endParaRP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3708400" y="2714625"/>
            <a:ext cx="17795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Papildoma </a:t>
            </a:r>
            <a:r>
              <a:rPr lang="en-US" altLang="lt-LT" sz="20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6:</a:t>
            </a:r>
          </a:p>
        </p:txBody>
      </p:sp>
      <p:graphicFrame>
        <p:nvGraphicFramePr>
          <p:cNvPr id="40966" name="Object 2"/>
          <p:cNvGraphicFramePr>
            <a:graphicFrameLocks noChangeAspect="1"/>
          </p:cNvGraphicFramePr>
          <p:nvPr/>
        </p:nvGraphicFramePr>
        <p:xfrm>
          <a:off x="433388" y="2911475"/>
          <a:ext cx="333375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Visio" r:id="rId5" imgW="3720322" imgH="3393313" progId="Visio.Drawing.11">
                  <p:embed/>
                </p:oleObj>
              </mc:Choice>
              <mc:Fallback>
                <p:oleObj name="Visio" r:id="rId5" imgW="3720322" imgH="339331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911475"/>
                        <a:ext cx="333375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4100513" y="4225925"/>
            <a:ext cx="831850" cy="431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A85852D6-3232-4576-819E-2AE01C0D3B08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4096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DP-medžio papildymas</a:t>
            </a:r>
            <a:r>
              <a:rPr lang="en-US" altLang="lt-LT" smtClean="0">
                <a:latin typeface="Arial" charset="0"/>
                <a:cs typeface="Arial" charset="0"/>
              </a:rPr>
              <a:t> 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549275"/>
            <a:ext cx="8569325" cy="720725"/>
          </a:xfrm>
        </p:spPr>
        <p:txBody>
          <a:bodyPr/>
          <a:lstStyle/>
          <a:p>
            <a:pPr eaLnBrk="1" hangingPunct="1"/>
            <a:r>
              <a:rPr lang="en-US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DP-med</a:t>
            </a:r>
            <a:r>
              <a:rPr lang="lt-LT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žio forma priklauso nuo medžio papildymo viršūnėmis tvarkos. </a:t>
            </a:r>
            <a:r>
              <a:rPr lang="en-US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r>
              <a:rPr lang="lt-LT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omi</a:t>
            </a:r>
            <a:r>
              <a:rPr lang="en-US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lt-LT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 pačiomis </a:t>
            </a:r>
            <a:r>
              <a:rPr lang="lt-LT" altLang="lt-LT" sz="1800" smtClean="0">
                <a:latin typeface="Arial" charset="0"/>
                <a:cs typeface="Arial" charset="0"/>
              </a:rPr>
              <a:t>viršūnėmis,</a:t>
            </a:r>
            <a:r>
              <a:rPr lang="en-US" altLang="lt-LT" sz="1800" smtClean="0">
                <a:latin typeface="Arial" charset="0"/>
                <a:cs typeface="Arial" charset="0"/>
              </a:rPr>
              <a:t> ta</a:t>
            </a:r>
            <a:r>
              <a:rPr lang="lt-LT" altLang="lt-LT" sz="1800" smtClean="0">
                <a:latin typeface="Arial" charset="0"/>
                <a:cs typeface="Arial" charset="0"/>
              </a:rPr>
              <a:t>čiau </a:t>
            </a:r>
            <a:r>
              <a:rPr lang="lt-LT" altLang="lt-LT" sz="18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skirtinga tvarka</a:t>
            </a:r>
            <a:r>
              <a:rPr lang="lt-LT" altLang="lt-LT" sz="1800" smtClean="0">
                <a:latin typeface="Arial" charset="0"/>
                <a:cs typeface="Arial" charset="0"/>
              </a:rPr>
              <a:t> </a:t>
            </a:r>
            <a:r>
              <a:rPr lang="en-US" altLang="lt-LT" sz="1800" smtClean="0">
                <a:latin typeface="Arial" charset="0"/>
                <a:cs typeface="Arial" charset="0"/>
              </a:rPr>
              <a:t>papildant </a:t>
            </a:r>
            <a:r>
              <a:rPr lang="lt-LT" altLang="lt-LT" sz="1800" smtClean="0">
                <a:latin typeface="Arial" charset="0"/>
                <a:cs typeface="Arial" charset="0"/>
              </a:rPr>
              <a:t>DP</a:t>
            </a:r>
            <a:r>
              <a:rPr lang="en-US" altLang="lt-LT" sz="1800" smtClean="0">
                <a:latin typeface="Arial" charset="0"/>
                <a:cs typeface="Arial" charset="0"/>
              </a:rPr>
              <a:t>-</a:t>
            </a:r>
            <a:r>
              <a:rPr lang="lt-LT" altLang="lt-LT" sz="1800" smtClean="0">
                <a:latin typeface="Arial" charset="0"/>
                <a:cs typeface="Arial" charset="0"/>
              </a:rPr>
              <a:t>medį, jo forma skirsis.</a:t>
            </a:r>
            <a:endParaRPr lang="en-US" altLang="lt-LT" sz="1800" smtClean="0">
              <a:latin typeface="Arial" charset="0"/>
              <a:cs typeface="Arial" charset="0"/>
            </a:endParaRP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27075" y="2205038"/>
          <a:ext cx="2087563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2" name="Visio" r:id="rId3" imgW="3364668" imgH="3184728" progId="Visio.Drawing.11">
                  <p:embed/>
                </p:oleObj>
              </mc:Choice>
              <mc:Fallback>
                <p:oleObj name="Visio" r:id="rId3" imgW="3364668" imgH="318472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205038"/>
                        <a:ext cx="2087563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33800" y="2208213"/>
          <a:ext cx="1558925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3" name="Visio" r:id="rId5" imgW="2464737" imgH="4660671" progId="Visio.Drawing.11">
                  <p:embed/>
                </p:oleObj>
              </mc:Choice>
              <mc:Fallback>
                <p:oleObj name="Visio" r:id="rId5" imgW="2464737" imgH="466067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8213"/>
                        <a:ext cx="1558925" cy="294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498475" y="1581150"/>
            <a:ext cx="2560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600" b="1">
                <a:solidFill>
                  <a:srgbClr val="660033"/>
                </a:solidFill>
                <a:latin typeface="Arial" charset="0"/>
                <a:ea typeface="PMingLiU" pitchFamily="18" charset="-120"/>
              </a:rPr>
              <a:t>Tvarka</a:t>
            </a:r>
            <a:r>
              <a:rPr lang="lt-LT" altLang="lt-LT" sz="1600" b="1">
                <a:solidFill>
                  <a:srgbClr val="660033"/>
                </a:solidFill>
                <a:latin typeface="Arial" charset="0"/>
                <a:ea typeface="PMingLiU" pitchFamily="18" charset="-120"/>
              </a:rPr>
              <a:t>: </a:t>
            </a:r>
            <a:r>
              <a:rPr lang="en-US" altLang="lt-LT" sz="1600" b="1">
                <a:solidFill>
                  <a:srgbClr val="660033"/>
                </a:solidFill>
                <a:latin typeface="Arial" charset="0"/>
                <a:ea typeface="PMingLiU" pitchFamily="18" charset="-120"/>
              </a:rPr>
              <a:t>6 9 3 2 11 5 8 4 7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3276600" y="1581150"/>
            <a:ext cx="2560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600" b="1">
                <a:solidFill>
                  <a:srgbClr val="660033"/>
                </a:solidFill>
                <a:latin typeface="Arial" charset="0"/>
                <a:ea typeface="PMingLiU" pitchFamily="18" charset="-120"/>
              </a:rPr>
              <a:t>Tvarka</a:t>
            </a:r>
            <a:r>
              <a:rPr lang="lt-LT" altLang="lt-LT" sz="1600" b="1">
                <a:solidFill>
                  <a:srgbClr val="660033"/>
                </a:solidFill>
                <a:latin typeface="Arial" charset="0"/>
                <a:ea typeface="PMingLiU" pitchFamily="18" charset="-120"/>
              </a:rPr>
              <a:t>: </a:t>
            </a:r>
            <a:r>
              <a:rPr lang="en-US" altLang="lt-LT" sz="1600" b="1">
                <a:solidFill>
                  <a:srgbClr val="660033"/>
                </a:solidFill>
                <a:latin typeface="Arial" charset="0"/>
                <a:ea typeface="PMingLiU" pitchFamily="18" charset="-120"/>
              </a:rPr>
              <a:t>9 2 11 5 3 6 4 7 8</a:t>
            </a: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6084888" y="1557338"/>
            <a:ext cx="256063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600" b="1">
                <a:solidFill>
                  <a:srgbClr val="660033"/>
                </a:solidFill>
              </a:rPr>
              <a:t>Tvarka</a:t>
            </a:r>
            <a:r>
              <a:rPr lang="lt-LT" altLang="lt-LT" sz="1600" b="1">
                <a:solidFill>
                  <a:srgbClr val="660033"/>
                </a:solidFill>
              </a:rPr>
              <a:t>: </a:t>
            </a:r>
            <a:r>
              <a:rPr lang="en-US" altLang="lt-LT" sz="1600" b="1">
                <a:solidFill>
                  <a:srgbClr val="660033"/>
                </a:solidFill>
              </a:rPr>
              <a:t>2 3 4 5 6 7 8 9 11</a:t>
            </a:r>
          </a:p>
        </p:txBody>
      </p:sp>
      <p:graphicFrame>
        <p:nvGraphicFramePr>
          <p:cNvPr id="41993" name="Object 13"/>
          <p:cNvGraphicFramePr>
            <a:graphicFrameLocks noChangeAspect="1"/>
          </p:cNvGraphicFramePr>
          <p:nvPr/>
        </p:nvGraphicFramePr>
        <p:xfrm>
          <a:off x="6762750" y="2205038"/>
          <a:ext cx="1770063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4" name="Visio" r:id="rId7" imgW="2734568" imgH="6334598" progId="Visio.Drawing.11">
                  <p:embed/>
                </p:oleObj>
              </mc:Choice>
              <mc:Fallback>
                <p:oleObj name="Visio" r:id="rId7" imgW="2734568" imgH="633459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2205038"/>
                        <a:ext cx="1770063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4"/>
          <p:cNvSpPr>
            <a:spLocks noChangeArrowheads="1"/>
          </p:cNvSpPr>
          <p:nvPr/>
        </p:nvSpPr>
        <p:spPr bwMode="auto">
          <a:xfrm>
            <a:off x="250825" y="5157788"/>
            <a:ext cx="72009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>
                <a:latin typeface="Arial" charset="0"/>
              </a:rPr>
              <a:t>Vidutinis viršūnės gylis –</a:t>
            </a:r>
            <a:r>
              <a:rPr lang="en-US" altLang="lt-LT" sz="1800">
                <a:latin typeface="Arial" charset="0"/>
              </a:rPr>
              <a:t> </a:t>
            </a:r>
            <a:r>
              <a:rPr lang="en-US" altLang="lt-LT" sz="1600" b="1">
                <a:solidFill>
                  <a:srgbClr val="FF0066"/>
                </a:solidFill>
                <a:latin typeface="Arial" charset="0"/>
              </a:rPr>
              <a:t>log</a:t>
            </a:r>
            <a:r>
              <a:rPr lang="en-US" altLang="lt-LT" sz="1600" b="1" baseline="-25000">
                <a:solidFill>
                  <a:srgbClr val="FF0066"/>
                </a:solidFill>
                <a:latin typeface="Arial" charset="0"/>
              </a:rPr>
              <a:t>2</a:t>
            </a:r>
            <a:r>
              <a:rPr lang="en-US" altLang="lt-LT" sz="1600" b="1">
                <a:solidFill>
                  <a:srgbClr val="FF0066"/>
                </a:solidFill>
                <a:latin typeface="Arial" charset="0"/>
              </a:rPr>
              <a:t>N</a:t>
            </a:r>
            <a:r>
              <a:rPr lang="lt-LT" altLang="lt-LT" sz="1600" b="1">
                <a:solidFill>
                  <a:srgbClr val="FF0066"/>
                </a:solidFill>
                <a:latin typeface="Arial" charset="0"/>
              </a:rPr>
              <a:t>.</a:t>
            </a:r>
            <a:endParaRPr lang="en-US" altLang="lt-LT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>
                <a:latin typeface="Arial" charset="0"/>
              </a:rPr>
              <a:t>Maksimalus viršūnės gylis –</a:t>
            </a:r>
            <a:r>
              <a:rPr lang="en-US" altLang="lt-LT" sz="1800">
                <a:latin typeface="Arial" charset="0"/>
              </a:rPr>
              <a:t> </a:t>
            </a:r>
            <a:r>
              <a:rPr lang="en-US" altLang="lt-LT" sz="1600" b="1">
                <a:solidFill>
                  <a:srgbClr val="FF0066"/>
                </a:solidFill>
                <a:latin typeface="Arial" charset="0"/>
              </a:rPr>
              <a:t>(N-1)</a:t>
            </a:r>
            <a:r>
              <a:rPr lang="lt-LT" altLang="lt-LT" sz="180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lt-LT" altLang="lt-LT" sz="1800">
                <a:latin typeface="Arial" charset="0"/>
              </a:rPr>
              <a:t>Blogiausiu atveju (jei viršūnės prieš įterpimą yra surikiuotos), DP-medis išsigimsta į tiesinį dinamiškąjį sąrašą. </a:t>
            </a:r>
            <a:endParaRPr lang="en-US" altLang="lt-LT" sz="1800">
              <a:latin typeface="Arial" charset="0"/>
            </a:endParaRPr>
          </a:p>
        </p:txBody>
      </p:sp>
      <p:sp>
        <p:nvSpPr>
          <p:cNvPr id="41995" name="TextBox 1"/>
          <p:cNvSpPr txBox="1">
            <a:spLocks noChangeArrowheads="1"/>
          </p:cNvSpPr>
          <p:nvPr/>
        </p:nvSpPr>
        <p:spPr bwMode="auto">
          <a:xfrm>
            <a:off x="1069975" y="4221163"/>
            <a:ext cx="1292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Geriausias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atvejis</a:t>
            </a:r>
          </a:p>
        </p:txBody>
      </p:sp>
      <p:sp>
        <p:nvSpPr>
          <p:cNvPr id="41996" name="TextBox 14"/>
          <p:cNvSpPr txBox="1">
            <a:spLocks noChangeArrowheads="1"/>
          </p:cNvSpPr>
          <p:nvPr/>
        </p:nvSpPr>
        <p:spPr bwMode="auto">
          <a:xfrm>
            <a:off x="7456488" y="2351088"/>
            <a:ext cx="1335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Blogiausias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atvejis</a:t>
            </a:r>
          </a:p>
        </p:txBody>
      </p:sp>
      <p:sp>
        <p:nvSpPr>
          <p:cNvPr id="41997" name="TextBox 15"/>
          <p:cNvSpPr txBox="1">
            <a:spLocks noChangeArrowheads="1"/>
          </p:cNvSpPr>
          <p:nvPr/>
        </p:nvSpPr>
        <p:spPr bwMode="auto">
          <a:xfrm>
            <a:off x="4913313" y="3357563"/>
            <a:ext cx="1058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Tipiškas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atvejis</a:t>
            </a:r>
          </a:p>
        </p:txBody>
      </p:sp>
      <p:sp>
        <p:nvSpPr>
          <p:cNvPr id="41998" name="Rectangle 2"/>
          <p:cNvSpPr>
            <a:spLocks noChangeArrowheads="1"/>
          </p:cNvSpPr>
          <p:nvPr/>
        </p:nvSpPr>
        <p:spPr bwMode="auto">
          <a:xfrm>
            <a:off x="5508625" y="4359275"/>
            <a:ext cx="1936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lt-LT" altLang="en-US" sz="1600"/>
              <a:t>Kaip su </a:t>
            </a:r>
            <a:r>
              <a:rPr lang="en-US" altLang="en-US" sz="1600" b="1">
                <a:solidFill>
                  <a:srgbClr val="FF0066"/>
                </a:solidFill>
              </a:rPr>
              <a:t>O(log</a:t>
            </a:r>
            <a:r>
              <a:rPr kumimoji="1" lang="en-US" altLang="en-US" sz="1600" b="1" baseline="-25000">
                <a:solidFill>
                  <a:srgbClr val="FF0066"/>
                </a:solidFill>
              </a:rPr>
              <a:t>2</a:t>
            </a:r>
            <a:r>
              <a:rPr lang="lt-LT" altLang="en-US" sz="1600" b="1">
                <a:solidFill>
                  <a:srgbClr val="FF0066"/>
                </a:solidFill>
              </a:rPr>
              <a:t>N</a:t>
            </a:r>
            <a:r>
              <a:rPr lang="en-US" altLang="en-US" sz="1600" b="1">
                <a:solidFill>
                  <a:srgbClr val="FF0066"/>
                </a:solidFill>
              </a:rPr>
              <a:t>)</a:t>
            </a:r>
            <a:r>
              <a:rPr lang="lt-LT" altLang="en-US" sz="1600" b="1">
                <a:solidFill>
                  <a:srgbClr val="FF0066"/>
                </a:solidFill>
              </a:rPr>
              <a:t> </a:t>
            </a:r>
            <a:r>
              <a:rPr lang="lt-LT" altLang="en-US" sz="1600" b="1"/>
              <a:t>?</a:t>
            </a:r>
            <a:endParaRPr lang="lt-LT" altLang="lt-LT" sz="1600"/>
          </a:p>
        </p:txBody>
      </p:sp>
      <p:sp>
        <p:nvSpPr>
          <p:cNvPr id="4199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AF8087C9-F125-4846-BB16-8639D1706AF0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37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4200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737" y="1052735"/>
            <a:ext cx="8085833" cy="2695277"/>
          </a:xfrm>
          <a:prstGeom prst="rect">
            <a:avLst/>
          </a:prstGeom>
        </p:spPr>
      </p:pic>
      <p:sp>
        <p:nvSpPr>
          <p:cNvPr id="92163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dirty="0" smtClean="0">
                <a:latin typeface="Arial" charset="0"/>
                <a:cs typeface="Arial" charset="0"/>
              </a:rPr>
              <a:t>add</a:t>
            </a:r>
            <a:r>
              <a:rPr lang="lt-LT" altLang="lt-LT" dirty="0" smtClean="0">
                <a:latin typeface="Arial" charset="0"/>
                <a:cs typeface="Arial" charset="0"/>
              </a:rPr>
              <a:t> rekursinė realizacija </a:t>
            </a:r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103188" y="620713"/>
            <a:ext cx="576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1800"/>
              <a:t>Metodu aibė papildoma nauju elementu:</a:t>
            </a:r>
            <a:endParaRPr lang="lt-LT" altLang="lt-LT" sz="1800" b="1" i="1"/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107950" y="5908675"/>
            <a:ext cx="872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en-US" altLang="lt-LT" sz="1800" b="1">
                <a:solidFill>
                  <a:srgbClr val="FF00FF"/>
                </a:solidFill>
              </a:rPr>
              <a:t>Vykdymo laikas.</a:t>
            </a:r>
            <a:r>
              <a:rPr lang="en-US" altLang="lt-LT" sz="1800" b="1"/>
              <a:t> </a:t>
            </a:r>
            <a:r>
              <a:rPr lang="en-US" altLang="lt-LT" sz="1800"/>
              <a:t>Proporcingas</a:t>
            </a:r>
            <a:r>
              <a:rPr lang="lt-LT" altLang="lt-LT" sz="1800"/>
              <a:t> papildomo</a:t>
            </a:r>
            <a:r>
              <a:rPr lang="en-US" altLang="lt-LT" sz="1800"/>
              <a:t> </a:t>
            </a:r>
            <a:r>
              <a:rPr lang="lt-LT" altLang="lt-LT" sz="1800"/>
              <a:t>elemento </a:t>
            </a:r>
            <a:r>
              <a:rPr lang="en-US" altLang="lt-LT" sz="1800"/>
              <a:t>mazgo gyliui</a:t>
            </a:r>
            <a:r>
              <a:rPr lang="lt-LT" altLang="lt-LT" sz="1800"/>
              <a:t> medyje.</a:t>
            </a:r>
            <a:endParaRPr lang="lt-LT" altLang="lt-LT" sz="1800" b="1" i="1"/>
          </a:p>
        </p:txBody>
      </p:sp>
      <p:sp>
        <p:nvSpPr>
          <p:cNvPr id="9" name="Rounded Rectangle 8"/>
          <p:cNvSpPr/>
          <p:nvPr/>
        </p:nvSpPr>
        <p:spPr>
          <a:xfrm>
            <a:off x="755576" y="3121992"/>
            <a:ext cx="7015163" cy="379016"/>
          </a:xfrm>
          <a:prstGeom prst="roundRect">
            <a:avLst>
              <a:gd name="adj" fmla="val 25748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1061034"/>
            <a:ext cx="8343628" cy="359210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92170" idx="1"/>
          </p:cNvCxnSpPr>
          <p:nvPr/>
        </p:nvCxnSpPr>
        <p:spPr>
          <a:xfrm flipH="1" flipV="1">
            <a:off x="3851920" y="3501008"/>
            <a:ext cx="1497261" cy="5209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0" name="TextBox 7"/>
          <p:cNvSpPr txBox="1">
            <a:spLocks noChangeArrowheads="1"/>
          </p:cNvSpPr>
          <p:nvPr/>
        </p:nvSpPr>
        <p:spPr bwMode="auto">
          <a:xfrm>
            <a:off x="5349181" y="3606849"/>
            <a:ext cx="2233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</a:rPr>
              <a:t>Elemento papildymui </a:t>
            </a:r>
            <a:r>
              <a:rPr lang="lt-LT" altLang="lt-LT" sz="1600" b="1" dirty="0" smtClean="0">
                <a:solidFill>
                  <a:srgbClr val="C00000"/>
                </a:solidFill>
              </a:rPr>
              <a:t>panaudojam</a:t>
            </a:r>
            <a:r>
              <a:rPr lang="en-US" altLang="lt-LT" sz="1600" b="1" dirty="0" smtClean="0">
                <a:solidFill>
                  <a:srgbClr val="C00000"/>
                </a:solidFill>
              </a:rPr>
              <a:t>as</a:t>
            </a:r>
            <a:r>
              <a:rPr lang="lt-LT" altLang="lt-LT" sz="1600" b="1" dirty="0" smtClean="0">
                <a:solidFill>
                  <a:srgbClr val="C00000"/>
                </a:solidFill>
              </a:rPr>
              <a:t> </a:t>
            </a:r>
            <a:r>
              <a:rPr lang="lt-LT" altLang="lt-LT" sz="1600" b="1" dirty="0" err="1" smtClean="0">
                <a:solidFill>
                  <a:srgbClr val="C00000"/>
                </a:solidFill>
              </a:rPr>
              <a:t>rekursin</a:t>
            </a:r>
            <a:r>
              <a:rPr lang="en-US" altLang="lt-LT" sz="1600" b="1" dirty="0" smtClean="0">
                <a:solidFill>
                  <a:srgbClr val="C00000"/>
                </a:solidFill>
              </a:rPr>
              <a:t>is</a:t>
            </a:r>
            <a:r>
              <a:rPr lang="lt-LT" altLang="lt-LT" sz="1600" b="1" dirty="0" smtClean="0">
                <a:solidFill>
                  <a:srgbClr val="C00000"/>
                </a:solidFill>
              </a:rPr>
              <a:t> </a:t>
            </a:r>
            <a:r>
              <a:rPr lang="lt-LT" altLang="lt-LT" sz="1600" b="1" dirty="0" err="1" smtClean="0">
                <a:solidFill>
                  <a:srgbClr val="C00000"/>
                </a:solidFill>
              </a:rPr>
              <a:t>metod</a:t>
            </a:r>
            <a:r>
              <a:rPr lang="en-US" altLang="lt-LT" sz="1600" b="1" dirty="0" smtClean="0">
                <a:solidFill>
                  <a:srgbClr val="C00000"/>
                </a:solidFill>
              </a:rPr>
              <a:t>as</a:t>
            </a:r>
            <a:endParaRPr lang="lt-LT" altLang="lt-LT" sz="1600" b="1" dirty="0">
              <a:solidFill>
                <a:srgbClr val="C00000"/>
              </a:solidFill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38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2269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573407"/>
            <a:ext cx="8152662" cy="481748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48102" y="600041"/>
            <a:ext cx="8744378" cy="478952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93188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dirty="0" smtClean="0">
                <a:latin typeface="Arial" charset="0"/>
                <a:cs typeface="Arial" charset="0"/>
              </a:rPr>
              <a:t>addRecursive</a:t>
            </a:r>
            <a:r>
              <a:rPr lang="lt-LT" altLang="lt-LT" dirty="0" smtClean="0">
                <a:latin typeface="Arial" charset="0"/>
                <a:cs typeface="Arial" charset="0"/>
              </a:rPr>
              <a:t> realizacija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3725" y="2319090"/>
            <a:ext cx="8143875" cy="2733675"/>
          </a:xfrm>
          <a:prstGeom prst="roundRect">
            <a:avLst>
              <a:gd name="adj" fmla="val 4444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14" name="Rounded Rectangle 13"/>
          <p:cNvSpPr/>
          <p:nvPr/>
        </p:nvSpPr>
        <p:spPr>
          <a:xfrm>
            <a:off x="604948" y="908720"/>
            <a:ext cx="8139112" cy="1296070"/>
          </a:xfrm>
          <a:prstGeom prst="roundRect">
            <a:avLst>
              <a:gd name="adj" fmla="val 14356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15" name="Rounded Rectangle 14"/>
          <p:cNvSpPr/>
          <p:nvPr/>
        </p:nvSpPr>
        <p:spPr>
          <a:xfrm>
            <a:off x="589756" y="2319091"/>
            <a:ext cx="7893050" cy="461838"/>
          </a:xfrm>
          <a:prstGeom prst="roundRect">
            <a:avLst>
              <a:gd name="adj" fmla="val 14278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93192" name="Rectangle 5"/>
          <p:cNvSpPr>
            <a:spLocks noChangeArrowheads="1"/>
          </p:cNvSpPr>
          <p:nvPr/>
        </p:nvSpPr>
        <p:spPr bwMode="auto">
          <a:xfrm>
            <a:off x="179388" y="5389563"/>
            <a:ext cx="8558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Char char="•"/>
            </a:pPr>
            <a:r>
              <a:rPr lang="lt-LT" altLang="lt-LT"/>
              <a:t>Paieškos metu rekursiškai keliaujame į mazgo n kairįjį arba dešinįjį pomedį, kol reikiamas n pomedis </a:t>
            </a:r>
            <a:r>
              <a:rPr lang="en-US" altLang="lt-LT"/>
              <a:t>=</a:t>
            </a:r>
            <a:r>
              <a:rPr lang="lt-LT" altLang="lt-LT"/>
              <a:t> null. Tada prie n prijungiame elemento mazgą. </a:t>
            </a:r>
          </a:p>
        </p:txBody>
      </p:sp>
      <p:sp>
        <p:nvSpPr>
          <p:cNvPr id="93193" name="TextBox 7"/>
          <p:cNvSpPr txBox="1">
            <a:spLocks noChangeArrowheads="1"/>
          </p:cNvSpPr>
          <p:nvPr/>
        </p:nvSpPr>
        <p:spPr bwMode="auto">
          <a:xfrm>
            <a:off x="7236296" y="934914"/>
            <a:ext cx="122982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400" b="1" dirty="0" err="1">
                <a:solidFill>
                  <a:srgbClr val="C00000"/>
                </a:solidFill>
              </a:rPr>
              <a:t>Papildymas</a:t>
            </a:r>
            <a:endParaRPr lang="lt-LT" altLang="lt-LT" sz="14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lt-LT" altLang="lt-LT" sz="11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lt-LT" sz="1400" b="1" dirty="0" smtClean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lt-LT" sz="14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lt-LT" sz="1400" b="1" dirty="0" smtClean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lt-LT" altLang="lt-LT" sz="14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lt-LT" altLang="lt-LT" sz="12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</a:rPr>
              <a:t>Palyginimas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lt-LT" altLang="lt-LT" sz="16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lt-LT" sz="1400" b="1" dirty="0" smtClean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lt-LT" altLang="lt-LT" sz="14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lt-LT" sz="900" b="1" dirty="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400" b="1" dirty="0" err="1">
                <a:solidFill>
                  <a:srgbClr val="C00000"/>
                </a:solidFill>
              </a:rPr>
              <a:t>Paie</a:t>
            </a:r>
            <a:r>
              <a:rPr lang="lt-LT" altLang="lt-LT" sz="1400" b="1" dirty="0" err="1">
                <a:solidFill>
                  <a:srgbClr val="C00000"/>
                </a:solidFill>
              </a:rPr>
              <a:t>ška</a:t>
            </a:r>
            <a:endParaRPr lang="lt-LT" altLang="lt-LT" sz="1400" b="1" dirty="0">
              <a:solidFill>
                <a:srgbClr val="C00000"/>
              </a:solidFill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39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27057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Medis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979613" y="620713"/>
            <a:ext cx="6985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</a:pPr>
            <a:r>
              <a:rPr kumimoji="1" lang="lt-LT" altLang="en-US" sz="2200">
                <a:latin typeface="Arial" charset="0"/>
              </a:rPr>
              <a:t>Dvejetainės paieškos algoritmu galimai vykdomą palyginimų seką galima aprašyti medžiu: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313" y="1700213"/>
            <a:ext cx="570865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698500" y="1157288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000">
                <a:latin typeface="Arial" charset="0"/>
                <a:ea typeface="PMingLiU" pitchFamily="18" charset="-120"/>
              </a:rPr>
              <a:t>T[</a:t>
            </a:r>
            <a:r>
              <a:rPr lang="en-US" altLang="lt-LT" sz="2000">
                <a:latin typeface="Arial" charset="0"/>
                <a:ea typeface="PMingLiU" pitchFamily="18" charset="-120"/>
              </a:rPr>
              <a:t>7</a:t>
            </a:r>
            <a:r>
              <a:rPr lang="lt-LT" altLang="lt-LT" sz="2000">
                <a:latin typeface="Arial" charset="0"/>
                <a:ea typeface="PMingLiU" pitchFamily="18" charset="-120"/>
              </a:rPr>
              <a:t>]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908175" y="4724400"/>
            <a:ext cx="6985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</a:pPr>
            <a:r>
              <a:rPr kumimoji="1" lang="lt-LT" altLang="en-US" sz="1800" b="1">
                <a:solidFill>
                  <a:srgbClr val="7030A0"/>
                </a:solidFill>
                <a:latin typeface="Arial" charset="0"/>
              </a:rPr>
              <a:t>Bendrasis Medis (General Tree)</a:t>
            </a:r>
            <a:r>
              <a:rPr kumimoji="1" lang="lt-LT" altLang="en-US" sz="1800">
                <a:latin typeface="Arial" charset="0"/>
              </a:rPr>
              <a:t> - hierarchinė struktūra, kurioje esybės susiejamos hierarchiniais ryšiais. </a:t>
            </a:r>
            <a:endParaRPr kumimoji="1"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SzPct val="140000"/>
            </a:pPr>
            <a:r>
              <a:rPr kumimoji="1" lang="lt-LT" altLang="en-US" sz="1800" b="1">
                <a:solidFill>
                  <a:srgbClr val="7030A0"/>
                </a:solidFill>
                <a:latin typeface="Arial" charset="0"/>
              </a:rPr>
              <a:t>Medžiai </a:t>
            </a:r>
            <a:r>
              <a:rPr kumimoji="1" lang="lt-LT" altLang="en-US" sz="1800">
                <a:latin typeface="Arial" charset="0"/>
              </a:rPr>
              <a:t>bendru atveju leidžia atlikti pagrindines ADT operacijas </a:t>
            </a:r>
            <a:r>
              <a:rPr kumimoji="1" lang="en-US" altLang="en-US" sz="1800">
                <a:latin typeface="Arial" charset="0"/>
              </a:rPr>
              <a:t>s</a:t>
            </a:r>
            <a:r>
              <a:rPr kumimoji="1" lang="lt-LT" altLang="en-US" sz="1800">
                <a:latin typeface="Arial" charset="0"/>
              </a:rPr>
              <a:t>u </a:t>
            </a:r>
            <a:r>
              <a:rPr lang="lt-LT" altLang="lt-LT" sz="1800" b="1">
                <a:solidFill>
                  <a:srgbClr val="FF0066"/>
                </a:solidFill>
                <a:latin typeface="Arial" charset="0"/>
              </a:rPr>
              <a:t>O(log</a:t>
            </a:r>
            <a:r>
              <a:rPr kumimoji="1" lang="lt-LT" altLang="lt-LT" sz="1800" b="1" baseline="-25000">
                <a:solidFill>
                  <a:srgbClr val="FF0066"/>
                </a:solidFill>
                <a:latin typeface="Arial" charset="0"/>
              </a:rPr>
              <a:t>L</a:t>
            </a:r>
            <a:r>
              <a:rPr lang="lt-LT" altLang="lt-LT" sz="1800" b="1">
                <a:solidFill>
                  <a:srgbClr val="FF0066"/>
                </a:solidFill>
                <a:latin typeface="Arial" charset="0"/>
              </a:rPr>
              <a:t>N)</a:t>
            </a:r>
            <a:r>
              <a:rPr lang="lt-LT" altLang="lt-LT" sz="1800" b="1">
                <a:latin typeface="Arial" charset="0"/>
              </a:rPr>
              <a:t> </a:t>
            </a:r>
            <a:r>
              <a:rPr lang="en-US" altLang="lt-LT" sz="1800">
                <a:latin typeface="Arial" charset="0"/>
              </a:rPr>
              <a:t>sud</a:t>
            </a:r>
            <a:r>
              <a:rPr lang="lt-LT" altLang="lt-LT" sz="1800">
                <a:latin typeface="Arial" charset="0"/>
              </a:rPr>
              <a:t>ė</a:t>
            </a:r>
            <a:r>
              <a:rPr lang="en-US" altLang="lt-LT" sz="1800">
                <a:latin typeface="Arial" charset="0"/>
              </a:rPr>
              <a:t>tingum</a:t>
            </a:r>
            <a:r>
              <a:rPr lang="lt-LT" altLang="lt-LT" sz="1800">
                <a:latin typeface="Arial" charset="0"/>
              </a:rPr>
              <a:t>u, kur N – </a:t>
            </a:r>
            <a:r>
              <a:rPr lang="en-US" altLang="lt-LT" sz="1800">
                <a:latin typeface="Arial" charset="0"/>
              </a:rPr>
              <a:t>med</a:t>
            </a:r>
            <a:r>
              <a:rPr lang="lt-LT" altLang="lt-LT" sz="1800">
                <a:latin typeface="Arial" charset="0"/>
              </a:rPr>
              <a:t>žio viršūnių (elementų) skaičius, L – viršūnės vaikų skaičius.</a:t>
            </a:r>
            <a:endParaRPr lang="en-US" altLang="en-US" sz="1800">
              <a:latin typeface="Arial" charset="0"/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/>
        </p:nvGraphicFramePr>
        <p:xfrm>
          <a:off x="755650" y="1574800"/>
          <a:ext cx="504825" cy="33861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37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38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43</a:t>
                      </a:r>
                    </a:p>
                  </a:txBody>
                  <a:tcPr marL="91607" marR="91607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 noGrp="1"/>
          </p:cNvGraphicFramePr>
          <p:nvPr/>
        </p:nvGraphicFramePr>
        <p:xfrm>
          <a:off x="250825" y="1647825"/>
          <a:ext cx="504825" cy="386874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3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607" marR="91607" marT="45715" marB="4571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20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78C467B-A22F-470F-BFB9-325ECBA167E1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720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634412"/>
            <a:ext cx="6573066" cy="5741988"/>
          </a:xfrm>
          <a:prstGeom prst="rect">
            <a:avLst/>
          </a:prstGeom>
        </p:spPr>
      </p:pic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dirty="0" smtClean="0">
                <a:latin typeface="Arial" charset="0"/>
                <a:cs typeface="Arial" charset="0"/>
              </a:rPr>
              <a:t>add</a:t>
            </a:r>
            <a:r>
              <a:rPr lang="lt-LT" altLang="lt-LT" dirty="0" smtClean="0">
                <a:latin typeface="Arial" charset="0"/>
                <a:cs typeface="Arial" charset="0"/>
              </a:rPr>
              <a:t> iteracinė realizacija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095" y="548680"/>
            <a:ext cx="6653484" cy="593657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9" name="Rounded Rectangle 8"/>
          <p:cNvSpPr/>
          <p:nvPr/>
        </p:nvSpPr>
        <p:spPr>
          <a:xfrm>
            <a:off x="438092" y="1621114"/>
            <a:ext cx="6150033" cy="439734"/>
          </a:xfrm>
          <a:prstGeom prst="roundRect">
            <a:avLst>
              <a:gd name="adj" fmla="val 19037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10" name="Rounded Rectangle 9"/>
          <p:cNvSpPr/>
          <p:nvPr/>
        </p:nvSpPr>
        <p:spPr>
          <a:xfrm>
            <a:off x="683568" y="2581303"/>
            <a:ext cx="5904557" cy="1999131"/>
          </a:xfrm>
          <a:prstGeom prst="roundRect">
            <a:avLst>
              <a:gd name="adj" fmla="val 4276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12" name="Rounded Rectangle 11"/>
          <p:cNvSpPr/>
          <p:nvPr/>
        </p:nvSpPr>
        <p:spPr>
          <a:xfrm>
            <a:off x="683568" y="4723897"/>
            <a:ext cx="5904557" cy="1081368"/>
          </a:xfrm>
          <a:prstGeom prst="roundRect">
            <a:avLst>
              <a:gd name="adj" fmla="val 5098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94217" name="TextBox 7"/>
          <p:cNvSpPr txBox="1">
            <a:spLocks noChangeArrowheads="1"/>
          </p:cNvSpPr>
          <p:nvPr/>
        </p:nvSpPr>
        <p:spPr bwMode="auto">
          <a:xfrm>
            <a:off x="4997549" y="1649115"/>
            <a:ext cx="159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  <a:latin typeface="Calibri" pitchFamily="34" charset="0"/>
              </a:rPr>
              <a:t>Jei medis tuščias</a:t>
            </a:r>
          </a:p>
        </p:txBody>
      </p:sp>
      <p:sp>
        <p:nvSpPr>
          <p:cNvPr id="94218" name="Rectangle 5"/>
          <p:cNvSpPr>
            <a:spLocks noChangeArrowheads="1"/>
          </p:cNvSpPr>
          <p:nvPr/>
        </p:nvSpPr>
        <p:spPr bwMode="auto">
          <a:xfrm>
            <a:off x="5436096" y="2708920"/>
            <a:ext cx="11521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  <a:latin typeface="Calibri" pitchFamily="34" charset="0"/>
              </a:rPr>
              <a:t>Mazgo, prie kurio bus jungiamas </a:t>
            </a:r>
            <a:r>
              <a:rPr lang="lt-LT" altLang="lt-LT" sz="1600" b="1" dirty="0" err="1" smtClean="0">
                <a:solidFill>
                  <a:srgbClr val="C00000"/>
                </a:solidFill>
                <a:latin typeface="Calibri" pitchFamily="34" charset="0"/>
              </a:rPr>
              <a:t>element</a:t>
            </a:r>
            <a:r>
              <a:rPr lang="en-US" altLang="lt-LT" sz="1600" b="1" dirty="0" smtClean="0">
                <a:solidFill>
                  <a:srgbClr val="C00000"/>
                </a:solidFill>
                <a:latin typeface="Calibri" pitchFamily="34" charset="0"/>
              </a:rPr>
              <a:t>as</a:t>
            </a:r>
            <a:r>
              <a:rPr lang="lt-LT" altLang="lt-LT" sz="1600" b="1" dirty="0" smtClean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lt-LT" altLang="lt-LT" sz="1600" b="1" dirty="0">
                <a:solidFill>
                  <a:srgbClr val="C00000"/>
                </a:solidFill>
                <a:latin typeface="Calibri" pitchFamily="34" charset="0"/>
              </a:rPr>
              <a:t>paieška</a:t>
            </a:r>
          </a:p>
        </p:txBody>
      </p:sp>
      <p:sp>
        <p:nvSpPr>
          <p:cNvPr id="94220" name="Rectangle 17"/>
          <p:cNvSpPr>
            <a:spLocks noChangeArrowheads="1"/>
          </p:cNvSpPr>
          <p:nvPr/>
        </p:nvSpPr>
        <p:spPr bwMode="auto">
          <a:xfrm>
            <a:off x="4582126" y="4933032"/>
            <a:ext cx="210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  <a:latin typeface="Calibri" pitchFamily="34" charset="0"/>
              </a:rPr>
              <a:t>Medžio papildymas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  <a:latin typeface="Calibri" pitchFamily="34" charset="0"/>
              </a:rPr>
              <a:t>nauju </a:t>
            </a:r>
            <a:r>
              <a:rPr lang="lt-LT" altLang="lt-LT" sz="1600" b="1" dirty="0" err="1" smtClean="0">
                <a:solidFill>
                  <a:srgbClr val="C00000"/>
                </a:solidFill>
                <a:latin typeface="Calibri" pitchFamily="34" charset="0"/>
              </a:rPr>
              <a:t>element</a:t>
            </a:r>
            <a:r>
              <a:rPr lang="en-US" altLang="lt-LT" sz="1600" b="1" dirty="0" smtClean="0">
                <a:solidFill>
                  <a:srgbClr val="C00000"/>
                </a:solidFill>
                <a:latin typeface="Calibri" pitchFamily="34" charset="0"/>
              </a:rPr>
              <a:t>u</a:t>
            </a:r>
            <a:endParaRPr lang="lt-LT" altLang="lt-LT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40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67744" y="3880070"/>
            <a:ext cx="1152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t-LT" sz="1600" b="1" dirty="0" err="1" smtClean="0">
                <a:solidFill>
                  <a:srgbClr val="C00000"/>
                </a:solidFill>
                <a:latin typeface="Calibri" pitchFamily="34" charset="0"/>
              </a:rPr>
              <a:t>Kod</a:t>
            </a:r>
            <a:r>
              <a:rPr lang="lt-LT" altLang="lt-LT" sz="1600" b="1" dirty="0" err="1" smtClean="0">
                <a:solidFill>
                  <a:srgbClr val="C00000"/>
                </a:solidFill>
                <a:latin typeface="Calibri" pitchFamily="34" charset="0"/>
              </a:rPr>
              <a:t>ėl</a:t>
            </a:r>
            <a:r>
              <a:rPr lang="lt-LT" altLang="lt-LT" sz="1600" b="1" dirty="0" smtClean="0">
                <a:solidFill>
                  <a:srgbClr val="C00000"/>
                </a:solidFill>
                <a:latin typeface="Calibri" pitchFamily="34" charset="0"/>
              </a:rPr>
              <a:t>?</a:t>
            </a:r>
            <a:endParaRPr lang="lt-LT" altLang="lt-LT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1" name="Straight Arrow Connector 13"/>
          <p:cNvCxnSpPr/>
          <p:nvPr/>
        </p:nvCxnSpPr>
        <p:spPr>
          <a:xfrm flipH="1">
            <a:off x="2181798" y="4149080"/>
            <a:ext cx="109405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aveikslėlis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999" y="603946"/>
            <a:ext cx="2188505" cy="21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Šalinimas DP-medyje (</a:t>
            </a:r>
            <a:r>
              <a:rPr lang="en-US" altLang="lt-LT" smtClean="0">
                <a:latin typeface="Arial" charset="0"/>
                <a:cs typeface="Arial" charset="0"/>
              </a:rPr>
              <a:t>1)</a:t>
            </a:r>
          </a:p>
        </p:txBody>
      </p:sp>
      <p:graphicFrame>
        <p:nvGraphicFramePr>
          <p:cNvPr id="46083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3621088" y="3603625"/>
          <a:ext cx="2319337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Visio" r:id="rId3" imgW="2914593" imgH="3436620" progId="Visio.Drawing.11">
                  <p:embed/>
                </p:oleObj>
              </mc:Choice>
              <mc:Fallback>
                <p:oleObj name="Visio" r:id="rId3" imgW="2914593" imgH="343662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3603625"/>
                        <a:ext cx="2319337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07950" y="638175"/>
            <a:ext cx="8856663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SzPct val="140000"/>
              <a:buFont typeface="Arial" pitchFamily="34" charset="0"/>
              <a:buChar char="•"/>
              <a:defRPr/>
            </a:pPr>
            <a:r>
              <a:rPr lang="lt-LT" dirty="0">
                <a:latin typeface="Arial" pitchFamily="34" charset="0"/>
                <a:cs typeface="Arial" pitchFamily="34" charset="0"/>
              </a:rPr>
              <a:t>Šalinimo algoritmas pats sudėtingiausias. Iš pradžių atliekama viršūnės paieška pagal raktą, po to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lt-LT" dirty="0">
                <a:latin typeface="Arial" pitchFamily="34" charset="0"/>
                <a:cs typeface="Arial" pitchFamily="34" charset="0"/>
              </a:rPr>
              <a:t>ji pašalinama. Pašalinus viršūnę, reikia pasirūpinti jos vaikais, išlaikant DP-medžio savybes. Viršūnės šalinimo atvejai:</a:t>
            </a:r>
          </a:p>
          <a:p>
            <a:pPr>
              <a:defRPr/>
            </a:pPr>
            <a:endParaRPr lang="lt-LT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AutoNum type="arabicPeriod"/>
              <a:defRPr/>
            </a:pPr>
            <a:r>
              <a:rPr lang="lt-LT" dirty="0">
                <a:latin typeface="Arial" pitchFamily="34" charset="0"/>
                <a:cs typeface="Arial" pitchFamily="34" charset="0"/>
              </a:rPr>
              <a:t> </a:t>
            </a:r>
            <a:r>
              <a:rPr lang="lt-LT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Viršūnė</a:t>
            </a:r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yra</a:t>
            </a:r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lapas</a:t>
            </a:r>
            <a:r>
              <a:rPr lang="lt-LT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lt-LT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306513" lvl="2" indent="-34290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lt-LT" dirty="0" err="1">
                <a:latin typeface="Arial" pitchFamily="34" charset="0"/>
                <a:cs typeface="Arial" pitchFamily="34" charset="0"/>
              </a:rPr>
              <a:t>ėvo</a:t>
            </a:r>
            <a:r>
              <a:rPr lang="lt-LT" dirty="0">
                <a:latin typeface="Arial" pitchFamily="34" charset="0"/>
                <a:cs typeface="Arial" pitchFamily="34" charset="0"/>
              </a:rPr>
              <a:t> atitinkamai rodyklei priskiriame </a:t>
            </a:r>
            <a:r>
              <a:rPr lang="lt-LT" i="1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lt-LT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Tx/>
              <a:buAutoNum type="arabicPeriod"/>
              <a:defRPr/>
            </a:pPr>
            <a:r>
              <a:rPr lang="lt-LT" dirty="0">
                <a:latin typeface="Arial" pitchFamily="34" charset="0"/>
                <a:cs typeface="Arial" pitchFamily="34" charset="0"/>
              </a:rPr>
              <a:t> </a:t>
            </a:r>
            <a:r>
              <a:rPr lang="lt-LT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Viršūnė turi vieną vaiką.</a:t>
            </a:r>
            <a:r>
              <a:rPr lang="lt-LT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306513" lvl="2" indent="-342900">
              <a:defRPr/>
            </a:pPr>
            <a:r>
              <a:rPr lang="lt-LT" dirty="0">
                <a:latin typeface="Arial" pitchFamily="34" charset="0"/>
                <a:cs typeface="Arial" pitchFamily="34" charset="0"/>
              </a:rPr>
              <a:t>Viršūnės (</a:t>
            </a:r>
            <a:r>
              <a:rPr lang="en-US" dirty="0">
                <a:latin typeface="Arial" pitchFamily="34" charset="0"/>
                <a:cs typeface="Arial" pitchFamily="34" charset="0"/>
              </a:rPr>
              <a:t>4)</a:t>
            </a:r>
            <a:r>
              <a:rPr lang="lt-LT" dirty="0">
                <a:latin typeface="Arial" pitchFamily="34" charset="0"/>
                <a:cs typeface="Arial" pitchFamily="34" charset="0"/>
              </a:rPr>
              <a:t> tėvo</a:t>
            </a:r>
            <a:r>
              <a:rPr lang="en-US" dirty="0">
                <a:latin typeface="Arial" pitchFamily="34" charset="0"/>
                <a:cs typeface="Arial" pitchFamily="34" charset="0"/>
              </a:rPr>
              <a:t> (2)</a:t>
            </a:r>
            <a:r>
              <a:rPr lang="lt-LT" dirty="0">
                <a:latin typeface="Arial" pitchFamily="34" charset="0"/>
                <a:cs typeface="Arial" pitchFamily="34" charset="0"/>
              </a:rPr>
              <a:t> rodyklę į vaiką pakeičiama rodykle į viršūnės</a:t>
            </a:r>
            <a:r>
              <a:rPr lang="en-US" dirty="0">
                <a:latin typeface="Arial" pitchFamily="34" charset="0"/>
                <a:cs typeface="Arial" pitchFamily="34" charset="0"/>
              </a:rPr>
              <a:t> (4) </a:t>
            </a:r>
            <a:r>
              <a:rPr lang="lt-LT" dirty="0">
                <a:latin typeface="Arial" pitchFamily="34" charset="0"/>
                <a:cs typeface="Arial" pitchFamily="34" charset="0"/>
              </a:rPr>
              <a:t>vaiką</a:t>
            </a:r>
            <a:r>
              <a:rPr lang="en-US" dirty="0">
                <a:latin typeface="Arial" pitchFamily="34" charset="0"/>
                <a:cs typeface="Arial" pitchFamily="34" charset="0"/>
              </a:rPr>
              <a:t> (3). 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2433638" y="3478213"/>
            <a:ext cx="14668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Šalinama </a:t>
            </a:r>
            <a:r>
              <a:rPr lang="en-US" altLang="lt-LT" sz="1800" b="1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4:</a:t>
            </a:r>
          </a:p>
        </p:txBody>
      </p:sp>
      <p:sp>
        <p:nvSpPr>
          <p:cNvPr id="4608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9AD1CEE-E4B2-4EAA-891D-8CB0F534B94F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41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4608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913" y="3049588"/>
            <a:ext cx="3214687" cy="32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2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2620962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Šalinimas DP-medyje (</a:t>
            </a:r>
            <a:r>
              <a:rPr lang="en-US" altLang="lt-LT" smtClean="0"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78857" name="Text Box 18"/>
          <p:cNvSpPr txBox="1">
            <a:spLocks noChangeArrowheads="1"/>
          </p:cNvSpPr>
          <p:nvPr/>
        </p:nvSpPr>
        <p:spPr bwMode="auto">
          <a:xfrm>
            <a:off x="611188" y="2466975"/>
            <a:ext cx="1416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b="1" dirty="0" smtClean="0">
                <a:solidFill>
                  <a:srgbClr val="0000CC"/>
                </a:solidFill>
                <a:latin typeface="+mj-lt"/>
              </a:rPr>
              <a:t>Šalinama 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7: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132138" y="4365625"/>
            <a:ext cx="503237" cy="3206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lt-LT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180138" y="4324350"/>
            <a:ext cx="695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b="1" dirty="0" smtClean="0">
                <a:solidFill>
                  <a:srgbClr val="0000CC"/>
                </a:solidFill>
                <a:latin typeface="+mj-lt"/>
              </a:rPr>
              <a:t>Arba</a:t>
            </a:r>
            <a:endParaRPr lang="en-US" b="1" dirty="0" smtClean="0">
              <a:solidFill>
                <a:srgbClr val="0000CC"/>
              </a:solidFill>
              <a:latin typeface="+mj-lt"/>
            </a:endParaRPr>
          </a:p>
        </p:txBody>
      </p:sp>
      <p:pic>
        <p:nvPicPr>
          <p:cNvPr id="47113" name="Picture 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7213" y="3033713"/>
            <a:ext cx="2116137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687DF7D-58E9-4EF0-AAFF-85987C84D774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4711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388" y="620688"/>
            <a:ext cx="8641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AutoNum type="arabicPeriod" startAt="3"/>
            </a:pP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Viršūnė turi du vaikus.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Viršūnė pakeičiama maksimalaus rakto viršūne iš kairiojo pomedžio (</a:t>
            </a:r>
            <a:r>
              <a:rPr lang="lt-LT" altLang="lt-LT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arba minimalia iš dešiniojo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Maksimalaus rakto viršūnė kol kas paliekama.</a:t>
            </a:r>
          </a:p>
          <a:p>
            <a:pPr lvl="2"/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 to maksimalaus (</a:t>
            </a:r>
            <a:r>
              <a:rPr lang="lt-LT" altLang="lt-LT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arba minimalaus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rakto viršūnė visada neturi vaikų arba turi tik vieną kairįjį (</a:t>
            </a:r>
            <a:r>
              <a:rPr lang="lt-LT" altLang="lt-LT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dešinįjį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vaiką, todėl inicijuojamas </a:t>
            </a:r>
            <a:r>
              <a:rPr lang="en-US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lt-LT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arba</a:t>
            </a:r>
            <a:r>
              <a:rPr lang="en-US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šalinimo atvejai.</a:t>
            </a:r>
            <a:endParaRPr lang="lt-LT" alt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39" y="1121792"/>
            <a:ext cx="8561577" cy="2811264"/>
          </a:xfrm>
          <a:prstGeom prst="rect">
            <a:avLst/>
          </a:prstGeom>
        </p:spPr>
      </p:pic>
      <p:sp>
        <p:nvSpPr>
          <p:cNvPr id="97283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dirty="0" smtClean="0">
                <a:latin typeface="Arial" charset="0"/>
                <a:cs typeface="Arial" charset="0"/>
              </a:rPr>
              <a:t>remove</a:t>
            </a:r>
            <a:r>
              <a:rPr lang="lt-LT" altLang="lt-LT" dirty="0" smtClean="0">
                <a:latin typeface="Arial" charset="0"/>
                <a:cs typeface="Arial" charset="0"/>
              </a:rPr>
              <a:t> realizacija</a:t>
            </a: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103188" y="620713"/>
            <a:ext cx="576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1800" dirty="0"/>
              <a:t>Metodu </a:t>
            </a:r>
            <a:r>
              <a:rPr lang="en-US" altLang="lt-LT" sz="1800" dirty="0"/>
              <a:t>pa</a:t>
            </a:r>
            <a:r>
              <a:rPr lang="lt-LT" altLang="lt-LT" sz="1800" dirty="0"/>
              <a:t>šalinamas aibės elementas:</a:t>
            </a:r>
            <a:endParaRPr lang="lt-LT" altLang="lt-LT" sz="1800" b="1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32816" y="3212976"/>
            <a:ext cx="5651823" cy="360040"/>
          </a:xfrm>
          <a:prstGeom prst="roundRect">
            <a:avLst>
              <a:gd name="adj" fmla="val 14680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5108" y="1095834"/>
            <a:ext cx="8757372" cy="297903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288" name="Rectangle 6"/>
          <p:cNvSpPr>
            <a:spLocks noChangeArrowheads="1"/>
          </p:cNvSpPr>
          <p:nvPr/>
        </p:nvSpPr>
        <p:spPr bwMode="auto">
          <a:xfrm>
            <a:off x="107950" y="6007100"/>
            <a:ext cx="872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en-US" altLang="lt-LT" sz="1800" b="1" dirty="0" err="1">
                <a:solidFill>
                  <a:srgbClr val="FF00FF"/>
                </a:solidFill>
              </a:rPr>
              <a:t>Vykdymo</a:t>
            </a:r>
            <a:r>
              <a:rPr lang="en-US" altLang="lt-LT" sz="1800" b="1" dirty="0">
                <a:solidFill>
                  <a:srgbClr val="FF00FF"/>
                </a:solidFill>
              </a:rPr>
              <a:t> </a:t>
            </a:r>
            <a:r>
              <a:rPr lang="en-US" altLang="lt-LT" sz="1800" b="1" dirty="0" err="1">
                <a:solidFill>
                  <a:srgbClr val="FF00FF"/>
                </a:solidFill>
              </a:rPr>
              <a:t>laikas</a:t>
            </a:r>
            <a:r>
              <a:rPr lang="en-US" altLang="lt-LT" sz="1800" b="1" dirty="0">
                <a:solidFill>
                  <a:srgbClr val="FF00FF"/>
                </a:solidFill>
              </a:rPr>
              <a:t>.</a:t>
            </a:r>
            <a:r>
              <a:rPr lang="en-US" altLang="lt-LT" sz="1800" b="1" dirty="0"/>
              <a:t> </a:t>
            </a:r>
            <a:r>
              <a:rPr lang="en-US" altLang="lt-LT" sz="1800" dirty="0" err="1"/>
              <a:t>Proporcingas</a:t>
            </a:r>
            <a:r>
              <a:rPr lang="lt-LT" altLang="lt-LT" sz="1800" dirty="0"/>
              <a:t> šalinamo elemento </a:t>
            </a:r>
            <a:r>
              <a:rPr lang="en-US" altLang="lt-LT" sz="1800" dirty="0" err="1"/>
              <a:t>mazgo</a:t>
            </a:r>
            <a:r>
              <a:rPr lang="en-US" altLang="lt-LT" sz="1800" dirty="0"/>
              <a:t> </a:t>
            </a:r>
            <a:r>
              <a:rPr lang="en-US" altLang="lt-LT" sz="1800" dirty="0" err="1"/>
              <a:t>gyliui</a:t>
            </a:r>
            <a:r>
              <a:rPr lang="lt-LT" altLang="lt-LT" sz="1800" dirty="0"/>
              <a:t> medyje.</a:t>
            </a:r>
            <a:endParaRPr lang="lt-LT" altLang="lt-LT" sz="1800" b="1" i="1" dirty="0"/>
          </a:p>
        </p:txBody>
      </p:sp>
      <p:cxnSp>
        <p:nvCxnSpPr>
          <p:cNvPr id="17" name="Straight Arrow Connector 16"/>
          <p:cNvCxnSpPr>
            <a:stCxn id="97290" idx="1"/>
          </p:cNvCxnSpPr>
          <p:nvPr/>
        </p:nvCxnSpPr>
        <p:spPr>
          <a:xfrm flipH="1">
            <a:off x="4854301" y="2741488"/>
            <a:ext cx="1430338" cy="4714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90" name="TextBox 7"/>
          <p:cNvSpPr txBox="1">
            <a:spLocks noChangeArrowheads="1"/>
          </p:cNvSpPr>
          <p:nvPr/>
        </p:nvSpPr>
        <p:spPr bwMode="auto">
          <a:xfrm>
            <a:off x="6284639" y="2325563"/>
            <a:ext cx="2233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</a:rPr>
              <a:t>Elemento šalinimui </a:t>
            </a:r>
            <a:r>
              <a:rPr lang="lt-LT" altLang="lt-LT" sz="1600" b="1" dirty="0" smtClean="0">
                <a:solidFill>
                  <a:srgbClr val="C00000"/>
                </a:solidFill>
              </a:rPr>
              <a:t>panaudojam</a:t>
            </a:r>
            <a:r>
              <a:rPr lang="en-US" altLang="lt-LT" sz="1600" b="1" dirty="0" smtClean="0">
                <a:solidFill>
                  <a:srgbClr val="C00000"/>
                </a:solidFill>
              </a:rPr>
              <a:t>as</a:t>
            </a:r>
            <a:r>
              <a:rPr lang="lt-LT" altLang="lt-LT" sz="1600" b="1" dirty="0" smtClean="0">
                <a:solidFill>
                  <a:srgbClr val="C00000"/>
                </a:solidFill>
              </a:rPr>
              <a:t> </a:t>
            </a:r>
            <a:r>
              <a:rPr lang="lt-LT" altLang="lt-LT" sz="1600" b="1" dirty="0" err="1" smtClean="0">
                <a:solidFill>
                  <a:srgbClr val="C00000"/>
                </a:solidFill>
              </a:rPr>
              <a:t>rekursin</a:t>
            </a:r>
            <a:r>
              <a:rPr lang="en-US" altLang="lt-LT" sz="1600" b="1" dirty="0" smtClean="0">
                <a:solidFill>
                  <a:srgbClr val="C00000"/>
                </a:solidFill>
              </a:rPr>
              <a:t>is</a:t>
            </a:r>
            <a:r>
              <a:rPr lang="lt-LT" altLang="lt-LT" sz="1600" b="1" dirty="0" smtClean="0">
                <a:solidFill>
                  <a:srgbClr val="C00000"/>
                </a:solidFill>
              </a:rPr>
              <a:t> </a:t>
            </a:r>
            <a:r>
              <a:rPr lang="lt-LT" altLang="lt-LT" sz="1600" b="1" dirty="0" err="1" smtClean="0">
                <a:solidFill>
                  <a:srgbClr val="C00000"/>
                </a:solidFill>
              </a:rPr>
              <a:t>metod</a:t>
            </a:r>
            <a:r>
              <a:rPr lang="en-US" altLang="lt-LT" sz="1600" b="1" dirty="0" smtClean="0">
                <a:solidFill>
                  <a:srgbClr val="C00000"/>
                </a:solidFill>
              </a:rPr>
              <a:t>as</a:t>
            </a:r>
            <a:endParaRPr lang="lt-LT" altLang="lt-LT" sz="1600" b="1" dirty="0">
              <a:solidFill>
                <a:srgbClr val="C00000"/>
              </a:solidFill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43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12767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73727"/>
            <a:ext cx="6336704" cy="5950319"/>
          </a:xfrm>
          <a:prstGeom prst="rect">
            <a:avLst/>
          </a:prstGeom>
        </p:spPr>
      </p:pic>
      <p:sp>
        <p:nvSpPr>
          <p:cNvPr id="98307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i="1" dirty="0" smtClean="0">
                <a:latin typeface="Arial" charset="0"/>
                <a:cs typeface="Arial" charset="0"/>
              </a:rPr>
              <a:t>removeRecursive</a:t>
            </a:r>
            <a:r>
              <a:rPr lang="lt-LT" altLang="lt-LT" dirty="0" smtClean="0">
                <a:latin typeface="Arial" charset="0"/>
                <a:cs typeface="Arial" charset="0"/>
              </a:rPr>
              <a:t> realizacija</a:t>
            </a:r>
            <a:r>
              <a:rPr lang="en-US" altLang="lt-LT" dirty="0" smtClean="0">
                <a:latin typeface="Arial" charset="0"/>
                <a:cs typeface="Arial" charset="0"/>
              </a:rPr>
              <a:t>  </a:t>
            </a:r>
            <a:r>
              <a:rPr lang="lt-LT" altLang="lt-LT" dirty="0" smtClean="0">
                <a:latin typeface="Arial" charset="0"/>
                <a:cs typeface="Arial" charset="0"/>
              </a:rPr>
              <a:t>           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520" y="2425277"/>
            <a:ext cx="8631174" cy="3668019"/>
          </a:xfrm>
          <a:prstGeom prst="roundRect">
            <a:avLst>
              <a:gd name="adj" fmla="val 1132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1520" y="1484784"/>
            <a:ext cx="8631174" cy="940494"/>
          </a:xfrm>
          <a:prstGeom prst="roundRect">
            <a:avLst>
              <a:gd name="adj" fmla="val 7767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6444" y="1484784"/>
            <a:ext cx="8245995" cy="216927"/>
          </a:xfrm>
          <a:prstGeom prst="roundRect">
            <a:avLst>
              <a:gd name="adj" fmla="val 13921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1519" y="764704"/>
            <a:ext cx="8631175" cy="576064"/>
          </a:xfrm>
          <a:prstGeom prst="roundRect">
            <a:avLst>
              <a:gd name="adj" fmla="val 23264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8312" name="Rectangle 6"/>
          <p:cNvSpPr>
            <a:spLocks noChangeArrowheads="1"/>
          </p:cNvSpPr>
          <p:nvPr/>
        </p:nvSpPr>
        <p:spPr bwMode="auto">
          <a:xfrm>
            <a:off x="6804248" y="764704"/>
            <a:ext cx="211337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</a:rPr>
              <a:t>Nesėkminga paieška,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</a:rPr>
              <a:t>elemento medyje nėra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7504" y="565149"/>
            <a:ext cx="8810114" cy="5888187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8314" name="TextBox 7"/>
          <p:cNvSpPr txBox="1">
            <a:spLocks noChangeArrowheads="1"/>
          </p:cNvSpPr>
          <p:nvPr/>
        </p:nvSpPr>
        <p:spPr bwMode="auto">
          <a:xfrm>
            <a:off x="7302553" y="1412776"/>
            <a:ext cx="1229887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</a:rPr>
              <a:t>Palyginimas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sz="300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sz="1400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</a:rPr>
              <a:t>Paieška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lt-LT" altLang="lt-LT" b="1" dirty="0">
              <a:solidFill>
                <a:srgbClr val="C00000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lt-LT" altLang="lt-LT" sz="1400" b="1" dirty="0">
                <a:solidFill>
                  <a:srgbClr val="C00000"/>
                </a:solidFill>
              </a:rPr>
              <a:t>Šalinimas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44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12695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3068960"/>
            <a:ext cx="6303804" cy="3283230"/>
          </a:xfrm>
          <a:prstGeom prst="rect">
            <a:avLst/>
          </a:prstGeom>
        </p:spPr>
      </p:pic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removeRecursive(....) panaudotų metodų realizacijos</a:t>
            </a:r>
            <a:r>
              <a:rPr lang="en-US" altLang="lt-LT" smtClean="0">
                <a:latin typeface="Arial" charset="0"/>
                <a:cs typeface="Arial" charset="0"/>
              </a:rPr>
              <a:t> (1)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sp>
        <p:nvSpPr>
          <p:cNvPr id="99332" name="Rectangle 10"/>
          <p:cNvSpPr>
            <a:spLocks noChangeArrowheads="1"/>
          </p:cNvSpPr>
          <p:nvPr/>
        </p:nvSpPr>
        <p:spPr bwMode="auto">
          <a:xfrm>
            <a:off x="284162" y="592138"/>
            <a:ext cx="64480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en-US" altLang="lt-LT" sz="2400" dirty="0" smtClean="0"/>
              <a:t>Pa</a:t>
            </a:r>
            <a:r>
              <a:rPr lang="lt-LT" altLang="lt-LT" sz="2400" dirty="0" smtClean="0"/>
              <a:t>šalina didžiausio rakto elementą, paiešką pradedant mazge </a:t>
            </a:r>
            <a:r>
              <a:rPr lang="lt-LT" altLang="lt-LT" sz="2400" dirty="0" err="1" smtClean="0"/>
              <a:t>node</a:t>
            </a:r>
            <a:r>
              <a:rPr lang="lt-LT" altLang="lt-LT" sz="2400" dirty="0"/>
              <a:t>.</a:t>
            </a:r>
            <a:r>
              <a:rPr lang="lt-LT" altLang="lt-LT" sz="2400" dirty="0" smtClean="0"/>
              <a:t> Grąžiną tėvą.</a:t>
            </a:r>
            <a:endParaRPr lang="en-US" altLang="lt-LT" sz="2400" dirty="0" smtClean="0"/>
          </a:p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2400" dirty="0" smtClean="0"/>
              <a:t>Mažiausio </a:t>
            </a:r>
            <a:r>
              <a:rPr lang="lt-LT" altLang="lt-LT" sz="2400" dirty="0"/>
              <a:t>rakto viršūnė DP-medyje paprastai visada yra „kairiausia“, didžiausio – „dešiniausia“</a:t>
            </a:r>
            <a:r>
              <a:rPr lang="lt-LT" altLang="lt-LT" sz="2400" i="1" dirty="0"/>
              <a:t>.</a:t>
            </a:r>
            <a:endParaRPr lang="en-US" altLang="lt-LT" sz="2400" b="1" i="1" dirty="0"/>
          </a:p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2400" dirty="0">
                <a:sym typeface="Wingdings" pitchFamily="2" charset="2"/>
              </a:rPr>
              <a:t>Galima atvirkštinė realizacija.</a:t>
            </a:r>
            <a:endParaRPr lang="lt-LT" altLang="lt-LT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88714" y="2949993"/>
            <a:ext cx="8143726" cy="33845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93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33410"/>
              </p:ext>
            </p:extLst>
          </p:nvPr>
        </p:nvGraphicFramePr>
        <p:xfrm>
          <a:off x="6422330" y="608013"/>
          <a:ext cx="24701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name="Visio" r:id="rId4" imgW="3004703" imgH="2446718" progId="Visio.Drawing.11">
                  <p:embed/>
                </p:oleObj>
              </mc:Choice>
              <mc:Fallback>
                <p:oleObj name="Visio" r:id="rId4" imgW="3004703" imgH="24467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330" y="608013"/>
                        <a:ext cx="247015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45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31572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29" y="1484784"/>
            <a:ext cx="8055850" cy="4848905"/>
          </a:xfrm>
          <a:prstGeom prst="rect">
            <a:avLst/>
          </a:prstGeom>
        </p:spPr>
      </p:pic>
      <p:sp>
        <p:nvSpPr>
          <p:cNvPr id="10035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removeRecursive(....) panaudotų metodų realizacijos</a:t>
            </a:r>
            <a:r>
              <a:rPr lang="en-US" altLang="lt-LT" smtClean="0">
                <a:latin typeface="Arial" charset="0"/>
                <a:cs typeface="Arial" charset="0"/>
              </a:rPr>
              <a:t> (2)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477" y="1423848"/>
            <a:ext cx="5274635" cy="9970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5477" y="3815830"/>
            <a:ext cx="8476573" cy="257879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756" y="4497389"/>
            <a:ext cx="7385050" cy="1236786"/>
          </a:xfrm>
          <a:prstGeom prst="roundRect">
            <a:avLst>
              <a:gd name="adj" fmla="val 9298"/>
            </a:avLst>
          </a:prstGeom>
          <a:solidFill>
            <a:srgbClr val="FF00FF">
              <a:alpha val="5000"/>
            </a:srgbClr>
          </a:solidFill>
          <a:ln w="12700" cap="rnd">
            <a:solidFill>
              <a:srgbClr val="FF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362" name="TextBox 7"/>
          <p:cNvSpPr txBox="1">
            <a:spLocks noChangeArrowheads="1"/>
          </p:cNvSpPr>
          <p:nvPr/>
        </p:nvSpPr>
        <p:spPr bwMode="auto">
          <a:xfrm>
            <a:off x="6153150" y="2859088"/>
            <a:ext cx="275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</a:rPr>
              <a:t>get(..) grąžina tėvą, </a:t>
            </a:r>
            <a:endParaRPr lang="en-US" altLang="lt-LT" sz="1400" b="1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</a:rPr>
              <a:t>nes š</a:t>
            </a:r>
            <a:r>
              <a:rPr lang="en-US" altLang="lt-LT" sz="1400" b="1">
                <a:solidFill>
                  <a:srgbClr val="C00000"/>
                </a:solidFill>
              </a:rPr>
              <a:t>io</a:t>
            </a:r>
            <a:r>
              <a:rPr lang="lt-LT" altLang="lt-LT" sz="1400" b="1">
                <a:solidFill>
                  <a:srgbClr val="C00000"/>
                </a:solidFill>
              </a:rPr>
              <a:t>s</a:t>
            </a:r>
            <a:r>
              <a:rPr lang="en-US" altLang="lt-LT" sz="1400" b="1">
                <a:solidFill>
                  <a:srgbClr val="C00000"/>
                </a:solidFill>
              </a:rPr>
              <a:t>e vieto</a:t>
            </a:r>
            <a:r>
              <a:rPr lang="lt-LT" altLang="lt-LT" sz="1400" b="1">
                <a:solidFill>
                  <a:srgbClr val="C00000"/>
                </a:solidFill>
              </a:rPr>
              <a:t>s</a:t>
            </a:r>
            <a:r>
              <a:rPr lang="en-US" altLang="lt-LT" sz="1400" b="1">
                <a:solidFill>
                  <a:srgbClr val="C00000"/>
                </a:solidFill>
              </a:rPr>
              <a:t>e bus</a:t>
            </a:r>
            <a:r>
              <a:rPr lang="lt-LT" altLang="lt-LT" sz="1400" b="1">
                <a:solidFill>
                  <a:srgbClr val="C00000"/>
                </a:solidFill>
              </a:rPr>
              <a:t> n</a:t>
            </a:r>
            <a:r>
              <a:rPr lang="en-US" altLang="lt-LT" sz="1400" b="1">
                <a:solidFill>
                  <a:srgbClr val="C00000"/>
                </a:solidFill>
              </a:rPr>
              <a:t> =</a:t>
            </a:r>
            <a:r>
              <a:rPr lang="lt-LT" altLang="lt-LT" sz="1400" b="1">
                <a:solidFill>
                  <a:srgbClr val="C00000"/>
                </a:solidFill>
              </a:rPr>
              <a:t> null</a:t>
            </a:r>
          </a:p>
        </p:txBody>
      </p:sp>
      <p:pic>
        <p:nvPicPr>
          <p:cNvPr id="10036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688" y="573088"/>
            <a:ext cx="2179637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stCxn id="100362" idx="0"/>
          </p:cNvCxnSpPr>
          <p:nvPr/>
        </p:nvCxnSpPr>
        <p:spPr>
          <a:xfrm flipH="1" flipV="1">
            <a:off x="6777038" y="2171700"/>
            <a:ext cx="754062" cy="6873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0362" idx="0"/>
          </p:cNvCxnSpPr>
          <p:nvPr/>
        </p:nvCxnSpPr>
        <p:spPr>
          <a:xfrm flipV="1">
            <a:off x="7531100" y="2662238"/>
            <a:ext cx="1057275" cy="1968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6" name="TextBox 7"/>
          <p:cNvSpPr txBox="1">
            <a:spLocks noChangeArrowheads="1"/>
          </p:cNvSpPr>
          <p:nvPr/>
        </p:nvSpPr>
        <p:spPr bwMode="auto">
          <a:xfrm>
            <a:off x="5954713" y="1093788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</a:rPr>
              <a:t>tėvas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81750" y="1400175"/>
            <a:ext cx="306388" cy="1873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8" name="TextBox 7"/>
          <p:cNvSpPr txBox="1">
            <a:spLocks noChangeArrowheads="1"/>
          </p:cNvSpPr>
          <p:nvPr/>
        </p:nvSpPr>
        <p:spPr bwMode="auto">
          <a:xfrm>
            <a:off x="8431213" y="1493838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400" b="1">
                <a:solidFill>
                  <a:srgbClr val="C00000"/>
                </a:solidFill>
              </a:rPr>
              <a:t>tėvas</a:t>
            </a:r>
          </a:p>
        </p:txBody>
      </p:sp>
      <p:cxnSp>
        <p:nvCxnSpPr>
          <p:cNvPr id="39" name="Straight Arrow Connector 38"/>
          <p:cNvCxnSpPr>
            <a:stCxn id="100368" idx="2"/>
          </p:cNvCxnSpPr>
          <p:nvPr/>
        </p:nvCxnSpPr>
        <p:spPr>
          <a:xfrm flipH="1">
            <a:off x="8782050" y="1801813"/>
            <a:ext cx="66675" cy="25558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6193" y="5013176"/>
            <a:ext cx="428783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1" name="TextBox 7"/>
          <p:cNvSpPr txBox="1">
            <a:spLocks noChangeArrowheads="1"/>
          </p:cNvSpPr>
          <p:nvPr/>
        </p:nvSpPr>
        <p:spPr bwMode="auto">
          <a:xfrm>
            <a:off x="2285999" y="4702299"/>
            <a:ext cx="6529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>
                <a:solidFill>
                  <a:srgbClr val="C00000"/>
                </a:solidFill>
              </a:rPr>
              <a:t>Su kiekviena iteracija atsimenamas tėvas</a:t>
            </a:r>
          </a:p>
        </p:txBody>
      </p:sp>
      <p:sp>
        <p:nvSpPr>
          <p:cNvPr id="100372" name="Rectangle 10"/>
          <p:cNvSpPr>
            <a:spLocks noChangeArrowheads="1"/>
          </p:cNvSpPr>
          <p:nvPr/>
        </p:nvSpPr>
        <p:spPr bwMode="auto">
          <a:xfrm>
            <a:off x="-25400" y="601663"/>
            <a:ext cx="5876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1800" dirty="0"/>
              <a:t>Grąžina maksimalaus arba minimalaus rakto elementą paiešką pradedant mazgu n: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46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6" name="Rounded Rectangle 10"/>
          <p:cNvSpPr/>
          <p:nvPr/>
        </p:nvSpPr>
        <p:spPr>
          <a:xfrm>
            <a:off x="305477" y="2647985"/>
            <a:ext cx="5274635" cy="9970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toArray</a:t>
            </a:r>
            <a:r>
              <a:rPr lang="en-US" dirty="0" smtClean="0"/>
              <a:t> </a:t>
            </a:r>
            <a:r>
              <a:rPr lang="en-US" dirty="0" err="1" smtClean="0"/>
              <a:t>realizacija</a:t>
            </a:r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692696"/>
            <a:ext cx="7632848" cy="3998158"/>
          </a:xfrm>
          <a:prstGeom prst="rect">
            <a:avLst/>
          </a:prstGeom>
        </p:spPr>
      </p:pic>
      <p:sp>
        <p:nvSpPr>
          <p:cNvPr id="4" name="Rounded Rectangle 10"/>
          <p:cNvSpPr/>
          <p:nvPr/>
        </p:nvSpPr>
        <p:spPr>
          <a:xfrm>
            <a:off x="319854" y="692696"/>
            <a:ext cx="7780538" cy="399815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1527749"/>
            <a:ext cx="8322212" cy="2837355"/>
          </a:xfrm>
          <a:prstGeom prst="rect">
            <a:avLst/>
          </a:prstGeom>
        </p:spPr>
      </p:pic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dirty="0" smtClean="0">
                <a:latin typeface="Arial" charset="0"/>
                <a:cs typeface="Arial" charset="0"/>
              </a:rPr>
              <a:t>Aibės</a:t>
            </a:r>
            <a:r>
              <a:rPr lang="en-US" altLang="lt-LT" dirty="0" smtClean="0">
                <a:latin typeface="Arial" charset="0"/>
                <a:cs typeface="Arial" charset="0"/>
              </a:rPr>
              <a:t> </a:t>
            </a:r>
            <a:r>
              <a:rPr lang="lt-LT" altLang="lt-LT" dirty="0" smtClean="0">
                <a:latin typeface="Arial" charset="0"/>
                <a:cs typeface="Arial" charset="0"/>
              </a:rPr>
              <a:t>realizacijos DP-medžiu iteratorius (</a:t>
            </a:r>
            <a:r>
              <a:rPr lang="en-US" altLang="lt-LT" dirty="0" smtClean="0">
                <a:latin typeface="Arial" charset="0"/>
                <a:cs typeface="Arial" charset="0"/>
              </a:rPr>
              <a:t>1)                                                </a:t>
            </a:r>
            <a:endParaRPr lang="lt-LT" altLang="lt-LT" dirty="0" smtClean="0">
              <a:latin typeface="Arial" charset="0"/>
              <a:cs typeface="Arial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79388" y="549275"/>
            <a:ext cx="869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dirty="0"/>
              <a:t>Aibės realizacijos DP-medžiu iteratorių realizuosime vidine klase </a:t>
            </a:r>
            <a:r>
              <a:rPr kumimoji="1" lang="lt-LT" altLang="lt-LT" b="1" i="1" dirty="0">
                <a:solidFill>
                  <a:srgbClr val="0070C0"/>
                </a:solidFill>
              </a:rPr>
              <a:t>IteratorKTU</a:t>
            </a:r>
            <a:r>
              <a:rPr lang="lt-LT" altLang="lt-LT" dirty="0"/>
              <a:t>, įdiegiančią interfeisą </a:t>
            </a:r>
            <a:r>
              <a:rPr kumimoji="1" lang="lt-LT" altLang="lt-LT" b="1" i="1" dirty="0" smtClean="0">
                <a:solidFill>
                  <a:srgbClr val="0070C0"/>
                </a:solidFill>
              </a:rPr>
              <a:t>Iterator</a:t>
            </a:r>
            <a:r>
              <a:rPr lang="lt-LT" altLang="lt-LT" b="1" i="1" dirty="0" smtClean="0"/>
              <a:t>:</a:t>
            </a:r>
            <a:endParaRPr lang="lt-LT" altLang="lt-LT" b="1" i="1" dirty="0"/>
          </a:p>
        </p:txBody>
      </p:sp>
      <p:sp>
        <p:nvSpPr>
          <p:cNvPr id="101385" name="Rectangle 11"/>
          <p:cNvSpPr>
            <a:spLocks noChangeArrowheads="1"/>
          </p:cNvSpPr>
          <p:nvPr/>
        </p:nvSpPr>
        <p:spPr bwMode="auto">
          <a:xfrm>
            <a:off x="192088" y="5248275"/>
            <a:ext cx="8399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/>
              <a:t>Sukūrus </a:t>
            </a:r>
            <a:r>
              <a:rPr lang="en-US" altLang="lt-LT"/>
              <a:t>i</a:t>
            </a:r>
            <a:r>
              <a:rPr lang="lt-LT" altLang="lt-LT"/>
              <a:t>teratoriaus objektą, konstruktoriuje </a:t>
            </a:r>
            <a:r>
              <a:rPr lang="en-US" altLang="lt-LT"/>
              <a:t>metodu </a:t>
            </a:r>
            <a:r>
              <a:rPr kumimoji="1" lang="lt-LT" altLang="lt-LT" b="1" i="1">
                <a:solidFill>
                  <a:srgbClr val="0070C0"/>
                </a:solidFill>
              </a:rPr>
              <a:t>toStack()</a:t>
            </a:r>
            <a:r>
              <a:rPr kumimoji="1" lang="en-US" altLang="lt-LT" b="1" i="1">
                <a:solidFill>
                  <a:srgbClr val="0070C0"/>
                </a:solidFill>
              </a:rPr>
              <a:t> </a:t>
            </a:r>
            <a:r>
              <a:rPr lang="lt-LT" altLang="lt-LT"/>
              <a:t>surandamas </a:t>
            </a:r>
            <a:r>
              <a:rPr lang="en-US" altLang="lt-LT"/>
              <a:t>pomed</a:t>
            </a:r>
            <a:r>
              <a:rPr lang="lt-LT" altLang="lt-LT"/>
              <a:t>ž</a:t>
            </a:r>
            <a:r>
              <a:rPr lang="en-US" altLang="lt-LT"/>
              <a:t>io </a:t>
            </a:r>
            <a:r>
              <a:rPr lang="lt-LT" altLang="lt-LT"/>
              <a:t>minimalus elementas, o visi paieškos kelyje esantys elementai išsaugomi steke.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48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cxnSp>
        <p:nvCxnSpPr>
          <p:cNvPr id="15" name="Straight Arrow Connector 16"/>
          <p:cNvCxnSpPr>
            <a:stCxn id="16" idx="1"/>
          </p:cNvCxnSpPr>
          <p:nvPr/>
        </p:nvCxnSpPr>
        <p:spPr>
          <a:xfrm flipH="1">
            <a:off x="2771800" y="3598277"/>
            <a:ext cx="8640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3635896" y="3429000"/>
            <a:ext cx="3132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 b="1" dirty="0" smtClean="0">
                <a:solidFill>
                  <a:srgbClr val="C00000"/>
                </a:solidFill>
              </a:rPr>
              <a:t>Klasės konstruktorius</a:t>
            </a:r>
            <a:endParaRPr lang="lt-LT" altLang="lt-LT" sz="16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0"/>
          <p:cNvSpPr/>
          <p:nvPr/>
        </p:nvSpPr>
        <p:spPr>
          <a:xfrm>
            <a:off x="251520" y="1447066"/>
            <a:ext cx="8624692" cy="302015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1432582"/>
            <a:ext cx="8012080" cy="3004530"/>
          </a:xfrm>
          <a:prstGeom prst="rect">
            <a:avLst/>
          </a:prstGeom>
        </p:spPr>
      </p:pic>
      <p:sp>
        <p:nvSpPr>
          <p:cNvPr id="102403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 smtClean="0">
                <a:latin typeface="Arial" charset="0"/>
                <a:cs typeface="Arial" charset="0"/>
              </a:rPr>
              <a:t>Aibės</a:t>
            </a:r>
            <a:r>
              <a:rPr lang="en-US" altLang="lt-LT" dirty="0" smtClean="0">
                <a:latin typeface="Arial" charset="0"/>
                <a:cs typeface="Arial" charset="0"/>
              </a:rPr>
              <a:t> </a:t>
            </a:r>
            <a:r>
              <a:rPr lang="lt-LT" altLang="lt-LT" dirty="0" smtClean="0">
                <a:latin typeface="Arial" charset="0"/>
                <a:cs typeface="Arial" charset="0"/>
              </a:rPr>
              <a:t>realizacijos DP-medžiu iteratorius (</a:t>
            </a:r>
            <a:r>
              <a:rPr lang="en-US" altLang="lt-LT" dirty="0" smtClean="0">
                <a:latin typeface="Arial" charset="0"/>
                <a:cs typeface="Arial" charset="0"/>
              </a:rPr>
              <a:t>2)                                               </a:t>
            </a:r>
            <a:endParaRPr lang="lt-LT" altLang="lt-LT" dirty="0" smtClean="0">
              <a:latin typeface="Arial" charset="0"/>
              <a:cs typeface="Arial" charset="0"/>
            </a:endParaRPr>
          </a:p>
        </p:txBody>
      </p:sp>
      <p:sp>
        <p:nvSpPr>
          <p:cNvPr id="102404" name="Rectangle 8"/>
          <p:cNvSpPr>
            <a:spLocks noChangeArrowheads="1"/>
          </p:cNvSpPr>
          <p:nvPr/>
        </p:nvSpPr>
        <p:spPr bwMode="auto">
          <a:xfrm>
            <a:off x="174625" y="658813"/>
            <a:ext cx="8726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en-US" altLang="lt-LT" dirty="0" err="1"/>
              <a:t>Metod</a:t>
            </a:r>
            <a:r>
              <a:rPr lang="lt-LT" altLang="lt-LT" dirty="0"/>
              <a:t>u </a:t>
            </a:r>
            <a:r>
              <a:rPr kumimoji="1" lang="lt-LT" altLang="lt-LT" b="1" i="1" dirty="0">
                <a:solidFill>
                  <a:srgbClr val="0070C0"/>
                </a:solidFill>
              </a:rPr>
              <a:t>toStack() </a:t>
            </a:r>
            <a:r>
              <a:rPr lang="lt-LT" altLang="lt-LT" dirty="0"/>
              <a:t>medyje nuo duoto mazgo keliaujama į </a:t>
            </a:r>
            <a:r>
              <a:rPr lang="lt-LT" altLang="lt-LT" dirty="0" smtClean="0"/>
              <a:t>kairę, </a:t>
            </a:r>
            <a:r>
              <a:rPr lang="lt-LT" altLang="lt-LT" dirty="0"/>
              <a:t>visus kelyje sutiktus elementus saugojant steke: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7837" y="1432582"/>
            <a:ext cx="8116887" cy="300453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49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30788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Medžių terminologija (</a:t>
            </a:r>
            <a:r>
              <a:rPr lang="en-US" altLang="lt-LT" smtClean="0">
                <a:latin typeface="Arial" charset="0"/>
                <a:cs typeface="Arial" charset="0"/>
              </a:rPr>
              <a:t>1)</a:t>
            </a:r>
          </a:p>
        </p:txBody>
      </p:sp>
      <p:graphicFrame>
        <p:nvGraphicFramePr>
          <p:cNvPr id="8195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939800" y="687388"/>
          <a:ext cx="7154863" cy="372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3" imgW="7041689" imgH="3663545" progId="Visio.Drawing.11">
                  <p:embed/>
                </p:oleObj>
              </mc:Choice>
              <mc:Fallback>
                <p:oleObj name="Visio" r:id="rId3" imgW="7041689" imgH="366354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687388"/>
                        <a:ext cx="7154863" cy="372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88913" y="4608513"/>
            <a:ext cx="878522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Šaknis</a:t>
            </a:r>
            <a:r>
              <a:rPr lang="lt-LT" altLang="lt-LT" sz="1800">
                <a:latin typeface="Arial" charset="0"/>
              </a:rPr>
              <a:t>: išskirtinė medžio viršūnė, medžio pradžia. Medyje yra tik viena šaknis.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Viršūnės</a:t>
            </a:r>
            <a:r>
              <a:rPr lang="lt-LT" altLang="lt-LT" sz="1800">
                <a:latin typeface="Arial" charset="0"/>
              </a:rPr>
              <a:t>: medžio elementai.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Lapinė viršūnė</a:t>
            </a:r>
            <a:r>
              <a:rPr lang="lt-LT" altLang="lt-LT" sz="1800" i="1">
                <a:latin typeface="Arial" charset="0"/>
              </a:rPr>
              <a:t>, </a:t>
            </a: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lapas</a:t>
            </a:r>
            <a:r>
              <a:rPr lang="lt-LT" altLang="lt-LT" sz="1800">
                <a:latin typeface="Arial" charset="0"/>
              </a:rPr>
              <a:t>: viršūnė be vaikų.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Vidinė viršūnė</a:t>
            </a:r>
            <a:r>
              <a:rPr lang="lt-LT" altLang="lt-LT" sz="1800">
                <a:latin typeface="Arial" charset="0"/>
              </a:rPr>
              <a:t>: viršūnė, kuri nėra lapas.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Briauna</a:t>
            </a:r>
            <a:r>
              <a:rPr lang="lt-LT" altLang="lt-LT" sz="1800">
                <a:solidFill>
                  <a:srgbClr val="FF9900"/>
                </a:solidFill>
                <a:latin typeface="Arial" charset="0"/>
              </a:rPr>
              <a:t>, šaka</a:t>
            </a:r>
            <a:r>
              <a:rPr lang="lt-LT" altLang="lt-LT" sz="1800">
                <a:latin typeface="Arial" charset="0"/>
              </a:rPr>
              <a:t>: sujungimai tarp viršūnių.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>
                <a:solidFill>
                  <a:srgbClr val="FF9900"/>
                </a:solidFill>
                <a:latin typeface="Arial" charset="0"/>
              </a:rPr>
              <a:t>Tuščias medis</a:t>
            </a:r>
            <a:r>
              <a:rPr lang="lt-LT" altLang="lt-LT" sz="1800">
                <a:latin typeface="Arial" charset="0"/>
              </a:rPr>
              <a:t>: neturi nei viršūnių nei briaunų.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C72CBDD-B24D-4931-B776-03540BB0BFCC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819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Aibės</a:t>
            </a:r>
            <a:r>
              <a:rPr lang="en-US" altLang="lt-LT" smtClean="0">
                <a:latin typeface="Arial" charset="0"/>
                <a:cs typeface="Arial" charset="0"/>
              </a:rPr>
              <a:t> </a:t>
            </a:r>
            <a:r>
              <a:rPr lang="lt-LT" altLang="lt-LT" smtClean="0">
                <a:latin typeface="Arial" charset="0"/>
                <a:cs typeface="Arial" charset="0"/>
              </a:rPr>
              <a:t>realizacijos DP-medžiu iteratorius (</a:t>
            </a:r>
            <a:r>
              <a:rPr lang="en-US" altLang="lt-LT" smtClean="0">
                <a:latin typeface="Arial" charset="0"/>
                <a:cs typeface="Arial" charset="0"/>
              </a:rPr>
              <a:t>3) – next()      </a:t>
            </a:r>
            <a:r>
              <a:rPr lang="lt-LT" altLang="lt-LT" smtClean="0">
                <a:latin typeface="Arial" charset="0"/>
                <a:cs typeface="Arial" charset="0"/>
              </a:rPr>
              <a:t>       </a:t>
            </a:r>
            <a:r>
              <a:rPr lang="en-US" altLang="lt-LT" smtClean="0">
                <a:latin typeface="Arial" charset="0"/>
                <a:cs typeface="Arial" charset="0"/>
              </a:rPr>
              <a:t>                   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2513" y="765175"/>
            <a:ext cx="2765425" cy="26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5" name="Rectangle 8"/>
          <p:cNvSpPr>
            <a:spLocks noChangeArrowheads="1"/>
          </p:cNvSpPr>
          <p:nvPr/>
        </p:nvSpPr>
        <p:spPr bwMode="auto">
          <a:xfrm>
            <a:off x="163513" y="554038"/>
            <a:ext cx="59372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fontAlgn="auto">
              <a:spcAft>
                <a:spcPts val="0"/>
              </a:spcAft>
              <a:buSzPct val="130000"/>
              <a:buFont typeface="Arial" charset="0"/>
              <a:buChar char="•"/>
              <a:defRPr/>
            </a:pPr>
            <a:r>
              <a:rPr lang="lt-L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Pateiksime aibės iteratoriaus realizacijos pavyzdį, kuriuo elementai su 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next()</a:t>
            </a:r>
            <a:r>
              <a:rPr lang="lt-L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grąžinami surikiuoti, todėl iteravimui pasirenkame vidinį medžio apėjimą.</a:t>
            </a:r>
            <a:endParaRPr lang="lt-LT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Aft>
                <a:spcPts val="0"/>
              </a:spcAft>
              <a:buSzPct val="130000"/>
              <a:buFont typeface="Arial" charset="0"/>
              <a:buChar char="•"/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lt-LT" dirty="0">
                <a:latin typeface="Arial" pitchFamily="34" charset="0"/>
                <a:cs typeface="Arial" pitchFamily="34" charset="0"/>
              </a:rPr>
              <a:t>operacijos metu visada grąžinamas paskutinis į steką patalpintas elementas.</a:t>
            </a:r>
          </a:p>
          <a:p>
            <a:pPr marL="342900" indent="-342900" fontAlgn="auto">
              <a:spcAft>
                <a:spcPts val="0"/>
              </a:spcAft>
              <a:buSzPct val="130000"/>
              <a:buFont typeface="Arial" charset="0"/>
              <a:buChar char="•"/>
              <a:defRPr/>
            </a:pPr>
            <a:r>
              <a:rPr lang="lt-LT" dirty="0">
                <a:latin typeface="Arial" pitchFamily="34" charset="0"/>
                <a:cs typeface="Arial" pitchFamily="34" charset="0"/>
              </a:rPr>
              <a:t>Ištraukus elementą iš steko, metodu 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toStack() </a:t>
            </a:r>
            <a:r>
              <a:rPr lang="lt-LT" dirty="0">
                <a:latin typeface="Arial" pitchFamily="34" charset="0"/>
                <a:cs typeface="Arial" pitchFamily="34" charset="0"/>
              </a:rPr>
              <a:t>visada ieškoma minimalaus elemento dešiniajame pomedyje, o visi paieškos kelyje esantys elementai taip pat išsaugomi steke.</a:t>
            </a:r>
          </a:p>
        </p:txBody>
      </p:sp>
      <p:pic>
        <p:nvPicPr>
          <p:cNvPr id="5427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8" y="3429000"/>
            <a:ext cx="7839075" cy="28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9" name="Text Box 16"/>
          <p:cNvSpPr txBox="1">
            <a:spLocks noChangeArrowheads="1"/>
          </p:cNvSpPr>
          <p:nvPr/>
        </p:nvSpPr>
        <p:spPr bwMode="auto">
          <a:xfrm>
            <a:off x="6994525" y="935038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107530" name="Text Box 17"/>
          <p:cNvSpPr txBox="1">
            <a:spLocks noChangeArrowheads="1"/>
          </p:cNvSpPr>
          <p:nvPr/>
        </p:nvSpPr>
        <p:spPr bwMode="auto">
          <a:xfrm>
            <a:off x="7618413" y="458788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107531" name="Text Box 18"/>
          <p:cNvSpPr txBox="1">
            <a:spLocks noChangeArrowheads="1"/>
          </p:cNvSpPr>
          <p:nvPr/>
        </p:nvSpPr>
        <p:spPr bwMode="auto">
          <a:xfrm>
            <a:off x="6507163" y="15922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107532" name="Text Box 19"/>
          <p:cNvSpPr txBox="1">
            <a:spLocks noChangeArrowheads="1"/>
          </p:cNvSpPr>
          <p:nvPr/>
        </p:nvSpPr>
        <p:spPr bwMode="auto">
          <a:xfrm>
            <a:off x="6100763" y="2097088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107533" name="Text Box 20"/>
          <p:cNvSpPr txBox="1">
            <a:spLocks noChangeArrowheads="1"/>
          </p:cNvSpPr>
          <p:nvPr/>
        </p:nvSpPr>
        <p:spPr bwMode="auto">
          <a:xfrm>
            <a:off x="6832600" y="21383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107534" name="Text Box 21"/>
          <p:cNvSpPr txBox="1">
            <a:spLocks noChangeArrowheads="1"/>
          </p:cNvSpPr>
          <p:nvPr/>
        </p:nvSpPr>
        <p:spPr bwMode="auto">
          <a:xfrm>
            <a:off x="7362825" y="1570038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107535" name="Text Box 22"/>
          <p:cNvSpPr txBox="1">
            <a:spLocks noChangeArrowheads="1"/>
          </p:cNvSpPr>
          <p:nvPr/>
        </p:nvSpPr>
        <p:spPr bwMode="auto">
          <a:xfrm>
            <a:off x="7631113" y="2155825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107536" name="Text Box 23"/>
          <p:cNvSpPr txBox="1">
            <a:spLocks noChangeArrowheads="1"/>
          </p:cNvSpPr>
          <p:nvPr/>
        </p:nvSpPr>
        <p:spPr bwMode="auto">
          <a:xfrm>
            <a:off x="7335838" y="2676525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107537" name="Text Box 24"/>
          <p:cNvSpPr txBox="1">
            <a:spLocks noChangeArrowheads="1"/>
          </p:cNvSpPr>
          <p:nvPr/>
        </p:nvSpPr>
        <p:spPr bwMode="auto">
          <a:xfrm>
            <a:off x="8353425" y="1035050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7913688" y="1563688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10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8586788" y="1600200"/>
            <a:ext cx="3730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4506913"/>
            <a:ext cx="439738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14575" y="4506913"/>
            <a:ext cx="439738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6550" y="4506913"/>
            <a:ext cx="439738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30588" y="4506913"/>
            <a:ext cx="439737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2050" y="4506913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62613" y="4506913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99050" y="4506913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45013" y="4506913"/>
            <a:ext cx="439737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70338" y="4506913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35913" y="4508500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70763" y="4508500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92913" y="4508500"/>
            <a:ext cx="438150" cy="1755775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30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3502AA0-5238-4917-8440-761E01DBB9AF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50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5430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/>
      <p:bldP spid="107530" grpId="0"/>
      <p:bldP spid="107531" grpId="0"/>
      <p:bldP spid="107532" grpId="0"/>
      <p:bldP spid="107533" grpId="0"/>
      <p:bldP spid="107534" grpId="0"/>
      <p:bldP spid="107535" grpId="0"/>
      <p:bldP spid="107536" grpId="0"/>
      <p:bldP spid="107537" grpId="0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737964"/>
            <a:ext cx="8367708" cy="5355332"/>
          </a:xfrm>
          <a:prstGeom prst="rect">
            <a:avLst/>
          </a:prstGeom>
        </p:spPr>
      </p:pic>
      <p:sp>
        <p:nvSpPr>
          <p:cNvPr id="10445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dirty="0" smtClean="0">
                <a:latin typeface="Arial" charset="0"/>
                <a:cs typeface="Arial" charset="0"/>
              </a:rPr>
              <a:t>Aibės</a:t>
            </a:r>
            <a:r>
              <a:rPr lang="en-US" altLang="lt-LT" dirty="0" smtClean="0">
                <a:latin typeface="Arial" charset="0"/>
                <a:cs typeface="Arial" charset="0"/>
              </a:rPr>
              <a:t> </a:t>
            </a:r>
            <a:r>
              <a:rPr lang="lt-LT" altLang="lt-LT" dirty="0" smtClean="0">
                <a:latin typeface="Arial" charset="0"/>
                <a:cs typeface="Calibri" pitchFamily="34" charset="0"/>
              </a:rPr>
              <a:t>realizacijos DP-medžiu</a:t>
            </a:r>
            <a:r>
              <a:rPr lang="lt-LT" altLang="lt-LT" dirty="0" smtClean="0">
                <a:latin typeface="Arial" charset="0"/>
                <a:cs typeface="Arial" charset="0"/>
              </a:rPr>
              <a:t> iteratorius (</a:t>
            </a:r>
            <a:r>
              <a:rPr lang="en-US" altLang="lt-LT" dirty="0" smtClean="0">
                <a:latin typeface="Arial" charset="0"/>
                <a:cs typeface="Arial" charset="0"/>
              </a:rPr>
              <a:t>4)                                               </a:t>
            </a:r>
            <a:endParaRPr lang="lt-LT" altLang="lt-LT" dirty="0" smtClean="0"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340" y="1984748"/>
            <a:ext cx="8497888" cy="4108547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10" name="Rounded Rectangle 9"/>
          <p:cNvSpPr/>
          <p:nvPr/>
        </p:nvSpPr>
        <p:spPr>
          <a:xfrm>
            <a:off x="121340" y="651249"/>
            <a:ext cx="8497888" cy="11935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80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30443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1669657"/>
            <a:ext cx="7128792" cy="3802021"/>
          </a:xfrm>
          <a:prstGeom prst="rect">
            <a:avLst/>
          </a:prstGeom>
        </p:spPr>
      </p:pic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smtClean="0">
                <a:latin typeface="Arial" charset="0"/>
                <a:cs typeface="Arial" charset="0"/>
              </a:rPr>
              <a:t>Aibės</a:t>
            </a:r>
            <a:r>
              <a:rPr lang="en-US" altLang="lt-LT" smtClean="0">
                <a:latin typeface="Arial" charset="0"/>
                <a:cs typeface="Arial" charset="0"/>
              </a:rPr>
              <a:t> </a:t>
            </a:r>
            <a:r>
              <a:rPr lang="lt-LT" altLang="lt-LT" smtClean="0">
                <a:latin typeface="Arial" charset="0"/>
                <a:cs typeface="Arial" charset="0"/>
              </a:rPr>
              <a:t>realizacijos DP-medžiu iteratorius (</a:t>
            </a:r>
            <a:r>
              <a:rPr lang="en-US" altLang="lt-LT" smtClean="0">
                <a:latin typeface="Arial" charset="0"/>
                <a:cs typeface="Arial" charset="0"/>
              </a:rPr>
              <a:t>5)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179388" y="612775"/>
            <a:ext cx="8693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1800" dirty="0"/>
              <a:t>Tačiau </a:t>
            </a:r>
            <a:r>
              <a:rPr lang="lt-LT" altLang="lt-LT" sz="1800" dirty="0" smtClean="0"/>
              <a:t>Lab</a:t>
            </a:r>
            <a:r>
              <a:rPr lang="en-US" altLang="lt-LT" sz="1800" dirty="0" smtClean="0"/>
              <a:t>4 </a:t>
            </a:r>
            <a:r>
              <a:rPr lang="en-US" altLang="lt-LT" sz="1800" dirty="0"/>
              <a:t>demo </a:t>
            </a:r>
            <a:r>
              <a:rPr lang="en-US" altLang="lt-LT" sz="1800" dirty="0" err="1"/>
              <a:t>projekte</a:t>
            </a:r>
            <a:r>
              <a:rPr lang="en-US" altLang="lt-LT" sz="1800" dirty="0"/>
              <a:t>, </a:t>
            </a:r>
            <a:r>
              <a:rPr lang="en-US" altLang="lt-LT" sz="1800" dirty="0" err="1"/>
              <a:t>yra</a:t>
            </a:r>
            <a:r>
              <a:rPr lang="en-US" altLang="lt-LT" sz="1800" dirty="0"/>
              <a:t> </a:t>
            </a:r>
            <a:r>
              <a:rPr lang="en-US" altLang="lt-LT" sz="1800" dirty="0" err="1"/>
              <a:t>realizuotas</a:t>
            </a:r>
            <a:r>
              <a:rPr lang="lt-LT" altLang="lt-LT" sz="1800" dirty="0"/>
              <a:t> ne tik</a:t>
            </a:r>
            <a:r>
              <a:rPr lang="en-US" altLang="lt-LT" sz="1800" dirty="0"/>
              <a:t> </a:t>
            </a:r>
            <a:r>
              <a:rPr lang="en-US" altLang="lt-LT" sz="1800" dirty="0" err="1"/>
              <a:t>tiesioginis</a:t>
            </a:r>
            <a:r>
              <a:rPr lang="en-US" altLang="lt-LT" sz="1800" dirty="0"/>
              <a:t> </a:t>
            </a:r>
            <a:r>
              <a:rPr lang="lt-LT" altLang="lt-LT" sz="1800" dirty="0"/>
              <a:t>bet</a:t>
            </a:r>
            <a:r>
              <a:rPr lang="en-US" altLang="lt-LT" sz="1800" dirty="0"/>
              <a:t> </a:t>
            </a:r>
            <a:r>
              <a:rPr lang="en-US" altLang="lt-LT" sz="1800" dirty="0" err="1"/>
              <a:t>atvirk</a:t>
            </a:r>
            <a:r>
              <a:rPr lang="lt-LT" altLang="lt-LT" sz="1800" dirty="0"/>
              <a:t>štinis aibės iteratorius, kurie iškviečiami metodais </a:t>
            </a:r>
            <a:r>
              <a:rPr kumimoji="1" lang="lt-LT" altLang="lt-LT" sz="1800" b="1" i="1" dirty="0">
                <a:solidFill>
                  <a:srgbClr val="0070C0"/>
                </a:solidFill>
              </a:rPr>
              <a:t>iterator()</a:t>
            </a:r>
            <a:r>
              <a:rPr lang="lt-LT" altLang="lt-LT" sz="1800" dirty="0"/>
              <a:t> ir </a:t>
            </a:r>
            <a:r>
              <a:rPr kumimoji="1" lang="lt-LT" altLang="lt-LT" sz="1800" b="1" i="1" dirty="0">
                <a:solidFill>
                  <a:srgbClr val="0070C0"/>
                </a:solidFill>
              </a:rPr>
              <a:t>descendingIterator()</a:t>
            </a:r>
            <a:r>
              <a:rPr lang="lt-LT" altLang="lt-LT" sz="1800" dirty="0"/>
              <a:t>.</a:t>
            </a:r>
            <a:endParaRPr kumimoji="1" lang="lt-LT" altLang="lt-LT" sz="1800" b="1" i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lt-LT" altLang="lt-LT" sz="1800" dirty="0"/>
              <a:t>Atvirkštinis iteratorius grąžina aibės elementus rakto mažėjimo tvarka.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179388" y="5734050"/>
            <a:ext cx="8453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30000"/>
              <a:buFont typeface="Arial" charset="0"/>
              <a:buChar char="•"/>
            </a:pPr>
            <a:r>
              <a:rPr lang="en-US" altLang="lt-LT" sz="1800" dirty="0" err="1">
                <a:solidFill>
                  <a:srgbClr val="000000"/>
                </a:solidFill>
              </a:rPr>
              <a:t>Metod</a:t>
            </a:r>
            <a:r>
              <a:rPr lang="lt-LT" altLang="lt-LT" sz="1800" dirty="0">
                <a:solidFill>
                  <a:srgbClr val="000000"/>
                </a:solidFill>
              </a:rPr>
              <a:t>ą </a:t>
            </a:r>
            <a:r>
              <a:rPr kumimoji="1" lang="lt-LT" altLang="lt-LT" sz="1800" b="1" i="1" dirty="0">
                <a:solidFill>
                  <a:srgbClr val="0070C0"/>
                </a:solidFill>
              </a:rPr>
              <a:t>remove() </a:t>
            </a:r>
            <a:r>
              <a:rPr lang="lt-LT" altLang="lt-LT" sz="1800" dirty="0">
                <a:solidFill>
                  <a:srgbClr val="000000"/>
                </a:solidFill>
              </a:rPr>
              <a:t>reikia realizuoti </a:t>
            </a:r>
            <a:r>
              <a:rPr lang="lt-LT" altLang="lt-LT" sz="1800" dirty="0" smtClean="0">
                <a:solidFill>
                  <a:srgbClr val="000000"/>
                </a:solidFill>
              </a:rPr>
              <a:t>patiems, </a:t>
            </a:r>
            <a:r>
              <a:rPr lang="lt-LT" altLang="lt-LT" sz="1800" dirty="0">
                <a:solidFill>
                  <a:srgbClr val="000000"/>
                </a:solidFill>
              </a:rPr>
              <a:t>todėl jo realizacijos nepateiksime.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7928" y="1728140"/>
            <a:ext cx="8164512" cy="162401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552" y="3589589"/>
            <a:ext cx="8170862" cy="19349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8000"/>
            </a:schemeClr>
          </a:solidFill>
          <a:ln w="12700" cap="rnd">
            <a:solidFill>
              <a:schemeClr val="bg1">
                <a:lumMod val="75000"/>
              </a:schemeClr>
            </a:solidFill>
            <a:beve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28842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en-US" altLang="lt-LT" smtClean="0">
                <a:latin typeface="Arial" charset="0"/>
                <a:cs typeface="Arial" charset="0"/>
              </a:rPr>
              <a:t>Med</a:t>
            </a:r>
            <a:r>
              <a:rPr lang="lt-LT" altLang="lt-LT" smtClean="0">
                <a:latin typeface="Arial" charset="0"/>
                <a:cs typeface="Arial" charset="0"/>
              </a:rPr>
              <a:t>žių panaudojimas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pic>
        <p:nvPicPr>
          <p:cNvPr id="57347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350" y="3171825"/>
            <a:ext cx="3348038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475" y="4189413"/>
            <a:ext cx="4992688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425" y="620713"/>
            <a:ext cx="3024188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179388" y="620713"/>
            <a:ext cx="4827587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Realaus gyvenimo pavyzdžiai, kur panaudojami medžiai: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lt-LT" alt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Knygos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dokumento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turinys.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Klasių 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hierarchija Javoje.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OS failų sistema.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Sprendimų medžiai.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Įmonės struktūros medis.</a:t>
            </a:r>
            <a:endParaRPr lang="en-US" alt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DB5D0050-DEF3-4CB7-834D-4520FE89EBDB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53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5735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Tiesioginio </a:t>
            </a:r>
            <a:r>
              <a:rPr lang="en-US" altLang="lt-LT" smtClean="0">
                <a:latin typeface="Arial" charset="0"/>
                <a:cs typeface="Arial" charset="0"/>
              </a:rPr>
              <a:t>med</a:t>
            </a:r>
            <a:r>
              <a:rPr lang="lt-LT" altLang="lt-LT" smtClean="0">
                <a:latin typeface="Arial" charset="0"/>
                <a:cs typeface="Arial" charset="0"/>
              </a:rPr>
              <a:t>žio apėjimo pavyzdys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56932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323850" y="682625"/>
            <a:ext cx="8372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lt-LT" sz="1800" dirty="0" err="1" smtClean="0">
                <a:latin typeface="Arial" charset="0"/>
                <a:ea typeface="PMingLiU" pitchFamily="18" charset="-120"/>
              </a:rPr>
              <a:t>Dokumento</a:t>
            </a:r>
            <a:r>
              <a:rPr lang="en-US" altLang="lt-LT" sz="1800" dirty="0" smtClean="0"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nu</a:t>
            </a:r>
            <a:r>
              <a:rPr lang="en-US" altLang="lt-LT" sz="1800" dirty="0" err="1">
                <a:latin typeface="Arial" charset="0"/>
                <a:ea typeface="PMingLiU" pitchFamily="18" charset="-120"/>
              </a:rPr>
              <a:t>skaitymas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 </a:t>
            </a:r>
            <a:r>
              <a:rPr lang="en-US" altLang="lt-LT" sz="1800" dirty="0" err="1">
                <a:latin typeface="Arial" charset="0"/>
                <a:ea typeface="PMingLiU" pitchFamily="18" charset="-120"/>
              </a:rPr>
              <a:t>nuo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 </a:t>
            </a:r>
            <a:r>
              <a:rPr lang="en-US" altLang="lt-LT" sz="1800" dirty="0" err="1">
                <a:latin typeface="Arial" charset="0"/>
                <a:ea typeface="PMingLiU" pitchFamily="18" charset="-120"/>
              </a:rPr>
              <a:t>prad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žios iki galo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 </a:t>
            </a:r>
            <a:r>
              <a:rPr lang="en-US" altLang="lt-LT" sz="1800" dirty="0" err="1">
                <a:latin typeface="Arial" charset="0"/>
                <a:ea typeface="PMingLiU" pitchFamily="18" charset="-120"/>
              </a:rPr>
              <a:t>pagal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 </a:t>
            </a:r>
            <a:r>
              <a:rPr lang="en-US" altLang="lt-LT" sz="1800" dirty="0" err="1">
                <a:latin typeface="Arial" charset="0"/>
                <a:ea typeface="PMingLiU" pitchFamily="18" charset="-120"/>
              </a:rPr>
              <a:t>paragrafus</a:t>
            </a:r>
            <a:r>
              <a:rPr lang="en-US" altLang="lt-LT" sz="1800" dirty="0"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 dirty="0">
                <a:latin typeface="Arial" charset="0"/>
                <a:ea typeface="PMingLiU" pitchFamily="18" charset="-120"/>
              </a:rPr>
              <a:t>atliekamas panaudojant tiesioginį medžio apėjimą.</a:t>
            </a:r>
            <a:endParaRPr lang="en-US" altLang="lt-LT" sz="1800" dirty="0">
              <a:latin typeface="Arial" charset="0"/>
              <a:ea typeface="PMingLiU" pitchFamily="18" charset="-120"/>
            </a:endParaRPr>
          </a:p>
        </p:txBody>
      </p:sp>
      <p:sp>
        <p:nvSpPr>
          <p:cNvPr id="5837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E1316669-DE4F-4EC0-98AE-609099F39ABB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54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5837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Atvirkštinio </a:t>
            </a:r>
            <a:r>
              <a:rPr lang="en-US" altLang="lt-LT" smtClean="0">
                <a:latin typeface="Arial" charset="0"/>
                <a:cs typeface="Arial" charset="0"/>
              </a:rPr>
              <a:t>med</a:t>
            </a:r>
            <a:r>
              <a:rPr lang="lt-LT" altLang="lt-LT" smtClean="0">
                <a:latin typeface="Arial" charset="0"/>
                <a:cs typeface="Arial" charset="0"/>
              </a:rPr>
              <a:t>žio apėjimo pavyzdys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23850" y="548680"/>
            <a:ext cx="84963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Vykdant unix/linux komandą</a:t>
            </a:r>
            <a:r>
              <a:rPr lang="lt-LT" altLang="lt-LT" sz="1800" dirty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(disk usage)</a:t>
            </a:r>
            <a:r>
              <a:rPr lang="lt-LT" altLang="lt-LT" sz="1800" dirty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kuri suskaičiuoja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kiek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vietos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diske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užima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direktorijos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failai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, naudojamas atvirkštinis medžio apėjimas.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Einant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per med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į sumuojama failų užimama vieta.</a:t>
            </a:r>
            <a:endParaRPr lang="en-US" alt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39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8888" y="1630363"/>
            <a:ext cx="6481762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63D0DE73-755B-4535-A732-7CD81C422B5A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55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5939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Aritmetinės išraiškos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250825" y="620713"/>
            <a:ext cx="8351838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Tarkime, kad turime aritmetinę išraišką: (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*c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d*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e+f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*g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Aritmetinės išraiškos yra užrašomos trimis formomis: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lt-LT" alt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US" altLang="lt-LT" sz="2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*c</a:t>
            </a:r>
            <a:r>
              <a:rPr lang="lt-LT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lt-LT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d*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e+f</a:t>
            </a:r>
            <a:r>
              <a:rPr lang="lt-LT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*g</a:t>
            </a:r>
            <a:r>
              <a:rPr lang="lt-LT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lt-LT" altLang="lt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2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lt-LT" altLang="lt-LT" sz="2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refix (priešdėlinė)</a:t>
            </a:r>
            <a:r>
              <a:rPr lang="en-US" altLang="lt-LT" sz="2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++a*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*+*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endParaRPr lang="lt-LT" altLang="lt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2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 (priesaginė)</a:t>
            </a:r>
            <a:r>
              <a:rPr lang="en-US" altLang="lt-LT" sz="2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*+de*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f+g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*+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– aritmetinis veiksmas užrašomas tarp operandų 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lt-LT" sz="1800" dirty="0" err="1">
                <a:latin typeface="Arial" panose="020B0604020202020204" pitchFamily="34" charset="0"/>
                <a:cs typeface="Arial" panose="020B0604020202020204" pitchFamily="34" charset="0"/>
              </a:rPr>
              <a:t>t.y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konstantų arba kintamųjų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– iš pradžių rašomas aritmetinis veiksmas, po to operandas,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– iš pradžių rašomas operandas, po to aritmetinis veiksmas.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lt-LT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ir </a:t>
            </a:r>
            <a:r>
              <a:rPr lang="lt-LT" altLang="zh-TW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formos labai patogios, kadangi veiksmų eiliškumą apibrėžiame nenaudodami skliaustų.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lt-LT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Šiuolaikiniuose kompiuteriuose naudojama </a:t>
            </a:r>
            <a:r>
              <a:rPr lang="lt-LT" altLang="zh-TW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forma.</a:t>
            </a:r>
            <a:endParaRPr lang="lt-LT" alt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AEE697E-4B3D-49A1-8A70-7C70E7F9D46F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56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0421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Aritmetinės išraiškos skaičiavimo pavyzdys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395288" y="692150"/>
            <a:ext cx="8351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Aritmetinės išraiškos skaičiavimas panaudojant steką</a:t>
            </a:r>
            <a:r>
              <a:rPr lang="lt-LT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Rectangle 8"/>
          <p:cNvSpPr>
            <a:spLocks noChangeArrowheads="1"/>
          </p:cNvSpPr>
          <p:nvPr/>
        </p:nvSpPr>
        <p:spPr bwMode="auto">
          <a:xfrm>
            <a:off x="395288" y="1125538"/>
            <a:ext cx="6121400" cy="77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eaLnBrk="1" hangingPunct="1">
              <a:spcBef>
                <a:spcPts val="500"/>
              </a:spcBef>
              <a:spcAft>
                <a:spcPts val="500"/>
              </a:spcAft>
            </a:pPr>
            <a:r>
              <a:rPr lang="lt-LT" altLang="lt-LT" sz="1800" i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išraiškos forma: (9 + 7) / (5 - 3)</a:t>
            </a:r>
          </a:p>
          <a:p>
            <a:pPr marL="285750" indent="-285750" eaLnBrk="1" hangingPunct="1">
              <a:spcBef>
                <a:spcPts val="500"/>
              </a:spcBef>
              <a:spcAft>
                <a:spcPts val="500"/>
              </a:spcAft>
            </a:pPr>
            <a:r>
              <a:rPr lang="lt-LT" altLang="lt-LT" sz="1800" i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lt-LT" alt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išraiškos forma: 9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7+53-/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144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88" y="2311400"/>
            <a:ext cx="7489825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57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144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Išraiškų medžiai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323850" y="5114925"/>
            <a:ext cx="8424863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Pct val="140000"/>
              <a:buFont typeface="Arial" charset="0"/>
              <a:buChar char="•"/>
            </a:pPr>
            <a:r>
              <a:rPr lang="lt-LT" altLang="lt-LT" dirty="0" smtClean="0"/>
              <a:t>Lap</a:t>
            </a:r>
            <a:r>
              <a:rPr lang="en-US" altLang="lt-LT" dirty="0" err="1"/>
              <a:t>uose</a:t>
            </a:r>
            <a:r>
              <a:rPr lang="en-US" altLang="lt-LT" dirty="0"/>
              <a:t> </a:t>
            </a:r>
            <a:r>
              <a:rPr lang="en-US" altLang="lt-LT" dirty="0" err="1"/>
              <a:t>saugomi</a:t>
            </a:r>
            <a:r>
              <a:rPr lang="en-US" altLang="lt-LT" dirty="0"/>
              <a:t> </a:t>
            </a:r>
            <a:r>
              <a:rPr lang="lt-LT" altLang="lt-LT" dirty="0"/>
              <a:t>operandai (a,b,...).</a:t>
            </a:r>
          </a:p>
          <a:p>
            <a:pPr eaLnBrk="1" hangingPunct="1">
              <a:spcBef>
                <a:spcPct val="0"/>
              </a:spcBef>
              <a:buSzPct val="140000"/>
              <a:buFont typeface="Arial" charset="0"/>
              <a:buChar char="•"/>
            </a:pPr>
            <a:r>
              <a:rPr lang="lt-LT" altLang="lt-LT" dirty="0" smtClean="0"/>
              <a:t>Vidinėse </a:t>
            </a:r>
            <a:r>
              <a:rPr lang="lt-LT" altLang="lt-LT" dirty="0"/>
              <a:t>viršūnėse saugomi operatoriai (</a:t>
            </a:r>
            <a:r>
              <a:rPr lang="en-US" altLang="lt-LT" dirty="0"/>
              <a:t>+ *)</a:t>
            </a:r>
            <a:r>
              <a:rPr lang="lt-LT" altLang="lt-LT" dirty="0"/>
              <a:t>.</a:t>
            </a:r>
            <a:endParaRPr lang="en-US" altLang="lt-LT" dirty="0"/>
          </a:p>
          <a:p>
            <a:pPr eaLnBrk="1" hangingPunct="1">
              <a:spcBef>
                <a:spcPct val="0"/>
              </a:spcBef>
              <a:buSzPct val="140000"/>
              <a:buFont typeface="Arial" charset="0"/>
              <a:buChar char="•"/>
            </a:pPr>
            <a:r>
              <a:rPr lang="lt-LT" altLang="lt-LT" dirty="0" smtClean="0"/>
              <a:t>Medis </a:t>
            </a:r>
            <a:r>
              <a:rPr lang="lt-LT" altLang="lt-LT" dirty="0"/>
              <a:t>gali būti </a:t>
            </a:r>
            <a:r>
              <a:rPr lang="lt-LT" altLang="lt-LT" dirty="0">
                <a:solidFill>
                  <a:srgbClr val="FF0000"/>
                </a:solidFill>
              </a:rPr>
              <a:t>nebūtinai</a:t>
            </a:r>
            <a:r>
              <a:rPr lang="lt-LT" altLang="lt-LT" dirty="0"/>
              <a:t> </a:t>
            </a:r>
            <a:r>
              <a:rPr lang="lt-LT" altLang="lt-LT" dirty="0">
                <a:solidFill>
                  <a:srgbClr val="FF0000"/>
                </a:solidFill>
              </a:rPr>
              <a:t>dvejetainis</a:t>
            </a:r>
            <a:r>
              <a:rPr lang="lt-LT" altLang="lt-LT" dirty="0"/>
              <a:t>, jei išraiškoje būtų ne tik aritmetiniai operatoriai.</a:t>
            </a:r>
            <a:endParaRPr lang="en-US" altLang="lt-LT" dirty="0"/>
          </a:p>
        </p:txBody>
      </p:sp>
      <p:sp>
        <p:nvSpPr>
          <p:cNvPr id="87044" name="Rectangle 9"/>
          <p:cNvSpPr>
            <a:spLocks noChangeArrowheads="1"/>
          </p:cNvSpPr>
          <p:nvPr/>
        </p:nvSpPr>
        <p:spPr bwMode="auto">
          <a:xfrm>
            <a:off x="252413" y="692150"/>
            <a:ext cx="864076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zh-TW" dirty="0" err="1">
                <a:latin typeface="Arial" pitchFamily="34" charset="0"/>
                <a:ea typeface="+mn-ea"/>
                <a:cs typeface="Arial" pitchFamily="34" charset="0"/>
              </a:rPr>
              <a:t>Informacij</a:t>
            </a:r>
            <a:r>
              <a:rPr lang="lt-LT" altLang="zh-TW" dirty="0">
                <a:latin typeface="Arial" pitchFamily="34" charset="0"/>
                <a:ea typeface="+mn-ea"/>
                <a:cs typeface="Arial" pitchFamily="34" charset="0"/>
              </a:rPr>
              <a:t>ą apie aritmetinę išraišką galime saugoti medyje. Aritmetinė išraiška:</a:t>
            </a:r>
            <a:r>
              <a:rPr lang="en-US" altLang="zh-TW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lang="lt-LT" altLang="zh-TW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lt-LT" altLang="zh-TW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1800" b="1" dirty="0">
                <a:latin typeface="Courier New" pitchFamily="49" charset="0"/>
                <a:ea typeface="+mn-ea"/>
                <a:cs typeface="Courier New" pitchFamily="49" charset="0"/>
              </a:rPr>
              <a:t>(a+(b*c))+((d*</a:t>
            </a:r>
            <a:r>
              <a:rPr lang="en-US" altLang="zh-TW" sz="1800" b="1" dirty="0" err="1">
                <a:latin typeface="Courier New" pitchFamily="49" charset="0"/>
                <a:ea typeface="+mn-ea"/>
                <a:cs typeface="Courier New" pitchFamily="49" charset="0"/>
              </a:rPr>
              <a:t>e+f</a:t>
            </a:r>
            <a:r>
              <a:rPr lang="en-US" altLang="zh-TW" sz="1800" b="1" dirty="0">
                <a:latin typeface="Courier New" pitchFamily="49" charset="0"/>
                <a:ea typeface="+mn-ea"/>
                <a:cs typeface="Courier New" pitchFamily="49" charset="0"/>
              </a:rPr>
              <a:t>)*g</a:t>
            </a:r>
            <a:r>
              <a:rPr lang="lt-LT" altLang="zh-TW" sz="18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11162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060575"/>
            <a:ext cx="75707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01992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2FF6F2A-AA0C-4EE6-AF9D-FF7F77807B13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58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2484438" y="6519863"/>
            <a:ext cx="41036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  <p:extLst>
      <p:ext uri="{BB962C8B-B14F-4D97-AF65-F5344CB8AC3E}">
        <p14:creationId xmlns:p14="http://schemas.microsoft.com/office/powerpoint/2010/main" val="3045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Prefix išraiškos forma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graphicFrame>
        <p:nvGraphicFramePr>
          <p:cNvPr id="63491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79688" y="1471613"/>
          <a:ext cx="5903912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8" name="Visio" r:id="rId3" imgW="6138079" imgH="2494604" progId="Visio.Drawing.11">
                  <p:embed/>
                </p:oleObj>
              </mc:Choice>
              <mc:Fallback>
                <p:oleObj name="Visio" r:id="rId3" imgW="6138079" imgH="2494604" progId="Visio.Drawing.11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471613"/>
                        <a:ext cx="5903912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50825" y="620713"/>
            <a:ext cx="8496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Tiesioginis medžio apėjimas atitinka</a:t>
            </a:r>
            <a:r>
              <a:rPr lang="lt-LT" altLang="zh-TW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išraiškos formą.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Rectangle 10"/>
          <p:cNvSpPr>
            <a:spLocks noChangeArrowheads="1"/>
          </p:cNvSpPr>
          <p:nvPr/>
        </p:nvSpPr>
        <p:spPr bwMode="auto">
          <a:xfrm>
            <a:off x="250825" y="1019175"/>
            <a:ext cx="350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US" altLang="lt-LT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(a+(b*c))+((d*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e+f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)*g</a:t>
            </a:r>
            <a:r>
              <a:rPr lang="lt-LT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lt-LT" altLang="lt-L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3394075" y="1689100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410641" name="Text Box 17"/>
          <p:cNvSpPr txBox="1">
            <a:spLocks noChangeArrowheads="1"/>
          </p:cNvSpPr>
          <p:nvPr/>
        </p:nvSpPr>
        <p:spPr bwMode="auto">
          <a:xfrm>
            <a:off x="5041900" y="125571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2817813" y="211931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4257675" y="2095500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410644" name="Text Box 20"/>
          <p:cNvSpPr txBox="1">
            <a:spLocks noChangeArrowheads="1"/>
          </p:cNvSpPr>
          <p:nvPr/>
        </p:nvSpPr>
        <p:spPr bwMode="auto">
          <a:xfrm>
            <a:off x="3754438" y="255111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4808538" y="2527300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7570788" y="1663700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6669088" y="2109788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5834063" y="2527300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5410200" y="2959100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10</a:t>
            </a:r>
          </a:p>
        </p:txBody>
      </p: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6418263" y="2959100"/>
            <a:ext cx="3730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11</a:t>
            </a:r>
          </a:p>
        </p:txBody>
      </p:sp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7167563" y="2535238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12</a:t>
            </a:r>
          </a:p>
        </p:txBody>
      </p:sp>
      <p:sp>
        <p:nvSpPr>
          <p:cNvPr id="410652" name="Text Box 28"/>
          <p:cNvSpPr txBox="1">
            <a:spLocks noChangeArrowheads="1"/>
          </p:cNvSpPr>
          <p:nvPr/>
        </p:nvSpPr>
        <p:spPr bwMode="auto">
          <a:xfrm>
            <a:off x="8102600" y="2152650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13</a:t>
            </a:r>
          </a:p>
        </p:txBody>
      </p:sp>
      <p:sp>
        <p:nvSpPr>
          <p:cNvPr id="63507" name="Rectangle 30"/>
          <p:cNvSpPr>
            <a:spLocks noChangeArrowheads="1"/>
          </p:cNvSpPr>
          <p:nvPr/>
        </p:nvSpPr>
        <p:spPr bwMode="auto">
          <a:xfrm>
            <a:off x="227013" y="1335088"/>
            <a:ext cx="2435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lt-LT" altLang="lt-LT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refix</a:t>
            </a:r>
            <a:r>
              <a:rPr lang="en-US" altLang="lt-LT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++a*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*+*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endParaRPr lang="lt-LT" altLang="lt-L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7775" y="4002088"/>
            <a:ext cx="75692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Tiesioginis_apėjimas(Viršūnė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(Viršūnė &lt;&gt;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Println(Viršūnė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Tiesioginis_apėjimas(Viršūnės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Tiesioginis_apėjimas(Viršūnės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sp>
        <p:nvSpPr>
          <p:cNvPr id="6350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C510D595-3185-4851-9F6F-B741F6037D97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59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351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0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0" grpId="0"/>
      <p:bldP spid="410641" grpId="0"/>
      <p:bldP spid="410642" grpId="0"/>
      <p:bldP spid="410643" grpId="0"/>
      <p:bldP spid="410644" grpId="0"/>
      <p:bldP spid="410645" grpId="0"/>
      <p:bldP spid="410646" grpId="0"/>
      <p:bldP spid="410647" grpId="0"/>
      <p:bldP spid="410648" grpId="0"/>
      <p:bldP spid="410651" grpId="0"/>
      <p:bldP spid="4106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en-US" altLang="lt-LT" smtClean="0">
                <a:latin typeface="Arial" charset="0"/>
                <a:cs typeface="Arial" charset="0"/>
              </a:rPr>
              <a:t>Med</a:t>
            </a:r>
            <a:r>
              <a:rPr lang="lt-LT" altLang="lt-LT" smtClean="0">
                <a:latin typeface="Arial" charset="0"/>
                <a:cs typeface="Arial" charset="0"/>
              </a:rPr>
              <a:t>žių terminologija (</a:t>
            </a:r>
            <a:r>
              <a:rPr lang="en-US" altLang="lt-LT" smtClean="0"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66688" y="578545"/>
            <a:ext cx="3419475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Tėvas</a:t>
            </a:r>
            <a:r>
              <a:rPr lang="lt-LT" altLang="lt-LT" sz="1800" dirty="0">
                <a:latin typeface="Arial" charset="0"/>
              </a:rPr>
              <a:t>: viršūnė, esanti hierarchiškai viršuje. Viršūnė gali turėti tik vieną tėvą.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Vaikas</a:t>
            </a:r>
            <a:r>
              <a:rPr lang="lt-LT" altLang="lt-LT" sz="1800" dirty="0">
                <a:latin typeface="Arial" charset="0"/>
              </a:rPr>
              <a:t>:</a:t>
            </a:r>
            <a:r>
              <a:rPr lang="lt-LT" altLang="lt-LT" sz="1800" i="1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viršūnė, esanti hierarchiškai apačioje.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Viršūnės Y protėviai</a:t>
            </a:r>
            <a:r>
              <a:rPr lang="lt-LT" altLang="lt-LT" sz="1800" dirty="0">
                <a:latin typeface="Arial" charset="0"/>
              </a:rPr>
              <a:t>:</a:t>
            </a:r>
            <a:r>
              <a:rPr lang="lt-LT" altLang="lt-LT" sz="1800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Y tėvas, Y tėvo tėvas..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Viršūnės X palikuoniai</a:t>
            </a:r>
            <a:r>
              <a:rPr lang="lt-LT" altLang="lt-LT" sz="1800" dirty="0">
                <a:latin typeface="Arial" charset="0"/>
              </a:rPr>
              <a:t>: X vaikai, X vaikų vaikai</a:t>
            </a:r>
            <a:r>
              <a:rPr lang="en-US" altLang="lt-LT" sz="1800" dirty="0">
                <a:latin typeface="Arial" charset="0"/>
              </a:rPr>
              <a:t>.</a:t>
            </a:r>
            <a:r>
              <a:rPr lang="lt-LT" altLang="lt-LT" sz="1800" dirty="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Viršūnės V pomedis</a:t>
            </a:r>
            <a:r>
              <a:rPr lang="lt-LT" altLang="lt-LT" sz="1800" dirty="0">
                <a:latin typeface="Arial" charset="0"/>
              </a:rPr>
              <a:t>: Vienas V vaikas ir visi jo palikuoniai.</a:t>
            </a:r>
            <a:endParaRPr lang="lt-LT" altLang="lt-LT" sz="18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79388" y="4077072"/>
            <a:ext cx="8424862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Kelias</a:t>
            </a:r>
            <a:r>
              <a:rPr lang="lt-LT" altLang="lt-LT" sz="1800" dirty="0">
                <a:latin typeface="Arial" charset="0"/>
              </a:rPr>
              <a:t>: viršūnių seka nuo vienos viršūnės į kitą.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Kelio ilgis</a:t>
            </a:r>
            <a:r>
              <a:rPr lang="lt-LT" altLang="lt-LT" sz="1800" dirty="0">
                <a:latin typeface="Arial" charset="0"/>
              </a:rPr>
              <a:t>: viršūnių skaičius kelyje.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Viršūnės</a:t>
            </a:r>
            <a:r>
              <a:rPr lang="lt-LT" altLang="lt-LT" sz="1800" dirty="0">
                <a:latin typeface="Arial" charset="0"/>
              </a:rPr>
              <a:t> </a:t>
            </a:r>
            <a:r>
              <a:rPr lang="lt-LT" altLang="lt-LT" sz="1800" dirty="0">
                <a:solidFill>
                  <a:srgbClr val="FF9900"/>
                </a:solidFill>
                <a:latin typeface="Arial" charset="0"/>
              </a:rPr>
              <a:t>gylis </a:t>
            </a:r>
            <a:r>
              <a:rPr lang="en-US" altLang="lt-LT" sz="1800" dirty="0">
                <a:solidFill>
                  <a:srgbClr val="FF9900"/>
                </a:solidFill>
                <a:latin typeface="Arial" charset="0"/>
              </a:rPr>
              <a:t>(</a:t>
            </a:r>
            <a:r>
              <a:rPr lang="lt-LT" altLang="lt-LT" sz="1800" dirty="0">
                <a:solidFill>
                  <a:srgbClr val="FF9900"/>
                </a:solidFill>
                <a:latin typeface="Arial" charset="0"/>
              </a:rPr>
              <a:t>lygis</a:t>
            </a:r>
            <a:r>
              <a:rPr lang="en-US" altLang="lt-LT" sz="1800" dirty="0">
                <a:solidFill>
                  <a:srgbClr val="FF9900"/>
                </a:solidFill>
                <a:latin typeface="Arial" charset="0"/>
              </a:rPr>
              <a:t>)</a:t>
            </a:r>
            <a:r>
              <a:rPr lang="lt-LT" altLang="lt-LT" sz="1800" dirty="0">
                <a:latin typeface="Arial" charset="0"/>
              </a:rPr>
              <a:t>: kelio nuo šaknies iki viršūnės ilgis.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Viršūnės</a:t>
            </a:r>
            <a:r>
              <a:rPr lang="lt-LT" altLang="lt-LT" sz="1800" i="1" dirty="0">
                <a:latin typeface="Arial" charset="0"/>
              </a:rPr>
              <a:t> </a:t>
            </a: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aukštis</a:t>
            </a:r>
            <a:r>
              <a:rPr lang="lt-LT" altLang="lt-LT" sz="1800" dirty="0">
                <a:latin typeface="Arial" charset="0"/>
              </a:rPr>
              <a:t>: ilgiausio kelio nuo viršūnės iki lapo ilgis.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Viršūnės</a:t>
            </a:r>
            <a:r>
              <a:rPr lang="lt-LT" altLang="lt-LT" sz="1800" i="1" dirty="0">
                <a:latin typeface="Arial" charset="0"/>
              </a:rPr>
              <a:t> </a:t>
            </a: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laipsnis</a:t>
            </a:r>
            <a:r>
              <a:rPr lang="lt-LT" altLang="lt-LT" sz="1800" dirty="0">
                <a:latin typeface="Arial" charset="0"/>
              </a:rPr>
              <a:t>: viršūnės vaikų skaičius.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Medžio laipsnis</a:t>
            </a:r>
            <a:r>
              <a:rPr lang="lt-LT" altLang="lt-LT" sz="1800" dirty="0">
                <a:latin typeface="Arial" charset="0"/>
              </a:rPr>
              <a:t>: maksimalus medžio viršūnių laipsnis.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charset="0"/>
              </a:rPr>
              <a:t>Medžio aukštis</a:t>
            </a:r>
            <a:r>
              <a:rPr lang="en-US" altLang="lt-LT" sz="1800" i="1" dirty="0">
                <a:solidFill>
                  <a:srgbClr val="FF9900"/>
                </a:solidFill>
                <a:latin typeface="Arial" charset="0"/>
              </a:rPr>
              <a:t> (</a:t>
            </a:r>
            <a:r>
              <a:rPr lang="en-US" altLang="lt-LT" sz="1800" i="1" dirty="0" err="1">
                <a:solidFill>
                  <a:srgbClr val="FF9900"/>
                </a:solidFill>
                <a:latin typeface="Arial" charset="0"/>
              </a:rPr>
              <a:t>gylis</a:t>
            </a:r>
            <a:r>
              <a:rPr lang="en-US" altLang="lt-LT" sz="1800" i="1" dirty="0">
                <a:solidFill>
                  <a:srgbClr val="FF9900"/>
                </a:solidFill>
                <a:latin typeface="Arial" charset="0"/>
              </a:rPr>
              <a:t>)</a:t>
            </a:r>
            <a:r>
              <a:rPr lang="lt-LT" altLang="lt-LT" sz="1800" dirty="0">
                <a:latin typeface="Arial" charset="0"/>
              </a:rPr>
              <a:t>: šaknies aukštis (lapai yra nuliniame lygyje).</a:t>
            </a:r>
          </a:p>
        </p:txBody>
      </p:sp>
      <p:pic>
        <p:nvPicPr>
          <p:cNvPr id="9221" name="Picture 1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4288" y="773113"/>
            <a:ext cx="4895850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A15BC845-E397-41F4-BA12-B88CBC68CECE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922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P</a:t>
            </a:r>
            <a:r>
              <a:rPr lang="en-US" altLang="lt-LT" smtClean="0">
                <a:latin typeface="Arial" charset="0"/>
                <a:cs typeface="Arial" charset="0"/>
              </a:rPr>
              <a:t>ostfix</a:t>
            </a:r>
            <a:r>
              <a:rPr lang="lt-LT" altLang="lt-LT" smtClean="0">
                <a:latin typeface="Arial" charset="0"/>
                <a:cs typeface="Arial" charset="0"/>
              </a:rPr>
              <a:t> išraiškos forma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50825" y="620713"/>
            <a:ext cx="849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Atvirkštinis medžio apėjimas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titinka</a:t>
            </a:r>
            <a:r>
              <a:rPr lang="lt-LT" altLang="zh-TW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postfix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išraiškos formą.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254000" y="1081088"/>
            <a:ext cx="34607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US" altLang="lt-LT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(a+(b*c))+((d*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e+f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)*g</a:t>
            </a:r>
            <a:r>
              <a:rPr lang="lt-LT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lt-LT" altLang="lt-L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7" name="Rectangle 9"/>
          <p:cNvSpPr>
            <a:spLocks noChangeArrowheads="1"/>
          </p:cNvSpPr>
          <p:nvPr/>
        </p:nvSpPr>
        <p:spPr bwMode="auto">
          <a:xfrm>
            <a:off x="254000" y="1370013"/>
            <a:ext cx="2537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US" altLang="lt-LT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*+de*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f+g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*+</a:t>
            </a:r>
          </a:p>
        </p:txBody>
      </p:sp>
      <p:graphicFrame>
        <p:nvGraphicFramePr>
          <p:cNvPr id="64518" name="Object 10"/>
          <p:cNvGraphicFramePr>
            <a:graphicFrameLocks noChangeAspect="1"/>
          </p:cNvGraphicFramePr>
          <p:nvPr/>
        </p:nvGraphicFramePr>
        <p:xfrm>
          <a:off x="1708150" y="1722438"/>
          <a:ext cx="59039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Visio" r:id="rId3" imgW="6138079" imgH="2494604" progId="Visio.Drawing.11">
                  <p:embed/>
                </p:oleObj>
              </mc:Choice>
              <mc:Fallback>
                <p:oleObj name="Visio" r:id="rId3" imgW="6138079" imgH="249460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722438"/>
                        <a:ext cx="590391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2779713" y="28622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1924050" y="2503488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418829" name="Text Box 13"/>
          <p:cNvSpPr txBox="1">
            <a:spLocks noChangeArrowheads="1"/>
          </p:cNvSpPr>
          <p:nvPr/>
        </p:nvSpPr>
        <p:spPr bwMode="auto">
          <a:xfrm>
            <a:off x="3940175" y="28622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418830" name="Text Box 14"/>
          <p:cNvSpPr txBox="1">
            <a:spLocks noChangeArrowheads="1"/>
          </p:cNvSpPr>
          <p:nvPr/>
        </p:nvSpPr>
        <p:spPr bwMode="auto">
          <a:xfrm>
            <a:off x="3363913" y="24304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418831" name="Text Box 15"/>
          <p:cNvSpPr txBox="1">
            <a:spLocks noChangeArrowheads="1"/>
          </p:cNvSpPr>
          <p:nvPr/>
        </p:nvSpPr>
        <p:spPr bwMode="auto">
          <a:xfrm>
            <a:off x="2500313" y="2022475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418832" name="Text Box 16"/>
          <p:cNvSpPr txBox="1">
            <a:spLocks noChangeArrowheads="1"/>
          </p:cNvSpPr>
          <p:nvPr/>
        </p:nvSpPr>
        <p:spPr bwMode="auto">
          <a:xfrm>
            <a:off x="4516438" y="32940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418833" name="Text Box 17"/>
          <p:cNvSpPr txBox="1">
            <a:spLocks noChangeArrowheads="1"/>
          </p:cNvSpPr>
          <p:nvPr/>
        </p:nvSpPr>
        <p:spPr bwMode="auto">
          <a:xfrm>
            <a:off x="5595938" y="32940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418834" name="Text Box 18"/>
          <p:cNvSpPr txBox="1">
            <a:spLocks noChangeArrowheads="1"/>
          </p:cNvSpPr>
          <p:nvPr/>
        </p:nvSpPr>
        <p:spPr bwMode="auto">
          <a:xfrm>
            <a:off x="5021263" y="2814638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418835" name="Text Box 19"/>
          <p:cNvSpPr txBox="1">
            <a:spLocks noChangeArrowheads="1"/>
          </p:cNvSpPr>
          <p:nvPr/>
        </p:nvSpPr>
        <p:spPr bwMode="auto">
          <a:xfrm>
            <a:off x="6461125" y="28622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418836" name="Text Box 20"/>
          <p:cNvSpPr txBox="1">
            <a:spLocks noChangeArrowheads="1"/>
          </p:cNvSpPr>
          <p:nvPr/>
        </p:nvSpPr>
        <p:spPr bwMode="auto">
          <a:xfrm>
            <a:off x="5762625" y="2382838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10</a:t>
            </a:r>
          </a:p>
        </p:txBody>
      </p:sp>
      <p:sp>
        <p:nvSpPr>
          <p:cNvPr id="418837" name="Text Box 21"/>
          <p:cNvSpPr txBox="1">
            <a:spLocks noChangeArrowheads="1"/>
          </p:cNvSpPr>
          <p:nvPr/>
        </p:nvSpPr>
        <p:spPr bwMode="auto">
          <a:xfrm>
            <a:off x="7251700" y="2454275"/>
            <a:ext cx="3730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11</a:t>
            </a:r>
          </a:p>
        </p:txBody>
      </p:sp>
      <p:sp>
        <p:nvSpPr>
          <p:cNvPr id="418838" name="Text Box 22"/>
          <p:cNvSpPr txBox="1">
            <a:spLocks noChangeArrowheads="1"/>
          </p:cNvSpPr>
          <p:nvPr/>
        </p:nvSpPr>
        <p:spPr bwMode="auto">
          <a:xfrm>
            <a:off x="6626225" y="1998663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12</a:t>
            </a:r>
          </a:p>
        </p:txBody>
      </p:sp>
      <p:sp>
        <p:nvSpPr>
          <p:cNvPr id="418839" name="Text Box 23"/>
          <p:cNvSpPr txBox="1">
            <a:spLocks noChangeArrowheads="1"/>
          </p:cNvSpPr>
          <p:nvPr/>
        </p:nvSpPr>
        <p:spPr bwMode="auto">
          <a:xfrm>
            <a:off x="4156075" y="1590675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30288" y="4235450"/>
            <a:ext cx="805815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Atvirkštinis_apėjimas(Viršūnė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(Viršūnė &lt;&gt;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Atvirkštinis_apėjimas(Viršūnės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Atvirkštinis_apėjimas(Viršūnės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Println(Viršūnė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sp>
        <p:nvSpPr>
          <p:cNvPr id="6453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D00A718E-9652-4F46-8F48-3967B40463C6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60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453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7" grpId="0"/>
      <p:bldP spid="418828" grpId="0"/>
      <p:bldP spid="418829" grpId="0"/>
      <p:bldP spid="418830" grpId="0"/>
      <p:bldP spid="418831" grpId="0"/>
      <p:bldP spid="418832" grpId="0"/>
      <p:bldP spid="418833" grpId="0"/>
      <p:bldP spid="418834" grpId="0"/>
      <p:bldP spid="418835" grpId="0"/>
      <p:bldP spid="418838" grpId="0"/>
      <p:bldP spid="4188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en-US" altLang="lt-LT" smtClean="0">
                <a:latin typeface="Arial" charset="0"/>
                <a:cs typeface="Arial" charset="0"/>
              </a:rPr>
              <a:t>Infix</a:t>
            </a:r>
            <a:r>
              <a:rPr lang="lt-LT" altLang="lt-LT" smtClean="0">
                <a:latin typeface="Arial" charset="0"/>
                <a:cs typeface="Arial" charset="0"/>
              </a:rPr>
              <a:t> išraiškos forma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50825" y="620713"/>
            <a:ext cx="8496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Vidinis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medžio apėjima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atitinka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zh-TW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TW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išraiškos formą.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5540" name="Object 17"/>
          <p:cNvGraphicFramePr>
            <a:graphicFrameLocks noChangeAspect="1"/>
          </p:cNvGraphicFramePr>
          <p:nvPr/>
        </p:nvGraphicFramePr>
        <p:xfrm>
          <a:off x="1403350" y="1485900"/>
          <a:ext cx="59039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Visio" r:id="rId3" imgW="6138079" imgH="2494604" progId="Visio.Drawing.11">
                  <p:embed/>
                </p:oleObj>
              </mc:Choice>
              <mc:Fallback>
                <p:oleObj name="Visio" r:id="rId3" imgW="6138079" imgH="2494604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5900"/>
                        <a:ext cx="590391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2195513" y="1784350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2</a:t>
            </a:r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1755775" y="2181225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</a:t>
            </a:r>
          </a:p>
        </p:txBody>
      </p:sp>
      <p:sp>
        <p:nvSpPr>
          <p:cNvPr id="419860" name="Text Box 20"/>
          <p:cNvSpPr txBox="1">
            <a:spLocks noChangeArrowheads="1"/>
          </p:cNvSpPr>
          <p:nvPr/>
        </p:nvSpPr>
        <p:spPr bwMode="auto">
          <a:xfrm>
            <a:off x="2638425" y="2603500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3</a:t>
            </a:r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3059113" y="2192338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4</a:t>
            </a:r>
          </a:p>
        </p:txBody>
      </p:sp>
      <p:sp>
        <p:nvSpPr>
          <p:cNvPr id="419862" name="Text Box 22"/>
          <p:cNvSpPr txBox="1">
            <a:spLocks noChangeArrowheads="1"/>
          </p:cNvSpPr>
          <p:nvPr/>
        </p:nvSpPr>
        <p:spPr bwMode="auto">
          <a:xfrm>
            <a:off x="3573463" y="2571750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5</a:t>
            </a:r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3889375" y="1366838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6</a:t>
            </a:r>
          </a:p>
        </p:txBody>
      </p:sp>
      <p:sp>
        <p:nvSpPr>
          <p:cNvPr id="419864" name="Text Box 24"/>
          <p:cNvSpPr txBox="1">
            <a:spLocks noChangeArrowheads="1"/>
          </p:cNvSpPr>
          <p:nvPr/>
        </p:nvSpPr>
        <p:spPr bwMode="auto">
          <a:xfrm>
            <a:off x="4275138" y="300831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7</a:t>
            </a:r>
          </a:p>
        </p:txBody>
      </p:sp>
      <p:sp>
        <p:nvSpPr>
          <p:cNvPr id="419865" name="Text Box 25"/>
          <p:cNvSpPr txBox="1">
            <a:spLocks noChangeArrowheads="1"/>
          </p:cNvSpPr>
          <p:nvPr/>
        </p:nvSpPr>
        <p:spPr bwMode="auto">
          <a:xfrm>
            <a:off x="4716463" y="257651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8</a:t>
            </a:r>
          </a:p>
        </p:txBody>
      </p:sp>
      <p:sp>
        <p:nvSpPr>
          <p:cNvPr id="419866" name="Text Box 26"/>
          <p:cNvSpPr txBox="1">
            <a:spLocks noChangeArrowheads="1"/>
          </p:cNvSpPr>
          <p:nvPr/>
        </p:nvSpPr>
        <p:spPr bwMode="auto">
          <a:xfrm>
            <a:off x="5354638" y="3105150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419867" name="Text Box 27"/>
          <p:cNvSpPr txBox="1">
            <a:spLocks noChangeArrowheads="1"/>
          </p:cNvSpPr>
          <p:nvPr/>
        </p:nvSpPr>
        <p:spPr bwMode="auto">
          <a:xfrm>
            <a:off x="5457825" y="2168525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10</a:t>
            </a:r>
          </a:p>
        </p:txBody>
      </p:sp>
      <p:sp>
        <p:nvSpPr>
          <p:cNvPr id="419868" name="Text Box 28"/>
          <p:cNvSpPr txBox="1">
            <a:spLocks noChangeArrowheads="1"/>
          </p:cNvSpPr>
          <p:nvPr/>
        </p:nvSpPr>
        <p:spPr bwMode="auto">
          <a:xfrm>
            <a:off x="6030913" y="2587625"/>
            <a:ext cx="3746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11</a:t>
            </a:r>
          </a:p>
        </p:txBody>
      </p:sp>
      <p:sp>
        <p:nvSpPr>
          <p:cNvPr id="419869" name="Text Box 29"/>
          <p:cNvSpPr txBox="1">
            <a:spLocks noChangeArrowheads="1"/>
          </p:cNvSpPr>
          <p:nvPr/>
        </p:nvSpPr>
        <p:spPr bwMode="auto">
          <a:xfrm>
            <a:off x="6372225" y="1760538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12</a:t>
            </a:r>
          </a:p>
        </p:txBody>
      </p:sp>
      <p:sp>
        <p:nvSpPr>
          <p:cNvPr id="419870" name="Text Box 30"/>
          <p:cNvSpPr txBox="1">
            <a:spLocks noChangeArrowheads="1"/>
          </p:cNvSpPr>
          <p:nvPr/>
        </p:nvSpPr>
        <p:spPr bwMode="auto">
          <a:xfrm>
            <a:off x="6888163" y="2171700"/>
            <a:ext cx="3825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lt-LT" sz="1400" b="1">
                <a:solidFill>
                  <a:srgbClr val="FF9900"/>
                </a:solidFill>
                <a:latin typeface="Arial" charset="0"/>
                <a:ea typeface="PMingLiU" pitchFamily="18" charset="-120"/>
              </a:rPr>
              <a:t>13</a:t>
            </a:r>
          </a:p>
        </p:txBody>
      </p:sp>
      <p:sp>
        <p:nvSpPr>
          <p:cNvPr id="65554" name="Rectangle 6"/>
          <p:cNvSpPr>
            <a:spLocks noChangeArrowheads="1"/>
          </p:cNvSpPr>
          <p:nvPr/>
        </p:nvSpPr>
        <p:spPr bwMode="auto">
          <a:xfrm>
            <a:off x="193675" y="1065213"/>
            <a:ext cx="4572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i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US" altLang="lt-LT" sz="1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(a+(b*c))+((d*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e+f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)*g</a:t>
            </a:r>
            <a:r>
              <a:rPr lang="lt-LT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lt-LT" altLang="lt-LT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49375" y="4125913"/>
            <a:ext cx="727233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t-LT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Algoritmas:</a:t>
            </a:r>
            <a:endParaRPr lang="lt-LT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lt-LT" b="1" dirty="0" err="1">
                <a:latin typeface="Courier New" pitchFamily="49" charset="0"/>
                <a:cs typeface="Courier New" pitchFamily="49" charset="0"/>
              </a:rPr>
              <a:t>Vidinis_apėjimas(Viršūnė</a:t>
            </a:r>
            <a:r>
              <a:rPr lang="lt-LT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(Viršūnė &lt;&gt;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kairysis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Println(Viršūnė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Vidinis_apėjimas(Viršūnės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dešinysis </a:t>
            </a:r>
            <a:r>
              <a:rPr lang="lt-L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pomedis</a:t>
            </a: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28600" indent="-2286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t-L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 fontAlgn="auto">
              <a:spcAft>
                <a:spcPts val="0"/>
              </a:spcAft>
              <a:defRPr/>
            </a:pPr>
            <a:r>
              <a:rPr lang="lt-LT" b="1" dirty="0">
                <a:latin typeface="Courier New" pitchFamily="49" charset="0"/>
                <a:cs typeface="Courier New" pitchFamily="49" charset="0"/>
              </a:rPr>
              <a:t>END FUNCTION.</a:t>
            </a:r>
          </a:p>
        </p:txBody>
      </p:sp>
      <p:sp>
        <p:nvSpPr>
          <p:cNvPr id="655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8D5DBA36-9BD0-43EB-8E57-6663BC8C4B8C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61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555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8" grpId="0"/>
      <p:bldP spid="419859" grpId="0"/>
      <p:bldP spid="419860" grpId="0"/>
      <p:bldP spid="419861" grpId="0"/>
      <p:bldP spid="419862" grpId="0"/>
      <p:bldP spid="419863" grpId="0"/>
      <p:bldP spid="419864" grpId="0"/>
      <p:bldP spid="419865" grpId="0"/>
      <p:bldP spid="419866" grpId="0"/>
      <p:bldP spid="419869" grpId="0"/>
      <p:bldP spid="4198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Pabaiga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A9FD46EE-02DF-4519-835A-780AC3D54B5F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62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6656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en-US" altLang="lt-LT" smtClean="0">
                <a:latin typeface="Arial" charset="0"/>
                <a:cs typeface="Arial" charset="0"/>
              </a:rPr>
              <a:t>Bendr</a:t>
            </a:r>
            <a:r>
              <a:rPr lang="lt-LT" altLang="lt-LT" smtClean="0">
                <a:latin typeface="Arial" charset="0"/>
                <a:cs typeface="Arial" charset="0"/>
              </a:rPr>
              <a:t>ojo</a:t>
            </a:r>
            <a:r>
              <a:rPr lang="en-US" altLang="lt-LT" smtClean="0">
                <a:latin typeface="Arial" charset="0"/>
                <a:cs typeface="Arial" charset="0"/>
              </a:rPr>
              <a:t> m</a:t>
            </a:r>
            <a:r>
              <a:rPr lang="lt-LT" altLang="lt-LT" smtClean="0">
                <a:latin typeface="Arial" charset="0"/>
                <a:cs typeface="Arial" charset="0"/>
              </a:rPr>
              <a:t>edžio apibrėžimas</a:t>
            </a:r>
            <a:endParaRPr lang="en-US" altLang="lt-LT" smtClean="0">
              <a:latin typeface="Arial" charset="0"/>
              <a:cs typeface="Arial" charset="0"/>
            </a:endParaRPr>
          </a:p>
        </p:txBody>
      </p:sp>
      <p:graphicFrame>
        <p:nvGraphicFramePr>
          <p:cNvPr id="1024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503238" y="3527425"/>
          <a:ext cx="66135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Visio" r:id="rId3" imgW="5134527" imgH="1972005" progId="Visio.Drawing.11">
                  <p:embed/>
                </p:oleObj>
              </mc:Choice>
              <mc:Fallback>
                <p:oleObj name="Visio" r:id="rId3" imgW="5134527" imgH="19720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527425"/>
                        <a:ext cx="661352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11632A2E-243D-404B-96B6-07B76D54F8AC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024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616620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altLang="zh-TW" sz="1800" b="1" dirty="0" smtClean="0">
                <a:solidFill>
                  <a:srgbClr val="FFC000"/>
                </a:solidFill>
                <a:latin typeface="Arial" charset="0"/>
              </a:rPr>
              <a:t>Bendrasis medis</a:t>
            </a:r>
            <a:r>
              <a:rPr lang="lt-LT" altLang="zh-TW" sz="1800" dirty="0" smtClean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lt-LT" altLang="zh-TW" sz="1800" dirty="0" smtClean="0">
                <a:latin typeface="Arial" charset="0"/>
              </a:rPr>
              <a:t>– tai ciklų neturintis </a:t>
            </a:r>
            <a:r>
              <a:rPr lang="en-US" altLang="zh-TW" sz="1800" dirty="0" smtClean="0">
                <a:latin typeface="Arial" charset="0"/>
              </a:rPr>
              <a:t>o</a:t>
            </a:r>
            <a:r>
              <a:rPr lang="lt-LT" altLang="zh-TW" sz="1800" dirty="0" smtClean="0">
                <a:latin typeface="Arial" charset="0"/>
              </a:rPr>
              <a:t>rientuotas 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grafas, aprašomas kaip</a:t>
            </a:r>
            <a:r>
              <a:rPr lang="en-US" altLang="lt-LT" sz="1800" dirty="0" smtClean="0">
                <a:latin typeface="Arial" charset="0"/>
                <a:ea typeface="PMingLiU" pitchFamily="18" charset="-120"/>
              </a:rPr>
              <a:t> </a:t>
            </a:r>
            <a:r>
              <a:rPr lang="lt-LT" altLang="lt-LT" sz="1800" dirty="0" smtClean="0">
                <a:latin typeface="Arial" charset="0"/>
                <a:ea typeface="PMingLiU" pitchFamily="18" charset="-120"/>
              </a:rPr>
              <a:t>briaunomis sujungtų viršūnių aibė:</a:t>
            </a:r>
            <a:r>
              <a:rPr lang="lt-LT" altLang="zh-TW" sz="1800" dirty="0" smtClean="0">
                <a:latin typeface="Arial" charset="0"/>
              </a:rPr>
              <a:t> </a:t>
            </a:r>
            <a:endParaRPr lang="en-US" altLang="zh-TW" sz="1800" dirty="0" smtClean="0">
              <a:latin typeface="Arial" charset="0"/>
            </a:endParaRPr>
          </a:p>
          <a:p>
            <a:endParaRPr lang="en-US" altLang="zh-TW" sz="1800" dirty="0" smtClean="0">
              <a:latin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altLang="zh-TW" sz="1800" dirty="0" smtClean="0">
                <a:latin typeface="Arial" charset="0"/>
              </a:rPr>
              <a:t>Medžio</a:t>
            </a:r>
            <a:r>
              <a:rPr lang="lt-LT" altLang="zh-TW" sz="1800" dirty="0" smtClean="0">
                <a:solidFill>
                  <a:srgbClr val="FF9900"/>
                </a:solidFill>
                <a:latin typeface="Arial" charset="0"/>
              </a:rPr>
              <a:t> šaknis</a:t>
            </a:r>
            <a:r>
              <a:rPr lang="lt-LT" altLang="zh-TW" sz="1800" dirty="0" smtClean="0">
                <a:latin typeface="Arial" charset="0"/>
              </a:rPr>
              <a:t> – medžio pradžios viršūnė.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altLang="zh-TW" sz="1800" dirty="0" smtClean="0">
                <a:latin typeface="Arial" charset="0"/>
              </a:rPr>
              <a:t>Medis yra tuščias, kai jo viršūnių aibė yra tuščia.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altLang="zh-TW" sz="1800" dirty="0" smtClean="0">
                <a:latin typeface="Arial" charset="0"/>
              </a:rPr>
              <a:t>Netuščią medį sudaro medžio </a:t>
            </a:r>
            <a:r>
              <a:rPr lang="lt-LT" altLang="zh-TW" sz="1800" dirty="0" smtClean="0">
                <a:solidFill>
                  <a:srgbClr val="FF9900"/>
                </a:solidFill>
                <a:latin typeface="Arial" charset="0"/>
              </a:rPr>
              <a:t>šaknis</a:t>
            </a:r>
            <a:r>
              <a:rPr lang="lt-LT" altLang="zh-TW" sz="1800" dirty="0" smtClean="0">
                <a:latin typeface="Arial" charset="0"/>
              </a:rPr>
              <a:t> ir </a:t>
            </a:r>
            <a:r>
              <a:rPr lang="lt-LT" altLang="lt-LT" sz="1800" dirty="0" smtClean="0">
                <a:latin typeface="Arial" charset="0"/>
              </a:rPr>
              <a:t>bet koks</a:t>
            </a:r>
            <a:r>
              <a:rPr lang="en-US" altLang="lt-LT" sz="1800" dirty="0" smtClean="0">
                <a:latin typeface="Arial" charset="0"/>
              </a:rPr>
              <a:t> (0..∞)</a:t>
            </a:r>
            <a:r>
              <a:rPr lang="lt-LT" altLang="lt-LT" sz="1800" dirty="0" smtClean="0">
                <a:latin typeface="Arial" charset="0"/>
              </a:rPr>
              <a:t> jos </a:t>
            </a:r>
            <a:r>
              <a:rPr lang="lt-LT" altLang="lt-LT" sz="1800" dirty="0" smtClean="0">
                <a:solidFill>
                  <a:srgbClr val="FF9900"/>
                </a:solidFill>
                <a:latin typeface="Arial" charset="0"/>
              </a:rPr>
              <a:t>pomedžių</a:t>
            </a:r>
            <a:r>
              <a:rPr lang="lt-LT" altLang="lt-LT" sz="1800" dirty="0" smtClean="0">
                <a:latin typeface="Arial" charset="0"/>
              </a:rPr>
              <a:t> </a:t>
            </a:r>
            <a:r>
              <a:rPr lang="lt-LT" altLang="zh-TW" sz="1800" dirty="0" smtClean="0">
                <a:latin typeface="Arial" charset="0"/>
              </a:rPr>
              <a:t>T</a:t>
            </a:r>
            <a:r>
              <a:rPr lang="en-US" altLang="zh-TW" sz="1800" baseline="-25000" dirty="0" smtClean="0">
                <a:latin typeface="Arial" charset="0"/>
              </a:rPr>
              <a:t>1</a:t>
            </a:r>
            <a:r>
              <a:rPr lang="en-US" altLang="zh-TW" sz="1800" dirty="0" smtClean="0">
                <a:latin typeface="Arial" charset="0"/>
              </a:rPr>
              <a:t>, T</a:t>
            </a:r>
            <a:r>
              <a:rPr lang="en-US" altLang="zh-TW" sz="1800" baseline="-25000" dirty="0" smtClean="0">
                <a:latin typeface="Arial" charset="0"/>
              </a:rPr>
              <a:t>2</a:t>
            </a:r>
            <a:r>
              <a:rPr lang="en-US" altLang="zh-TW" sz="1800" dirty="0" smtClean="0">
                <a:latin typeface="Arial" charset="0"/>
              </a:rPr>
              <a:t>, … </a:t>
            </a:r>
            <a:r>
              <a:rPr lang="lt-LT" altLang="zh-TW" sz="1800" dirty="0" smtClean="0">
                <a:latin typeface="Arial" charset="0"/>
              </a:rPr>
              <a:t>  </a:t>
            </a:r>
            <a:r>
              <a:rPr lang="en-US" altLang="zh-TW" sz="1800" dirty="0" err="1" smtClean="0">
                <a:latin typeface="Arial" charset="0"/>
              </a:rPr>
              <a:t>T</a:t>
            </a:r>
            <a:r>
              <a:rPr lang="en-US" altLang="zh-TW" sz="1800" baseline="-25000" dirty="0" err="1" smtClean="0">
                <a:latin typeface="Arial" charset="0"/>
              </a:rPr>
              <a:t>k</a:t>
            </a:r>
            <a:r>
              <a:rPr lang="lt-LT" altLang="lt-LT" sz="1800" dirty="0" smtClean="0">
                <a:latin typeface="Arial" charset="0"/>
              </a:rPr>
              <a:t> </a:t>
            </a:r>
            <a:r>
              <a:rPr lang="en-US" altLang="lt-LT" sz="1800" dirty="0" smtClean="0">
                <a:latin typeface="Arial" charset="0"/>
              </a:rPr>
              <a:t>(k = 1..∞)</a:t>
            </a:r>
            <a:r>
              <a:rPr lang="lt-LT" altLang="lt-LT" sz="1800" dirty="0" smtClean="0">
                <a:latin typeface="Arial" charset="0"/>
              </a:rPr>
              <a:t>, skaičius.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altLang="zh-TW" sz="1800" dirty="0" smtClean="0">
                <a:latin typeface="Arial" charset="0"/>
              </a:rPr>
              <a:t>Kiekvienas </a:t>
            </a:r>
            <a:r>
              <a:rPr lang="lt-LT" altLang="zh-TW" sz="1800" dirty="0" smtClean="0">
                <a:solidFill>
                  <a:srgbClr val="FF9900"/>
                </a:solidFill>
                <a:latin typeface="Arial" charset="0"/>
              </a:rPr>
              <a:t>pomedis</a:t>
            </a:r>
            <a:r>
              <a:rPr lang="lt-LT" altLang="zh-TW" sz="1800" dirty="0" smtClean="0">
                <a:latin typeface="Arial" charset="0"/>
              </a:rPr>
              <a:t> taip pat yra medis, susidedantis iš viršūnės ir bet kokio jos pomedžių skaičiaus.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Trumpai apie rekursiją (1)</a:t>
            </a:r>
            <a:r>
              <a:rPr lang="en-US" altLang="lt-LT" smtClean="0">
                <a:latin typeface="Arial" charset="0"/>
                <a:cs typeface="Arial" charset="0"/>
              </a:rPr>
              <a:t>                                                   </a:t>
            </a:r>
            <a:r>
              <a:rPr lang="lt-LT" altLang="lt-LT" smtClean="0">
                <a:latin typeface="Arial" charset="0"/>
                <a:cs typeface="Arial" charset="0"/>
              </a:rPr>
              <a:t>      </a:t>
            </a:r>
            <a:r>
              <a:rPr lang="en-US" altLang="lt-LT" smtClean="0">
                <a:latin typeface="Arial" charset="0"/>
                <a:cs typeface="Arial" charset="0"/>
              </a:rPr>
              <a:t>                     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050" y="3384550"/>
            <a:ext cx="4014788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79388" y="620688"/>
            <a:ext cx="86407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2000" dirty="0">
                <a:latin typeface="Arial" charset="0"/>
              </a:rPr>
              <a:t>Metodas, kuris gali kreiptis į save patį ir dar kartą save įvykdyti nuo pradžios, tik su kitais parametrais, yra vadinamas </a:t>
            </a:r>
            <a:r>
              <a:rPr lang="lt-LT" altLang="lt-LT" sz="2000" b="1" dirty="0">
                <a:latin typeface="Arial" charset="0"/>
              </a:rPr>
              <a:t>rekursiniu</a:t>
            </a:r>
            <a:r>
              <a:rPr lang="lt-LT" altLang="lt-LT" sz="2000" dirty="0">
                <a:latin typeface="Arial" charset="0"/>
              </a:rPr>
              <a:t>, o pakartotinis metode realizuoto algoritmo vykdymas - </a:t>
            </a:r>
            <a:r>
              <a:rPr lang="lt-LT" altLang="lt-LT" sz="2000" b="1" dirty="0">
                <a:latin typeface="Arial" charset="0"/>
              </a:rPr>
              <a:t>rekursija.</a:t>
            </a:r>
          </a:p>
          <a:p>
            <a:pPr eaLnBrk="1" hangingPunct="1">
              <a:spcBef>
                <a:spcPct val="0"/>
              </a:spcBef>
            </a:pPr>
            <a:endParaRPr lang="lt-LT" altLang="lt-LT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lt-LT" altLang="lt-LT" sz="2000" dirty="0">
                <a:latin typeface="Arial" charset="0"/>
              </a:rPr>
              <a:t>Paprastai tariant, rekursiniai algoritmai savo programinės realizacijos kodu iškviečia savo paties kopijas ir sudaro metodų </a:t>
            </a:r>
            <a:r>
              <a:rPr lang="lt-LT" altLang="lt-LT" sz="2000" b="1" dirty="0">
                <a:latin typeface="Arial" charset="0"/>
              </a:rPr>
              <a:t>rekursinę grandinėlę</a:t>
            </a:r>
            <a:r>
              <a:rPr lang="lt-LT" altLang="lt-LT" sz="2000" dirty="0">
                <a:latin typeface="Arial" charset="0"/>
              </a:rPr>
              <a:t>, todėl rekursija labai primena „veidrodžio atspindį veidrodyje“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.</a:t>
            </a: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EFB3C3CB-27D3-4489-AF27-8FCDCA973F16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127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 smtClean="0">
                <a:latin typeface="Arial" charset="0"/>
                <a:cs typeface="Arial" charset="0"/>
              </a:rPr>
              <a:t>Trumpai apie rekursiją (2)</a:t>
            </a:r>
            <a:r>
              <a:rPr lang="en-US" altLang="lt-LT" smtClean="0">
                <a:latin typeface="Arial" charset="0"/>
                <a:cs typeface="Arial" charset="0"/>
              </a:rPr>
              <a:t>                                                    </a:t>
            </a:r>
            <a:r>
              <a:rPr lang="lt-LT" altLang="lt-LT" smtClean="0">
                <a:latin typeface="Arial" charset="0"/>
                <a:cs typeface="Arial" charset="0"/>
              </a:rPr>
              <a:t>      </a:t>
            </a:r>
            <a:r>
              <a:rPr lang="en-US" altLang="lt-LT" smtClean="0">
                <a:latin typeface="Arial" charset="0"/>
                <a:cs typeface="Arial" charset="0"/>
              </a:rPr>
              <a:t>                    </a:t>
            </a:r>
            <a:endParaRPr lang="lt-LT" altLang="lt-LT" smtClean="0">
              <a:latin typeface="Arial" charset="0"/>
              <a:cs typeface="Arial" charset="0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250825" y="681038"/>
            <a:ext cx="85693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2200" dirty="0">
                <a:latin typeface="Arial" charset="0"/>
                <a:sym typeface="Wingdings" pitchFamily="2" charset="2"/>
              </a:rPr>
              <a:t>Kiekviena rekursiškai iškviesto metodo kopija turi </a:t>
            </a:r>
            <a:r>
              <a:rPr lang="en-US" altLang="lt-LT" sz="2200" dirty="0" err="1">
                <a:latin typeface="Arial" charset="0"/>
                <a:sym typeface="Wingdings" pitchFamily="2" charset="2"/>
              </a:rPr>
              <a:t>nuosavus</a:t>
            </a:r>
            <a:r>
              <a:rPr lang="en-US" altLang="lt-LT" sz="2200" dirty="0">
                <a:latin typeface="Arial" charset="0"/>
                <a:sym typeface="Wingdings" pitchFamily="2" charset="2"/>
              </a:rPr>
              <a:t> </a:t>
            </a:r>
            <a:r>
              <a:rPr lang="lt-LT" altLang="lt-LT" sz="2200" dirty="0">
                <a:latin typeface="Arial" charset="0"/>
                <a:sym typeface="Wingdings" pitchFamily="2" charset="2"/>
              </a:rPr>
              <a:t>kintamuosius, tačiau metodo parametrais galima perduoti kintamuosius iš vienos metodo kopijos į kitą.</a:t>
            </a:r>
          </a:p>
          <a:p>
            <a:pPr eaLnBrk="1" hangingPunct="1">
              <a:spcBef>
                <a:spcPct val="0"/>
              </a:spcBef>
            </a:pPr>
            <a:endParaRPr lang="lt-LT" altLang="lt-LT" sz="2200" dirty="0">
              <a:latin typeface="Arial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lt-LT" altLang="lt-LT" sz="2200" b="1" dirty="0">
                <a:latin typeface="Arial" charset="0"/>
              </a:rPr>
              <a:t>Rekursijos gylis </a:t>
            </a:r>
            <a:r>
              <a:rPr lang="lt-LT" altLang="lt-LT" sz="2200" dirty="0">
                <a:latin typeface="Arial" charset="0"/>
              </a:rPr>
              <a:t>– rekursiškai iškviestų metodo kopijų skaičius. Dažna programuotojo klaida – per didelis iškviečiamų metodo kopijų skaičius, tokiu atveju programos stekas persipildo iki JAVA VM leidžiamo dydžio, sugeneruojama StackOverFlow situacija ir metodas nutraukiamas.</a:t>
            </a:r>
          </a:p>
          <a:p>
            <a:pPr eaLnBrk="1" hangingPunct="1">
              <a:spcBef>
                <a:spcPct val="0"/>
              </a:spcBef>
            </a:pPr>
            <a:endParaRPr lang="lt-LT" altLang="lt-LT" sz="22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lt-LT" altLang="lt-LT" sz="2200" dirty="0">
                <a:latin typeface="Arial" charset="0"/>
              </a:rPr>
              <a:t>Rekursija ypatingai dažnai naudojama medžių duomenų struktūrų apibrėžimuose ir algoritmų realizacijose, kadangi leidžia keliauti ne tik iš tėvo į vaiką, bet ir atgal </a:t>
            </a:r>
            <a:r>
              <a:rPr lang="lt-LT" altLang="lt-LT" sz="2200" b="1" dirty="0">
                <a:latin typeface="Arial" charset="0"/>
              </a:rPr>
              <a:t>nenaudojant papildomos mazgo rodyklės į tėvą </a:t>
            </a:r>
            <a:r>
              <a:rPr lang="lt-LT" altLang="lt-LT" sz="2200" dirty="0">
                <a:latin typeface="Arial" charset="0"/>
              </a:rPr>
              <a:t>(</a:t>
            </a:r>
            <a:r>
              <a:rPr lang="lt-LT" altLang="lt-LT" sz="2200" b="1" dirty="0">
                <a:solidFill>
                  <a:srgbClr val="FF0000"/>
                </a:solidFill>
                <a:latin typeface="Arial" charset="0"/>
              </a:rPr>
              <a:t>tuo dar įsitikinsime</a:t>
            </a:r>
            <a:r>
              <a:rPr lang="lt-LT" altLang="lt-LT" sz="2200" dirty="0">
                <a:latin typeface="Arial" charset="0"/>
              </a:rPr>
              <a:t>).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C4096864-FA3F-41FB-AA88-3873B9E85C17}" type="slidenum">
              <a:rPr lang="lt-LT" altLang="lt-LT" sz="1200" smtClean="0"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lt-LT" altLang="lt-LT" sz="1200" smtClean="0">
              <a:latin typeface="Arial" charset="0"/>
              <a:cs typeface="Arial" charset="0"/>
            </a:endParaRPr>
          </a:p>
        </p:txBody>
      </p:sp>
      <p:sp>
        <p:nvSpPr>
          <p:cNvPr id="1229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lt-LT" altLang="lt-LT" sz="1200" smtClean="0">
                <a:latin typeface="Arial" charset="0"/>
                <a:cs typeface="Arial" charset="0"/>
              </a:rPr>
              <a:t>Duomenų struktūros 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3642</Words>
  <Application>Microsoft Office PowerPoint</Application>
  <PresentationFormat>On-screen Show (4:3)</PresentationFormat>
  <Paragraphs>711</Paragraphs>
  <Slides>62</Slides>
  <Notes>5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Office Theme</vt:lpstr>
      <vt:lpstr>Visio</vt:lpstr>
      <vt:lpstr>Aibės. Medžiai</vt:lpstr>
      <vt:lpstr>Sąrašo ADT realizacijų algoritmų sudėtingumai</vt:lpstr>
      <vt:lpstr>Kas tas O(log2N)? </vt:lpstr>
      <vt:lpstr>Medis</vt:lpstr>
      <vt:lpstr>Medžių terminologija (1)</vt:lpstr>
      <vt:lpstr>Medžių terminologija (2)</vt:lpstr>
      <vt:lpstr>Bendrojo medžio apibrėžimas</vt:lpstr>
      <vt:lpstr>Trumpai apie rekursiją (1)                                                                              </vt:lpstr>
      <vt:lpstr>Trumpai apie rekursiją (2)                                                                              </vt:lpstr>
      <vt:lpstr>Dvejetainis medis</vt:lpstr>
      <vt:lpstr>Dvejetainio medžio realizacija masyve</vt:lpstr>
      <vt:lpstr>Dinamiškosios dvejetainio medžio realizacijos mazgas</vt:lpstr>
      <vt:lpstr>Kitos mazgo realizacijos                                                                                </vt:lpstr>
      <vt:lpstr>Dvejetainis paieškos medis (DP-medis)</vt:lpstr>
      <vt:lpstr>DP-medžio realizacija dinamiškai</vt:lpstr>
      <vt:lpstr>Aibės ADT (1)</vt:lpstr>
      <vt:lpstr>Aibės ADT (2)</vt:lpstr>
      <vt:lpstr>Aibės ADT realizacija DP-medžiu</vt:lpstr>
      <vt:lpstr>Vidinis (Inorder) medžio apėjimas (1)</vt:lpstr>
      <vt:lpstr>Vidinis (Inorder) medžio apėjimas (2)</vt:lpstr>
      <vt:lpstr>Vidinio (Inorder) medžio apėjimo algoritmo iliustracija pseudokodu</vt:lpstr>
      <vt:lpstr>Galimas vidinio medžio apėjimo panaudojimas metode toString()</vt:lpstr>
      <vt:lpstr>Klasė Automobilis lab4 projekte</vt:lpstr>
      <vt:lpstr>toString() panaudojimas</vt:lpstr>
      <vt:lpstr>Tiesioginis (preorder) medžio apėjimas</vt:lpstr>
      <vt:lpstr>clone() realizacija                                                                                            </vt:lpstr>
      <vt:lpstr>clone() demonstracija (1)                                                                              </vt:lpstr>
      <vt:lpstr>clone() demonstracija (2)                                                                               </vt:lpstr>
      <vt:lpstr>Atvirkštinis (postorder) medžio apėjimas</vt:lpstr>
      <vt:lpstr>isEmpty(), size() ir clear() metodų realizacija</vt:lpstr>
      <vt:lpstr>Paieška DP-medyje</vt:lpstr>
      <vt:lpstr>Paieška DP-medyje</vt:lpstr>
      <vt:lpstr>Paieška DP-medyje</vt:lpstr>
      <vt:lpstr>get realizacija </vt:lpstr>
      <vt:lpstr>contains realizacija </vt:lpstr>
      <vt:lpstr>DP-medžio papildymas (1)</vt:lpstr>
      <vt:lpstr>DP-medžio papildymas (2)</vt:lpstr>
      <vt:lpstr>add rekursinė realizacija </vt:lpstr>
      <vt:lpstr>addRecursive realizacija</vt:lpstr>
      <vt:lpstr>add iteracinė realizacija</vt:lpstr>
      <vt:lpstr>Šalinimas DP-medyje (1)</vt:lpstr>
      <vt:lpstr>Šalinimas DP-medyje (2)</vt:lpstr>
      <vt:lpstr>remove realizacija</vt:lpstr>
      <vt:lpstr>removeRecursive realizacija               </vt:lpstr>
      <vt:lpstr>removeRecursive(....) panaudotų metodų realizacijos (1)</vt:lpstr>
      <vt:lpstr>removeRecursive(....) panaudotų metodų realizacijos (2)</vt:lpstr>
      <vt:lpstr>toArray realizacija</vt:lpstr>
      <vt:lpstr>Aibės realizacijos DP-medžiu iteratorius (1)                                                </vt:lpstr>
      <vt:lpstr>Aibės realizacijos DP-medžiu iteratorius (2)                                               </vt:lpstr>
      <vt:lpstr>Aibės realizacijos DP-medžiu iteratorius (3) – next()                                </vt:lpstr>
      <vt:lpstr>Aibės realizacijos DP-medžiu iteratorius (4)                                               </vt:lpstr>
      <vt:lpstr>Aibės realizacijos DP-medžiu iteratorius (5)</vt:lpstr>
      <vt:lpstr>Medžių panaudojimas</vt:lpstr>
      <vt:lpstr>Tiesioginio medžio apėjimo pavyzdys</vt:lpstr>
      <vt:lpstr>Atvirkštinio medžio apėjimo pavyzdys</vt:lpstr>
      <vt:lpstr>Aritmetinės išraiškos</vt:lpstr>
      <vt:lpstr>Aritmetinės išraiškos skaičiavimo pavyzdys</vt:lpstr>
      <vt:lpstr>Išraiškų medžiai</vt:lpstr>
      <vt:lpstr>Prefix išraiškos forma</vt:lpstr>
      <vt:lpstr>Postfix išraiškos forma</vt:lpstr>
      <vt:lpstr>Infix išraiškos forma</vt:lpstr>
      <vt:lpstr>Pabaiga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Aibės. Medžiai</dc:title>
  <dc:creator>Dirbti</dc:creator>
  <cp:lastModifiedBy>pc</cp:lastModifiedBy>
  <cp:revision>119</cp:revision>
  <dcterms:created xsi:type="dcterms:W3CDTF">2011-11-15T18:55:47Z</dcterms:created>
  <dcterms:modified xsi:type="dcterms:W3CDTF">2015-11-10T04:31:43Z</dcterms:modified>
</cp:coreProperties>
</file>