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87" r:id="rId4"/>
    <p:sldId id="288" r:id="rId5"/>
    <p:sldId id="289" r:id="rId6"/>
    <p:sldId id="290" r:id="rId7"/>
    <p:sldId id="291" r:id="rId8"/>
    <p:sldId id="292" r:id="rId9"/>
    <p:sldId id="294" r:id="rId10"/>
    <p:sldId id="295" r:id="rId11"/>
    <p:sldId id="296" r:id="rId12"/>
    <p:sldId id="297" r:id="rId13"/>
    <p:sldId id="293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0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1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1E1D-1FC4-484D-9FC3-E597B9CAF90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 txBox="1">
            <a:spLocks/>
          </p:cNvSpPr>
          <p:nvPr/>
        </p:nvSpPr>
        <p:spPr>
          <a:xfrm>
            <a:off x="1219200" y="4505325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BALTIc TALENTs </a:t>
            </a:r>
            <a:r>
              <a:rPr lang="lt-LT" sz="1867" dirty="0">
                <a:latin typeface="Montserrat Semi Bold" pitchFamily="50" charset="0"/>
              </a:rPr>
              <a:t>AcADEMy</a:t>
            </a:r>
            <a:endParaRPr lang="en-US" sz="1867" dirty="0">
              <a:latin typeface="Montserrat Semi Bold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20800" y="4444993"/>
            <a:ext cx="3860800" cy="6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1219200" y="2616200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667"/>
              </a:lnSpc>
            </a:pPr>
            <a:r>
              <a:rPr lang="lt-LT" sz="5400" dirty="0"/>
              <a:t>Vidinės klasės (</a:t>
            </a:r>
            <a:r>
              <a:rPr lang="lt-LT" sz="5400" dirty="0" err="1"/>
              <a:t>nested</a:t>
            </a:r>
            <a:r>
              <a:rPr lang="lt-LT" sz="5400" dirty="0"/>
              <a:t>), anoniminės ir lokalios klasės</a:t>
            </a:r>
            <a:endParaRPr lang="lt-LT" sz="54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431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10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093" y="1804307"/>
            <a:ext cx="8246995" cy="294696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431165" indent="-431165" defTabSz="566674">
              <a:spcBef>
                <a:spcPts val="2700"/>
              </a:spcBef>
              <a:buChar char="‣"/>
              <a:defRPr sz="3298"/>
            </a:pPr>
            <a:r>
              <a:rPr lang="lt-LT" sz="2400" dirty="0"/>
              <a:t>Jei iš vidinės klasės norime prieiti prie išorinės klasės laukų ar metodų, tai reikia naudoti </a:t>
            </a:r>
            <a:r>
              <a:rPr lang="lt-LT" sz="2400" dirty="0" err="1"/>
              <a:t>konstrukcją</a:t>
            </a:r>
            <a:r>
              <a:rPr lang="lt-LT" sz="2400" dirty="0"/>
              <a:t>:</a:t>
            </a:r>
          </a:p>
          <a:p>
            <a:pPr marL="0" lvl="1" indent="221742" defTabSz="566674">
              <a:spcBef>
                <a:spcPts val="2700"/>
              </a:spcBef>
              <a:buClrTx/>
              <a:buSzTx/>
              <a:buFontTx/>
              <a:buNone/>
              <a:defRPr sz="3298" i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/>
              <a:t>Išorinė-</a:t>
            </a:r>
            <a:r>
              <a:rPr lang="lt-LT" sz="2400" dirty="0" err="1"/>
              <a:t>klasė</a:t>
            </a:r>
            <a:r>
              <a:rPr lang="lt-LT" sz="2400" b="1" dirty="0" err="1"/>
              <a:t>.this.</a:t>
            </a:r>
            <a:r>
              <a:rPr lang="lt-LT" sz="2400" dirty="0" err="1"/>
              <a:t>išorinės</a:t>
            </a:r>
            <a:r>
              <a:rPr lang="lt-LT" sz="2400" dirty="0"/>
              <a:t>-klasės-laukas-ar-metodas</a:t>
            </a:r>
            <a:endParaRPr lang="en-US" sz="2400" dirty="0"/>
          </a:p>
          <a:p>
            <a:pPr marL="0" lvl="1" indent="221742" defTabSz="566674">
              <a:spcBef>
                <a:spcPts val="2700"/>
              </a:spcBef>
              <a:buClrTx/>
              <a:buSzTx/>
              <a:buFontTx/>
              <a:buNone/>
              <a:defRPr sz="3298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 err="1"/>
              <a:t>ClassA</a:t>
            </a:r>
            <a:r>
              <a:rPr lang="lt-LT" sz="2400" b="1" dirty="0" err="1"/>
              <a:t>.</a:t>
            </a:r>
            <a:r>
              <a:rPr lang="lt-LT" sz="2400" dirty="0" err="1"/>
              <a:t>fieldB</a:t>
            </a:r>
            <a:r>
              <a:rPr lang="lt-LT" sz="2400" dirty="0"/>
              <a:t> = 3;</a:t>
            </a:r>
            <a:endParaRPr lang="en-US" sz="2400" dirty="0"/>
          </a:p>
          <a:p>
            <a:pPr marL="0" lvl="1" indent="221742" defTabSz="566674">
              <a:spcBef>
                <a:spcPts val="2700"/>
              </a:spcBef>
              <a:buClrTx/>
              <a:buSzTx/>
              <a:buFontTx/>
              <a:buNone/>
              <a:defRPr sz="3298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endParaRPr lang="lt-LT" sz="2400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211359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vidinė klasė – </a:t>
            </a:r>
            <a:r>
              <a:rPr lang="en-US" sz="3600" dirty="0"/>
              <a:t>STATIN</a:t>
            </a:r>
            <a:r>
              <a:rPr lang="lt-LT" sz="3600" dirty="0"/>
              <a:t>Ė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241741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Vidinės klasės (</a:t>
            </a:r>
            <a:r>
              <a:rPr lang="lt-LT" sz="2000" dirty="0" err="1"/>
              <a:t>nested</a:t>
            </a:r>
            <a:r>
              <a:rPr lang="lt-LT" sz="2000" dirty="0"/>
              <a:t>), anoniminės ir lokalios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6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11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779" y="1836965"/>
            <a:ext cx="8213271" cy="4573175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46709" indent="-346709" defTabSz="455675">
              <a:buChar char="‣"/>
              <a:defRPr sz="2651"/>
            </a:pPr>
            <a:r>
              <a:rPr lang="lt-LT" dirty="0"/>
              <a:t>Klasė gali būti aprašyta ir bet kokio bloko viduje</a:t>
            </a:r>
          </a:p>
          <a:p>
            <a:pPr marL="346709" indent="-346709" defTabSz="455675">
              <a:buChar char="‣"/>
              <a:defRPr sz="2651"/>
            </a:pPr>
            <a:r>
              <a:rPr lang="lt-LT" dirty="0"/>
              <a:t>Blokas - tai </a:t>
            </a:r>
            <a:r>
              <a:rPr lang="lt-LT" dirty="0" err="1"/>
              <a:t>java</a:t>
            </a:r>
            <a:r>
              <a:rPr lang="lt-LT" dirty="0"/>
              <a:t> sakiniai apgaubti riestiniais skliaustais: </a:t>
            </a:r>
            <a:r>
              <a:rPr lang="lt-LT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{ … }</a:t>
            </a:r>
            <a:r>
              <a:rPr lang="lt-LT" dirty="0"/>
              <a:t> </a:t>
            </a:r>
          </a:p>
          <a:p>
            <a:pPr marL="346709" indent="-346709" defTabSz="455675">
              <a:buChar char="‣"/>
              <a:defRPr sz="2651"/>
            </a:pPr>
            <a:endParaRPr lang="lt-LT" dirty="0"/>
          </a:p>
          <a:p>
            <a:pPr marL="0" lvl="1" indent="178307" defTabSz="455675">
              <a:buClrTx/>
              <a:buSzTx/>
              <a:buFontTx/>
              <a:buNone/>
              <a:defRPr sz="265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 err="1"/>
              <a:t>if</a:t>
            </a:r>
            <a:r>
              <a:rPr lang="lt-LT" dirty="0"/>
              <a:t> (a &gt; 100) {</a:t>
            </a:r>
          </a:p>
          <a:p>
            <a:pPr marL="0" lvl="1" indent="178307" defTabSz="455675">
              <a:buClrTx/>
              <a:buSzTx/>
              <a:buFontTx/>
              <a:buNone/>
              <a:defRPr sz="265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/>
              <a:t>    </a:t>
            </a:r>
            <a:r>
              <a:rPr lang="lt-LT" dirty="0" err="1"/>
              <a:t>class</a:t>
            </a:r>
            <a:r>
              <a:rPr lang="lt-LT" dirty="0"/>
              <a:t> </a:t>
            </a:r>
            <a:r>
              <a:rPr lang="lt-LT" dirty="0" err="1"/>
              <a:t>LocalA</a:t>
            </a:r>
            <a:r>
              <a:rPr lang="lt-LT" dirty="0"/>
              <a:t> {</a:t>
            </a:r>
          </a:p>
          <a:p>
            <a:pPr marL="0" lvl="1" indent="178307" defTabSz="455675">
              <a:buClrTx/>
              <a:buSzTx/>
              <a:buFontTx/>
              <a:buNone/>
              <a:defRPr sz="265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/>
              <a:t>        …</a:t>
            </a:r>
          </a:p>
          <a:p>
            <a:pPr marL="0" lvl="1" indent="178307" defTabSz="455675">
              <a:buClrTx/>
              <a:buSzTx/>
              <a:buFontTx/>
              <a:buNone/>
              <a:defRPr sz="265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/>
              <a:t>    }</a:t>
            </a:r>
          </a:p>
          <a:p>
            <a:pPr marL="0" lvl="1" indent="178307" defTabSz="455675">
              <a:buClrTx/>
              <a:buSzTx/>
              <a:buFontTx/>
              <a:buNone/>
              <a:defRPr sz="265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/>
              <a:t>    </a:t>
            </a:r>
            <a:r>
              <a:rPr lang="lt-LT" dirty="0" err="1"/>
              <a:t>LocalA</a:t>
            </a:r>
            <a:r>
              <a:rPr lang="lt-LT" dirty="0"/>
              <a:t> b = </a:t>
            </a:r>
            <a:r>
              <a:rPr lang="lt-LT" dirty="0" err="1"/>
              <a:t>new</a:t>
            </a:r>
            <a:r>
              <a:rPr lang="lt-LT" dirty="0"/>
              <a:t> </a:t>
            </a:r>
            <a:r>
              <a:rPr lang="lt-LT" dirty="0" err="1"/>
              <a:t>LocalA</a:t>
            </a:r>
            <a:r>
              <a:rPr lang="lt-LT" dirty="0"/>
              <a:t>(…);</a:t>
            </a:r>
            <a:endParaRPr lang="lt-LT" sz="2730" dirty="0"/>
          </a:p>
          <a:p>
            <a:pPr marL="0" lvl="1" indent="178307" defTabSz="455675">
              <a:buClrTx/>
              <a:buSzTx/>
              <a:buFontTx/>
              <a:buNone/>
              <a:defRPr sz="265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730" dirty="0"/>
              <a:t>    …</a:t>
            </a:r>
          </a:p>
          <a:p>
            <a:pPr marL="0" lvl="1" indent="178307" defTabSz="455675">
              <a:buClrTx/>
              <a:buSzTx/>
              <a:buFontTx/>
              <a:buNone/>
              <a:defRPr sz="265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73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211359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lokali klasė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241741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Vidinės klasės (</a:t>
            </a:r>
            <a:r>
              <a:rPr lang="lt-LT" sz="2000" dirty="0" err="1"/>
              <a:t>nested</a:t>
            </a:r>
            <a:r>
              <a:rPr lang="lt-LT" sz="2000" dirty="0"/>
              <a:t>), anoniminės ir lokalios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6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123" y="1473998"/>
            <a:ext cx="8270420" cy="529337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95604" indent="-395604" defTabSz="519937">
              <a:buChar char="‣"/>
              <a:defRPr sz="3026"/>
            </a:pPr>
            <a:r>
              <a:rPr lang="lt-LT" dirty="0"/>
              <a:t>Anoniminė klasė tai klasė, kuri aprašoma išraiškoje, kur reikalingas objektas pagal </a:t>
            </a:r>
            <a:r>
              <a:rPr lang="lt-LT" dirty="0" err="1"/>
              <a:t>interfeisą</a:t>
            </a:r>
            <a:r>
              <a:rPr lang="lt-LT" dirty="0"/>
              <a:t> arba abstrakčią klasę</a:t>
            </a:r>
          </a:p>
          <a:p>
            <a:pPr marL="395604" indent="-395604" defTabSz="519937">
              <a:buChar char="‣"/>
              <a:defRPr sz="3026"/>
            </a:pPr>
            <a:endParaRPr lang="lt-LT" dirty="0"/>
          </a:p>
          <a:p>
            <a:pPr marL="0" lvl="1" indent="203454" defTabSz="519937">
              <a:buClrTx/>
              <a:buSzTx/>
              <a:buFontTx/>
              <a:buNone/>
              <a:defRPr sz="3026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 err="1"/>
              <a:t>interface</a:t>
            </a:r>
            <a:r>
              <a:rPr lang="lt-LT" dirty="0"/>
              <a:t> A {</a:t>
            </a:r>
          </a:p>
          <a:p>
            <a:pPr marL="0" lvl="1" indent="203454" defTabSz="519937">
              <a:buClrTx/>
              <a:buSzTx/>
              <a:buFontTx/>
              <a:buNone/>
              <a:defRPr sz="3026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/>
              <a:t>    </a:t>
            </a:r>
            <a:r>
              <a:rPr lang="lt-LT" dirty="0" err="1"/>
              <a:t>long</a:t>
            </a:r>
            <a:r>
              <a:rPr lang="lt-LT" dirty="0"/>
              <a:t> pow2();</a:t>
            </a:r>
          </a:p>
          <a:p>
            <a:pPr marL="0" lvl="1" indent="203454" defTabSz="519937">
              <a:buClrTx/>
              <a:buSzTx/>
              <a:buFontTx/>
              <a:buNone/>
              <a:defRPr sz="3026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3115" dirty="0"/>
              <a:t>}</a:t>
            </a:r>
          </a:p>
          <a:p>
            <a:pPr defTabSz="519937">
              <a:defRPr sz="3026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endParaRPr lang="lt-LT" sz="3115" dirty="0"/>
          </a:p>
          <a:p>
            <a:pPr marL="0" lvl="1" indent="203454" defTabSz="519937">
              <a:buClrTx/>
              <a:buSzTx/>
              <a:buFontTx/>
              <a:buNone/>
              <a:defRPr sz="3026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3115" dirty="0"/>
              <a:t>A </a:t>
            </a:r>
            <a:r>
              <a:rPr lang="lt-LT" sz="3115" dirty="0" err="1"/>
              <a:t>a</a:t>
            </a:r>
            <a:r>
              <a:rPr lang="lt-LT" sz="3115" dirty="0"/>
              <a:t> </a:t>
            </a:r>
            <a:r>
              <a:rPr lang="lt-LT" sz="3204" dirty="0"/>
              <a:t>= </a:t>
            </a:r>
            <a:r>
              <a:rPr lang="lt-LT" sz="3204" dirty="0" err="1"/>
              <a:t>new</a:t>
            </a:r>
            <a:r>
              <a:rPr lang="lt-LT" sz="3204" dirty="0"/>
              <a:t> A() {</a:t>
            </a:r>
          </a:p>
          <a:p>
            <a:pPr marL="0" lvl="1" indent="203454" defTabSz="519937">
              <a:buClrTx/>
              <a:buSzTx/>
              <a:buFontTx/>
              <a:buNone/>
              <a:defRPr sz="3026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3204" dirty="0"/>
              <a:t>    </a:t>
            </a:r>
            <a:r>
              <a:rPr lang="lt-LT" sz="3204" dirty="0" err="1"/>
              <a:t>public</a:t>
            </a:r>
            <a:r>
              <a:rPr lang="lt-LT" sz="3204" dirty="0"/>
              <a:t> </a:t>
            </a:r>
            <a:r>
              <a:rPr lang="lt-LT" sz="3204" dirty="0" err="1"/>
              <a:t>long</a:t>
            </a:r>
            <a:r>
              <a:rPr lang="lt-LT" sz="3204" dirty="0"/>
              <a:t> pow2() { … }</a:t>
            </a:r>
          </a:p>
          <a:p>
            <a:pPr marL="0" lvl="1" indent="203454" defTabSz="519937">
              <a:buClrTx/>
              <a:buSzTx/>
              <a:buFontTx/>
              <a:buNone/>
              <a:defRPr sz="3026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3204" dirty="0"/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913538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anoniminė klasė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241741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Vidinės klasės (</a:t>
            </a:r>
            <a:r>
              <a:rPr lang="lt-LT" sz="2000" dirty="0" err="1"/>
              <a:t>nested</a:t>
            </a:r>
            <a:r>
              <a:rPr lang="lt-LT" sz="2000" dirty="0"/>
              <a:t>), anoniminės ir lokalios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8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007" y="2065565"/>
            <a:ext cx="7335121" cy="437042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2800" dirty="0"/>
              <a:t>Tarkime turime klasę </a:t>
            </a:r>
            <a:r>
              <a:rPr lang="lt-LT" sz="2800" dirty="0" err="1"/>
              <a:t>Employee</a:t>
            </a:r>
            <a:r>
              <a:rPr lang="lt-LT" sz="2800" dirty="0"/>
              <a:t> ir jos vidinę klasę </a:t>
            </a:r>
            <a:r>
              <a:rPr lang="lt-LT" sz="2800" dirty="0" err="1"/>
              <a:t>Address</a:t>
            </a:r>
            <a:r>
              <a:rPr lang="lt-LT" sz="2800" dirty="0"/>
              <a:t>. Tegul klasėje </a:t>
            </a:r>
            <a:r>
              <a:rPr lang="lt-LT" sz="2800" dirty="0" err="1"/>
              <a:t>Employee</a:t>
            </a:r>
            <a:r>
              <a:rPr lang="lt-LT" sz="2800" dirty="0"/>
              <a:t> turime du laukus - </a:t>
            </a:r>
            <a:r>
              <a:rPr lang="lt-LT" sz="2800" dirty="0" err="1"/>
              <a:t>String</a:t>
            </a:r>
            <a:r>
              <a:rPr lang="lt-LT" sz="2800" dirty="0"/>
              <a:t> name</a:t>
            </a:r>
            <a:r>
              <a:rPr lang="en-US" sz="2800" dirty="0"/>
              <a:t>, Double </a:t>
            </a:r>
            <a:r>
              <a:rPr lang="en-US" sz="2800" dirty="0" err="1"/>
              <a:t>atlyginimas</a:t>
            </a:r>
            <a:r>
              <a:rPr lang="lt-LT" sz="2800" dirty="0"/>
              <a:t> ir </a:t>
            </a:r>
            <a:r>
              <a:rPr lang="lt-LT" sz="2800" dirty="0" err="1"/>
              <a:t>Address</a:t>
            </a:r>
            <a:r>
              <a:rPr lang="lt-LT" sz="2800" dirty="0"/>
              <a:t> </a:t>
            </a:r>
            <a:r>
              <a:rPr lang="lt-LT" sz="2800" dirty="0" err="1"/>
              <a:t>address</a:t>
            </a:r>
            <a:r>
              <a:rPr lang="lt-LT" sz="2800" dirty="0"/>
              <a:t>, o </a:t>
            </a:r>
            <a:r>
              <a:rPr lang="lt-LT" sz="2800" dirty="0" err="1"/>
              <a:t>Address</a:t>
            </a:r>
            <a:r>
              <a:rPr lang="lt-LT" sz="2800" dirty="0"/>
              <a:t> klasė turi laukus - </a:t>
            </a:r>
            <a:r>
              <a:rPr lang="lt-LT" sz="2800" dirty="0" err="1"/>
              <a:t>String</a:t>
            </a:r>
            <a:r>
              <a:rPr lang="lt-LT" sz="2800" dirty="0"/>
              <a:t> </a:t>
            </a:r>
            <a:r>
              <a:rPr lang="lt-LT" sz="2800" dirty="0" err="1"/>
              <a:t>city</a:t>
            </a:r>
            <a:r>
              <a:rPr lang="lt-LT" sz="2800" dirty="0"/>
              <a:t>, </a:t>
            </a:r>
            <a:r>
              <a:rPr lang="lt-LT" sz="2800" dirty="0" err="1"/>
              <a:t>String</a:t>
            </a:r>
            <a:r>
              <a:rPr lang="lt-LT" sz="2800" dirty="0"/>
              <a:t> </a:t>
            </a:r>
            <a:r>
              <a:rPr lang="lt-LT" sz="2800" dirty="0" err="1"/>
              <a:t>street</a:t>
            </a:r>
            <a:r>
              <a:rPr lang="lt-LT" sz="2800" dirty="0"/>
              <a:t>, </a:t>
            </a:r>
            <a:r>
              <a:rPr lang="lt-LT" sz="2800" dirty="0" err="1"/>
              <a:t>String</a:t>
            </a:r>
            <a:r>
              <a:rPr lang="lt-LT" sz="2800" dirty="0"/>
              <a:t> </a:t>
            </a:r>
            <a:r>
              <a:rPr lang="lt-LT" sz="2800" dirty="0" err="1"/>
              <a:t>number</a:t>
            </a:r>
            <a:r>
              <a:rPr lang="lt-LT" sz="2800" dirty="0"/>
              <a:t>.</a:t>
            </a:r>
          </a:p>
          <a:p>
            <a:pPr marL="660400" indent="-660400">
              <a:buClrTx/>
              <a:buSzPct val="100000"/>
              <a:buFontTx/>
              <a:buAutoNum type="arabicPeriod"/>
            </a:pPr>
            <a:r>
              <a:rPr lang="lt-LT" sz="2800" dirty="0"/>
              <a:t>Sukurkite keletą darbuotojų su vardu ir adresu ir pabandykit nustatyti iš kelių skirtingų miestų yra darbuotojai. </a:t>
            </a:r>
          </a:p>
          <a:p>
            <a:pPr marL="660400" indent="-660400">
              <a:buClrTx/>
              <a:buSzPct val="100000"/>
              <a:buFontTx/>
              <a:buAutoNum type="arabicPeriod"/>
            </a:pPr>
            <a:r>
              <a:rPr lang="lt-LT" sz="2800" dirty="0"/>
              <a:t>Nustatykite iš kelių skirtingų miestų ir gatvių yra darbuotojai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211359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uždavinys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241741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Vidinės klasės (</a:t>
            </a:r>
            <a:r>
              <a:rPr lang="lt-LT" sz="2000" dirty="0" err="1"/>
              <a:t>nested</a:t>
            </a:r>
            <a:r>
              <a:rPr lang="lt-LT" sz="2000" dirty="0"/>
              <a:t>), anoniminės ir lokalios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28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14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321" y="1894115"/>
            <a:ext cx="7269807" cy="3077766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2800" dirty="0"/>
              <a:t>3. Turime darbuotojų sąrašą</a:t>
            </a:r>
            <a:r>
              <a:rPr lang="en-US" sz="2800" dirty="0"/>
              <a:t>. </a:t>
            </a:r>
            <a:r>
              <a:rPr lang="lt-LT" sz="2800" dirty="0"/>
              <a:t>Parašykite programą kuri naudoja anonimines klases, kurios leidžia perskaičiuoti visiems darbuotojams  gaunamus atlyginimus pagal iš anksto nežinomą formulę, pvz. vieną kartą reikia visiems padidinti atlyginimą 10%, kitą kartą reikia prie visų pridėti po 50.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211359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uždavinys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241741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Vidinės klasės (</a:t>
            </a:r>
            <a:r>
              <a:rPr lang="lt-LT" sz="2000" dirty="0" err="1"/>
              <a:t>nested</a:t>
            </a:r>
            <a:r>
              <a:rPr lang="lt-LT" sz="2000" dirty="0"/>
              <a:t>), anoniminės ir lokalios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6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153869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Final </a:t>
            </a:r>
            <a:r>
              <a:rPr lang="en-US" sz="1400" dirty="0" err="1"/>
              <a:t>reik</a:t>
            </a:r>
            <a:r>
              <a:rPr lang="lt-LT" sz="1400" dirty="0" err="1"/>
              <a:t>šmė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Vidin</a:t>
            </a:r>
            <a:r>
              <a:rPr lang="lt-LT" sz="1400" dirty="0"/>
              <a:t>ės klasės sukūrimas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Lokalios klasės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Anoniminės klasės</a:t>
            </a:r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Su</a:t>
            </a:r>
            <a:r>
              <a:rPr lang="lt-LT" sz="3600" dirty="0"/>
              <a:t>žinosite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21186" y="670750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Vidinės klasės (</a:t>
            </a:r>
            <a:r>
              <a:rPr lang="lt-LT" sz="2000" dirty="0" err="1"/>
              <a:t>nested</a:t>
            </a:r>
            <a:r>
              <a:rPr lang="lt-LT" sz="2000" dirty="0"/>
              <a:t>), anoniminės ir lokalios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208" y="1814256"/>
            <a:ext cx="7556670" cy="4742324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defTabSz="479044">
              <a:spcBef>
                <a:spcPts val="2200"/>
              </a:spcBef>
              <a:defRPr sz="2788"/>
            </a:pPr>
            <a:r>
              <a:rPr lang="lt-LT" sz="2000" dirty="0"/>
              <a:t>Jeigu norim pabrėžti, kad klasės lauko, kintamojo arba metodo parametro reikšmės negalima pakeisti, tai reikia prie kintamojo aprašo arba metodo parametro nurodyti modifikatorių </a:t>
            </a:r>
            <a:r>
              <a:rPr lang="lt-LT" sz="2000" b="1" dirty="0" err="1"/>
              <a:t>final</a:t>
            </a:r>
            <a:endParaRPr lang="lt-LT" sz="2000" b="1" dirty="0"/>
          </a:p>
          <a:p>
            <a:pPr defTabSz="479044">
              <a:defRPr sz="2788"/>
            </a:pPr>
            <a:endParaRPr lang="lt-LT" sz="2000" b="1" dirty="0"/>
          </a:p>
          <a:p>
            <a:pPr marL="0" lvl="1" indent="728979" defTabSz="479044">
              <a:spcBef>
                <a:spcPts val="1300"/>
              </a:spcBef>
              <a:buSzTx/>
              <a:buNone/>
              <a:defRPr sz="2788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000" b="1" dirty="0" err="1"/>
              <a:t>void</a:t>
            </a:r>
            <a:r>
              <a:rPr lang="lt-LT" sz="2000" b="1" dirty="0"/>
              <a:t> </a:t>
            </a:r>
            <a:r>
              <a:rPr lang="lt-LT" sz="2000" b="1" dirty="0" err="1"/>
              <a:t>method</a:t>
            </a:r>
            <a:r>
              <a:rPr lang="lt-LT" sz="2000" b="1" dirty="0"/>
              <a:t>(</a:t>
            </a:r>
            <a:r>
              <a:rPr lang="lt-LT" sz="2000" b="1" dirty="0" err="1"/>
              <a:t>final</a:t>
            </a:r>
            <a:r>
              <a:rPr lang="lt-LT" sz="2000" b="1" dirty="0"/>
              <a:t> </a:t>
            </a:r>
            <a:r>
              <a:rPr lang="lt-LT" sz="2000" b="1" dirty="0" err="1"/>
              <a:t>int</a:t>
            </a:r>
            <a:r>
              <a:rPr lang="lt-LT" sz="2000" b="1" dirty="0"/>
              <a:t> a) {</a:t>
            </a:r>
            <a:br>
              <a:rPr lang="lt-LT" sz="2000" b="1" dirty="0"/>
            </a:br>
            <a:r>
              <a:rPr lang="lt-LT" sz="2000" b="1" dirty="0"/>
              <a:t>    …</a:t>
            </a:r>
            <a:br>
              <a:rPr lang="lt-LT" sz="2000" b="1" dirty="0"/>
            </a:br>
            <a:r>
              <a:rPr lang="lt-LT" sz="2000" b="1" dirty="0">
                <a:solidFill>
                  <a:srgbClr val="FF0000"/>
                </a:solidFill>
              </a:rPr>
              <a:t>    a += 2;</a:t>
            </a:r>
          </a:p>
          <a:p>
            <a:pPr marL="0" lvl="1" indent="728979" defTabSz="479044">
              <a:spcBef>
                <a:spcPts val="2200"/>
              </a:spcBef>
              <a:buSzTx/>
              <a:buNone/>
              <a:defRPr sz="2788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000" b="1" dirty="0"/>
              <a:t>}</a:t>
            </a:r>
          </a:p>
          <a:p>
            <a:pPr marL="0" lvl="1" indent="728979" defTabSz="479044">
              <a:spcBef>
                <a:spcPts val="2200"/>
              </a:spcBef>
              <a:buSzTx/>
              <a:buNone/>
              <a:defRPr sz="2788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000" b="1" dirty="0" err="1"/>
              <a:t>final</a:t>
            </a:r>
            <a:r>
              <a:rPr lang="lt-LT" sz="2000" b="1" dirty="0"/>
              <a:t> </a:t>
            </a:r>
            <a:r>
              <a:rPr lang="lt-LT" sz="2000" b="1" dirty="0" err="1"/>
              <a:t>double</a:t>
            </a:r>
            <a:r>
              <a:rPr lang="lt-LT" sz="2000" b="1" dirty="0"/>
              <a:t> </a:t>
            </a:r>
            <a:r>
              <a:rPr lang="lt-LT" sz="2000" b="1" dirty="0" err="1"/>
              <a:t>pi</a:t>
            </a:r>
            <a:r>
              <a:rPr lang="lt-LT" sz="2000" b="1" dirty="0"/>
              <a:t> = 3.1415926536;;</a:t>
            </a:r>
          </a:p>
          <a:p>
            <a:pPr marL="0" lvl="1" indent="728979" defTabSz="479044">
              <a:spcBef>
                <a:spcPts val="2200"/>
              </a:spcBef>
              <a:buSzTx/>
              <a:buNone/>
              <a:defRPr sz="2788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000" b="1" dirty="0"/>
              <a:t>….</a:t>
            </a:r>
          </a:p>
          <a:p>
            <a:pPr marL="0" lvl="1" indent="728979" defTabSz="479044">
              <a:spcBef>
                <a:spcPts val="2200"/>
              </a:spcBef>
              <a:buSzTx/>
              <a:buNone/>
              <a:defRPr sz="2788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000" b="1" dirty="0" err="1">
                <a:solidFill>
                  <a:srgbClr val="FF0000"/>
                </a:solidFill>
              </a:rPr>
              <a:t>pi</a:t>
            </a:r>
            <a:r>
              <a:rPr lang="lt-LT" sz="2000" b="1" dirty="0">
                <a:solidFill>
                  <a:srgbClr val="FF0000"/>
                </a:solidFill>
              </a:rPr>
              <a:t> = 3.0;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068856" y="1179971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Galutinė </a:t>
            </a:r>
            <a:r>
              <a:rPr lang="lt-LT" sz="3600" dirty="0" err="1"/>
              <a:t>rei</a:t>
            </a:r>
            <a:r>
              <a:rPr lang="en-US" sz="3600" dirty="0"/>
              <a:t>k</a:t>
            </a:r>
            <a:r>
              <a:rPr lang="lt-LT" sz="3600" dirty="0" err="1"/>
              <a:t>šmė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143033" y="472690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Vidinės klasės (</a:t>
            </a:r>
            <a:r>
              <a:rPr lang="lt-LT" sz="2000" dirty="0" err="1"/>
              <a:t>nested</a:t>
            </a:r>
            <a:r>
              <a:rPr lang="lt-LT" sz="2000" dirty="0"/>
              <a:t>), anoniminės ir lokalios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19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4</a:t>
            </a:fld>
            <a:endParaRPr lang="uk-UA" sz="15066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211359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galutinis</a:t>
            </a:r>
            <a:r>
              <a:rPr lang="en-US" sz="3600" dirty="0"/>
              <a:t> </a:t>
            </a:r>
            <a:r>
              <a:rPr lang="en-US" sz="3600" dirty="0" err="1"/>
              <a:t>metodas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241741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Vidinės klasės (</a:t>
            </a:r>
            <a:r>
              <a:rPr lang="lt-LT" sz="2000" dirty="0" err="1"/>
              <a:t>nested</a:t>
            </a:r>
            <a:r>
              <a:rPr lang="lt-LT" sz="2000" dirty="0"/>
              <a:t>), anoniminės ir lokalios klasės</a:t>
            </a:r>
            <a:endParaRPr lang="lt-LT" sz="1867" dirty="0">
              <a:latin typeface="Montserrat Semi Bold" pitchFamily="50" charset="0"/>
            </a:endParaRPr>
          </a:p>
        </p:txBody>
      </p:sp>
      <p:sp>
        <p:nvSpPr>
          <p:cNvPr id="9" name="Paprastai dukterinėje klasėje (subklasėje) galima iš naujo aprašyti (realizuoti) metodą, kuris egzistuoja tėvynėje klasėje (superklasėje)…">
            <a:extLst>
              <a:ext uri="{FF2B5EF4-FFF2-40B4-BE49-F238E27FC236}">
                <a16:creationId xmlns:a16="http://schemas.microsoft.com/office/drawing/2014/main" id="{039F830E-8189-4E1B-B142-09D6C5D412C1}"/>
              </a:ext>
            </a:extLst>
          </p:cNvPr>
          <p:cNvSpPr txBox="1">
            <a:spLocks noGrp="1"/>
          </p:cNvSpPr>
          <p:nvPr/>
        </p:nvSpPr>
        <p:spPr>
          <a:xfrm>
            <a:off x="515816" y="1985108"/>
            <a:ext cx="7781072" cy="463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85000" lnSpcReduction="20000"/>
          </a:bodyPr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 defTabSz="368045">
              <a:spcBef>
                <a:spcPts val="1700"/>
              </a:spcBef>
              <a:buClrTx/>
              <a:buSzTx/>
              <a:buFontTx/>
              <a:buNone/>
              <a:defRPr sz="2142"/>
            </a:pPr>
            <a:r>
              <a:rPr dirty="0" err="1">
                <a:solidFill>
                  <a:schemeClr val="tx1"/>
                </a:solidFill>
              </a:rPr>
              <a:t>Paprastai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dukterinėje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klasėje</a:t>
            </a:r>
            <a:r>
              <a:rPr dirty="0">
                <a:solidFill>
                  <a:schemeClr val="tx1"/>
                </a:solidFill>
              </a:rPr>
              <a:t> (</a:t>
            </a:r>
            <a:r>
              <a:rPr dirty="0" err="1">
                <a:solidFill>
                  <a:schemeClr val="tx1"/>
                </a:solidFill>
              </a:rPr>
              <a:t>subklasėje</a:t>
            </a:r>
            <a:r>
              <a:rPr dirty="0">
                <a:solidFill>
                  <a:schemeClr val="tx1"/>
                </a:solidFill>
              </a:rPr>
              <a:t>) </a:t>
            </a:r>
            <a:r>
              <a:rPr dirty="0" err="1">
                <a:solidFill>
                  <a:schemeClr val="tx1"/>
                </a:solidFill>
              </a:rPr>
              <a:t>galima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iš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naujo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aprašyti</a:t>
            </a:r>
            <a:r>
              <a:rPr dirty="0">
                <a:solidFill>
                  <a:schemeClr val="tx1"/>
                </a:solidFill>
              </a:rPr>
              <a:t> (</a:t>
            </a:r>
            <a:r>
              <a:rPr dirty="0" err="1">
                <a:solidFill>
                  <a:schemeClr val="tx1"/>
                </a:solidFill>
              </a:rPr>
              <a:t>realizuoti</a:t>
            </a:r>
            <a:r>
              <a:rPr dirty="0">
                <a:solidFill>
                  <a:schemeClr val="tx1"/>
                </a:solidFill>
              </a:rPr>
              <a:t>) </a:t>
            </a:r>
            <a:r>
              <a:rPr dirty="0" err="1">
                <a:solidFill>
                  <a:schemeClr val="tx1"/>
                </a:solidFill>
              </a:rPr>
              <a:t>metodą</a:t>
            </a:r>
            <a:r>
              <a:rPr dirty="0">
                <a:solidFill>
                  <a:schemeClr val="tx1"/>
                </a:solidFill>
              </a:rPr>
              <a:t>, </a:t>
            </a:r>
            <a:r>
              <a:rPr dirty="0" err="1">
                <a:solidFill>
                  <a:schemeClr val="tx1"/>
                </a:solidFill>
              </a:rPr>
              <a:t>kuris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egzistuoja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tėvynėje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klasėje</a:t>
            </a:r>
            <a:r>
              <a:rPr dirty="0">
                <a:solidFill>
                  <a:schemeClr val="tx1"/>
                </a:solidFill>
              </a:rPr>
              <a:t> (</a:t>
            </a:r>
            <a:r>
              <a:rPr dirty="0" err="1">
                <a:solidFill>
                  <a:schemeClr val="tx1"/>
                </a:solidFill>
              </a:rPr>
              <a:t>superklasėje</a:t>
            </a:r>
            <a:r>
              <a:rPr dirty="0">
                <a:solidFill>
                  <a:schemeClr val="tx1"/>
                </a:solidFill>
              </a:rPr>
              <a:t>)</a:t>
            </a:r>
          </a:p>
          <a:p>
            <a:pPr marL="0" indent="0" defTabSz="368045">
              <a:spcBef>
                <a:spcPts val="1700"/>
              </a:spcBef>
              <a:buClrTx/>
              <a:buSzTx/>
              <a:buFontTx/>
              <a:buNone/>
              <a:defRPr sz="2142"/>
            </a:pPr>
            <a:r>
              <a:rPr dirty="0">
                <a:solidFill>
                  <a:schemeClr val="tx1"/>
                </a:solidFill>
              </a:rPr>
              <a:t>Bet </a:t>
            </a:r>
            <a:r>
              <a:rPr dirty="0" err="1">
                <a:solidFill>
                  <a:schemeClr val="tx1"/>
                </a:solidFill>
              </a:rPr>
              <a:t>jei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mes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esame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tos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superklasės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autorius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ir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nenorime</a:t>
            </a:r>
            <a:r>
              <a:rPr dirty="0">
                <a:solidFill>
                  <a:schemeClr val="tx1"/>
                </a:solidFill>
              </a:rPr>
              <a:t>, </a:t>
            </a:r>
            <a:r>
              <a:rPr dirty="0" err="1">
                <a:solidFill>
                  <a:schemeClr val="tx1"/>
                </a:solidFill>
              </a:rPr>
              <a:t>kad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mūsų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metodas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būtų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realizuotas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kitaip</a:t>
            </a:r>
            <a:r>
              <a:rPr dirty="0">
                <a:solidFill>
                  <a:schemeClr val="tx1"/>
                </a:solidFill>
              </a:rPr>
              <a:t> bet </a:t>
            </a:r>
            <a:r>
              <a:rPr dirty="0" err="1">
                <a:solidFill>
                  <a:schemeClr val="tx1"/>
                </a:solidFill>
              </a:rPr>
              <a:t>kurioje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subklasėje</a:t>
            </a:r>
            <a:r>
              <a:rPr dirty="0">
                <a:solidFill>
                  <a:schemeClr val="tx1"/>
                </a:solidFill>
              </a:rPr>
              <a:t>, tai </a:t>
            </a:r>
            <a:r>
              <a:rPr dirty="0" err="1">
                <a:solidFill>
                  <a:schemeClr val="tx1"/>
                </a:solidFill>
              </a:rPr>
              <a:t>mes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tokį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metodą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galima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pažymėti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modifikatoriumi</a:t>
            </a:r>
            <a:r>
              <a:rPr dirty="0">
                <a:solidFill>
                  <a:schemeClr val="tx1"/>
                </a:solidFill>
              </a:rPr>
              <a:t> final </a:t>
            </a:r>
            <a:r>
              <a:rPr dirty="0" err="1">
                <a:solidFill>
                  <a:schemeClr val="tx1"/>
                </a:solidFill>
              </a:rPr>
              <a:t>ir</a:t>
            </a:r>
            <a:r>
              <a:rPr dirty="0">
                <a:solidFill>
                  <a:schemeClr val="tx1"/>
                </a:solidFill>
              </a:rPr>
              <a:t> jo </a:t>
            </a:r>
            <a:r>
              <a:rPr dirty="0" err="1">
                <a:solidFill>
                  <a:schemeClr val="tx1"/>
                </a:solidFill>
              </a:rPr>
              <a:t>nebus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galima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pakeisti</a:t>
            </a:r>
            <a:endParaRPr dirty="0">
              <a:solidFill>
                <a:schemeClr val="tx1"/>
              </a:solidFill>
            </a:endParaRPr>
          </a:p>
          <a:p>
            <a:pPr marL="0" indent="0" defTabSz="368045">
              <a:spcBef>
                <a:spcPts val="0"/>
              </a:spcBef>
              <a:buClrTx/>
              <a:buSzTx/>
              <a:buFontTx/>
              <a:buNone/>
              <a:defRPr sz="2142"/>
            </a:pPr>
            <a:endParaRPr dirty="0">
              <a:solidFill>
                <a:schemeClr val="tx1"/>
              </a:solidFill>
            </a:endParaRPr>
          </a:p>
          <a:p>
            <a:pPr marL="0" lvl="1" indent="560069" defTabSz="368045">
              <a:spcBef>
                <a:spcPts val="1000"/>
              </a:spcBef>
              <a:buSzTx/>
              <a:buNone/>
              <a:defRPr sz="2142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dirty="0">
                <a:solidFill>
                  <a:schemeClr val="tx1"/>
                </a:solidFill>
              </a:rPr>
              <a:t>class A {</a:t>
            </a:r>
          </a:p>
          <a:p>
            <a:pPr marL="0" lvl="1" indent="560069" defTabSz="368045">
              <a:spcBef>
                <a:spcPts val="0"/>
              </a:spcBef>
              <a:buSzTx/>
              <a:buNone/>
              <a:defRPr sz="2142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dirty="0">
                <a:solidFill>
                  <a:schemeClr val="tx1"/>
                </a:solidFill>
              </a:rPr>
              <a:t>    int </a:t>
            </a:r>
            <a:r>
              <a:rPr dirty="0" err="1">
                <a:solidFill>
                  <a:schemeClr val="tx1"/>
                </a:solidFill>
              </a:rPr>
              <a:t>methodA</a:t>
            </a:r>
            <a:r>
              <a:rPr dirty="0">
                <a:solidFill>
                  <a:schemeClr val="tx1"/>
                </a:solidFill>
              </a:rPr>
              <a:t>(…) {…}</a:t>
            </a:r>
          </a:p>
          <a:p>
            <a:pPr marL="0" lvl="1" indent="560069" defTabSz="368045">
              <a:spcBef>
                <a:spcPts val="1000"/>
              </a:spcBef>
              <a:buSzTx/>
              <a:buNone/>
              <a:defRPr sz="2142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dirty="0">
                <a:solidFill>
                  <a:schemeClr val="tx1"/>
                </a:solidFill>
              </a:rPr>
              <a:t>    </a:t>
            </a:r>
            <a:r>
              <a:rPr b="1" dirty="0">
                <a:solidFill>
                  <a:schemeClr val="tx1"/>
                </a:solidFill>
              </a:rPr>
              <a:t>final</a:t>
            </a:r>
            <a:r>
              <a:rPr dirty="0">
                <a:solidFill>
                  <a:schemeClr val="tx1"/>
                </a:solidFill>
              </a:rPr>
              <a:t> void </a:t>
            </a:r>
            <a:r>
              <a:rPr dirty="0" err="1">
                <a:solidFill>
                  <a:schemeClr val="tx1"/>
                </a:solidFill>
              </a:rPr>
              <a:t>methodB</a:t>
            </a:r>
            <a:r>
              <a:rPr dirty="0">
                <a:solidFill>
                  <a:schemeClr val="tx1"/>
                </a:solidFill>
              </a:rPr>
              <a:t>(…) { … }</a:t>
            </a:r>
            <a:br>
              <a:rPr dirty="0">
                <a:solidFill>
                  <a:schemeClr val="tx1"/>
                </a:solidFill>
              </a:rPr>
            </a:br>
            <a:r>
              <a:rPr dirty="0">
                <a:solidFill>
                  <a:schemeClr val="tx1"/>
                </a:solidFill>
              </a:rPr>
              <a:t>}</a:t>
            </a:r>
          </a:p>
          <a:p>
            <a:pPr marL="0" lvl="2" indent="560069" defTabSz="368045">
              <a:spcBef>
                <a:spcPts val="1700"/>
              </a:spcBef>
              <a:buSzTx/>
              <a:buNone/>
              <a:defRPr sz="2142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dirty="0">
                <a:solidFill>
                  <a:schemeClr val="tx1"/>
                </a:solidFill>
              </a:rPr>
              <a:t>class B extends A {</a:t>
            </a:r>
          </a:p>
          <a:p>
            <a:pPr marL="0" lvl="2" indent="560069" defTabSz="368045">
              <a:spcBef>
                <a:spcPts val="1700"/>
              </a:spcBef>
              <a:buSzTx/>
              <a:buNone/>
              <a:defRPr sz="2142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dirty="0">
                <a:solidFill>
                  <a:schemeClr val="tx1"/>
                </a:solidFill>
              </a:rPr>
              <a:t>    int </a:t>
            </a:r>
            <a:r>
              <a:rPr dirty="0" err="1">
                <a:solidFill>
                  <a:schemeClr val="tx1"/>
                </a:solidFill>
              </a:rPr>
              <a:t>methodA</a:t>
            </a:r>
            <a:r>
              <a:rPr dirty="0">
                <a:solidFill>
                  <a:schemeClr val="tx1"/>
                </a:solidFill>
              </a:rPr>
              <a:t>(…) {…}</a:t>
            </a:r>
          </a:p>
          <a:p>
            <a:pPr marL="0" lvl="2" indent="560069" defTabSz="368045">
              <a:spcBef>
                <a:spcPts val="1700"/>
              </a:spcBef>
              <a:buSzTx/>
              <a:buNone/>
              <a:defRPr sz="2142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dirty="0">
                <a:solidFill>
                  <a:schemeClr val="tx1"/>
                </a:solidFill>
              </a:rPr>
              <a:t>    void </a:t>
            </a:r>
            <a:r>
              <a:rPr dirty="0" err="1">
                <a:solidFill>
                  <a:srgbClr val="FF0000"/>
                </a:solidFill>
              </a:rPr>
              <a:t>methodB</a:t>
            </a:r>
            <a:r>
              <a:rPr dirty="0">
                <a:solidFill>
                  <a:schemeClr val="tx1"/>
                </a:solidFill>
              </a:rPr>
              <a:t>(…) { … }</a:t>
            </a:r>
          </a:p>
          <a:p>
            <a:pPr marL="0" lvl="2" indent="560069" defTabSz="368045">
              <a:spcBef>
                <a:spcPts val="1700"/>
              </a:spcBef>
              <a:buSzTx/>
              <a:buNone/>
              <a:defRPr sz="2142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639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3763" y="1430697"/>
            <a:ext cx="7913124" cy="539840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defTabSz="496570">
              <a:defRPr sz="2890"/>
            </a:pPr>
            <a:r>
              <a:rPr lang="lt-LT" dirty="0"/>
              <a:t>Būna taip, kad mes aplamai nenorime ne tik kad metodas būtų perrašytas, bet ir visa klasė praplėsta, </a:t>
            </a:r>
            <a:r>
              <a:rPr lang="lt-LT" dirty="0" err="1"/>
              <a:t>t.y</a:t>
            </a:r>
            <a:r>
              <a:rPr lang="lt-LT" dirty="0"/>
              <a:t>. norime uždrausti iš mūsų klasės kurti dukterines klases. Tokiu atveju klasę reikia pažymėti modifikatoriumi </a:t>
            </a:r>
            <a:r>
              <a:rPr lang="lt-LT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final</a:t>
            </a:r>
            <a:endParaRPr lang="lt-LT" dirty="0">
              <a:solidFill>
                <a:schemeClr val="accent4">
                  <a:hueOff val="414058"/>
                  <a:satOff val="2144"/>
                  <a:lumOff val="10379"/>
                </a:schemeClr>
              </a:solidFill>
            </a:endParaRPr>
          </a:p>
          <a:p>
            <a:pPr defTabSz="496570">
              <a:defRPr sz="2890"/>
            </a:pPr>
            <a:endParaRPr lang="lt-LT" dirty="0">
              <a:solidFill>
                <a:schemeClr val="accent4">
                  <a:hueOff val="414058"/>
                  <a:satOff val="2144"/>
                  <a:lumOff val="10379"/>
                </a:schemeClr>
              </a:solidFill>
            </a:endParaRPr>
          </a:p>
          <a:p>
            <a:pPr marL="0" lvl="1" indent="755650" defTabSz="496570">
              <a:buSzTx/>
              <a:buNone/>
              <a:defRPr sz="289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b="1" dirty="0" err="1"/>
              <a:t>final</a:t>
            </a:r>
            <a:r>
              <a:rPr lang="lt-LT" dirty="0"/>
              <a:t> </a:t>
            </a:r>
            <a:r>
              <a:rPr lang="lt-LT" dirty="0" err="1"/>
              <a:t>class</a:t>
            </a:r>
            <a:r>
              <a:rPr lang="lt-LT" dirty="0"/>
              <a:t> A {</a:t>
            </a:r>
          </a:p>
          <a:p>
            <a:pPr marL="0" lvl="1" indent="755650" defTabSz="496570">
              <a:buSzTx/>
              <a:buNone/>
              <a:defRPr sz="289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/>
              <a:t>    …</a:t>
            </a:r>
          </a:p>
          <a:p>
            <a:pPr marL="0" lvl="1" indent="755650" defTabSz="496570">
              <a:buSzTx/>
              <a:buNone/>
              <a:defRPr sz="289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/>
              <a:t>}</a:t>
            </a:r>
          </a:p>
          <a:p>
            <a:pPr marL="0" lvl="2" indent="755650" defTabSz="496570">
              <a:buSzTx/>
              <a:buNone/>
              <a:defRPr sz="289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 err="1"/>
              <a:t>class</a:t>
            </a:r>
            <a:r>
              <a:rPr lang="lt-LT" dirty="0"/>
              <a:t> B </a:t>
            </a:r>
            <a:r>
              <a:rPr lang="lt-LT" dirty="0" err="1">
                <a:solidFill>
                  <a:srgbClr val="FF0000"/>
                </a:solidFill>
              </a:rPr>
              <a:t>extends</a:t>
            </a:r>
            <a:r>
              <a:rPr lang="lt-LT" dirty="0"/>
              <a:t> A {</a:t>
            </a:r>
          </a:p>
          <a:p>
            <a:pPr marL="0" lvl="2" indent="755650" defTabSz="496570">
              <a:buSzTx/>
              <a:buNone/>
              <a:defRPr sz="289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/>
              <a:t>    ….</a:t>
            </a:r>
          </a:p>
          <a:p>
            <a:pPr marL="0" lvl="2" indent="755650" defTabSz="496570">
              <a:buSzTx/>
              <a:buNone/>
              <a:defRPr sz="289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/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2346816" y="688845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galutinė klasė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241741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Vidinės klasės (</a:t>
            </a:r>
            <a:r>
              <a:rPr lang="lt-LT" sz="2000" dirty="0" err="1"/>
              <a:t>nested</a:t>
            </a:r>
            <a:r>
              <a:rPr lang="lt-LT" sz="2000" dirty="0"/>
              <a:t>), anoniminės ir lokalios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10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764" y="1875521"/>
            <a:ext cx="8263323" cy="4953664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defTabSz="496570">
              <a:defRPr sz="2890"/>
            </a:pPr>
            <a:r>
              <a:rPr lang="lt-LT" dirty="0"/>
              <a:t>Jei mes norime apsirašyti konstantas, </a:t>
            </a:r>
            <a:r>
              <a:rPr lang="lt-LT" dirty="0" err="1"/>
              <a:t>t.y</a:t>
            </a:r>
            <a:r>
              <a:rPr lang="lt-LT" dirty="0"/>
              <a:t>. tokius kintamuosius, kurių reikšmės niekada nesikeičia ir prie jų galima prieiti nekuriant jokių </a:t>
            </a:r>
            <a:r>
              <a:rPr lang="en-US" dirty="0"/>
              <a:t>o</a:t>
            </a:r>
            <a:r>
              <a:rPr lang="lt-LT" dirty="0" err="1"/>
              <a:t>bjektų</a:t>
            </a:r>
            <a:r>
              <a:rPr lang="lt-LT" dirty="0"/>
              <a:t>, tai geriausia tai padaryti kombinuojant modifikatorius </a:t>
            </a:r>
            <a:r>
              <a:rPr lang="lt-LT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static</a:t>
            </a:r>
            <a:r>
              <a:rPr lang="lt-LT" dirty="0"/>
              <a:t> ir </a:t>
            </a:r>
            <a:r>
              <a:rPr lang="lt-LT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final</a:t>
            </a:r>
            <a:endParaRPr lang="lt-LT" dirty="0">
              <a:solidFill>
                <a:schemeClr val="accent4">
                  <a:hueOff val="414058"/>
                  <a:satOff val="2144"/>
                  <a:lumOff val="10379"/>
                </a:schemeClr>
              </a:solidFill>
            </a:endParaRPr>
          </a:p>
          <a:p>
            <a:pPr defTabSz="496570">
              <a:defRPr sz="2890"/>
            </a:pPr>
            <a:endParaRPr lang="lt-LT" dirty="0">
              <a:solidFill>
                <a:schemeClr val="accent4">
                  <a:hueOff val="414058"/>
                  <a:satOff val="2144"/>
                  <a:lumOff val="10379"/>
                </a:schemeClr>
              </a:solidFill>
            </a:endParaRPr>
          </a:p>
          <a:p>
            <a:pPr marL="0" lvl="2" indent="755650" defTabSz="496570">
              <a:buSzTx/>
              <a:buNone/>
              <a:defRPr sz="289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 err="1"/>
              <a:t>class</a:t>
            </a:r>
            <a:r>
              <a:rPr lang="lt-LT" dirty="0"/>
              <a:t> </a:t>
            </a:r>
            <a:r>
              <a:rPr lang="lt-LT" dirty="0" err="1"/>
              <a:t>Const</a:t>
            </a:r>
            <a:r>
              <a:rPr lang="lt-LT" dirty="0"/>
              <a:t> {</a:t>
            </a:r>
          </a:p>
          <a:p>
            <a:pPr marL="0" lvl="2" indent="755650" defTabSz="496570">
              <a:buSzTx/>
              <a:buNone/>
              <a:defRPr sz="289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/>
              <a:t>    </a:t>
            </a:r>
            <a:r>
              <a:rPr lang="lt-LT" dirty="0" err="1"/>
              <a:t>static</a:t>
            </a:r>
            <a:r>
              <a:rPr lang="lt-LT" dirty="0"/>
              <a:t> </a:t>
            </a:r>
            <a:r>
              <a:rPr lang="lt-LT" dirty="0" err="1"/>
              <a:t>final</a:t>
            </a:r>
            <a:r>
              <a:rPr lang="lt-LT" dirty="0"/>
              <a:t> </a:t>
            </a:r>
            <a:r>
              <a:rPr lang="lt-LT" dirty="0" err="1"/>
              <a:t>double</a:t>
            </a:r>
            <a:r>
              <a:rPr lang="lt-LT" dirty="0"/>
              <a:t> PI = 3.1415926536;</a:t>
            </a:r>
          </a:p>
          <a:p>
            <a:pPr marL="0" lvl="2" indent="755650" defTabSz="496570">
              <a:buSzTx/>
              <a:buNone/>
              <a:defRPr sz="289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/>
              <a:t>    </a:t>
            </a:r>
            <a:r>
              <a:rPr lang="lt-LT" dirty="0" err="1"/>
              <a:t>static</a:t>
            </a:r>
            <a:r>
              <a:rPr lang="lt-LT" dirty="0"/>
              <a:t> </a:t>
            </a:r>
            <a:r>
              <a:rPr lang="lt-LT" dirty="0" err="1"/>
              <a:t>final</a:t>
            </a:r>
            <a:r>
              <a:rPr lang="lt-LT" dirty="0"/>
              <a:t> </a:t>
            </a:r>
            <a:r>
              <a:rPr lang="lt-LT" dirty="0" err="1"/>
              <a:t>String</a:t>
            </a:r>
            <a:r>
              <a:rPr lang="lt-LT" dirty="0"/>
              <a:t> VERSION = “1.2”; </a:t>
            </a:r>
          </a:p>
          <a:p>
            <a:pPr marL="0" lvl="2" indent="755650" defTabSz="496570">
              <a:buSzTx/>
              <a:buNone/>
              <a:defRPr sz="289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/>
              <a:t>}</a:t>
            </a:r>
          </a:p>
          <a:p>
            <a:pPr indent="377825" defTabSz="496570">
              <a:defRPr sz="289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endParaRPr lang="lt-LT" dirty="0"/>
          </a:p>
          <a:p>
            <a:pPr marL="0" lvl="2" indent="755650" defTabSz="496570">
              <a:buSzTx/>
              <a:buNone/>
              <a:defRPr sz="289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 err="1"/>
              <a:t>double</a:t>
            </a:r>
            <a:r>
              <a:rPr lang="lt-LT" dirty="0"/>
              <a:t> </a:t>
            </a:r>
            <a:r>
              <a:rPr lang="lt-LT" dirty="0" err="1"/>
              <a:t>area</a:t>
            </a:r>
            <a:r>
              <a:rPr lang="lt-LT" dirty="0"/>
              <a:t> = r * r * </a:t>
            </a:r>
            <a:r>
              <a:rPr lang="lt-LT" dirty="0" err="1"/>
              <a:t>Const.PI</a:t>
            </a:r>
            <a:r>
              <a:rPr lang="lt-LT" dirty="0"/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211359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 err="1"/>
              <a:t>konstantės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241741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Vidinės klasės (</a:t>
            </a:r>
            <a:r>
              <a:rPr lang="lt-LT" sz="2000" dirty="0" err="1"/>
              <a:t>nested</a:t>
            </a:r>
            <a:r>
              <a:rPr lang="lt-LT" sz="2000" dirty="0"/>
              <a:t>), anoniminės ir lokalios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17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7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399" y="2061759"/>
            <a:ext cx="6506125" cy="424731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2400" dirty="0"/>
              <a:t>Java galima aprašyti klasę kitos klasės viduje</a:t>
            </a:r>
          </a:p>
          <a:p>
            <a:pPr marL="0" lvl="1" indent="228600">
              <a:spcBef>
                <a:spcPts val="1600"/>
              </a:spcBef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 err="1"/>
              <a:t>class</a:t>
            </a:r>
            <a:r>
              <a:rPr lang="lt-LT" sz="2400" dirty="0"/>
              <a:t> A {</a:t>
            </a:r>
          </a:p>
          <a:p>
            <a:pPr marL="0" lvl="1" indent="228600">
              <a:spcBef>
                <a:spcPts val="1600"/>
              </a:spcBef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/>
              <a:t>    …</a:t>
            </a:r>
          </a:p>
          <a:p>
            <a:pPr marL="0" lvl="1" indent="228600">
              <a:spcBef>
                <a:spcPts val="1600"/>
              </a:spcBef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/>
              <a:t>    </a:t>
            </a:r>
            <a:r>
              <a:rPr lang="lt-LT" sz="2400" dirty="0" err="1"/>
              <a:t>class</a:t>
            </a:r>
            <a:r>
              <a:rPr lang="lt-LT" sz="2400" dirty="0"/>
              <a:t> B {</a:t>
            </a:r>
          </a:p>
          <a:p>
            <a:pPr marL="0" lvl="1" indent="228600">
              <a:spcBef>
                <a:spcPts val="1600"/>
              </a:spcBef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/>
              <a:t>        …</a:t>
            </a:r>
          </a:p>
          <a:p>
            <a:pPr marL="0" lvl="1" indent="228600">
              <a:spcBef>
                <a:spcPts val="1600"/>
              </a:spcBef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/>
              <a:t>    }</a:t>
            </a:r>
          </a:p>
          <a:p>
            <a:pPr marL="0" lvl="1" indent="228600">
              <a:spcBef>
                <a:spcPts val="1600"/>
              </a:spcBef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/>
              <a:t>    …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211359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vidinė klasė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241741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Vidinės klasės (</a:t>
            </a:r>
            <a:r>
              <a:rPr lang="lt-LT" sz="2000" dirty="0" err="1"/>
              <a:t>nested</a:t>
            </a:r>
            <a:r>
              <a:rPr lang="lt-LT" sz="2000" dirty="0"/>
              <a:t>), anoniminės ir lokalios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5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8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500" y="2041071"/>
            <a:ext cx="7928588" cy="453508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defTabSz="554990">
              <a:defRPr sz="3230"/>
            </a:pPr>
            <a:r>
              <a:rPr lang="lt-LT" dirty="0"/>
              <a:t>Tokios vidinės klasės gali būti dviejų tipų - statinės (pažymėtos </a:t>
            </a:r>
            <a:r>
              <a:rPr lang="lt-LT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static</a:t>
            </a:r>
            <a:r>
              <a:rPr lang="lt-LT" dirty="0"/>
              <a:t>) ir ne.</a:t>
            </a:r>
          </a:p>
          <a:p>
            <a:pPr marL="0" lvl="1" indent="217170" defTabSz="554990">
              <a:buClrTx/>
              <a:buSzTx/>
              <a:buFontTx/>
              <a:buNone/>
              <a:defRPr sz="323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 err="1"/>
              <a:t>class</a:t>
            </a:r>
            <a:r>
              <a:rPr lang="lt-LT" dirty="0"/>
              <a:t> A {</a:t>
            </a:r>
          </a:p>
          <a:p>
            <a:pPr marL="0" lvl="1" indent="217170" defTabSz="554990">
              <a:buClrTx/>
              <a:buSzTx/>
              <a:buFontTx/>
              <a:buNone/>
              <a:defRPr sz="323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/>
              <a:t>    …</a:t>
            </a:r>
          </a:p>
          <a:p>
            <a:pPr marL="0" lvl="1" indent="217170" defTabSz="554990">
              <a:buClrTx/>
              <a:buSzTx/>
              <a:buFontTx/>
              <a:buNone/>
              <a:defRPr sz="323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/>
              <a:t>    </a:t>
            </a:r>
            <a:r>
              <a:rPr lang="lt-LT" b="1" dirty="0" err="1"/>
              <a:t>static</a:t>
            </a:r>
            <a:r>
              <a:rPr lang="lt-LT" dirty="0"/>
              <a:t> </a:t>
            </a:r>
            <a:r>
              <a:rPr lang="lt-LT" dirty="0" err="1"/>
              <a:t>class</a:t>
            </a:r>
            <a:r>
              <a:rPr lang="lt-LT" dirty="0"/>
              <a:t> B {</a:t>
            </a:r>
          </a:p>
          <a:p>
            <a:pPr marL="0" lvl="1" indent="217170" defTabSz="554990">
              <a:buClrTx/>
              <a:buSzTx/>
              <a:buFontTx/>
              <a:buNone/>
              <a:defRPr sz="323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/>
              <a:t>        …</a:t>
            </a:r>
          </a:p>
          <a:p>
            <a:pPr marL="0" lvl="1" indent="217170" defTabSz="554990">
              <a:buClrTx/>
              <a:buSzTx/>
              <a:buFontTx/>
              <a:buNone/>
              <a:defRPr sz="323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/>
              <a:t>    }</a:t>
            </a:r>
          </a:p>
          <a:p>
            <a:pPr marL="0" lvl="1" indent="217170" defTabSz="554990">
              <a:buClrTx/>
              <a:buSzTx/>
              <a:buFontTx/>
              <a:buNone/>
              <a:defRPr sz="323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/>
              <a:t>    …</a:t>
            </a:r>
          </a:p>
          <a:p>
            <a:pPr marL="0" lvl="1" indent="217170" defTabSz="554990">
              <a:buClrTx/>
              <a:buSzTx/>
              <a:buFontTx/>
              <a:buNone/>
              <a:defRPr sz="323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211359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vidinė klasė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241741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Vidinės klasės (</a:t>
            </a:r>
            <a:r>
              <a:rPr lang="lt-LT" sz="2000" dirty="0" err="1"/>
              <a:t>nested</a:t>
            </a:r>
            <a:r>
              <a:rPr lang="lt-LT" sz="2000" dirty="0"/>
              <a:t>), anoniminės ir lokalios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55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9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007" y="2106387"/>
            <a:ext cx="8231232" cy="221599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800" dirty="0"/>
              <a:t>Tokia vidinė statinė klasė iš išorės prieinama per išorinę klasę:</a:t>
            </a:r>
          </a:p>
          <a:p>
            <a:pPr marL="0" lvl="1" indent="228600">
              <a:buClrTx/>
              <a:buSzTx/>
              <a:buFontTx/>
              <a:buNone/>
              <a:defRPr i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800" b="1" dirty="0"/>
              <a:t>Išorinė-</a:t>
            </a:r>
            <a:r>
              <a:rPr lang="lt-LT" sz="2800" b="1" dirty="0" err="1"/>
              <a:t>klasė.vidinė</a:t>
            </a:r>
            <a:r>
              <a:rPr lang="lt-LT" sz="2800" b="1" dirty="0"/>
              <a:t>-klasė</a:t>
            </a:r>
            <a:endParaRPr lang="en-US" sz="2800" b="1" dirty="0"/>
          </a:p>
          <a:p>
            <a:pPr marL="0" lvl="1" indent="228600">
              <a:buClrTx/>
              <a:buSzTx/>
              <a:buFontTx/>
              <a:buNone/>
              <a:defRPr i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en-US" sz="2800" b="1" smtClean="0"/>
              <a:t>A </a:t>
            </a:r>
            <a:r>
              <a:rPr lang="en-US" sz="2800" b="1" dirty="0"/>
              <a:t>a = </a:t>
            </a:r>
            <a:r>
              <a:rPr lang="en-US" sz="2800" b="1"/>
              <a:t>new </a:t>
            </a:r>
            <a:r>
              <a:rPr lang="en-US" sz="2800" b="1" smtClean="0"/>
              <a:t>A</a:t>
            </a:r>
            <a:r>
              <a:rPr lang="en-US" sz="2800" b="1" dirty="0"/>
              <a:t>();</a:t>
            </a:r>
            <a:endParaRPr lang="lt-LT" sz="2800" b="1" dirty="0"/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800" b="1" smtClean="0"/>
              <a:t>A. B </a:t>
            </a:r>
            <a:r>
              <a:rPr lang="en-US" sz="2800" b="1" dirty="0"/>
              <a:t>b</a:t>
            </a:r>
            <a:r>
              <a:rPr lang="lt-LT" sz="2800" b="1" dirty="0"/>
              <a:t> </a:t>
            </a:r>
            <a:r>
              <a:rPr lang="lt-LT" sz="2800" b="1"/>
              <a:t>= </a:t>
            </a:r>
            <a:r>
              <a:rPr lang="lt-LT" sz="2800" b="1" smtClean="0"/>
              <a:t>a.new B</a:t>
            </a:r>
            <a:r>
              <a:rPr lang="lt-LT" sz="2800" b="1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211359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vidinė klasė - PAPRASTA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279872" y="241741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Vidinės klasės (</a:t>
            </a:r>
            <a:r>
              <a:rPr lang="lt-LT" sz="2000" dirty="0" err="1"/>
              <a:t>nested</a:t>
            </a:r>
            <a:r>
              <a:rPr lang="lt-LT" sz="2000" dirty="0"/>
              <a:t>), anoniminės ir lokalios klasės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6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760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Avenir Next</vt:lpstr>
      <vt:lpstr>Calibri</vt:lpstr>
      <vt:lpstr>Calibri (Headings)</vt:lpstr>
      <vt:lpstr>Calibri Light</vt:lpstr>
      <vt:lpstr>Helvetica</vt:lpstr>
      <vt:lpstr>Montserrat Light</vt:lpstr>
      <vt:lpstr>Montserrat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Klaidų tikrinimas, Try...cache blokas</dc:title>
  <dc:creator>Vytautas Naudžius</dc:creator>
  <cp:lastModifiedBy>User</cp:lastModifiedBy>
  <cp:revision>53</cp:revision>
  <dcterms:created xsi:type="dcterms:W3CDTF">2018-11-10T21:15:22Z</dcterms:created>
  <dcterms:modified xsi:type="dcterms:W3CDTF">2019-02-06T15:26:01Z</dcterms:modified>
</cp:coreProperties>
</file>