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88" r:id="rId4"/>
    <p:sldId id="289" r:id="rId5"/>
    <p:sldId id="290" r:id="rId6"/>
    <p:sldId id="291" r:id="rId7"/>
    <p:sldId id="293" r:id="rId8"/>
    <p:sldId id="294" r:id="rId9"/>
    <p:sldId id="295" r:id="rId10"/>
    <p:sldId id="296" r:id="rId11"/>
    <p:sldId id="292" r:id="rId12"/>
    <p:sldId id="297" r:id="rId13"/>
    <p:sldId id="298" r:id="rId14"/>
    <p:sldId id="300" r:id="rId15"/>
    <p:sldId id="299" r:id="rId16"/>
    <p:sldId id="301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icu-project.org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22715/when-to-use-linkedlist-over-arraylist-in-java" TargetMode="External"/><Relationship Id="rId2" Type="http://schemas.openxmlformats.org/officeDocument/2006/relationships/hyperlink" Target="https://beginnersbook.com/2013/12/difference-between-arraylist-and-linkedlist-in-java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Date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Calendar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TimeZone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ime/LocalDate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ime/LocalDateTime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ime/format/DateTimeFormatter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text/SimpleDateFormat.html" TargetMode="External"/><Relationship Id="rId2" Type="http://schemas.openxmlformats.org/officeDocument/2006/relationships/hyperlink" Target="https://docs.oracle.com/javase/tutorial/i18n/format/simpleDateFormat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/>
              <a:t>Steko, Sąrašo duomenų struktūra</a:t>
            </a: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928" y="2875098"/>
            <a:ext cx="7205472" cy="187743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dirty="0"/>
              <a:t>Stekas (</a:t>
            </a:r>
            <a:r>
              <a:rPr lang="lt-LT" i="1" dirty="0"/>
              <a:t>angl. </a:t>
            </a:r>
            <a:r>
              <a:rPr lang="lt-LT" i="1" dirty="0" err="1"/>
              <a:t>stack</a:t>
            </a:r>
            <a:r>
              <a:rPr lang="lt-LT" dirty="0"/>
              <a:t>) yra sąrašas, kuriame elementai gali būti įterpiami/naikinami tik jo pradžioje, vadinamoje viršūne (</a:t>
            </a:r>
            <a:r>
              <a:rPr lang="lt-LT" i="1" dirty="0"/>
              <a:t>angl. </a:t>
            </a:r>
            <a:r>
              <a:rPr lang="lt-LT" i="1" dirty="0" err="1"/>
              <a:t>top</a:t>
            </a:r>
            <a:r>
              <a:rPr lang="lt-LT" dirty="0"/>
              <a:t>). Taigi stekas yra specifinis sąrašas su apribotomis operacijomis. Tai LIFO (</a:t>
            </a:r>
            <a:r>
              <a:rPr lang="lt-LT" i="1" dirty="0" err="1"/>
              <a:t>Last</a:t>
            </a:r>
            <a:r>
              <a:rPr lang="lt-LT" i="1" dirty="0"/>
              <a:t> </a:t>
            </a:r>
            <a:r>
              <a:rPr lang="lt-LT" i="1" dirty="0" err="1"/>
              <a:t>In</a:t>
            </a:r>
            <a:r>
              <a:rPr lang="lt-LT" i="1" dirty="0"/>
              <a:t> </a:t>
            </a:r>
            <a:r>
              <a:rPr lang="lt-LT" i="1" dirty="0" err="1"/>
              <a:t>First</a:t>
            </a:r>
            <a:r>
              <a:rPr lang="lt-LT" i="1" dirty="0"/>
              <a:t> </a:t>
            </a:r>
            <a:r>
              <a:rPr lang="lt-LT" i="1" dirty="0" err="1"/>
              <a:t>Out</a:t>
            </a:r>
            <a:r>
              <a:rPr lang="lt-LT" dirty="0"/>
              <a:t>) duomenų struktūra, atitinkanti lietuvišką patarlę "kas pirmas į maišą, paskutinis iš maišo".</a:t>
            </a:r>
          </a:p>
          <a:p>
            <a:pPr>
              <a:buChar char="‣"/>
            </a:pPr>
            <a:endParaRPr lang="lt-LT" sz="1400" u="sng" dirty="0">
              <a:solidFill>
                <a:srgbClr val="FFFFFF"/>
              </a:solidFill>
              <a:hlinkClick r:id="rId2"/>
            </a:endParaRPr>
          </a:p>
          <a:p>
            <a:pPr>
              <a:buChar char="‣"/>
            </a:pPr>
            <a:endParaRPr lang="en-US" sz="1400" u="sng" dirty="0">
              <a:solidFill>
                <a:srgbClr val="FFFFFF"/>
              </a:solidFill>
              <a:hlinkClick r:id="rId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Stekas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932915-581D-4492-A51D-B06D40B6C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11" y="4377250"/>
            <a:ext cx="586250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Stack();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47" y="2875098"/>
            <a:ext cx="7337277" cy="283154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>
                <a:latin typeface="Montserrat Light" pitchFamily="50" charset="0"/>
              </a:rPr>
              <a:t>Stekas paveldi visus metodus iš </a:t>
            </a:r>
            <a:r>
              <a:rPr lang="lt-LT" dirty="0" err="1">
                <a:latin typeface="Montserrat Light" pitchFamily="50" charset="0"/>
              </a:rPr>
              <a:t>Vector</a:t>
            </a:r>
            <a:r>
              <a:rPr lang="lt-LT" dirty="0">
                <a:latin typeface="Montserrat Light" pitchFamily="50" charset="0"/>
              </a:rPr>
              <a:t> klasės ir apsirašo šiuos metodus:</a:t>
            </a:r>
          </a:p>
          <a:p>
            <a:r>
              <a:rPr lang="en-US" b="1" dirty="0" err="1"/>
              <a:t>boolean</a:t>
            </a:r>
            <a:r>
              <a:rPr lang="en-US" b="1" dirty="0"/>
              <a:t> empty()</a:t>
            </a:r>
            <a:r>
              <a:rPr lang="lt-LT" b="1" dirty="0"/>
              <a:t> – tikrina ar stekas tuščias</a:t>
            </a:r>
          </a:p>
          <a:p>
            <a:r>
              <a:rPr lang="en-US" b="1" dirty="0"/>
              <a:t>Object peek( )</a:t>
            </a:r>
            <a:r>
              <a:rPr lang="lt-LT" b="1" dirty="0"/>
              <a:t> – grąžina paskutinį steko elementą </a:t>
            </a:r>
          </a:p>
          <a:p>
            <a:r>
              <a:rPr lang="en-US" b="1" dirty="0"/>
              <a:t>Object pop( )</a:t>
            </a:r>
            <a:r>
              <a:rPr lang="lt-LT" b="1" dirty="0"/>
              <a:t> – grąžina paskutinį steko elementą ir jį pašalina</a:t>
            </a:r>
          </a:p>
          <a:p>
            <a:r>
              <a:rPr lang="en-US" b="1" dirty="0"/>
              <a:t>Object push(Object element)</a:t>
            </a:r>
            <a:r>
              <a:rPr lang="lt-LT" b="1" dirty="0"/>
              <a:t> – įdedą į steką elementą ir jį grąžina</a:t>
            </a:r>
          </a:p>
          <a:p>
            <a:r>
              <a:rPr lang="en-US" b="1" dirty="0"/>
              <a:t>int search(Object element)</a:t>
            </a:r>
            <a:r>
              <a:rPr lang="lt-LT" b="1" dirty="0"/>
              <a:t> – ieško elemento steke, jei randa grąžina indeksą, jei ne -1</a:t>
            </a:r>
          </a:p>
          <a:p>
            <a:endParaRPr lang="lt-LT" b="1" dirty="0"/>
          </a:p>
          <a:p>
            <a:endParaRPr lang="lt-LT" dirty="0">
              <a:latin typeface="Montserrat Light" pitchFamily="50" charset="0"/>
            </a:endParaRPr>
          </a:p>
          <a:p>
            <a:endParaRPr lang="en-GB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Stekas (8)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264" y="2875098"/>
            <a:ext cx="6303982" cy="144655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/>
              <a:t>Sąrašas arba tiesinis sąrašas (</a:t>
            </a:r>
            <a:r>
              <a:rPr lang="lt-LT" i="1" dirty="0"/>
              <a:t>angl. </a:t>
            </a:r>
            <a:r>
              <a:rPr lang="lt-LT" i="1" dirty="0" err="1"/>
              <a:t>list</a:t>
            </a:r>
            <a:r>
              <a:rPr lang="lt-LT" i="1" dirty="0"/>
              <a:t> </a:t>
            </a:r>
            <a:r>
              <a:rPr lang="lt-LT" i="1" dirty="0" err="1"/>
              <a:t>or</a:t>
            </a:r>
            <a:r>
              <a:rPr lang="lt-LT" i="1" dirty="0"/>
              <a:t> </a:t>
            </a:r>
            <a:r>
              <a:rPr lang="lt-LT" i="1" dirty="0" err="1"/>
              <a:t>linear</a:t>
            </a:r>
            <a:r>
              <a:rPr lang="lt-LT" i="1" dirty="0"/>
              <a:t> </a:t>
            </a:r>
            <a:r>
              <a:rPr lang="lt-LT" i="1" dirty="0" err="1"/>
              <a:t>list</a:t>
            </a:r>
            <a:r>
              <a:rPr lang="lt-LT" dirty="0"/>
              <a:t>) yra sutvarkytas rinkinys (tiesinė seka) elementų, struktūrizuotų taip, kad kiekvienas elementas, išskyrus pirmą, turi vienintelį prieš jį einantį elementą ir kiekvienas elementas, išskyrus paskutinį, turi vienintelį po jo einantį elementą.</a:t>
            </a:r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dirty="0"/>
              <a:t>Sąrašas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761130-219A-4C65-9900-1F954E8C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54" y="4617974"/>
            <a:ext cx="657075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875098"/>
            <a:ext cx="5431197" cy="252376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sz="2000" dirty="0" err="1"/>
              <a:t>AbstractList</a:t>
            </a:r>
            <a:r>
              <a:rPr lang="lt-LT" sz="2000" dirty="0"/>
              <a:t>&lt;&gt;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000" b="1" dirty="0" err="1"/>
              <a:t>ArrayList</a:t>
            </a:r>
            <a:r>
              <a:rPr lang="lt-LT" sz="2000" b="1" dirty="0"/>
              <a:t>&lt;&gt;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000" b="1" dirty="0" err="1"/>
              <a:t>Vector</a:t>
            </a:r>
            <a:r>
              <a:rPr lang="lt-LT" sz="2000" b="1" dirty="0"/>
              <a:t>&lt;&gt;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000" dirty="0" err="1"/>
              <a:t>AbstractSequentialList</a:t>
            </a:r>
            <a:r>
              <a:rPr lang="lt-LT" sz="2000" dirty="0"/>
              <a:t>&lt;&gt;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000" b="1" dirty="0" err="1"/>
              <a:t>LinkedList</a:t>
            </a:r>
            <a:r>
              <a:rPr lang="lt-LT" sz="2000" b="1" dirty="0"/>
              <a:t>&lt;&gt;</a:t>
            </a:r>
          </a:p>
          <a:p>
            <a:pPr marL="342900" indent="-342900">
              <a:buFont typeface="+mj-lt"/>
              <a:buAutoNum type="arabicPeriod"/>
            </a:pPr>
            <a:endParaRPr lang="en-GB" sz="2000" dirty="0">
              <a:latin typeface="Montserrat Light" pitchFamily="50" charset="0"/>
            </a:endParaRPr>
          </a:p>
          <a:p>
            <a:endParaRPr lang="en-US" sz="2000" dirty="0">
              <a:latin typeface="Montserrat Light" pitchFamily="50" charset="0"/>
            </a:endParaRPr>
          </a:p>
          <a:p>
            <a:endParaRPr lang="en-GB" sz="20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</a:t>
            </a:r>
            <a:r>
              <a:rPr lang="lt-LT" sz="3600" dirty="0" err="1"/>
              <a:t>ąrašo</a:t>
            </a:r>
            <a:r>
              <a:rPr lang="lt-LT" sz="3600" dirty="0"/>
              <a:t> tipai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1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b="0" dirty="0">
                <a:latin typeface="Montserrat Semi Bold" pitchFamily="50" charset="0"/>
              </a:rPr>
              <a:t>Pagrindiniai metodai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24F3623F-52D0-44CB-94C4-8F19EED2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48" y="2728093"/>
            <a:ext cx="3497870" cy="390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661002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b="0" dirty="0">
                <a:latin typeface="Montserrat Semi Bold" pitchFamily="50" charset="0"/>
              </a:rPr>
              <a:t>Hierarchija</a:t>
            </a:r>
            <a:r>
              <a:rPr lang="en-US" sz="3600" b="0" dirty="0">
                <a:latin typeface="Montserrat Semi Bold" pitchFamily="50" charset="0"/>
              </a:rPr>
              <a:t> (9)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241417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9" name="Paveikslėlis 8">
            <a:extLst>
              <a:ext uri="{FF2B5EF4-FFF2-40B4-BE49-F238E27FC236}">
                <a16:creationId xmlns:a16="http://schemas.microsoft.com/office/drawing/2014/main" id="{2D2EDAB1-0C3D-4C0F-9086-FBD8C80B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32" y="1442301"/>
            <a:ext cx="5052444" cy="541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0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9636" y="2833997"/>
            <a:ext cx="5431197" cy="242072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000" dirty="0" err="1">
                <a:latin typeface="Montserrat Light" pitchFamily="50" charset="0"/>
              </a:rPr>
              <a:t>Linkedlist</a:t>
            </a:r>
            <a:r>
              <a:rPr lang="lt-LT" sz="2000" dirty="0">
                <a:latin typeface="Montserrat Light" pitchFamily="50" charset="0"/>
              </a:rPr>
              <a:t> greitesnis įterpimo ir ištrynimo operacijoms;</a:t>
            </a:r>
          </a:p>
          <a:p>
            <a:r>
              <a:rPr lang="lt-LT" sz="2000" dirty="0" err="1">
                <a:latin typeface="Montserrat Light" pitchFamily="50" charset="0"/>
              </a:rPr>
              <a:t>Arraylist</a:t>
            </a:r>
            <a:r>
              <a:rPr lang="lt-LT" sz="2000" dirty="0">
                <a:latin typeface="Montserrat Light" pitchFamily="50" charset="0"/>
              </a:rPr>
              <a:t> greitesnis ieškojimo operacijose</a:t>
            </a:r>
            <a:r>
              <a:rPr lang="lt-LT" sz="1333" i="1" dirty="0">
                <a:latin typeface="Montserrat Light" pitchFamily="50" charset="0"/>
              </a:rPr>
              <a:t>;</a:t>
            </a:r>
          </a:p>
          <a:p>
            <a:endParaRPr lang="lt-LT" sz="1333" i="1" dirty="0">
              <a:latin typeface="Montserrat Light" pitchFamily="50" charset="0"/>
            </a:endParaRPr>
          </a:p>
          <a:p>
            <a:r>
              <a:rPr lang="lt-LT" sz="1333" b="1" dirty="0">
                <a:latin typeface="Montserrat Light" pitchFamily="50" charset="0"/>
              </a:rPr>
              <a:t>Nuorodos:</a:t>
            </a:r>
          </a:p>
          <a:p>
            <a:r>
              <a:rPr lang="lt-LT" sz="1333" i="1" dirty="0">
                <a:latin typeface="Montserrat Light" pitchFamily="50" charset="0"/>
                <a:hlinkClick r:id="rId2"/>
              </a:rPr>
              <a:t>https://beginnersbook.com/2013/12/difference-between-arraylist-and-linkedlist-in-java/</a:t>
            </a:r>
            <a:endParaRPr lang="lt-LT" sz="1333" i="1" dirty="0">
              <a:latin typeface="Montserrat Light" pitchFamily="50" charset="0"/>
            </a:endParaRPr>
          </a:p>
          <a:p>
            <a:r>
              <a:rPr lang="lt-LT" sz="1333" i="1" dirty="0">
                <a:latin typeface="Montserrat Light" pitchFamily="50" charset="0"/>
                <a:hlinkClick r:id="rId3"/>
              </a:rPr>
              <a:t>https://stackoverflow.com/questions/322715/when-to-use-linkedlist-over-arraylist-in-java</a:t>
            </a:r>
            <a:endParaRPr lang="lt-LT" sz="1333" i="1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Arraylist</a:t>
            </a:r>
            <a:r>
              <a:rPr lang="lt-LT" sz="3600" dirty="0"/>
              <a:t>&lt;&gt; AR </a:t>
            </a:r>
            <a:r>
              <a:rPr lang="lt-LT" sz="3600" dirty="0" err="1"/>
              <a:t>LinkedLIST</a:t>
            </a:r>
            <a:r>
              <a:rPr lang="lt-LT" sz="3600" dirty="0"/>
              <a:t>&lt;&gt;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875098"/>
            <a:ext cx="5431197" cy="113877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/>
              <a:t>Sukurkite sąskaitas-faktūras aprašančią klasę, kurioje būtų </a:t>
            </a:r>
            <a:r>
              <a:rPr lang="lt-LT" sz="1400" dirty="0" err="1"/>
              <a:t>sąskaitpos</a:t>
            </a:r>
            <a:r>
              <a:rPr lang="lt-LT" sz="1400" dirty="0"/>
              <a:t> datos laukas (</a:t>
            </a:r>
            <a:r>
              <a:rPr lang="lt-LT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LocalDate</a:t>
            </a:r>
            <a:r>
              <a:rPr lang="lt-LT" sz="1400" dirty="0"/>
              <a:t>), kliento vardas ir sumos laukas (</a:t>
            </a:r>
            <a:r>
              <a:rPr lang="lt-LT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BigDecimal</a:t>
            </a:r>
            <a:r>
              <a:rPr lang="lt-LT" sz="1400" dirty="0"/>
              <a:t>).</a:t>
            </a:r>
          </a:p>
          <a:p>
            <a:r>
              <a:rPr lang="lt-LT" sz="1400" dirty="0"/>
              <a:t>Sukurkite sąrašą tokių įrašų su skirtingomis datomis ir sumomis.</a:t>
            </a:r>
          </a:p>
          <a:p>
            <a:r>
              <a:rPr lang="lt-LT" sz="1400" dirty="0"/>
              <a:t>Parašykite metodą kuris iš sąrašo suformuoja kitą sąrašą - ataskaitą parodančią kokios yra pajamos pagal ketvirčius.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uždavinys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4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875098"/>
            <a:ext cx="5431197" cy="307776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Sukurti</a:t>
            </a:r>
            <a:r>
              <a:rPr lang="en-US" sz="1400" dirty="0"/>
              <a:t> </a:t>
            </a:r>
            <a:r>
              <a:rPr lang="en-US" sz="1400" dirty="0" err="1"/>
              <a:t>klas</a:t>
            </a:r>
            <a:r>
              <a:rPr lang="lt-LT" sz="1400" dirty="0"/>
              <a:t>ę </a:t>
            </a:r>
            <a:r>
              <a:rPr lang="lt-LT" sz="1400" dirty="0" err="1"/>
              <a:t>Employee</a:t>
            </a:r>
            <a:r>
              <a:rPr lang="lt-LT" sz="1400" dirty="0"/>
              <a:t> su vardas, pavarde, departamentas, alga. Nuskaityti duomenų failą(</a:t>
            </a:r>
            <a:r>
              <a:rPr lang="lt-LT" sz="1400" dirty="0" err="1"/>
              <a:t>moodle</a:t>
            </a:r>
            <a:r>
              <a:rPr lang="lt-LT" sz="1400" dirty="0"/>
              <a:t> įkeltas) ir įdėti objektus į </a:t>
            </a:r>
            <a:r>
              <a:rPr lang="lt-LT" sz="1400" dirty="0" err="1"/>
              <a:t>List‘ą</a:t>
            </a:r>
            <a:r>
              <a:rPr lang="lt-LT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Išrikiuoti pagal vardą, jei vardai vienodi pagal pavardę, ... Departamentą, .. Algą.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Rasti daugiausiai uždirbantį darbuotoją;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Nufiltruoti į kitą </a:t>
            </a:r>
            <a:r>
              <a:rPr lang="lt-LT" sz="1400" dirty="0" err="1"/>
              <a:t>List‘ą</a:t>
            </a:r>
            <a:r>
              <a:rPr lang="lt-LT" sz="1400" dirty="0"/>
              <a:t> uždirbančius daugiau nei 1000;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Rasti visus skirtingus departamentų tipus ir suskaičiuoti kiek jų yra(duomenų saugojimui naudoti Map kolekciją);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Surasti vienodus objektus;</a:t>
            </a:r>
          </a:p>
          <a:p>
            <a:r>
              <a:rPr lang="lt-LT" sz="1400" dirty="0"/>
              <a:t>Atspausdinti atsakymų į failą nereikia;</a:t>
            </a:r>
          </a:p>
          <a:p>
            <a:r>
              <a:rPr lang="lt-LT" sz="1400" dirty="0"/>
              <a:t>Visiems veiksmams atlikti galima naudoti </a:t>
            </a:r>
            <a:r>
              <a:rPr lang="lt-LT" sz="1400" dirty="0" err="1"/>
              <a:t>Stream</a:t>
            </a:r>
            <a:r>
              <a:rPr lang="lt-LT" sz="1400" dirty="0"/>
              <a:t>() biblioteką tik tada jei viską atlikote objektiniu(paprastuoju) būdu, tai yra susikuriant po metodą kiekvienam veiksmui atlikti.</a:t>
            </a:r>
          </a:p>
          <a:p>
            <a:endParaRPr lang="lt-LT" sz="1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uždavinys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9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875098"/>
            <a:ext cx="5431197" cy="13232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</a:t>
            </a:r>
            <a:endParaRPr lang="lt-LT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Stekas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</a:t>
            </a:r>
            <a:r>
              <a:rPr lang="lt-LT" sz="1400" dirty="0" err="1"/>
              <a:t>ąrašai</a:t>
            </a:r>
            <a:endParaRPr lang="lt-LT" sz="1400" dirty="0"/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875098"/>
            <a:ext cx="5431197" cy="255454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 kalboje dirbti su datomis ir laikais yra skirta keletas klasių ir jų objektų</a:t>
            </a:r>
          </a:p>
          <a:p>
            <a:pPr>
              <a:buChar char="‣"/>
            </a:pPr>
            <a:r>
              <a:rPr lang="lt-L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Date</a:t>
            </a: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pati seniausia klasė. Nenaudotini metodai </a:t>
            </a:r>
            <a:r>
              <a:rPr lang="lt-L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peskaityti</a:t>
            </a: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datas iš tekstinio lauko, nes neatsižvelgiama į </a:t>
            </a:r>
            <a:r>
              <a:rPr lang="lt-L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lokalės</a:t>
            </a: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nustatymus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after</a:t>
            </a: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(), </a:t>
            </a:r>
            <a:r>
              <a:rPr lang="lt-L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before</a:t>
            </a: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(), </a:t>
            </a:r>
            <a:r>
              <a:rPr lang="lt-L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compareTo</a:t>
            </a: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(), </a:t>
            </a:r>
            <a:r>
              <a:rPr lang="lt-L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equals</a:t>
            </a: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>
              <a:buChar char="‣"/>
            </a:pP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didžioji dalis metodų pažymėti kaip nenaudotini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lt-LT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https://docs.oracle.com/javase/9/docs/api/java/util/Date.html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</a:t>
            </a:r>
            <a:r>
              <a:rPr lang="en-US" sz="3600" dirty="0" err="1"/>
              <a:t>ir</a:t>
            </a:r>
            <a:r>
              <a:rPr lang="en-US" sz="3600" dirty="0"/>
              <a:t> </a:t>
            </a:r>
            <a:r>
              <a:rPr lang="en-US" sz="3600" dirty="0" err="1"/>
              <a:t>laikas</a:t>
            </a:r>
            <a:r>
              <a:rPr lang="en-US" sz="3600" dirty="0"/>
              <a:t> – date</a:t>
            </a:r>
            <a:r>
              <a:rPr lang="lt-LT" sz="3600" dirty="0"/>
              <a:t> (1)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2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064" y="2875098"/>
            <a:ext cx="7338561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547257" indent="-547257" defTabSz="747593">
              <a:buChar char="‣"/>
              <a:defRPr sz="4186"/>
            </a:pPr>
            <a:r>
              <a:rPr lang="lt-LT" sz="2000" b="1" dirty="0"/>
              <a:t>Calendar</a:t>
            </a:r>
            <a:r>
              <a:rPr lang="lt-LT" sz="2000" dirty="0"/>
              <a:t> - naujesnė darbui su datomis skirta abstrakti klasė. Mums tinkanti jos realizacija </a:t>
            </a:r>
            <a:r>
              <a:rPr lang="lt-LT" sz="2000" b="1" dirty="0" err="1"/>
              <a:t>GregorianCalendar</a:t>
            </a:r>
            <a:endParaRPr lang="lt-LT" sz="2000" b="1" dirty="0"/>
          </a:p>
          <a:p>
            <a:pPr marL="547257" indent="-547257" defTabSz="747593">
              <a:buChar char="‣"/>
              <a:defRPr sz="4186"/>
            </a:pPr>
            <a:r>
              <a:rPr lang="lt-LT" sz="2000" dirty="0"/>
              <a:t>Norint gauti </a:t>
            </a:r>
            <a:r>
              <a:rPr lang="lt-LT" sz="2000" b="1" dirty="0"/>
              <a:t>Calendar</a:t>
            </a:r>
            <a:r>
              <a:rPr lang="lt-LT" sz="2000" dirty="0"/>
              <a:t> objektą, kuris atitinka sistemos </a:t>
            </a:r>
            <a:r>
              <a:rPr lang="lt-LT" sz="2000" dirty="0" err="1"/>
              <a:t>lokalę</a:t>
            </a:r>
            <a:r>
              <a:rPr lang="lt-LT" sz="2000" dirty="0"/>
              <a:t> ir esamą momentą, galima naudoti statinį metodą </a:t>
            </a:r>
            <a:r>
              <a:rPr lang="lt-LT" sz="2000" b="1" dirty="0" err="1"/>
              <a:t>Calendar.getInstance</a:t>
            </a:r>
            <a:r>
              <a:rPr lang="lt-LT" sz="2000" b="1" dirty="0"/>
              <a:t>()</a:t>
            </a:r>
          </a:p>
          <a:p>
            <a:pPr marL="547257" indent="-547257" defTabSz="747593">
              <a:buChar char="‣"/>
              <a:defRPr sz="4186"/>
            </a:pPr>
            <a:r>
              <a:rPr lang="lt-LT" sz="2000" b="1" dirty="0"/>
              <a:t>Calendar</a:t>
            </a:r>
            <a:r>
              <a:rPr lang="lt-LT" sz="2000" dirty="0"/>
              <a:t> objektas leidžia korektiškai manipuliuoti datomis:</a:t>
            </a:r>
          </a:p>
          <a:p>
            <a:pPr marL="951752" lvl="1" indent="-547257" defTabSz="747593">
              <a:buChar char="‣"/>
              <a:defRPr sz="4186"/>
            </a:pPr>
            <a:r>
              <a:rPr lang="lt-LT" sz="2000" b="1" dirty="0"/>
              <a:t>.</a:t>
            </a:r>
            <a:r>
              <a:rPr lang="lt-LT" sz="2000" b="1" dirty="0" err="1"/>
              <a:t>set</a:t>
            </a:r>
            <a:r>
              <a:rPr lang="lt-LT" sz="2000" b="1" dirty="0"/>
              <a:t>(…) </a:t>
            </a:r>
            <a:r>
              <a:rPr lang="lt-LT" sz="2000" dirty="0"/>
              <a:t>- nustatyti datos lauką (metus, mėnesį, dieną,…)</a:t>
            </a:r>
          </a:p>
          <a:p>
            <a:pPr marL="951752" lvl="1" indent="-547257" defTabSz="747593">
              <a:buChar char="‣"/>
              <a:defRPr sz="4186"/>
            </a:pPr>
            <a:r>
              <a:rPr lang="lt-LT" sz="2000" b="1" dirty="0"/>
              <a:t>.</a:t>
            </a:r>
            <a:r>
              <a:rPr lang="lt-LT" sz="2000" b="1" dirty="0" err="1"/>
              <a:t>add</a:t>
            </a:r>
            <a:r>
              <a:rPr lang="lt-LT" sz="2000" b="1" dirty="0"/>
              <a:t>(…) </a:t>
            </a:r>
            <a:r>
              <a:rPr lang="lt-LT" sz="2000" dirty="0"/>
              <a:t>- padidinti ar sumažinti datos lauką</a:t>
            </a:r>
          </a:p>
          <a:p>
            <a:pPr marL="951752" lvl="1" indent="-547257" defTabSz="747593">
              <a:buChar char="‣"/>
              <a:defRPr sz="4186"/>
            </a:pPr>
            <a:r>
              <a:rPr lang="lt-LT" sz="2000" b="1" dirty="0"/>
              <a:t>.</a:t>
            </a:r>
            <a:r>
              <a:rPr lang="lt-LT" sz="2000" b="1" dirty="0" err="1"/>
              <a:t>roll</a:t>
            </a:r>
            <a:r>
              <a:rPr lang="lt-LT" sz="2000" b="1" dirty="0"/>
              <a:t>(…) </a:t>
            </a:r>
            <a:r>
              <a:rPr lang="lt-LT" sz="2000" dirty="0"/>
              <a:t>- padidinti ar sumažinti datos lauką nekeičiant stambesnio lauko reikšmės</a:t>
            </a:r>
          </a:p>
          <a:p>
            <a:pPr marL="547257" indent="-547257" defTabSz="747593">
              <a:buChar char="‣"/>
              <a:defRPr sz="4186"/>
            </a:pPr>
            <a:r>
              <a:rPr lang="lt-LT" sz="2000" u="sng" dirty="0">
                <a:solidFill>
                  <a:srgbClr val="FFFFFF"/>
                </a:solidFill>
                <a:hlinkClick r:id="rId2"/>
              </a:rPr>
              <a:t>https://docs.oracle.com/javase/9/docs/api/java/util/Calendar.html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</a:t>
            </a:r>
            <a:r>
              <a:rPr lang="en-US" sz="3600" dirty="0" err="1"/>
              <a:t>ir</a:t>
            </a:r>
            <a:r>
              <a:rPr lang="en-US" sz="3600" dirty="0"/>
              <a:t> </a:t>
            </a:r>
            <a:r>
              <a:rPr lang="en-US" sz="3600" dirty="0" err="1"/>
              <a:t>laikas</a:t>
            </a:r>
            <a:r>
              <a:rPr lang="en-US" sz="3600" dirty="0"/>
              <a:t> – calendar</a:t>
            </a:r>
            <a:r>
              <a:rPr lang="lt-LT" sz="3600" dirty="0"/>
              <a:t> (2)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5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875098"/>
            <a:ext cx="5431197" cy="160043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TimeZone</a:t>
            </a:r>
            <a:r>
              <a:rPr lang="en-US" sz="2000" dirty="0"/>
              <a:t> - </a:t>
            </a:r>
            <a:r>
              <a:rPr lang="en-US" sz="2000" dirty="0" err="1"/>
              <a:t>laiko</a:t>
            </a:r>
            <a:r>
              <a:rPr lang="en-US" sz="2000" dirty="0"/>
              <a:t> </a:t>
            </a:r>
            <a:r>
              <a:rPr lang="en-US" sz="2000" dirty="0" err="1"/>
              <a:t>juostas</a:t>
            </a:r>
            <a:r>
              <a:rPr lang="en-US" sz="2000" dirty="0"/>
              <a:t> </a:t>
            </a:r>
            <a:r>
              <a:rPr lang="en-US" sz="2000" dirty="0" err="1"/>
              <a:t>aprašantis</a:t>
            </a:r>
            <a:r>
              <a:rPr lang="en-US" sz="2000" dirty="0"/>
              <a:t> </a:t>
            </a:r>
            <a:r>
              <a:rPr lang="en-US" sz="2000" dirty="0" err="1"/>
              <a:t>objektas</a:t>
            </a:r>
            <a:endParaRPr lang="en-US" sz="2000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  <a:p>
            <a:pPr>
              <a:buChar char="‣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TimeZone</a:t>
            </a:r>
            <a:r>
              <a:rPr lang="en-US" sz="2000" dirty="0"/>
              <a:t> </a:t>
            </a:r>
            <a:r>
              <a:rPr lang="en-US" sz="2000" dirty="0" err="1"/>
              <a:t>objektas</a:t>
            </a:r>
            <a:r>
              <a:rPr lang="en-US" sz="2000" dirty="0"/>
              <a:t> </a:t>
            </a:r>
            <a:r>
              <a:rPr lang="en-US" sz="2000" dirty="0" err="1"/>
              <a:t>atsakingas</a:t>
            </a:r>
            <a:r>
              <a:rPr lang="en-US" sz="2000" dirty="0"/>
              <a:t>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mokantis</a:t>
            </a:r>
            <a:r>
              <a:rPr lang="en-US" sz="2000" dirty="0"/>
              <a:t> </a:t>
            </a:r>
            <a:r>
              <a:rPr lang="en-US" sz="2000" dirty="0" err="1"/>
              <a:t>dirbti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laiko</a:t>
            </a:r>
            <a:r>
              <a:rPr lang="en-US" sz="2000" dirty="0"/>
              <a:t> </a:t>
            </a:r>
            <a:r>
              <a:rPr lang="en-US" sz="2000" dirty="0" err="1"/>
              <a:t>juostomis</a:t>
            </a:r>
            <a:r>
              <a:rPr lang="en-US" sz="2000" dirty="0"/>
              <a:t>, </a:t>
            </a:r>
            <a:r>
              <a:rPr lang="en-US" sz="2000" dirty="0" err="1"/>
              <a:t>vasaros</a:t>
            </a:r>
            <a:r>
              <a:rPr lang="en-US" sz="2000" dirty="0"/>
              <a:t>/</a:t>
            </a:r>
            <a:r>
              <a:rPr lang="en-US" sz="2000" dirty="0" err="1"/>
              <a:t>žiemos</a:t>
            </a:r>
            <a:r>
              <a:rPr lang="en-US" sz="2000" dirty="0"/>
              <a:t> </a:t>
            </a:r>
            <a:r>
              <a:rPr lang="en-US" sz="2000" dirty="0" err="1"/>
              <a:t>laiku</a:t>
            </a:r>
            <a:endParaRPr lang="en-US" sz="2000" dirty="0"/>
          </a:p>
          <a:p>
            <a:pPr>
              <a:buChar char="‣"/>
            </a:pPr>
            <a:r>
              <a:rPr lang="en-US" sz="2000" u="sng" dirty="0">
                <a:solidFill>
                  <a:srgbClr val="FFFFFF"/>
                </a:solidFill>
                <a:hlinkClick r:id="rId2"/>
              </a:rPr>
              <a:t>https://docs.oracle.com/javase/9/docs/api/java/util/TimeZone.html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</a:t>
            </a:r>
            <a:r>
              <a:rPr lang="en-US" sz="3600" dirty="0" err="1"/>
              <a:t>ir</a:t>
            </a:r>
            <a:r>
              <a:rPr lang="en-US" sz="3600" dirty="0"/>
              <a:t> </a:t>
            </a:r>
            <a:r>
              <a:rPr lang="en-US" sz="3600" dirty="0" err="1"/>
              <a:t>laikas</a:t>
            </a:r>
            <a:r>
              <a:rPr lang="en-US" sz="3600" dirty="0"/>
              <a:t> – </a:t>
            </a:r>
            <a:r>
              <a:rPr lang="en-US" sz="3600" dirty="0" err="1"/>
              <a:t>timezone</a:t>
            </a:r>
            <a:r>
              <a:rPr lang="lt-LT" sz="3600" dirty="0"/>
              <a:t> (3)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3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875098"/>
            <a:ext cx="5431197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LocalDate</a:t>
            </a:r>
            <a:r>
              <a:rPr lang="lt-LT" dirty="0"/>
              <a:t> - ISO-8601 datos standartą aprašantis objektas be informacijos apie laiką</a:t>
            </a:r>
            <a:endParaRPr lang="lt-LT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  <a:p>
            <a:pPr>
              <a:buChar char="‣"/>
            </a:pPr>
            <a:r>
              <a:rPr lang="lt-LT" dirty="0"/>
              <a:t>Kelios pastabos apie metų savaitės numerio skaičiavimus:</a:t>
            </a:r>
          </a:p>
          <a:p>
            <a:pPr lvl="1">
              <a:buChar char="‣"/>
            </a:pPr>
            <a:r>
              <a:rPr lang="lt-LT" dirty="0"/>
              <a:t>Savaitės numeris - pirma metų savaitė yra ta, kurios ketvirtadienis yra naujuose metuose</a:t>
            </a:r>
          </a:p>
          <a:p>
            <a:pPr lvl="1">
              <a:buChar char="‣"/>
            </a:pPr>
            <a:r>
              <a:rPr lang="lt-LT" dirty="0"/>
              <a:t>ISO savaitės prasideda 1’os metų savaitės pirmadienį ir baigiasi paskutinės metų savaitės sekmadienį, </a:t>
            </a:r>
            <a:r>
              <a:rPr lang="lt-LT" dirty="0" err="1"/>
              <a:t>t.y</a:t>
            </a:r>
            <a:r>
              <a:rPr lang="lt-LT" dirty="0"/>
              <a:t>. viso metai turi arba 52 arba 53 pilnas (!!!) savaites</a:t>
            </a:r>
          </a:p>
          <a:p>
            <a:pPr>
              <a:buChar char="‣"/>
            </a:pPr>
            <a:r>
              <a:rPr lang="lt-LT" u="sng" dirty="0">
                <a:solidFill>
                  <a:srgbClr val="FFFFFF"/>
                </a:solidFill>
                <a:hlinkClick r:id="rId2"/>
              </a:rPr>
              <a:t>https://docs.oracle.com/javase/8/docs/api/java/time/LocalDate.html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</a:t>
            </a:r>
            <a:r>
              <a:rPr lang="en-US" sz="3600" dirty="0" err="1"/>
              <a:t>ir</a:t>
            </a:r>
            <a:r>
              <a:rPr lang="en-US" sz="3600" dirty="0"/>
              <a:t> </a:t>
            </a:r>
            <a:r>
              <a:rPr lang="en-US" sz="3600" dirty="0" err="1"/>
              <a:t>laikas</a:t>
            </a:r>
            <a:r>
              <a:rPr lang="en-US" sz="3600" dirty="0"/>
              <a:t> – </a:t>
            </a:r>
            <a:r>
              <a:rPr lang="en-US" sz="3600" dirty="0" err="1"/>
              <a:t>localdate</a:t>
            </a:r>
            <a:r>
              <a:rPr lang="lt-LT" sz="3600" dirty="0"/>
              <a:t> (4)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5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875098"/>
            <a:ext cx="5431197" cy="252376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LocalDateTime</a:t>
            </a:r>
            <a:r>
              <a:rPr lang="en-US" sz="2000" dirty="0"/>
              <a:t> -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objektas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informacija</a:t>
            </a:r>
            <a:r>
              <a:rPr lang="en-US" sz="2000" dirty="0"/>
              <a:t> </a:t>
            </a:r>
            <a:r>
              <a:rPr lang="en-US" sz="2000" dirty="0" err="1"/>
              <a:t>apie</a:t>
            </a:r>
            <a:r>
              <a:rPr lang="en-US" sz="2000" dirty="0"/>
              <a:t> </a:t>
            </a:r>
            <a:r>
              <a:rPr lang="en-US" sz="2000" dirty="0" err="1"/>
              <a:t>laiką</a:t>
            </a:r>
            <a:r>
              <a:rPr lang="en-US" sz="2000" dirty="0"/>
              <a:t>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laiko</a:t>
            </a:r>
            <a:r>
              <a:rPr lang="en-US" sz="2000" dirty="0"/>
              <a:t> </a:t>
            </a:r>
            <a:r>
              <a:rPr lang="en-US" sz="2000" dirty="0" err="1"/>
              <a:t>juostą</a:t>
            </a:r>
            <a:endParaRPr lang="en-US" sz="2000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  <a:p>
            <a:pPr>
              <a:buChar char="‣"/>
            </a:pP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LocalDate</a:t>
            </a:r>
            <a:r>
              <a:rPr lang="en-US" sz="2000" dirty="0"/>
              <a:t>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LocalDateTime</a:t>
            </a:r>
            <a:r>
              <a:rPr lang="en-US" sz="2000" dirty="0"/>
              <a:t> </a:t>
            </a:r>
            <a:r>
              <a:rPr lang="en-US" sz="2000" dirty="0" err="1"/>
              <a:t>objektai</a:t>
            </a:r>
            <a:r>
              <a:rPr lang="en-US" sz="2000" dirty="0"/>
              <a:t> </a:t>
            </a:r>
            <a:r>
              <a:rPr lang="en-US" sz="2000" dirty="0" err="1"/>
              <a:t>yra</a:t>
            </a:r>
            <a:r>
              <a:rPr lang="en-US" sz="2000" dirty="0"/>
              <a:t> </a:t>
            </a:r>
            <a:r>
              <a:rPr lang="en-US" sz="2000" dirty="0" err="1"/>
              <a:t>nemutuojami</a:t>
            </a:r>
            <a:r>
              <a:rPr lang="en-US" sz="2000" dirty="0"/>
              <a:t>, </a:t>
            </a:r>
            <a:r>
              <a:rPr lang="en-US" sz="2000" dirty="0" err="1"/>
              <a:t>t.y</a:t>
            </a:r>
            <a:r>
              <a:rPr lang="en-US" sz="2000" dirty="0"/>
              <a:t>. </a:t>
            </a:r>
            <a:r>
              <a:rPr lang="en-US" sz="2000" dirty="0" err="1"/>
              <a:t>kiekvienas</a:t>
            </a:r>
            <a:r>
              <a:rPr lang="en-US" sz="2000" dirty="0"/>
              <a:t> </a:t>
            </a:r>
            <a:r>
              <a:rPr lang="en-US" sz="2000" dirty="0" err="1"/>
              <a:t>metodas</a:t>
            </a:r>
            <a:r>
              <a:rPr lang="en-US" sz="2000" dirty="0"/>
              <a:t> </a:t>
            </a:r>
            <a:r>
              <a:rPr lang="en-US" sz="2000" dirty="0" err="1"/>
              <a:t>keičiantis</a:t>
            </a:r>
            <a:r>
              <a:rPr lang="en-US" sz="2000" dirty="0"/>
              <a:t> </a:t>
            </a:r>
            <a:r>
              <a:rPr lang="en-US" sz="2000" dirty="0" err="1"/>
              <a:t>datą</a:t>
            </a:r>
            <a:r>
              <a:rPr lang="en-US" sz="2000" dirty="0"/>
              <a:t>/</a:t>
            </a:r>
            <a:r>
              <a:rPr lang="en-US" sz="2000" dirty="0" err="1"/>
              <a:t>laiką</a:t>
            </a:r>
            <a:r>
              <a:rPr lang="en-US" sz="2000" dirty="0"/>
              <a:t> ne </a:t>
            </a:r>
            <a:r>
              <a:rPr lang="en-US" sz="2000" dirty="0" err="1"/>
              <a:t>modifikuoja</a:t>
            </a:r>
            <a:r>
              <a:rPr lang="en-US" sz="2000" dirty="0"/>
              <a:t> </a:t>
            </a:r>
            <a:r>
              <a:rPr lang="en-US" sz="2000" dirty="0" err="1"/>
              <a:t>objektą</a:t>
            </a:r>
            <a:r>
              <a:rPr lang="en-US" sz="2000" dirty="0"/>
              <a:t>, o </a:t>
            </a:r>
            <a:r>
              <a:rPr lang="en-US" sz="2000" dirty="0" err="1"/>
              <a:t>kuria</a:t>
            </a:r>
            <a:r>
              <a:rPr lang="en-US" sz="2000" dirty="0"/>
              <a:t>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grąžina</a:t>
            </a:r>
            <a:r>
              <a:rPr lang="en-US" sz="2000" dirty="0"/>
              <a:t> </a:t>
            </a:r>
            <a:r>
              <a:rPr lang="en-US" sz="2000" dirty="0" err="1"/>
              <a:t>naują</a:t>
            </a:r>
            <a:endParaRPr lang="en-US" sz="2000" dirty="0"/>
          </a:p>
          <a:p>
            <a:pPr>
              <a:buChar char="‣"/>
            </a:pPr>
            <a:r>
              <a:rPr lang="en-US" sz="2000" u="sng" dirty="0">
                <a:solidFill>
                  <a:srgbClr val="FFFFFF"/>
                </a:solidFill>
                <a:hlinkClick r:id="rId2"/>
              </a:rPr>
              <a:t>https://docs.oracle.com/javase/8/docs/api/java/time/LocalDateTime.html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873271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</a:t>
            </a:r>
            <a:r>
              <a:rPr lang="en-US" sz="3600" dirty="0" err="1"/>
              <a:t>ir</a:t>
            </a:r>
            <a:r>
              <a:rPr lang="en-US" sz="3600" dirty="0"/>
              <a:t> </a:t>
            </a:r>
            <a:r>
              <a:rPr lang="en-US" sz="3600" dirty="0" err="1"/>
              <a:t>laikas</a:t>
            </a:r>
            <a:r>
              <a:rPr lang="en-US" sz="3600" dirty="0"/>
              <a:t> – </a:t>
            </a:r>
            <a:r>
              <a:rPr lang="en-US" sz="3600" dirty="0" err="1"/>
              <a:t>localdatetime</a:t>
            </a:r>
            <a:r>
              <a:rPr lang="lt-LT" sz="3600" dirty="0"/>
              <a:t> (5)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3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464" y="2663237"/>
            <a:ext cx="6538357" cy="406265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499147" indent="-499147" defTabSz="681870">
              <a:buChar char="‣"/>
              <a:defRPr sz="3818"/>
            </a:pPr>
            <a:r>
              <a:rPr lang="lt-LT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DateTimeFormatter</a:t>
            </a:r>
            <a:r>
              <a:rPr lang="lt-LT" sz="2000" dirty="0"/>
              <a:t> - datos (</a:t>
            </a:r>
            <a:r>
              <a:rPr lang="lt-LT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LocalDate</a:t>
            </a:r>
            <a:r>
              <a:rPr lang="lt-LT" sz="2000" dirty="0"/>
              <a:t>) ir datos-laiko (</a:t>
            </a:r>
            <a:r>
              <a:rPr lang="lt-LT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LocalDateTime</a:t>
            </a:r>
            <a:r>
              <a:rPr lang="lt-LT" sz="2000" dirty="0"/>
              <a:t>) </a:t>
            </a:r>
            <a:r>
              <a:rPr lang="lt-LT" sz="2000" dirty="0" err="1"/>
              <a:t>parseris</a:t>
            </a:r>
            <a:r>
              <a:rPr lang="lt-LT" sz="2000" dirty="0"/>
              <a:t> ir išvedimo </a:t>
            </a:r>
            <a:r>
              <a:rPr lang="lt-LT" sz="2000" dirty="0" err="1"/>
              <a:t>formatorius</a:t>
            </a:r>
            <a:endParaRPr lang="lt-LT" sz="2000" dirty="0"/>
          </a:p>
          <a:p>
            <a:pPr marL="499147" indent="-499147" defTabSz="681870">
              <a:buChar char="‣"/>
              <a:defRPr sz="3818"/>
            </a:pPr>
            <a:r>
              <a:rPr lang="lt-LT" sz="2000" dirty="0" err="1"/>
              <a:t>Parserį</a:t>
            </a:r>
            <a:r>
              <a:rPr lang="lt-LT" sz="2000" dirty="0"/>
              <a:t> (įvedimą) ir išvedimą galima valdyti nurodant kaip bus pateikiami data ir laikas:</a:t>
            </a:r>
          </a:p>
          <a:p>
            <a:pPr marL="868082" lvl="1" indent="-499147" defTabSz="681870">
              <a:buChar char="‣"/>
              <a:defRPr sz="3818"/>
            </a:pPr>
            <a:r>
              <a:rPr lang="lt-LT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lt-LT" sz="2000" dirty="0"/>
              <a:t> - metai</a:t>
            </a:r>
          </a:p>
          <a:p>
            <a:pPr marL="868082" lvl="1" indent="-499147" defTabSz="681870">
              <a:buChar char="‣"/>
              <a:defRPr sz="3818"/>
            </a:pPr>
            <a:r>
              <a:rPr lang="lt-LT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lt-LT" sz="2000" dirty="0"/>
              <a:t> - mėnuo</a:t>
            </a:r>
          </a:p>
          <a:p>
            <a:pPr marL="868082" lvl="1" indent="-499147" defTabSz="681870">
              <a:buChar char="‣"/>
              <a:defRPr sz="3818"/>
            </a:pPr>
            <a:r>
              <a:rPr lang="lt-LT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lt-LT" sz="2000" dirty="0"/>
              <a:t> - diena</a:t>
            </a:r>
          </a:p>
          <a:p>
            <a:pPr marL="868082" lvl="1" indent="-499147" defTabSz="681870">
              <a:buChar char="‣"/>
              <a:defRPr sz="3818"/>
            </a:pPr>
            <a:r>
              <a:rPr lang="lt-LT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lt-LT" sz="2000" dirty="0"/>
              <a:t> - valandos (0-24)</a:t>
            </a:r>
          </a:p>
          <a:p>
            <a:pPr marL="868082" lvl="1" indent="-499147" defTabSz="681870">
              <a:buChar char="‣"/>
              <a:defRPr sz="3818"/>
            </a:pPr>
            <a:r>
              <a:rPr lang="lt-LT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lt-LT" sz="2000" dirty="0"/>
              <a:t> - minutės</a:t>
            </a:r>
          </a:p>
          <a:p>
            <a:pPr marL="868082" lvl="1" indent="-499147" defTabSz="681870">
              <a:buChar char="‣"/>
              <a:defRPr sz="3818"/>
            </a:pPr>
            <a:r>
              <a:rPr lang="lt-LT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lt-LT" sz="2000" dirty="0"/>
              <a:t> - sekundės</a:t>
            </a:r>
          </a:p>
          <a:p>
            <a:pPr marL="868082" lvl="1" indent="-499147" defTabSz="681870">
              <a:buChar char="‣"/>
              <a:defRPr sz="3818"/>
            </a:pPr>
            <a:r>
              <a:rPr lang="lt-LT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lt-LT" sz="2000" dirty="0"/>
              <a:t> - savaitės diena …</a:t>
            </a:r>
          </a:p>
          <a:p>
            <a:pPr marL="499147" indent="-499147" defTabSz="681870">
              <a:buChar char="‣"/>
              <a:defRPr sz="3818"/>
            </a:pPr>
            <a:r>
              <a:rPr lang="lt-LT" sz="2000" u="sng" dirty="0">
                <a:solidFill>
                  <a:srgbClr val="FFFFFF"/>
                </a:solidFill>
                <a:hlinkClick r:id="rId2"/>
              </a:rPr>
              <a:t>https://docs.oracle.com/javase/8/docs/api/java/time/format/DateTimeFormatter.html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024391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</a:t>
            </a:r>
            <a:r>
              <a:rPr lang="en-US" sz="3600" dirty="0" err="1"/>
              <a:t>ir</a:t>
            </a:r>
            <a:r>
              <a:rPr lang="en-US" sz="3600" dirty="0"/>
              <a:t> </a:t>
            </a:r>
            <a:r>
              <a:rPr lang="en-US" sz="3600" dirty="0" err="1"/>
              <a:t>laikas</a:t>
            </a:r>
            <a:r>
              <a:rPr lang="en-US" sz="3600" dirty="0"/>
              <a:t> – </a:t>
            </a:r>
            <a:r>
              <a:rPr lang="en-US" sz="3600" dirty="0" err="1"/>
              <a:t>DateTimeFormatter</a:t>
            </a:r>
            <a:r>
              <a:rPr lang="lt-LT" sz="3600" dirty="0"/>
              <a:t> (6)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7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53796" y="4464355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875097"/>
            <a:ext cx="6698270" cy="269561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SimpleDateFormat</a:t>
            </a:r>
            <a:r>
              <a:rPr lang="lt-LT" dirty="0"/>
              <a:t> - datos-laiko (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Date</a:t>
            </a:r>
            <a:r>
              <a:rPr lang="lt-LT" dirty="0"/>
              <a:t>) </a:t>
            </a:r>
            <a:r>
              <a:rPr lang="lt-LT" dirty="0" err="1"/>
              <a:t>parseris</a:t>
            </a:r>
            <a:r>
              <a:rPr lang="lt-LT" dirty="0"/>
              <a:t> ir išvedimo </a:t>
            </a:r>
            <a:r>
              <a:rPr lang="lt-LT" dirty="0" err="1"/>
              <a:t>formatorius</a:t>
            </a:r>
            <a:endParaRPr lang="lt-LT" dirty="0"/>
          </a:p>
          <a:p>
            <a:pPr>
              <a:buChar char="‣"/>
            </a:pPr>
            <a:r>
              <a:rPr lang="lt-LT" dirty="0"/>
              <a:t>Reguliuojamas tai pačiais simboliais kaip ir 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DateTimeFormatter</a:t>
            </a:r>
            <a:r>
              <a:rPr lang="lt-LT" dirty="0"/>
              <a:t> tik buvo </a:t>
            </a:r>
            <a:r>
              <a:rPr lang="lt-LT" dirty="0" err="1"/>
              <a:t>sulkurtas</a:t>
            </a:r>
            <a:r>
              <a:rPr lang="lt-LT" dirty="0"/>
              <a:t> anksčiau ir veikia senesnėse </a:t>
            </a:r>
            <a:r>
              <a:rPr lang="lt-LT" dirty="0" err="1"/>
              <a:t>java</a:t>
            </a:r>
            <a:r>
              <a:rPr lang="lt-LT" dirty="0"/>
              <a:t> versijose su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Date</a:t>
            </a:r>
            <a:r>
              <a:rPr lang="lt-LT" dirty="0"/>
              <a:t> tipo objektais</a:t>
            </a:r>
          </a:p>
          <a:p>
            <a:pPr>
              <a:buChar char="‣"/>
            </a:pPr>
            <a:r>
              <a:rPr lang="lt-LT" u="sng" dirty="0">
                <a:solidFill>
                  <a:srgbClr val="FFFFFF"/>
                </a:solidFill>
                <a:hlinkClick r:id="rId2"/>
              </a:rPr>
              <a:t>https://docs.oracle.com/javase/tutorial/i18n/format/simpleDateFormat.html</a:t>
            </a:r>
          </a:p>
          <a:p>
            <a:pPr>
              <a:spcBef>
                <a:spcPts val="1100"/>
              </a:spcBef>
              <a:buChar char="‣"/>
            </a:pPr>
            <a:r>
              <a:rPr lang="lt-LT" u="sng" dirty="0">
                <a:solidFill>
                  <a:srgbClr val="FFFFFF"/>
                </a:solidFill>
                <a:hlinkClick r:id="rId3"/>
              </a:rPr>
              <a:t>https://docs.oracle.com/javase/8/docs/api/java/text/SimpleDateFormat.html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85498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</a:t>
            </a:r>
            <a:r>
              <a:rPr lang="en-US" sz="3600" dirty="0" err="1"/>
              <a:t>ir</a:t>
            </a:r>
            <a:r>
              <a:rPr lang="en-US" sz="3600" dirty="0"/>
              <a:t> </a:t>
            </a:r>
            <a:r>
              <a:rPr lang="en-US" sz="3600" dirty="0" err="1"/>
              <a:t>laikas</a:t>
            </a:r>
            <a:r>
              <a:rPr lang="en-US" sz="3600" dirty="0"/>
              <a:t> – </a:t>
            </a:r>
            <a:r>
              <a:rPr lang="en-US" sz="3600" dirty="0" err="1"/>
              <a:t>SimpleDateFormat</a:t>
            </a:r>
            <a:r>
              <a:rPr lang="lt-LT" sz="3600" dirty="0"/>
              <a:t> (7)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Steko, Sąrašo duomenų struktūra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9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978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Montserrat Light</vt:lpstr>
      <vt:lpstr>Montserrat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User</cp:lastModifiedBy>
  <cp:revision>62</cp:revision>
  <dcterms:created xsi:type="dcterms:W3CDTF">2018-11-10T21:15:22Z</dcterms:created>
  <dcterms:modified xsi:type="dcterms:W3CDTF">2019-02-13T07:30:01Z</dcterms:modified>
</cp:coreProperties>
</file>