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2" r:id="rId2"/>
    <p:sldId id="273" r:id="rId3"/>
    <p:sldId id="297" r:id="rId4"/>
    <p:sldId id="288" r:id="rId5"/>
    <p:sldId id="289" r:id="rId6"/>
    <p:sldId id="290" r:id="rId7"/>
    <p:sldId id="291" r:id="rId8"/>
    <p:sldId id="292" r:id="rId9"/>
    <p:sldId id="294" r:id="rId10"/>
    <p:sldId id="293" r:id="rId11"/>
    <p:sldId id="287" r:id="rId12"/>
    <p:sldId id="298" r:id="rId13"/>
    <p:sldId id="295" r:id="rId14"/>
    <p:sldId id="296"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EF91E1D-1FC4-484D-9FC3-E597B9CAF905}" type="datetimeFigureOut">
              <a:rPr lang="en-US" smtClean="0"/>
              <a:t>2019-02-13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33D458-1B2D-4155-9D9F-A51A4767A1C0}" type="slidenum">
              <a:rPr lang="en-US" smtClean="0"/>
              <a:t>‹#›</a:t>
            </a:fld>
            <a:endParaRPr lang="en-US"/>
          </a:p>
        </p:txBody>
      </p:sp>
    </p:spTree>
    <p:extLst>
      <p:ext uri="{BB962C8B-B14F-4D97-AF65-F5344CB8AC3E}">
        <p14:creationId xmlns:p14="http://schemas.microsoft.com/office/powerpoint/2010/main" val="4722791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EF91E1D-1FC4-484D-9FC3-E597B9CAF905}" type="datetimeFigureOut">
              <a:rPr lang="en-US" smtClean="0"/>
              <a:t>2019-02-13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33D458-1B2D-4155-9D9F-A51A4767A1C0}" type="slidenum">
              <a:rPr lang="en-US" smtClean="0"/>
              <a:t>‹#›</a:t>
            </a:fld>
            <a:endParaRPr lang="en-US"/>
          </a:p>
        </p:txBody>
      </p:sp>
    </p:spTree>
    <p:extLst>
      <p:ext uri="{BB962C8B-B14F-4D97-AF65-F5344CB8AC3E}">
        <p14:creationId xmlns:p14="http://schemas.microsoft.com/office/powerpoint/2010/main" val="5698785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EF91E1D-1FC4-484D-9FC3-E597B9CAF905}" type="datetimeFigureOut">
              <a:rPr lang="en-US" smtClean="0"/>
              <a:t>2019-02-13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33D458-1B2D-4155-9D9F-A51A4767A1C0}" type="slidenum">
              <a:rPr lang="en-US" smtClean="0"/>
              <a:t>‹#›</a:t>
            </a:fld>
            <a:endParaRPr lang="en-US"/>
          </a:p>
        </p:txBody>
      </p:sp>
    </p:spTree>
    <p:extLst>
      <p:ext uri="{BB962C8B-B14F-4D97-AF65-F5344CB8AC3E}">
        <p14:creationId xmlns:p14="http://schemas.microsoft.com/office/powerpoint/2010/main" val="18346559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EF91E1D-1FC4-484D-9FC3-E597B9CAF905}" type="datetimeFigureOut">
              <a:rPr lang="en-US" smtClean="0"/>
              <a:t>2019-02-13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33D458-1B2D-4155-9D9F-A51A4767A1C0}" type="slidenum">
              <a:rPr lang="en-US" smtClean="0"/>
              <a:t>‹#›</a:t>
            </a:fld>
            <a:endParaRPr lang="en-US"/>
          </a:p>
        </p:txBody>
      </p:sp>
    </p:spTree>
    <p:extLst>
      <p:ext uri="{BB962C8B-B14F-4D97-AF65-F5344CB8AC3E}">
        <p14:creationId xmlns:p14="http://schemas.microsoft.com/office/powerpoint/2010/main" val="14689368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EF91E1D-1FC4-484D-9FC3-E597B9CAF905}" type="datetimeFigureOut">
              <a:rPr lang="en-US" smtClean="0"/>
              <a:t>2019-02-13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33D458-1B2D-4155-9D9F-A51A4767A1C0}" type="slidenum">
              <a:rPr lang="en-US" smtClean="0"/>
              <a:t>‹#›</a:t>
            </a:fld>
            <a:endParaRPr lang="en-US"/>
          </a:p>
        </p:txBody>
      </p:sp>
    </p:spTree>
    <p:extLst>
      <p:ext uri="{BB962C8B-B14F-4D97-AF65-F5344CB8AC3E}">
        <p14:creationId xmlns:p14="http://schemas.microsoft.com/office/powerpoint/2010/main" val="37791177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EF91E1D-1FC4-484D-9FC3-E597B9CAF905}" type="datetimeFigureOut">
              <a:rPr lang="en-US" smtClean="0"/>
              <a:t>2019-02-13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33D458-1B2D-4155-9D9F-A51A4767A1C0}" type="slidenum">
              <a:rPr lang="en-US" smtClean="0"/>
              <a:t>‹#›</a:t>
            </a:fld>
            <a:endParaRPr lang="en-US"/>
          </a:p>
        </p:txBody>
      </p:sp>
    </p:spTree>
    <p:extLst>
      <p:ext uri="{BB962C8B-B14F-4D97-AF65-F5344CB8AC3E}">
        <p14:creationId xmlns:p14="http://schemas.microsoft.com/office/powerpoint/2010/main" val="7904321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EF91E1D-1FC4-484D-9FC3-E597B9CAF905}" type="datetimeFigureOut">
              <a:rPr lang="en-US" smtClean="0"/>
              <a:t>2019-02-13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733D458-1B2D-4155-9D9F-A51A4767A1C0}" type="slidenum">
              <a:rPr lang="en-US" smtClean="0"/>
              <a:t>‹#›</a:t>
            </a:fld>
            <a:endParaRPr lang="en-US"/>
          </a:p>
        </p:txBody>
      </p:sp>
    </p:spTree>
    <p:extLst>
      <p:ext uri="{BB962C8B-B14F-4D97-AF65-F5344CB8AC3E}">
        <p14:creationId xmlns:p14="http://schemas.microsoft.com/office/powerpoint/2010/main" val="13830514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EF91E1D-1FC4-484D-9FC3-E597B9CAF905}" type="datetimeFigureOut">
              <a:rPr lang="en-US" smtClean="0"/>
              <a:t>2019-02-13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733D458-1B2D-4155-9D9F-A51A4767A1C0}" type="slidenum">
              <a:rPr lang="en-US" smtClean="0"/>
              <a:t>‹#›</a:t>
            </a:fld>
            <a:endParaRPr lang="en-US"/>
          </a:p>
        </p:txBody>
      </p:sp>
    </p:spTree>
    <p:extLst>
      <p:ext uri="{BB962C8B-B14F-4D97-AF65-F5344CB8AC3E}">
        <p14:creationId xmlns:p14="http://schemas.microsoft.com/office/powerpoint/2010/main" val="23762675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EF91E1D-1FC4-484D-9FC3-E597B9CAF905}" type="datetimeFigureOut">
              <a:rPr lang="en-US" smtClean="0"/>
              <a:t>2019-02-13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733D458-1B2D-4155-9D9F-A51A4767A1C0}" type="slidenum">
              <a:rPr lang="en-US" smtClean="0"/>
              <a:t>‹#›</a:t>
            </a:fld>
            <a:endParaRPr lang="en-US"/>
          </a:p>
        </p:txBody>
      </p:sp>
    </p:spTree>
    <p:extLst>
      <p:ext uri="{BB962C8B-B14F-4D97-AF65-F5344CB8AC3E}">
        <p14:creationId xmlns:p14="http://schemas.microsoft.com/office/powerpoint/2010/main" val="32702453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EF91E1D-1FC4-484D-9FC3-E597B9CAF905}" type="datetimeFigureOut">
              <a:rPr lang="en-US" smtClean="0"/>
              <a:t>2019-02-13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33D458-1B2D-4155-9D9F-A51A4767A1C0}" type="slidenum">
              <a:rPr lang="en-US" smtClean="0"/>
              <a:t>‹#›</a:t>
            </a:fld>
            <a:endParaRPr lang="en-US"/>
          </a:p>
        </p:txBody>
      </p:sp>
    </p:spTree>
    <p:extLst>
      <p:ext uri="{BB962C8B-B14F-4D97-AF65-F5344CB8AC3E}">
        <p14:creationId xmlns:p14="http://schemas.microsoft.com/office/powerpoint/2010/main" val="26580103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EF91E1D-1FC4-484D-9FC3-E597B9CAF905}" type="datetimeFigureOut">
              <a:rPr lang="en-US" smtClean="0"/>
              <a:t>2019-02-13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33D458-1B2D-4155-9D9F-A51A4767A1C0}" type="slidenum">
              <a:rPr lang="en-US" smtClean="0"/>
              <a:t>‹#›</a:t>
            </a:fld>
            <a:endParaRPr lang="en-US"/>
          </a:p>
        </p:txBody>
      </p:sp>
    </p:spTree>
    <p:extLst>
      <p:ext uri="{BB962C8B-B14F-4D97-AF65-F5344CB8AC3E}">
        <p14:creationId xmlns:p14="http://schemas.microsoft.com/office/powerpoint/2010/main" val="27262731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F91E1D-1FC4-484D-9FC3-E597B9CAF905}" type="datetimeFigureOut">
              <a:rPr lang="en-US" smtClean="0"/>
              <a:t>2019-02-13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733D458-1B2D-4155-9D9F-A51A4767A1C0}" type="slidenum">
              <a:rPr lang="en-US" smtClean="0"/>
              <a:t>‹#›</a:t>
            </a:fld>
            <a:endParaRPr lang="en-US"/>
          </a:p>
        </p:txBody>
      </p:sp>
    </p:spTree>
    <p:extLst>
      <p:ext uri="{BB962C8B-B14F-4D97-AF65-F5344CB8AC3E}">
        <p14:creationId xmlns:p14="http://schemas.microsoft.com/office/powerpoint/2010/main" val="3990859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hyperlink" Target="https://www.baeldung.com/java-binary-tree" TargetMode="External"/><Relationship Id="rId2" Type="http://schemas.openxmlformats.org/officeDocument/2006/relationships/hyperlink" Target="http://klevas.mif.vu.lt/~ragaisis/InfIvadas/DuomStr.htm" TargetMode="Externa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junit.org" TargetMode="Externa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3"/>
          <p:cNvSpPr txBox="1">
            <a:spLocks/>
          </p:cNvSpPr>
          <p:nvPr/>
        </p:nvSpPr>
        <p:spPr>
          <a:xfrm>
            <a:off x="1219200" y="4505325"/>
            <a:ext cx="10363200" cy="1362075"/>
          </a:xfrm>
          <a:prstGeom prst="rect">
            <a:avLst/>
          </a:prstGeom>
        </p:spPr>
        <p:txBody>
          <a:bodyPr vert="horz" lIns="121920" tIns="60960" rIns="121920" bIns="60960" rtlCol="0" anchor="t">
            <a:noAutofit/>
          </a:bodyPr>
          <a:lstStyle>
            <a:lvl1pPr algn="l" defTabSz="914400" rtl="0" eaLnBrk="1" latinLnBrk="0" hangingPunct="1">
              <a:spcBef>
                <a:spcPct val="0"/>
              </a:spcBef>
              <a:buNone/>
              <a:defRPr sz="4000" b="1" kern="1200" cap="all">
                <a:solidFill>
                  <a:schemeClr val="tx1"/>
                </a:solidFill>
                <a:latin typeface="+mj-lt"/>
                <a:ea typeface="+mj-ea"/>
                <a:cs typeface="+mj-cs"/>
              </a:defRPr>
            </a:lvl1pPr>
          </a:lstStyle>
          <a:p>
            <a:r>
              <a:rPr lang="lt-LT" sz="1867" dirty="0">
                <a:solidFill>
                  <a:srgbClr val="00A59B"/>
                </a:solidFill>
                <a:latin typeface="Montserrat Semi Bold" pitchFamily="50" charset="0"/>
              </a:rPr>
              <a:t>BALTIc TALENTs </a:t>
            </a:r>
            <a:r>
              <a:rPr lang="lt-LT" sz="1867" dirty="0">
                <a:latin typeface="Montserrat Semi Bold" pitchFamily="50" charset="0"/>
              </a:rPr>
              <a:t>AcADEMy</a:t>
            </a:r>
            <a:endParaRPr lang="en-US" sz="1867" dirty="0">
              <a:latin typeface="Montserrat Semi Bold" pitchFamily="50" charset="0"/>
            </a:endParaRPr>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V="1">
            <a:off x="1320800" y="4444993"/>
            <a:ext cx="3860800" cy="609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 name="Title 3"/>
          <p:cNvSpPr txBox="1">
            <a:spLocks/>
          </p:cNvSpPr>
          <p:nvPr/>
        </p:nvSpPr>
        <p:spPr>
          <a:xfrm>
            <a:off x="1219200" y="2616200"/>
            <a:ext cx="10363200" cy="1362075"/>
          </a:xfrm>
          <a:prstGeom prst="rect">
            <a:avLst/>
          </a:prstGeom>
        </p:spPr>
        <p:txBody>
          <a:bodyPr vert="horz" lIns="121920" tIns="60960" rIns="121920" bIns="60960" rtlCol="0" anchor="t">
            <a:noAutofit/>
          </a:bodyPr>
          <a:lstStyle>
            <a:lvl1pPr algn="l" defTabSz="914400" rtl="0" eaLnBrk="1" latinLnBrk="0" hangingPunct="1">
              <a:spcBef>
                <a:spcPct val="0"/>
              </a:spcBef>
              <a:buNone/>
              <a:defRPr sz="4000" b="1" kern="1200" cap="all">
                <a:solidFill>
                  <a:schemeClr val="tx1"/>
                </a:solidFill>
                <a:latin typeface="+mj-lt"/>
                <a:ea typeface="+mj-ea"/>
                <a:cs typeface="+mj-cs"/>
              </a:defRPr>
            </a:lvl1pPr>
          </a:lstStyle>
          <a:p>
            <a:pPr>
              <a:lnSpc>
                <a:spcPts val="6667"/>
              </a:lnSpc>
            </a:pPr>
            <a:r>
              <a:rPr lang="lt-LT" sz="5400" dirty="0"/>
              <a:t>Binarinio medžio duomenų struktūra</a:t>
            </a:r>
          </a:p>
        </p:txBody>
      </p:sp>
    </p:spTree>
    <p:extLst>
      <p:ext uri="{BB962C8B-B14F-4D97-AF65-F5344CB8AC3E}">
        <p14:creationId xmlns:p14="http://schemas.microsoft.com/office/powerpoint/2010/main" val="394313792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7645400" y="4449087"/>
            <a:ext cx="3429000" cy="2380011"/>
          </a:xfrm>
          <a:prstGeom prst="rect">
            <a:avLst/>
          </a:prstGeom>
          <a:noFill/>
        </p:spPr>
        <p:txBody>
          <a:bodyPr wrap="square" lIns="60960" tIns="30480" rIns="60960" bIns="30480" rtlCol="0">
            <a:spAutoFit/>
          </a:bodyPr>
          <a:lstStyle/>
          <a:p>
            <a:pPr algn="r"/>
            <a:fld id="{1646BFE7-CA91-4677-8C4E-04A025466812}" type="slidenum">
              <a:rPr lang="en-US" sz="15066" b="1" smtClean="0">
                <a:latin typeface="Montserrat Light" pitchFamily="50" charset="0"/>
              </a:rPr>
              <a:t>10</a:t>
            </a:fld>
            <a:endParaRPr lang="uk-UA" sz="15066" b="1" dirty="0">
              <a:latin typeface="+mj-lt"/>
            </a:endParaRPr>
          </a:p>
        </p:txBody>
      </p:sp>
      <p:sp>
        <p:nvSpPr>
          <p:cNvPr id="2" name="TextBox 1"/>
          <p:cNvSpPr txBox="1"/>
          <p:nvPr/>
        </p:nvSpPr>
        <p:spPr>
          <a:xfrm>
            <a:off x="1376003" y="2931279"/>
            <a:ext cx="6506125" cy="615553"/>
          </a:xfrm>
          <a:prstGeom prst="rect">
            <a:avLst/>
          </a:prstGeom>
          <a:noFill/>
        </p:spPr>
        <p:txBody>
          <a:bodyPr wrap="square" lIns="60960" tIns="30480" rIns="60960" bIns="30480" rtlCol="0">
            <a:spAutoFit/>
          </a:bodyPr>
          <a:lstStyle/>
          <a:p>
            <a:r>
              <a:rPr lang="lt-LT" dirty="0">
                <a:hlinkClick r:id="rId2"/>
              </a:rPr>
              <a:t>http://klevas.mif.vu.lt/~ragaisis/InfIvadas/DuomStr.htm</a:t>
            </a:r>
            <a:endParaRPr lang="lt-LT" dirty="0"/>
          </a:p>
          <a:p>
            <a:r>
              <a:rPr lang="en-US" dirty="0">
                <a:hlinkClick r:id="rId3"/>
              </a:rPr>
              <a:t>https://www.baeldung.com/java-binary-tree</a:t>
            </a:r>
            <a:endParaRPr lang="en-US" dirty="0"/>
          </a:p>
        </p:txBody>
      </p:sp>
      <p:sp>
        <p:nvSpPr>
          <p:cNvPr id="6" name="Rectangle 5"/>
          <p:cNvSpPr/>
          <p:nvPr/>
        </p:nvSpPr>
        <p:spPr>
          <a:xfrm>
            <a:off x="8500088" y="4185418"/>
            <a:ext cx="2777513" cy="2658948"/>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7" name="Rectangle 6"/>
          <p:cNvSpPr/>
          <p:nvPr/>
        </p:nvSpPr>
        <p:spPr>
          <a:xfrm>
            <a:off x="10884792" y="3835401"/>
            <a:ext cx="596009" cy="570567"/>
          </a:xfrm>
          <a:prstGeom prst="rect">
            <a:avLst/>
          </a:prstGeom>
          <a:solidFill>
            <a:schemeClr val="tx1">
              <a:lumMod val="85000"/>
              <a:lumOff val="15000"/>
            </a:scheme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1" name="Title 3"/>
          <p:cNvSpPr txBox="1">
            <a:spLocks/>
          </p:cNvSpPr>
          <p:nvPr/>
        </p:nvSpPr>
        <p:spPr>
          <a:xfrm>
            <a:off x="1279872" y="1999075"/>
            <a:ext cx="7498367" cy="1328325"/>
          </a:xfrm>
          <a:prstGeom prst="rect">
            <a:avLst/>
          </a:prstGeom>
        </p:spPr>
        <p:txBody>
          <a:bodyPr vert="horz" lIns="121920" tIns="60960" rIns="121920" bIns="60960" rtlCol="0" anchor="t">
            <a:noAutofit/>
          </a:bodyPr>
          <a:lstStyle>
            <a:lvl1pPr algn="l" defTabSz="914400" rtl="0" eaLnBrk="1" latinLnBrk="0" hangingPunct="1">
              <a:spcBef>
                <a:spcPct val="0"/>
              </a:spcBef>
              <a:buNone/>
              <a:defRPr sz="4000" b="1" kern="1200" cap="all">
                <a:solidFill>
                  <a:schemeClr val="tx1"/>
                </a:solidFill>
                <a:latin typeface="+mj-lt"/>
                <a:ea typeface="+mj-ea"/>
                <a:cs typeface="+mj-cs"/>
              </a:defRPr>
            </a:lvl1pPr>
          </a:lstStyle>
          <a:p>
            <a:r>
              <a:rPr lang="lt-LT" sz="3600" b="0" dirty="0">
                <a:latin typeface="Montserrat Semi Bold" pitchFamily="50" charset="0"/>
              </a:rPr>
              <a:t>nuorodos</a:t>
            </a:r>
            <a:endParaRPr lang="en-US" sz="3733" b="0" dirty="0">
              <a:latin typeface="Montserrat Semi Bold" pitchFamily="50" charset="0"/>
            </a:endParaRPr>
          </a:p>
        </p:txBody>
      </p:sp>
      <p:sp>
        <p:nvSpPr>
          <p:cNvPr id="12" name="Title 3"/>
          <p:cNvSpPr txBox="1">
            <a:spLocks/>
          </p:cNvSpPr>
          <p:nvPr/>
        </p:nvSpPr>
        <p:spPr>
          <a:xfrm>
            <a:off x="1354048" y="1748838"/>
            <a:ext cx="9070112" cy="1328325"/>
          </a:xfrm>
          <a:prstGeom prst="rect">
            <a:avLst/>
          </a:prstGeom>
        </p:spPr>
        <p:txBody>
          <a:bodyPr vert="horz" lIns="121920" tIns="60960" rIns="121920" bIns="60960" rtlCol="0" anchor="t">
            <a:noAutofit/>
          </a:bodyPr>
          <a:lstStyle>
            <a:lvl1pPr algn="l" defTabSz="914400" rtl="0" eaLnBrk="1" latinLnBrk="0" hangingPunct="1">
              <a:spcBef>
                <a:spcPct val="0"/>
              </a:spcBef>
              <a:buNone/>
              <a:defRPr sz="4000" b="1" kern="1200" cap="all">
                <a:solidFill>
                  <a:schemeClr val="tx1"/>
                </a:solidFill>
                <a:latin typeface="+mj-lt"/>
                <a:ea typeface="+mj-ea"/>
                <a:cs typeface="+mj-cs"/>
              </a:defRPr>
            </a:lvl1pPr>
          </a:lstStyle>
          <a:p>
            <a:r>
              <a:rPr lang="lt-LT" sz="1867" dirty="0" err="1">
                <a:solidFill>
                  <a:srgbClr val="00A59B"/>
                </a:solidFill>
                <a:latin typeface="Montserrat Semi Bold" pitchFamily="50" charset="0"/>
              </a:rPr>
              <a:t>BALTIc</a:t>
            </a:r>
            <a:r>
              <a:rPr lang="lt-LT" sz="1867" dirty="0">
                <a:solidFill>
                  <a:srgbClr val="00A59B"/>
                </a:solidFill>
                <a:latin typeface="Montserrat Semi Bold" pitchFamily="50" charset="0"/>
              </a:rPr>
              <a:t> </a:t>
            </a:r>
            <a:r>
              <a:rPr lang="lt-LT" sz="1867" dirty="0" err="1">
                <a:solidFill>
                  <a:srgbClr val="00A59B"/>
                </a:solidFill>
                <a:latin typeface="Montserrat Semi Bold" pitchFamily="50" charset="0"/>
              </a:rPr>
              <a:t>TALENTs</a:t>
            </a:r>
            <a:r>
              <a:rPr lang="lt-LT" sz="1867" dirty="0">
                <a:solidFill>
                  <a:srgbClr val="00A59B"/>
                </a:solidFill>
                <a:latin typeface="Montserrat Semi Bold" pitchFamily="50" charset="0"/>
              </a:rPr>
              <a:t> </a:t>
            </a:r>
            <a:r>
              <a:rPr lang="lt-LT" sz="1867" dirty="0" err="1">
                <a:latin typeface="Montserrat Semi Bold" pitchFamily="50" charset="0"/>
              </a:rPr>
              <a:t>AcADEMy</a:t>
            </a:r>
            <a:r>
              <a:rPr lang="lt-LT" sz="1867" dirty="0">
                <a:latin typeface="Montserrat Semi Bold" pitchFamily="50" charset="0"/>
              </a:rPr>
              <a:t> – </a:t>
            </a:r>
            <a:r>
              <a:rPr lang="lt-LT" sz="2000" dirty="0"/>
              <a:t>Binarinio medžio duomenų struktūra</a:t>
            </a:r>
          </a:p>
          <a:p>
            <a:endParaRPr lang="lt-LT" sz="1867" dirty="0">
              <a:latin typeface="Montserrat Semi Bold" pitchFamily="50" charset="0"/>
            </a:endParaRPr>
          </a:p>
        </p:txBody>
      </p:sp>
    </p:spTree>
    <p:extLst>
      <p:ext uri="{BB962C8B-B14F-4D97-AF65-F5344CB8AC3E}">
        <p14:creationId xmlns:p14="http://schemas.microsoft.com/office/powerpoint/2010/main" val="7382866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7645400" y="4449087"/>
            <a:ext cx="3429000" cy="2380011"/>
          </a:xfrm>
          <a:prstGeom prst="rect">
            <a:avLst/>
          </a:prstGeom>
          <a:noFill/>
        </p:spPr>
        <p:txBody>
          <a:bodyPr wrap="square" lIns="60960" tIns="30480" rIns="60960" bIns="30480" rtlCol="0">
            <a:spAutoFit/>
          </a:bodyPr>
          <a:lstStyle/>
          <a:p>
            <a:pPr algn="r"/>
            <a:fld id="{1646BFE7-CA91-4677-8C4E-04A025466812}" type="slidenum">
              <a:rPr lang="en-US" sz="15066" b="1" smtClean="0">
                <a:latin typeface="Montserrat Light" pitchFamily="50" charset="0"/>
              </a:rPr>
              <a:t>11</a:t>
            </a:fld>
            <a:endParaRPr lang="uk-UA" sz="15066" b="1" dirty="0">
              <a:latin typeface="+mj-lt"/>
            </a:endParaRPr>
          </a:p>
        </p:txBody>
      </p:sp>
      <p:sp>
        <p:nvSpPr>
          <p:cNvPr id="2" name="TextBox 1"/>
          <p:cNvSpPr txBox="1"/>
          <p:nvPr/>
        </p:nvSpPr>
        <p:spPr>
          <a:xfrm>
            <a:off x="1376003" y="2931279"/>
            <a:ext cx="6506125" cy="892552"/>
          </a:xfrm>
          <a:prstGeom prst="rect">
            <a:avLst/>
          </a:prstGeom>
          <a:noFill/>
        </p:spPr>
        <p:txBody>
          <a:bodyPr wrap="square" lIns="60960" tIns="30480" rIns="60960" bIns="30480" rtlCol="0">
            <a:spAutoFit/>
          </a:bodyPr>
          <a:lstStyle/>
          <a:p>
            <a:r>
              <a:rPr lang="lt-LT" dirty="0"/>
              <a:t>Iš </a:t>
            </a:r>
            <a:r>
              <a:rPr lang="lt-LT" dirty="0" err="1"/>
              <a:t>git‘o</a:t>
            </a:r>
            <a:r>
              <a:rPr lang="lt-LT" dirty="0"/>
              <a:t> nusikopijuoti klasę BinaryTree.java;</a:t>
            </a:r>
          </a:p>
          <a:p>
            <a:r>
              <a:rPr lang="lt-LT" dirty="0"/>
              <a:t>Susikurti </a:t>
            </a:r>
            <a:r>
              <a:rPr lang="lt-LT" dirty="0" err="1"/>
              <a:t>BinaryTree</a:t>
            </a:r>
            <a:r>
              <a:rPr lang="lt-LT" dirty="0"/>
              <a:t> objektą;</a:t>
            </a:r>
          </a:p>
          <a:p>
            <a:r>
              <a:rPr lang="lt-LT" dirty="0"/>
              <a:t>Išbandyti visus metodus esančius </a:t>
            </a:r>
            <a:r>
              <a:rPr lang="lt-LT" dirty="0" err="1"/>
              <a:t>BinaryTree</a:t>
            </a:r>
            <a:r>
              <a:rPr lang="lt-LT" dirty="0"/>
              <a:t> klasėje; </a:t>
            </a:r>
            <a:endParaRPr lang="en-US" dirty="0"/>
          </a:p>
        </p:txBody>
      </p:sp>
      <p:sp>
        <p:nvSpPr>
          <p:cNvPr id="6" name="Rectangle 5"/>
          <p:cNvSpPr/>
          <p:nvPr/>
        </p:nvSpPr>
        <p:spPr>
          <a:xfrm>
            <a:off x="8500088" y="4185418"/>
            <a:ext cx="2777513" cy="2658948"/>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7" name="Rectangle 6"/>
          <p:cNvSpPr/>
          <p:nvPr/>
        </p:nvSpPr>
        <p:spPr>
          <a:xfrm>
            <a:off x="10884792" y="3835401"/>
            <a:ext cx="596009" cy="570567"/>
          </a:xfrm>
          <a:prstGeom prst="rect">
            <a:avLst/>
          </a:prstGeom>
          <a:solidFill>
            <a:schemeClr val="tx1">
              <a:lumMod val="85000"/>
              <a:lumOff val="15000"/>
            </a:scheme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1" name="Title 3"/>
          <p:cNvSpPr txBox="1">
            <a:spLocks/>
          </p:cNvSpPr>
          <p:nvPr/>
        </p:nvSpPr>
        <p:spPr>
          <a:xfrm>
            <a:off x="1279872" y="1999075"/>
            <a:ext cx="7498367" cy="1328325"/>
          </a:xfrm>
          <a:prstGeom prst="rect">
            <a:avLst/>
          </a:prstGeom>
        </p:spPr>
        <p:txBody>
          <a:bodyPr vert="horz" lIns="121920" tIns="60960" rIns="121920" bIns="60960" rtlCol="0" anchor="t">
            <a:noAutofit/>
          </a:bodyPr>
          <a:lstStyle>
            <a:lvl1pPr algn="l" defTabSz="914400" rtl="0" eaLnBrk="1" latinLnBrk="0" hangingPunct="1">
              <a:spcBef>
                <a:spcPct val="0"/>
              </a:spcBef>
              <a:buNone/>
              <a:defRPr sz="4000" b="1" kern="1200" cap="all">
                <a:solidFill>
                  <a:schemeClr val="tx1"/>
                </a:solidFill>
                <a:latin typeface="+mj-lt"/>
                <a:ea typeface="+mj-ea"/>
                <a:cs typeface="+mj-cs"/>
              </a:defRPr>
            </a:lvl1pPr>
          </a:lstStyle>
          <a:p>
            <a:r>
              <a:rPr lang="lt-LT" sz="3600" dirty="0"/>
              <a:t>Uždaviniai</a:t>
            </a:r>
            <a:endParaRPr lang="en-US" sz="3733" b="0" dirty="0">
              <a:latin typeface="Montserrat Semi Bold" pitchFamily="50" charset="0"/>
            </a:endParaRPr>
          </a:p>
        </p:txBody>
      </p:sp>
      <p:sp>
        <p:nvSpPr>
          <p:cNvPr id="12" name="Title 3"/>
          <p:cNvSpPr txBox="1">
            <a:spLocks/>
          </p:cNvSpPr>
          <p:nvPr/>
        </p:nvSpPr>
        <p:spPr>
          <a:xfrm>
            <a:off x="1354048" y="1748838"/>
            <a:ext cx="9070112" cy="1328325"/>
          </a:xfrm>
          <a:prstGeom prst="rect">
            <a:avLst/>
          </a:prstGeom>
        </p:spPr>
        <p:txBody>
          <a:bodyPr vert="horz" lIns="121920" tIns="60960" rIns="121920" bIns="60960" rtlCol="0" anchor="t">
            <a:noAutofit/>
          </a:bodyPr>
          <a:lstStyle>
            <a:lvl1pPr algn="l" defTabSz="914400" rtl="0" eaLnBrk="1" latinLnBrk="0" hangingPunct="1">
              <a:spcBef>
                <a:spcPct val="0"/>
              </a:spcBef>
              <a:buNone/>
              <a:defRPr sz="4000" b="1" kern="1200" cap="all">
                <a:solidFill>
                  <a:schemeClr val="tx1"/>
                </a:solidFill>
                <a:latin typeface="+mj-lt"/>
                <a:ea typeface="+mj-ea"/>
                <a:cs typeface="+mj-cs"/>
              </a:defRPr>
            </a:lvl1pPr>
          </a:lstStyle>
          <a:p>
            <a:r>
              <a:rPr lang="lt-LT" sz="1867" dirty="0" err="1">
                <a:solidFill>
                  <a:srgbClr val="00A59B"/>
                </a:solidFill>
                <a:latin typeface="Montserrat Semi Bold" pitchFamily="50" charset="0"/>
              </a:rPr>
              <a:t>BALTIc</a:t>
            </a:r>
            <a:r>
              <a:rPr lang="lt-LT" sz="1867" dirty="0">
                <a:solidFill>
                  <a:srgbClr val="00A59B"/>
                </a:solidFill>
                <a:latin typeface="Montserrat Semi Bold" pitchFamily="50" charset="0"/>
              </a:rPr>
              <a:t> </a:t>
            </a:r>
            <a:r>
              <a:rPr lang="lt-LT" sz="1867" dirty="0" err="1">
                <a:solidFill>
                  <a:srgbClr val="00A59B"/>
                </a:solidFill>
                <a:latin typeface="Montserrat Semi Bold" pitchFamily="50" charset="0"/>
              </a:rPr>
              <a:t>TALENTs</a:t>
            </a:r>
            <a:r>
              <a:rPr lang="lt-LT" sz="1867" dirty="0">
                <a:solidFill>
                  <a:srgbClr val="00A59B"/>
                </a:solidFill>
                <a:latin typeface="Montserrat Semi Bold" pitchFamily="50" charset="0"/>
              </a:rPr>
              <a:t> </a:t>
            </a:r>
            <a:r>
              <a:rPr lang="lt-LT" sz="1867" dirty="0" err="1">
                <a:latin typeface="Montserrat Semi Bold" pitchFamily="50" charset="0"/>
              </a:rPr>
              <a:t>AcADEMy</a:t>
            </a:r>
            <a:r>
              <a:rPr lang="lt-LT" sz="1867" dirty="0">
                <a:latin typeface="Montserrat Semi Bold" pitchFamily="50" charset="0"/>
              </a:rPr>
              <a:t> – </a:t>
            </a:r>
            <a:r>
              <a:rPr lang="lt-LT" sz="2000" dirty="0"/>
              <a:t>Binarinio medžio duomenų struktūra</a:t>
            </a:r>
          </a:p>
          <a:p>
            <a:endParaRPr lang="lt-LT" sz="1867" dirty="0">
              <a:latin typeface="Montserrat Semi Bold" pitchFamily="50" charset="0"/>
            </a:endParaRPr>
          </a:p>
        </p:txBody>
      </p:sp>
    </p:spTree>
    <p:extLst>
      <p:ext uri="{BB962C8B-B14F-4D97-AF65-F5344CB8AC3E}">
        <p14:creationId xmlns:p14="http://schemas.microsoft.com/office/powerpoint/2010/main" val="34871956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7645400" y="4449087"/>
            <a:ext cx="3429000" cy="2380011"/>
          </a:xfrm>
          <a:prstGeom prst="rect">
            <a:avLst/>
          </a:prstGeom>
          <a:noFill/>
        </p:spPr>
        <p:txBody>
          <a:bodyPr wrap="square" lIns="60960" tIns="30480" rIns="60960" bIns="30480" rtlCol="0">
            <a:spAutoFit/>
          </a:bodyPr>
          <a:lstStyle/>
          <a:p>
            <a:pPr algn="r"/>
            <a:fld id="{1646BFE7-CA91-4677-8C4E-04A025466812}" type="slidenum">
              <a:rPr lang="en-US" sz="15066" b="1" smtClean="0">
                <a:latin typeface="Montserrat Light" pitchFamily="50" charset="0"/>
              </a:rPr>
              <a:t>12</a:t>
            </a:fld>
            <a:endParaRPr lang="uk-UA" sz="15066" b="1" dirty="0">
              <a:latin typeface="+mj-lt"/>
            </a:endParaRPr>
          </a:p>
        </p:txBody>
      </p:sp>
      <p:sp>
        <p:nvSpPr>
          <p:cNvPr id="2" name="TextBox 1"/>
          <p:cNvSpPr txBox="1"/>
          <p:nvPr/>
        </p:nvSpPr>
        <p:spPr>
          <a:xfrm>
            <a:off x="1376003" y="2931279"/>
            <a:ext cx="6920884" cy="2831544"/>
          </a:xfrm>
          <a:prstGeom prst="rect">
            <a:avLst/>
          </a:prstGeom>
          <a:noFill/>
        </p:spPr>
        <p:txBody>
          <a:bodyPr wrap="square" lIns="60960" tIns="30480" rIns="60960" bIns="30480" rtlCol="0">
            <a:spAutoFit/>
          </a:bodyPr>
          <a:lstStyle/>
          <a:p>
            <a:r>
              <a:rPr lang="en-US" dirty="0" err="1"/>
              <a:t>Nuskaityti</a:t>
            </a:r>
            <a:r>
              <a:rPr lang="en-US" dirty="0"/>
              <a:t> fail</a:t>
            </a:r>
            <a:r>
              <a:rPr lang="lt-LT" dirty="0"/>
              <a:t>ą zmones.txt ir automobiliai.txt ir apjungti du failus į Map&lt;&gt; kolekciją.</a:t>
            </a:r>
          </a:p>
          <a:p>
            <a:r>
              <a:rPr lang="lt-LT" dirty="0"/>
              <a:t>Zmones.txt faile Vardas, Pavarde, </a:t>
            </a:r>
            <a:r>
              <a:rPr lang="lt-LT" dirty="0" err="1"/>
              <a:t>Masinos</a:t>
            </a:r>
            <a:r>
              <a:rPr lang="lt-LT" dirty="0"/>
              <a:t> numeriai</a:t>
            </a:r>
          </a:p>
          <a:p>
            <a:r>
              <a:rPr lang="lt-LT" dirty="0"/>
              <a:t>Automobiliai.txt faile Marke, </a:t>
            </a:r>
            <a:r>
              <a:rPr lang="lt-LT" dirty="0" err="1"/>
              <a:t>Masinos</a:t>
            </a:r>
            <a:r>
              <a:rPr lang="lt-LT" dirty="0"/>
              <a:t> numeriai</a:t>
            </a:r>
          </a:p>
          <a:p>
            <a:pPr marL="285750" indent="-285750">
              <a:buFont typeface="Arial" panose="020B0604020202020204" pitchFamily="34" charset="0"/>
              <a:buChar char="•"/>
            </a:pPr>
            <a:r>
              <a:rPr lang="lt-LT" dirty="0"/>
              <a:t>Susikurti klases </a:t>
            </a:r>
            <a:r>
              <a:rPr lang="lt-LT" dirty="0" err="1"/>
              <a:t>Zmogus</a:t>
            </a:r>
            <a:r>
              <a:rPr lang="lt-LT" dirty="0"/>
              <a:t>, Masina;</a:t>
            </a:r>
          </a:p>
          <a:p>
            <a:pPr marL="285750" indent="-285750">
              <a:buFont typeface="Arial" panose="020B0604020202020204" pitchFamily="34" charset="0"/>
              <a:buChar char="•"/>
            </a:pPr>
            <a:r>
              <a:rPr lang="lt-LT" dirty="0"/>
              <a:t>Nuskaityti du skirtingus duomenų failus ir atitinkamai susikurti du </a:t>
            </a:r>
            <a:r>
              <a:rPr lang="lt-LT" dirty="0" err="1"/>
              <a:t>List‘us</a:t>
            </a:r>
            <a:r>
              <a:rPr lang="lt-LT" dirty="0"/>
              <a:t>, viename saugoti žmones, kitame mašinas.</a:t>
            </a:r>
          </a:p>
          <a:p>
            <a:pPr marL="285750" indent="-285750">
              <a:buFont typeface="Arial" panose="020B0604020202020204" pitchFamily="34" charset="0"/>
              <a:buChar char="•"/>
            </a:pPr>
            <a:r>
              <a:rPr lang="lt-LT" dirty="0"/>
              <a:t>Turint du </a:t>
            </a:r>
            <a:r>
              <a:rPr lang="lt-LT" dirty="0" err="1"/>
              <a:t>list‘us</a:t>
            </a:r>
            <a:r>
              <a:rPr lang="lt-LT" dirty="0"/>
              <a:t> apjungti į Map&lt;</a:t>
            </a:r>
            <a:r>
              <a:rPr lang="lt-LT" dirty="0" err="1"/>
              <a:t>Zmogus</a:t>
            </a:r>
            <a:r>
              <a:rPr lang="lt-LT" dirty="0"/>
              <a:t>, List&lt;Masina&gt;&gt; tipo objektą. Surasti kiekvieno žmogaus mašinas ir sudėti į mašinų </a:t>
            </a:r>
            <a:r>
              <a:rPr lang="lt-LT" dirty="0" err="1"/>
              <a:t>list‘ą</a:t>
            </a:r>
            <a:r>
              <a:rPr lang="lt-LT" dirty="0"/>
              <a:t>.</a:t>
            </a:r>
          </a:p>
          <a:p>
            <a:pPr marL="285750" indent="-285750">
              <a:buFont typeface="Arial" panose="020B0604020202020204" pitchFamily="34" charset="0"/>
              <a:buChar char="•"/>
            </a:pPr>
            <a:r>
              <a:rPr lang="lt-LT" dirty="0"/>
              <a:t>Atspausdinti į failą... </a:t>
            </a:r>
            <a:r>
              <a:rPr lang="lt-LT" dirty="0" err="1"/>
              <a:t>Pvz</a:t>
            </a:r>
            <a:r>
              <a:rPr lang="lt-LT" dirty="0"/>
              <a:t> „Jonas Jonaitis -  Marke: BMW Nr. AAA</a:t>
            </a:r>
            <a:r>
              <a:rPr lang="lt-LT"/>
              <a:t>:111“</a:t>
            </a:r>
            <a:endParaRPr lang="en-US" dirty="0"/>
          </a:p>
        </p:txBody>
      </p:sp>
      <p:sp>
        <p:nvSpPr>
          <p:cNvPr id="6" name="Rectangle 5"/>
          <p:cNvSpPr/>
          <p:nvPr/>
        </p:nvSpPr>
        <p:spPr>
          <a:xfrm>
            <a:off x="8500088" y="4185418"/>
            <a:ext cx="2777513" cy="2658948"/>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7" name="Rectangle 6"/>
          <p:cNvSpPr/>
          <p:nvPr/>
        </p:nvSpPr>
        <p:spPr>
          <a:xfrm>
            <a:off x="10884792" y="3835401"/>
            <a:ext cx="596009" cy="570567"/>
          </a:xfrm>
          <a:prstGeom prst="rect">
            <a:avLst/>
          </a:prstGeom>
          <a:solidFill>
            <a:schemeClr val="tx1">
              <a:lumMod val="85000"/>
              <a:lumOff val="15000"/>
            </a:scheme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1" name="Title 3"/>
          <p:cNvSpPr txBox="1">
            <a:spLocks/>
          </p:cNvSpPr>
          <p:nvPr/>
        </p:nvSpPr>
        <p:spPr>
          <a:xfrm>
            <a:off x="1279872" y="1999075"/>
            <a:ext cx="7498367" cy="1328325"/>
          </a:xfrm>
          <a:prstGeom prst="rect">
            <a:avLst/>
          </a:prstGeom>
        </p:spPr>
        <p:txBody>
          <a:bodyPr vert="horz" lIns="121920" tIns="60960" rIns="121920" bIns="60960" rtlCol="0" anchor="t">
            <a:noAutofit/>
          </a:bodyPr>
          <a:lstStyle>
            <a:lvl1pPr algn="l" defTabSz="914400" rtl="0" eaLnBrk="1" latinLnBrk="0" hangingPunct="1">
              <a:spcBef>
                <a:spcPct val="0"/>
              </a:spcBef>
              <a:buNone/>
              <a:defRPr sz="4000" b="1" kern="1200" cap="all">
                <a:solidFill>
                  <a:schemeClr val="tx1"/>
                </a:solidFill>
                <a:latin typeface="+mj-lt"/>
                <a:ea typeface="+mj-ea"/>
                <a:cs typeface="+mj-cs"/>
              </a:defRPr>
            </a:lvl1pPr>
          </a:lstStyle>
          <a:p>
            <a:r>
              <a:rPr lang="lt-LT" sz="3600" dirty="0"/>
              <a:t>Uždaviniai</a:t>
            </a:r>
            <a:endParaRPr lang="en-US" sz="3733" b="0" dirty="0">
              <a:latin typeface="Montserrat Semi Bold" pitchFamily="50" charset="0"/>
            </a:endParaRPr>
          </a:p>
        </p:txBody>
      </p:sp>
      <p:sp>
        <p:nvSpPr>
          <p:cNvPr id="12" name="Title 3"/>
          <p:cNvSpPr txBox="1">
            <a:spLocks/>
          </p:cNvSpPr>
          <p:nvPr/>
        </p:nvSpPr>
        <p:spPr>
          <a:xfrm>
            <a:off x="1354048" y="1748838"/>
            <a:ext cx="9070112" cy="1328325"/>
          </a:xfrm>
          <a:prstGeom prst="rect">
            <a:avLst/>
          </a:prstGeom>
        </p:spPr>
        <p:txBody>
          <a:bodyPr vert="horz" lIns="121920" tIns="60960" rIns="121920" bIns="60960" rtlCol="0" anchor="t">
            <a:noAutofit/>
          </a:bodyPr>
          <a:lstStyle>
            <a:lvl1pPr algn="l" defTabSz="914400" rtl="0" eaLnBrk="1" latinLnBrk="0" hangingPunct="1">
              <a:spcBef>
                <a:spcPct val="0"/>
              </a:spcBef>
              <a:buNone/>
              <a:defRPr sz="4000" b="1" kern="1200" cap="all">
                <a:solidFill>
                  <a:schemeClr val="tx1"/>
                </a:solidFill>
                <a:latin typeface="+mj-lt"/>
                <a:ea typeface="+mj-ea"/>
                <a:cs typeface="+mj-cs"/>
              </a:defRPr>
            </a:lvl1pPr>
          </a:lstStyle>
          <a:p>
            <a:r>
              <a:rPr lang="lt-LT" sz="1867" dirty="0" err="1">
                <a:solidFill>
                  <a:srgbClr val="00A59B"/>
                </a:solidFill>
                <a:latin typeface="Montserrat Semi Bold" pitchFamily="50" charset="0"/>
              </a:rPr>
              <a:t>BALTIc</a:t>
            </a:r>
            <a:r>
              <a:rPr lang="lt-LT" sz="1867" dirty="0">
                <a:solidFill>
                  <a:srgbClr val="00A59B"/>
                </a:solidFill>
                <a:latin typeface="Montserrat Semi Bold" pitchFamily="50" charset="0"/>
              </a:rPr>
              <a:t> </a:t>
            </a:r>
            <a:r>
              <a:rPr lang="lt-LT" sz="1867" dirty="0" err="1">
                <a:solidFill>
                  <a:srgbClr val="00A59B"/>
                </a:solidFill>
                <a:latin typeface="Montserrat Semi Bold" pitchFamily="50" charset="0"/>
              </a:rPr>
              <a:t>TALENTs</a:t>
            </a:r>
            <a:r>
              <a:rPr lang="lt-LT" sz="1867" dirty="0">
                <a:solidFill>
                  <a:srgbClr val="00A59B"/>
                </a:solidFill>
                <a:latin typeface="Montserrat Semi Bold" pitchFamily="50" charset="0"/>
              </a:rPr>
              <a:t> </a:t>
            </a:r>
            <a:r>
              <a:rPr lang="lt-LT" sz="1867" dirty="0" err="1">
                <a:latin typeface="Montserrat Semi Bold" pitchFamily="50" charset="0"/>
              </a:rPr>
              <a:t>AcADEMy</a:t>
            </a:r>
            <a:r>
              <a:rPr lang="lt-LT" sz="1867" dirty="0">
                <a:latin typeface="Montserrat Semi Bold" pitchFamily="50" charset="0"/>
              </a:rPr>
              <a:t> – </a:t>
            </a:r>
            <a:r>
              <a:rPr lang="lt-LT" sz="2000" dirty="0"/>
              <a:t>Binarinio medžio duomenų struktūra</a:t>
            </a:r>
          </a:p>
          <a:p>
            <a:endParaRPr lang="lt-LT" sz="1867" dirty="0">
              <a:latin typeface="Montserrat Semi Bold" pitchFamily="50" charset="0"/>
            </a:endParaRPr>
          </a:p>
        </p:txBody>
      </p:sp>
    </p:spTree>
    <p:extLst>
      <p:ext uri="{BB962C8B-B14F-4D97-AF65-F5344CB8AC3E}">
        <p14:creationId xmlns:p14="http://schemas.microsoft.com/office/powerpoint/2010/main" val="32726504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7645400" y="4449087"/>
            <a:ext cx="3429000" cy="2380011"/>
          </a:xfrm>
          <a:prstGeom prst="rect">
            <a:avLst/>
          </a:prstGeom>
          <a:noFill/>
        </p:spPr>
        <p:txBody>
          <a:bodyPr wrap="square" lIns="60960" tIns="30480" rIns="60960" bIns="30480" rtlCol="0">
            <a:spAutoFit/>
          </a:bodyPr>
          <a:lstStyle/>
          <a:p>
            <a:pPr algn="r"/>
            <a:fld id="{1646BFE7-CA91-4677-8C4E-04A025466812}" type="slidenum">
              <a:rPr lang="en-US" sz="15066" b="1" smtClean="0">
                <a:latin typeface="Montserrat Light" pitchFamily="50" charset="0"/>
              </a:rPr>
              <a:t>13</a:t>
            </a:fld>
            <a:endParaRPr lang="uk-UA" sz="15066" b="1" dirty="0">
              <a:latin typeface="+mj-lt"/>
            </a:endParaRPr>
          </a:p>
        </p:txBody>
      </p:sp>
      <p:sp>
        <p:nvSpPr>
          <p:cNvPr id="2" name="TextBox 1"/>
          <p:cNvSpPr txBox="1"/>
          <p:nvPr/>
        </p:nvSpPr>
        <p:spPr>
          <a:xfrm>
            <a:off x="643813" y="2743201"/>
            <a:ext cx="7238316" cy="3662541"/>
          </a:xfrm>
          <a:prstGeom prst="rect">
            <a:avLst/>
          </a:prstGeom>
          <a:noFill/>
        </p:spPr>
        <p:txBody>
          <a:bodyPr wrap="square" lIns="60960" tIns="30480" rIns="60960" bIns="30480" rtlCol="0">
            <a:spAutoFit/>
          </a:bodyPr>
          <a:lstStyle/>
          <a:p>
            <a:r>
              <a:rPr lang="lt-LT" b="1" dirty="0"/>
              <a:t>Krepšinis. </a:t>
            </a:r>
            <a:r>
              <a:rPr lang="lt-LT" dirty="0"/>
              <a:t>Prieš krepšinio varžybas komandos vadovas registruoja 12 žaidėjų. Krepšinio varžybų metu sekretorius fiksuoja kas (žaidėjo numeris) ir kiek pelno taškų (taškų skaičius). Jeigu žaidėjas metė, tačiau nepataikė – rašomas 0. Parašykite programą, kuri lentelėje pateiktų tokią varžybų statistiką: žaidėjo numerį, jo vardą, pavardę, įmestų baudų skaičių (po 1 tašką), dvitaškių skaičių (2), tritaškių skaičių (3), iš viso žaidėjo surinktų taškų skaičių ir bendrą metimų tikslumą procentais (0 reiškia, jog žaidėjas metė, tačiau nepataikė). Taip pat nustatytų: pelniusį </a:t>
            </a:r>
            <a:r>
              <a:rPr lang="lt-LT" dirty="0" err="1"/>
              <a:t>daugiausią</a:t>
            </a:r>
            <a:r>
              <a:rPr lang="lt-LT" dirty="0"/>
              <a:t> taškų, įmetusį </a:t>
            </a:r>
            <a:r>
              <a:rPr lang="lt-LT" dirty="0" err="1"/>
              <a:t>daugiausią</a:t>
            </a:r>
            <a:r>
              <a:rPr lang="lt-LT" dirty="0"/>
              <a:t> tritaškių ir taikliausią žaidėją. Faile zaidejai.txt pateiktas 12-kos registruotų žaidėjų sąrašas: atskirose eilutėse įrašomas žaidėjo numeris, jo vardas ir pavardė (25 simboliai). Duomenų faile taskai.txt saugoma tokia informacija: žaidėjo numeris (nuo 1 iki 100) ir pelnytų taškų skaičius (0, 1, 2 arba 3), tam skiriama viena teksto eilutė. Faile gali būti ne daugiau kaip 100-as įrašų.</a:t>
            </a:r>
            <a:endParaRPr lang="en-US" dirty="0"/>
          </a:p>
        </p:txBody>
      </p:sp>
      <p:sp>
        <p:nvSpPr>
          <p:cNvPr id="6" name="Rectangle 5"/>
          <p:cNvSpPr/>
          <p:nvPr/>
        </p:nvSpPr>
        <p:spPr>
          <a:xfrm>
            <a:off x="8500088" y="4185418"/>
            <a:ext cx="2777513" cy="2658948"/>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7" name="Rectangle 6"/>
          <p:cNvSpPr/>
          <p:nvPr/>
        </p:nvSpPr>
        <p:spPr>
          <a:xfrm>
            <a:off x="10884792" y="3835401"/>
            <a:ext cx="596009" cy="570567"/>
          </a:xfrm>
          <a:prstGeom prst="rect">
            <a:avLst/>
          </a:prstGeom>
          <a:solidFill>
            <a:schemeClr val="tx1">
              <a:lumMod val="85000"/>
              <a:lumOff val="15000"/>
            </a:scheme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1" name="Title 3"/>
          <p:cNvSpPr txBox="1">
            <a:spLocks/>
          </p:cNvSpPr>
          <p:nvPr/>
        </p:nvSpPr>
        <p:spPr>
          <a:xfrm>
            <a:off x="1279872" y="1999075"/>
            <a:ext cx="7498367" cy="1328325"/>
          </a:xfrm>
          <a:prstGeom prst="rect">
            <a:avLst/>
          </a:prstGeom>
        </p:spPr>
        <p:txBody>
          <a:bodyPr vert="horz" lIns="121920" tIns="60960" rIns="121920" bIns="60960" rtlCol="0" anchor="t">
            <a:noAutofit/>
          </a:bodyPr>
          <a:lstStyle>
            <a:lvl1pPr algn="l" defTabSz="914400" rtl="0" eaLnBrk="1" latinLnBrk="0" hangingPunct="1">
              <a:spcBef>
                <a:spcPct val="0"/>
              </a:spcBef>
              <a:buNone/>
              <a:defRPr sz="4000" b="1" kern="1200" cap="all">
                <a:solidFill>
                  <a:schemeClr val="tx1"/>
                </a:solidFill>
                <a:latin typeface="+mj-lt"/>
                <a:ea typeface="+mj-ea"/>
                <a:cs typeface="+mj-cs"/>
              </a:defRPr>
            </a:lvl1pPr>
          </a:lstStyle>
          <a:p>
            <a:r>
              <a:rPr lang="lt-LT" sz="3600" dirty="0"/>
              <a:t>Uždaviniai</a:t>
            </a:r>
            <a:endParaRPr lang="en-US" sz="3733" b="0" dirty="0">
              <a:latin typeface="Montserrat Semi Bold" pitchFamily="50" charset="0"/>
            </a:endParaRPr>
          </a:p>
        </p:txBody>
      </p:sp>
      <p:sp>
        <p:nvSpPr>
          <p:cNvPr id="12" name="Title 3"/>
          <p:cNvSpPr txBox="1">
            <a:spLocks/>
          </p:cNvSpPr>
          <p:nvPr/>
        </p:nvSpPr>
        <p:spPr>
          <a:xfrm>
            <a:off x="1354048" y="1748838"/>
            <a:ext cx="9070112" cy="1328325"/>
          </a:xfrm>
          <a:prstGeom prst="rect">
            <a:avLst/>
          </a:prstGeom>
        </p:spPr>
        <p:txBody>
          <a:bodyPr vert="horz" lIns="121920" tIns="60960" rIns="121920" bIns="60960" rtlCol="0" anchor="t">
            <a:noAutofit/>
          </a:bodyPr>
          <a:lstStyle>
            <a:lvl1pPr algn="l" defTabSz="914400" rtl="0" eaLnBrk="1" latinLnBrk="0" hangingPunct="1">
              <a:spcBef>
                <a:spcPct val="0"/>
              </a:spcBef>
              <a:buNone/>
              <a:defRPr sz="4000" b="1" kern="1200" cap="all">
                <a:solidFill>
                  <a:schemeClr val="tx1"/>
                </a:solidFill>
                <a:latin typeface="+mj-lt"/>
                <a:ea typeface="+mj-ea"/>
                <a:cs typeface="+mj-cs"/>
              </a:defRPr>
            </a:lvl1pPr>
          </a:lstStyle>
          <a:p>
            <a:r>
              <a:rPr lang="lt-LT" sz="1867" dirty="0" err="1">
                <a:solidFill>
                  <a:srgbClr val="00A59B"/>
                </a:solidFill>
                <a:latin typeface="Montserrat Semi Bold" pitchFamily="50" charset="0"/>
              </a:rPr>
              <a:t>BALTIc</a:t>
            </a:r>
            <a:r>
              <a:rPr lang="lt-LT" sz="1867" dirty="0">
                <a:solidFill>
                  <a:srgbClr val="00A59B"/>
                </a:solidFill>
                <a:latin typeface="Montserrat Semi Bold" pitchFamily="50" charset="0"/>
              </a:rPr>
              <a:t> </a:t>
            </a:r>
            <a:r>
              <a:rPr lang="lt-LT" sz="1867" dirty="0" err="1">
                <a:solidFill>
                  <a:srgbClr val="00A59B"/>
                </a:solidFill>
                <a:latin typeface="Montserrat Semi Bold" pitchFamily="50" charset="0"/>
              </a:rPr>
              <a:t>TALENTs</a:t>
            </a:r>
            <a:r>
              <a:rPr lang="lt-LT" sz="1867" dirty="0">
                <a:solidFill>
                  <a:srgbClr val="00A59B"/>
                </a:solidFill>
                <a:latin typeface="Montserrat Semi Bold" pitchFamily="50" charset="0"/>
              </a:rPr>
              <a:t> </a:t>
            </a:r>
            <a:r>
              <a:rPr lang="lt-LT" sz="1867" dirty="0" err="1">
                <a:latin typeface="Montserrat Semi Bold" pitchFamily="50" charset="0"/>
              </a:rPr>
              <a:t>AcADEMy</a:t>
            </a:r>
            <a:r>
              <a:rPr lang="lt-LT" sz="1867" dirty="0">
                <a:latin typeface="Montserrat Semi Bold" pitchFamily="50" charset="0"/>
              </a:rPr>
              <a:t> – </a:t>
            </a:r>
            <a:r>
              <a:rPr lang="lt-LT" sz="2000" dirty="0"/>
              <a:t>Binarinio medžio duomenų struktūra</a:t>
            </a:r>
          </a:p>
          <a:p>
            <a:endParaRPr lang="lt-LT" sz="1867" dirty="0">
              <a:latin typeface="Montserrat Semi Bold" pitchFamily="50" charset="0"/>
            </a:endParaRPr>
          </a:p>
        </p:txBody>
      </p:sp>
    </p:spTree>
    <p:extLst>
      <p:ext uri="{BB962C8B-B14F-4D97-AF65-F5344CB8AC3E}">
        <p14:creationId xmlns:p14="http://schemas.microsoft.com/office/powerpoint/2010/main" val="36592418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7645400" y="4449087"/>
            <a:ext cx="3429000" cy="2380011"/>
          </a:xfrm>
          <a:prstGeom prst="rect">
            <a:avLst/>
          </a:prstGeom>
          <a:noFill/>
        </p:spPr>
        <p:txBody>
          <a:bodyPr wrap="square" lIns="60960" tIns="30480" rIns="60960" bIns="30480" rtlCol="0">
            <a:spAutoFit/>
          </a:bodyPr>
          <a:lstStyle/>
          <a:p>
            <a:pPr algn="r"/>
            <a:fld id="{1646BFE7-CA91-4677-8C4E-04A025466812}" type="slidenum">
              <a:rPr lang="en-US" sz="15066" b="1" smtClean="0">
                <a:latin typeface="Montserrat Light" pitchFamily="50" charset="0"/>
              </a:rPr>
              <a:t>14</a:t>
            </a:fld>
            <a:endParaRPr lang="uk-UA" sz="15066" b="1" dirty="0">
              <a:latin typeface="+mj-lt"/>
            </a:endParaRPr>
          </a:p>
        </p:txBody>
      </p:sp>
      <p:sp>
        <p:nvSpPr>
          <p:cNvPr id="2" name="TextBox 1"/>
          <p:cNvSpPr txBox="1"/>
          <p:nvPr/>
        </p:nvSpPr>
        <p:spPr>
          <a:xfrm>
            <a:off x="711200" y="1332315"/>
            <a:ext cx="7714344" cy="5324535"/>
          </a:xfrm>
          <a:prstGeom prst="rect">
            <a:avLst/>
          </a:prstGeom>
          <a:noFill/>
        </p:spPr>
        <p:txBody>
          <a:bodyPr wrap="square" lIns="60960" tIns="30480" rIns="60960" bIns="30480" rtlCol="0">
            <a:spAutoFit/>
          </a:bodyPr>
          <a:lstStyle/>
          <a:p>
            <a:r>
              <a:rPr lang="lt-LT" dirty="0"/>
              <a:t>Rezultatų faile suvestine.txt pateikiama lentelė: </a:t>
            </a:r>
          </a:p>
          <a:p>
            <a:endParaRPr lang="lt-LT" dirty="0"/>
          </a:p>
          <a:p>
            <a:endParaRPr lang="lt-LT" dirty="0"/>
          </a:p>
          <a:p>
            <a:r>
              <a:rPr lang="lt-LT" dirty="0"/>
              <a:t>Duomenų failai </a:t>
            </a:r>
            <a:r>
              <a:rPr lang="lt-LT" dirty="0" err="1"/>
              <a:t>Moodlei</a:t>
            </a:r>
            <a:endParaRPr lang="lt-LT" dirty="0"/>
          </a:p>
          <a:p>
            <a:endParaRPr lang="lt-LT" dirty="0"/>
          </a:p>
          <a:p>
            <a:endParaRPr lang="lt-LT" dirty="0"/>
          </a:p>
          <a:p>
            <a:r>
              <a:rPr lang="lt-LT" dirty="0"/>
              <a:t>Suvestinėje žaidėjai išrikiuoti nuo didžiausią numerį turinčio žaidėjo iki mažiausią numerį turinčio žaidėjo. Po lentele pateikite geriausius žaidėjus: numerį, vardą, pavardę ir geriausią rodiklį. Jeigu yra keli geriausi žaidėjai, spausdinti vieną iš jų.</a:t>
            </a:r>
          </a:p>
          <a:p>
            <a:endParaRPr lang="lt-LT" dirty="0"/>
          </a:p>
          <a:p>
            <a:r>
              <a:rPr lang="lt-LT" dirty="0"/>
              <a:t>Reikalavimai programai: </a:t>
            </a:r>
          </a:p>
          <a:p>
            <a:pPr marL="342900" indent="-342900">
              <a:buAutoNum type="arabicPeriod"/>
            </a:pPr>
            <a:r>
              <a:rPr lang="lt-LT" dirty="0"/>
              <a:t>duomenims saugoti sukurti įrašo tipo masyvą(-</a:t>
            </a:r>
            <a:r>
              <a:rPr lang="lt-LT" dirty="0" err="1"/>
              <a:t>us</a:t>
            </a:r>
            <a:r>
              <a:rPr lang="lt-LT" dirty="0"/>
              <a:t>); </a:t>
            </a:r>
          </a:p>
          <a:p>
            <a:pPr marL="342900" indent="-342900">
              <a:buAutoNum type="arabicPeriod"/>
            </a:pPr>
            <a:r>
              <a:rPr lang="lt-LT" dirty="0"/>
              <a:t>sukurti vieną arba dvi duomenų skaitymo iš dviejų failų funkcijas (procedūras); </a:t>
            </a:r>
          </a:p>
          <a:p>
            <a:pPr marL="342900" indent="-342900">
              <a:buAutoNum type="arabicPeriod"/>
            </a:pPr>
            <a:r>
              <a:rPr lang="lt-LT" dirty="0"/>
              <a:t>sukurti funkciją, kuri skaičiuoja surinktus taškus; </a:t>
            </a:r>
          </a:p>
          <a:p>
            <a:pPr marL="342900" indent="-342900">
              <a:buAutoNum type="arabicPeriod"/>
            </a:pPr>
            <a:r>
              <a:rPr lang="lt-LT" dirty="0"/>
              <a:t>sukurti funkciją, kuri skaičiuoja metimų tikslumą; </a:t>
            </a:r>
          </a:p>
          <a:p>
            <a:pPr marL="342900" indent="-342900">
              <a:buAutoNum type="arabicPeriod"/>
            </a:pPr>
            <a:r>
              <a:rPr lang="lt-LT" dirty="0"/>
              <a:t>sukurti funkciją (procedūrą) rikiuoti įrašų masyvą pagal žaidėjo numerius; </a:t>
            </a:r>
          </a:p>
          <a:p>
            <a:pPr marL="342900" indent="-342900">
              <a:buAutoNum type="arabicPeriod"/>
            </a:pPr>
            <a:r>
              <a:rPr lang="lt-LT" dirty="0"/>
              <a:t>sukurti geriausių žaidėjų atrankos funkciją (procedūrą); </a:t>
            </a:r>
          </a:p>
          <a:p>
            <a:pPr marL="342900" indent="-342900">
              <a:buAutoNum type="arabicPeriod"/>
            </a:pPr>
            <a:r>
              <a:rPr lang="lt-LT" dirty="0"/>
              <a:t>sukurti rezultatų rašymo į failą funkciją (procedūrą). </a:t>
            </a:r>
            <a:endParaRPr lang="en-US" dirty="0"/>
          </a:p>
        </p:txBody>
      </p:sp>
      <p:sp>
        <p:nvSpPr>
          <p:cNvPr id="6" name="Rectangle 5"/>
          <p:cNvSpPr/>
          <p:nvPr/>
        </p:nvSpPr>
        <p:spPr>
          <a:xfrm>
            <a:off x="8500088" y="4185418"/>
            <a:ext cx="2777513" cy="2658948"/>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7" name="Rectangle 6"/>
          <p:cNvSpPr/>
          <p:nvPr/>
        </p:nvSpPr>
        <p:spPr>
          <a:xfrm>
            <a:off x="10884792" y="3835401"/>
            <a:ext cx="596009" cy="570567"/>
          </a:xfrm>
          <a:prstGeom prst="rect">
            <a:avLst/>
          </a:prstGeom>
          <a:solidFill>
            <a:schemeClr val="tx1">
              <a:lumMod val="85000"/>
              <a:lumOff val="15000"/>
            </a:scheme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1" name="Title 3"/>
          <p:cNvSpPr txBox="1">
            <a:spLocks/>
          </p:cNvSpPr>
          <p:nvPr/>
        </p:nvSpPr>
        <p:spPr>
          <a:xfrm>
            <a:off x="1279872" y="618879"/>
            <a:ext cx="7498367" cy="1328325"/>
          </a:xfrm>
          <a:prstGeom prst="rect">
            <a:avLst/>
          </a:prstGeom>
        </p:spPr>
        <p:txBody>
          <a:bodyPr vert="horz" lIns="121920" tIns="60960" rIns="121920" bIns="60960" rtlCol="0" anchor="t">
            <a:noAutofit/>
          </a:bodyPr>
          <a:lstStyle>
            <a:lvl1pPr algn="l" defTabSz="914400" rtl="0" eaLnBrk="1" latinLnBrk="0" hangingPunct="1">
              <a:spcBef>
                <a:spcPct val="0"/>
              </a:spcBef>
              <a:buNone/>
              <a:defRPr sz="4000" b="1" kern="1200" cap="all">
                <a:solidFill>
                  <a:schemeClr val="tx1"/>
                </a:solidFill>
                <a:latin typeface="+mj-lt"/>
                <a:ea typeface="+mj-ea"/>
                <a:cs typeface="+mj-cs"/>
              </a:defRPr>
            </a:lvl1pPr>
          </a:lstStyle>
          <a:p>
            <a:r>
              <a:rPr lang="lt-LT" sz="3600" dirty="0"/>
              <a:t>Uždaviniai</a:t>
            </a:r>
            <a:endParaRPr lang="en-US" sz="3733" b="0" dirty="0">
              <a:latin typeface="Montserrat Semi Bold" pitchFamily="50" charset="0"/>
            </a:endParaRPr>
          </a:p>
        </p:txBody>
      </p:sp>
      <p:sp>
        <p:nvSpPr>
          <p:cNvPr id="12" name="Title 3"/>
          <p:cNvSpPr txBox="1">
            <a:spLocks/>
          </p:cNvSpPr>
          <p:nvPr/>
        </p:nvSpPr>
        <p:spPr>
          <a:xfrm>
            <a:off x="1279872" y="109906"/>
            <a:ext cx="9070112" cy="1328325"/>
          </a:xfrm>
          <a:prstGeom prst="rect">
            <a:avLst/>
          </a:prstGeom>
        </p:spPr>
        <p:txBody>
          <a:bodyPr vert="horz" lIns="121920" tIns="60960" rIns="121920" bIns="60960" rtlCol="0" anchor="t">
            <a:noAutofit/>
          </a:bodyPr>
          <a:lstStyle>
            <a:lvl1pPr algn="l" defTabSz="914400" rtl="0" eaLnBrk="1" latinLnBrk="0" hangingPunct="1">
              <a:spcBef>
                <a:spcPct val="0"/>
              </a:spcBef>
              <a:buNone/>
              <a:defRPr sz="4000" b="1" kern="1200" cap="all">
                <a:solidFill>
                  <a:schemeClr val="tx1"/>
                </a:solidFill>
                <a:latin typeface="+mj-lt"/>
                <a:ea typeface="+mj-ea"/>
                <a:cs typeface="+mj-cs"/>
              </a:defRPr>
            </a:lvl1pPr>
          </a:lstStyle>
          <a:p>
            <a:r>
              <a:rPr lang="lt-LT" sz="1867" dirty="0" err="1">
                <a:solidFill>
                  <a:srgbClr val="00A59B"/>
                </a:solidFill>
                <a:latin typeface="Montserrat Semi Bold" pitchFamily="50" charset="0"/>
              </a:rPr>
              <a:t>BALTIc</a:t>
            </a:r>
            <a:r>
              <a:rPr lang="lt-LT" sz="1867" dirty="0">
                <a:solidFill>
                  <a:srgbClr val="00A59B"/>
                </a:solidFill>
                <a:latin typeface="Montserrat Semi Bold" pitchFamily="50" charset="0"/>
              </a:rPr>
              <a:t> </a:t>
            </a:r>
            <a:r>
              <a:rPr lang="lt-LT" sz="1867" dirty="0" err="1">
                <a:solidFill>
                  <a:srgbClr val="00A59B"/>
                </a:solidFill>
                <a:latin typeface="Montserrat Semi Bold" pitchFamily="50" charset="0"/>
              </a:rPr>
              <a:t>TALENTs</a:t>
            </a:r>
            <a:r>
              <a:rPr lang="lt-LT" sz="1867" dirty="0">
                <a:solidFill>
                  <a:srgbClr val="00A59B"/>
                </a:solidFill>
                <a:latin typeface="Montserrat Semi Bold" pitchFamily="50" charset="0"/>
              </a:rPr>
              <a:t> </a:t>
            </a:r>
            <a:r>
              <a:rPr lang="lt-LT" sz="1867" dirty="0" err="1">
                <a:latin typeface="Montserrat Semi Bold" pitchFamily="50" charset="0"/>
              </a:rPr>
              <a:t>AcADEMy</a:t>
            </a:r>
            <a:r>
              <a:rPr lang="lt-LT" sz="1867" dirty="0">
                <a:latin typeface="Montserrat Semi Bold" pitchFamily="50" charset="0"/>
              </a:rPr>
              <a:t> – </a:t>
            </a:r>
            <a:r>
              <a:rPr lang="lt-LT" sz="2000" dirty="0"/>
              <a:t>Binarinio medžio duomenų struktūra</a:t>
            </a:r>
          </a:p>
          <a:p>
            <a:endParaRPr lang="lt-LT" sz="1867" dirty="0">
              <a:latin typeface="Montserrat Semi Bold" pitchFamily="50" charset="0"/>
            </a:endParaRPr>
          </a:p>
        </p:txBody>
      </p:sp>
      <p:pic>
        <p:nvPicPr>
          <p:cNvPr id="3" name="Paveikslėlis 2">
            <a:extLst>
              <a:ext uri="{FF2B5EF4-FFF2-40B4-BE49-F238E27FC236}">
                <a16:creationId xmlns:a16="http://schemas.microsoft.com/office/drawing/2014/main" id="{AE170092-5A42-4DED-A8D0-D5BAEBA5EE98}"/>
              </a:ext>
            </a:extLst>
          </p:cNvPr>
          <p:cNvPicPr>
            <a:picLocks noChangeAspect="1"/>
          </p:cNvPicPr>
          <p:nvPr/>
        </p:nvPicPr>
        <p:blipFill>
          <a:blip r:embed="rId2"/>
          <a:stretch>
            <a:fillRect/>
          </a:stretch>
        </p:blipFill>
        <p:spPr>
          <a:xfrm>
            <a:off x="5658870" y="507650"/>
            <a:ext cx="6013726" cy="2401241"/>
          </a:xfrm>
          <a:prstGeom prst="rect">
            <a:avLst/>
          </a:prstGeom>
        </p:spPr>
      </p:pic>
    </p:spTree>
    <p:extLst>
      <p:ext uri="{BB962C8B-B14F-4D97-AF65-F5344CB8AC3E}">
        <p14:creationId xmlns:p14="http://schemas.microsoft.com/office/powerpoint/2010/main" val="40203066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7645400" y="4449087"/>
            <a:ext cx="3429000" cy="2380011"/>
          </a:xfrm>
          <a:prstGeom prst="rect">
            <a:avLst/>
          </a:prstGeom>
          <a:noFill/>
        </p:spPr>
        <p:txBody>
          <a:bodyPr wrap="square" lIns="60960" tIns="30480" rIns="60960" bIns="30480" rtlCol="0">
            <a:spAutoFit/>
          </a:bodyPr>
          <a:lstStyle/>
          <a:p>
            <a:pPr algn="r"/>
            <a:fld id="{1646BFE7-CA91-4677-8C4E-04A025466812}" type="slidenum">
              <a:rPr lang="en-US" sz="15066" b="1" smtClean="0">
                <a:latin typeface="Montserrat Light" pitchFamily="50" charset="0"/>
              </a:rPr>
              <a:t>2</a:t>
            </a:fld>
            <a:endParaRPr lang="uk-UA" sz="15066" b="1" dirty="0">
              <a:latin typeface="+mj-lt"/>
            </a:endParaRPr>
          </a:p>
        </p:txBody>
      </p:sp>
      <p:sp>
        <p:nvSpPr>
          <p:cNvPr id="2" name="TextBox 1"/>
          <p:cNvSpPr txBox="1"/>
          <p:nvPr/>
        </p:nvSpPr>
        <p:spPr>
          <a:xfrm>
            <a:off x="1376003" y="2931279"/>
            <a:ext cx="5431197" cy="1538691"/>
          </a:xfrm>
          <a:prstGeom prst="rect">
            <a:avLst/>
          </a:prstGeom>
          <a:noFill/>
        </p:spPr>
        <p:txBody>
          <a:bodyPr wrap="square" lIns="60960" tIns="30480" rIns="60960" bIns="30480" rtlCol="0">
            <a:spAutoFit/>
          </a:bodyPr>
          <a:lstStyle/>
          <a:p>
            <a:pPr marL="342900" indent="-342900">
              <a:buFont typeface="+mj-lt"/>
              <a:buAutoNum type="arabicPeriod"/>
            </a:pPr>
            <a:r>
              <a:rPr lang="lt-LT" sz="1400" dirty="0" err="1"/>
              <a:t>JUnit</a:t>
            </a:r>
            <a:endParaRPr lang="lt-LT" sz="1400" dirty="0"/>
          </a:p>
          <a:p>
            <a:pPr marL="342900" indent="-342900">
              <a:buFont typeface="+mj-lt"/>
              <a:buAutoNum type="arabicPeriod"/>
            </a:pPr>
            <a:r>
              <a:rPr lang="en-US" sz="1400" dirty="0"/>
              <a:t>Med</a:t>
            </a:r>
            <a:r>
              <a:rPr lang="lt-LT" sz="1400" dirty="0" err="1"/>
              <a:t>žiai</a:t>
            </a:r>
            <a:endParaRPr lang="lt-LT" sz="1400" dirty="0"/>
          </a:p>
          <a:p>
            <a:pPr marL="342900" indent="-342900">
              <a:buFont typeface="+mj-lt"/>
              <a:buAutoNum type="arabicPeriod"/>
            </a:pPr>
            <a:r>
              <a:rPr lang="lt-LT" sz="1400" dirty="0"/>
              <a:t>Binariniai Medžiai</a:t>
            </a:r>
          </a:p>
          <a:p>
            <a:endParaRPr lang="lt-LT" sz="1400" dirty="0"/>
          </a:p>
          <a:p>
            <a:endParaRPr lang="en-GB" sz="1333" dirty="0">
              <a:latin typeface="Montserrat Light" pitchFamily="50" charset="0"/>
            </a:endParaRPr>
          </a:p>
          <a:p>
            <a:endParaRPr lang="en-US" sz="1333" dirty="0">
              <a:latin typeface="Montserrat Light" pitchFamily="50" charset="0"/>
            </a:endParaRPr>
          </a:p>
          <a:p>
            <a:endParaRPr lang="en-GB" sz="1333" i="1" dirty="0">
              <a:latin typeface="Montserrat Light" pitchFamily="50" charset="0"/>
            </a:endParaRPr>
          </a:p>
        </p:txBody>
      </p:sp>
      <p:sp>
        <p:nvSpPr>
          <p:cNvPr id="6" name="Rectangle 5"/>
          <p:cNvSpPr/>
          <p:nvPr/>
        </p:nvSpPr>
        <p:spPr>
          <a:xfrm>
            <a:off x="8500088" y="4185418"/>
            <a:ext cx="2777513" cy="2658948"/>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7" name="Rectangle 6"/>
          <p:cNvSpPr/>
          <p:nvPr/>
        </p:nvSpPr>
        <p:spPr>
          <a:xfrm>
            <a:off x="10884792" y="3835401"/>
            <a:ext cx="596009" cy="570567"/>
          </a:xfrm>
          <a:prstGeom prst="rect">
            <a:avLst/>
          </a:prstGeom>
          <a:solidFill>
            <a:schemeClr val="tx1">
              <a:lumMod val="85000"/>
              <a:lumOff val="15000"/>
            </a:scheme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1" name="Title 3"/>
          <p:cNvSpPr txBox="1">
            <a:spLocks/>
          </p:cNvSpPr>
          <p:nvPr/>
        </p:nvSpPr>
        <p:spPr>
          <a:xfrm>
            <a:off x="1279873" y="1999075"/>
            <a:ext cx="6570752" cy="1328325"/>
          </a:xfrm>
          <a:prstGeom prst="rect">
            <a:avLst/>
          </a:prstGeom>
        </p:spPr>
        <p:txBody>
          <a:bodyPr vert="horz" lIns="121920" tIns="60960" rIns="121920" bIns="60960" rtlCol="0" anchor="t">
            <a:noAutofit/>
          </a:bodyPr>
          <a:lstStyle>
            <a:lvl1pPr algn="l" defTabSz="914400" rtl="0" eaLnBrk="1" latinLnBrk="0" hangingPunct="1">
              <a:spcBef>
                <a:spcPct val="0"/>
              </a:spcBef>
              <a:buNone/>
              <a:defRPr sz="4000" b="1" kern="1200" cap="all">
                <a:solidFill>
                  <a:schemeClr val="tx1"/>
                </a:solidFill>
                <a:latin typeface="+mj-lt"/>
                <a:ea typeface="+mj-ea"/>
                <a:cs typeface="+mj-cs"/>
              </a:defRPr>
            </a:lvl1pPr>
          </a:lstStyle>
          <a:p>
            <a:r>
              <a:rPr lang="en-US" sz="3600" dirty="0"/>
              <a:t>Su</a:t>
            </a:r>
            <a:r>
              <a:rPr lang="lt-LT" sz="3600" dirty="0"/>
              <a:t>žinosite</a:t>
            </a:r>
            <a:endParaRPr lang="en-US" sz="3733" b="0" dirty="0">
              <a:latin typeface="Montserrat Semi Bold" pitchFamily="50" charset="0"/>
            </a:endParaRPr>
          </a:p>
        </p:txBody>
      </p:sp>
      <p:sp>
        <p:nvSpPr>
          <p:cNvPr id="12" name="Title 3"/>
          <p:cNvSpPr txBox="1">
            <a:spLocks/>
          </p:cNvSpPr>
          <p:nvPr/>
        </p:nvSpPr>
        <p:spPr>
          <a:xfrm>
            <a:off x="1354048" y="1748838"/>
            <a:ext cx="9024392" cy="1328325"/>
          </a:xfrm>
          <a:prstGeom prst="rect">
            <a:avLst/>
          </a:prstGeom>
        </p:spPr>
        <p:txBody>
          <a:bodyPr vert="horz" lIns="121920" tIns="60960" rIns="121920" bIns="60960" rtlCol="0" anchor="t">
            <a:noAutofit/>
          </a:bodyPr>
          <a:lstStyle>
            <a:lvl1pPr algn="l" defTabSz="914400" rtl="0" eaLnBrk="1" latinLnBrk="0" hangingPunct="1">
              <a:spcBef>
                <a:spcPct val="0"/>
              </a:spcBef>
              <a:buNone/>
              <a:defRPr sz="4000" b="1" kern="1200" cap="all">
                <a:solidFill>
                  <a:schemeClr val="tx1"/>
                </a:solidFill>
                <a:latin typeface="+mj-lt"/>
                <a:ea typeface="+mj-ea"/>
                <a:cs typeface="+mj-cs"/>
              </a:defRPr>
            </a:lvl1pPr>
          </a:lstStyle>
          <a:p>
            <a:r>
              <a:rPr lang="lt-LT" sz="1867" dirty="0" err="1">
                <a:solidFill>
                  <a:srgbClr val="00A59B"/>
                </a:solidFill>
                <a:latin typeface="Montserrat Semi Bold" pitchFamily="50" charset="0"/>
              </a:rPr>
              <a:t>BALTIc</a:t>
            </a:r>
            <a:r>
              <a:rPr lang="lt-LT" sz="1867" dirty="0">
                <a:solidFill>
                  <a:srgbClr val="00A59B"/>
                </a:solidFill>
                <a:latin typeface="Montserrat Semi Bold" pitchFamily="50" charset="0"/>
              </a:rPr>
              <a:t> </a:t>
            </a:r>
            <a:r>
              <a:rPr lang="lt-LT" sz="1867" dirty="0" err="1">
                <a:solidFill>
                  <a:srgbClr val="00A59B"/>
                </a:solidFill>
                <a:latin typeface="Montserrat Semi Bold" pitchFamily="50" charset="0"/>
              </a:rPr>
              <a:t>TALENTs</a:t>
            </a:r>
            <a:r>
              <a:rPr lang="lt-LT" sz="1867" dirty="0">
                <a:solidFill>
                  <a:srgbClr val="00A59B"/>
                </a:solidFill>
                <a:latin typeface="Montserrat Semi Bold" pitchFamily="50" charset="0"/>
              </a:rPr>
              <a:t> </a:t>
            </a:r>
            <a:r>
              <a:rPr lang="lt-LT" sz="1867" dirty="0" err="1">
                <a:latin typeface="Montserrat Semi Bold" pitchFamily="50" charset="0"/>
              </a:rPr>
              <a:t>AcADEMy</a:t>
            </a:r>
            <a:r>
              <a:rPr lang="lt-LT" sz="1867" dirty="0">
                <a:latin typeface="Montserrat Semi Bold" pitchFamily="50" charset="0"/>
              </a:rPr>
              <a:t> – </a:t>
            </a:r>
            <a:r>
              <a:rPr lang="lt-LT" sz="2000" dirty="0"/>
              <a:t>Binarinio medžio duomenų struktūra</a:t>
            </a:r>
          </a:p>
          <a:p>
            <a:endParaRPr lang="lt-LT" sz="1867" dirty="0">
              <a:latin typeface="Montserrat Semi Bold" pitchFamily="50" charset="0"/>
            </a:endParaRPr>
          </a:p>
        </p:txBody>
      </p:sp>
    </p:spTree>
    <p:extLst>
      <p:ext uri="{BB962C8B-B14F-4D97-AF65-F5344CB8AC3E}">
        <p14:creationId xmlns:p14="http://schemas.microsoft.com/office/powerpoint/2010/main" val="2826695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7645400" y="4449087"/>
            <a:ext cx="3429000" cy="2380011"/>
          </a:xfrm>
          <a:prstGeom prst="rect">
            <a:avLst/>
          </a:prstGeom>
          <a:noFill/>
        </p:spPr>
        <p:txBody>
          <a:bodyPr wrap="square" lIns="60960" tIns="30480" rIns="60960" bIns="30480" rtlCol="0">
            <a:spAutoFit/>
          </a:bodyPr>
          <a:lstStyle/>
          <a:p>
            <a:pPr algn="r"/>
            <a:fld id="{1646BFE7-CA91-4677-8C4E-04A025466812}" type="slidenum">
              <a:rPr lang="en-US" sz="15066" b="1" smtClean="0">
                <a:latin typeface="Montserrat Light" pitchFamily="50" charset="0"/>
              </a:rPr>
              <a:t>3</a:t>
            </a:fld>
            <a:endParaRPr lang="uk-UA" sz="15066" b="1" dirty="0">
              <a:latin typeface="+mj-lt"/>
            </a:endParaRPr>
          </a:p>
        </p:txBody>
      </p:sp>
      <p:sp>
        <p:nvSpPr>
          <p:cNvPr id="2" name="TextBox 1"/>
          <p:cNvSpPr txBox="1"/>
          <p:nvPr/>
        </p:nvSpPr>
        <p:spPr>
          <a:xfrm>
            <a:off x="1376003" y="2931279"/>
            <a:ext cx="6750960" cy="892552"/>
          </a:xfrm>
          <a:prstGeom prst="rect">
            <a:avLst/>
          </a:prstGeom>
          <a:noFill/>
        </p:spPr>
        <p:txBody>
          <a:bodyPr wrap="square" lIns="60960" tIns="30480" rIns="60960" bIns="30480" rtlCol="0">
            <a:spAutoFit/>
          </a:bodyPr>
          <a:lstStyle/>
          <a:p>
            <a:pPr>
              <a:buChar char="‣"/>
            </a:pPr>
            <a:r>
              <a:rPr lang="en-US" dirty="0" err="1"/>
              <a:t>Labiausiai</a:t>
            </a:r>
            <a:r>
              <a:rPr lang="en-US" dirty="0"/>
              <a:t> </a:t>
            </a:r>
            <a:r>
              <a:rPr lang="en-US" dirty="0" err="1"/>
              <a:t>paplitęs</a:t>
            </a:r>
            <a:r>
              <a:rPr lang="en-US" dirty="0"/>
              <a:t> java unit test </a:t>
            </a:r>
            <a:r>
              <a:rPr lang="en-US" dirty="0" err="1"/>
              <a:t>paketas</a:t>
            </a:r>
            <a:r>
              <a:rPr lang="en-US" dirty="0"/>
              <a:t> </a:t>
            </a:r>
            <a:r>
              <a:rPr lang="en-US" dirty="0" err="1"/>
              <a:t>iš</a:t>
            </a:r>
            <a:r>
              <a:rPr lang="en-US" dirty="0"/>
              <a:t> </a:t>
            </a:r>
            <a:r>
              <a:rPr lang="en-US" u="sng" dirty="0">
                <a:solidFill>
                  <a:srgbClr val="FFFFFF"/>
                </a:solidFill>
                <a:hlinkClick r:id="rId2"/>
              </a:rPr>
              <a:t>junit.org</a:t>
            </a:r>
            <a:r>
              <a:rPr lang="en-US" dirty="0"/>
              <a:t> (4 </a:t>
            </a:r>
            <a:r>
              <a:rPr lang="en-US" dirty="0" err="1"/>
              <a:t>arba</a:t>
            </a:r>
            <a:r>
              <a:rPr lang="en-US" dirty="0"/>
              <a:t> 5 </a:t>
            </a:r>
            <a:r>
              <a:rPr lang="en-US" dirty="0" err="1"/>
              <a:t>versija</a:t>
            </a:r>
            <a:r>
              <a:rPr lang="en-US" dirty="0"/>
              <a:t>)</a:t>
            </a:r>
            <a:endParaRPr lang="lt-LT" dirty="0"/>
          </a:p>
          <a:p>
            <a:pPr>
              <a:buChar char="‣"/>
            </a:pPr>
            <a:r>
              <a:rPr lang="lt-LT" dirty="0" err="1"/>
              <a:t>JUnit</a:t>
            </a:r>
            <a:r>
              <a:rPr lang="lt-LT" dirty="0"/>
              <a:t> – atviro kodo sistema </a:t>
            </a:r>
            <a:r>
              <a:rPr lang="lt-LT" dirty="0" err="1"/>
              <a:t>java</a:t>
            </a:r>
            <a:r>
              <a:rPr lang="lt-LT" dirty="0"/>
              <a:t> programų automatiniams testams kurti ir naudoti.</a:t>
            </a:r>
            <a:endParaRPr lang="en-US" dirty="0"/>
          </a:p>
        </p:txBody>
      </p:sp>
      <p:sp>
        <p:nvSpPr>
          <p:cNvPr id="6" name="Rectangle 5"/>
          <p:cNvSpPr/>
          <p:nvPr/>
        </p:nvSpPr>
        <p:spPr>
          <a:xfrm>
            <a:off x="8500088" y="4185418"/>
            <a:ext cx="2777513" cy="2658948"/>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7" name="Rectangle 6"/>
          <p:cNvSpPr/>
          <p:nvPr/>
        </p:nvSpPr>
        <p:spPr>
          <a:xfrm>
            <a:off x="10884792" y="3835401"/>
            <a:ext cx="596009" cy="570567"/>
          </a:xfrm>
          <a:prstGeom prst="rect">
            <a:avLst/>
          </a:prstGeom>
          <a:solidFill>
            <a:schemeClr val="tx1">
              <a:lumMod val="85000"/>
              <a:lumOff val="15000"/>
            </a:scheme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1" name="Title 3"/>
          <p:cNvSpPr txBox="1">
            <a:spLocks/>
          </p:cNvSpPr>
          <p:nvPr/>
        </p:nvSpPr>
        <p:spPr>
          <a:xfrm>
            <a:off x="1279873" y="1999075"/>
            <a:ext cx="6570752" cy="1328325"/>
          </a:xfrm>
          <a:prstGeom prst="rect">
            <a:avLst/>
          </a:prstGeom>
        </p:spPr>
        <p:txBody>
          <a:bodyPr vert="horz" lIns="121920" tIns="60960" rIns="121920" bIns="60960" rtlCol="0" anchor="t">
            <a:noAutofit/>
          </a:bodyPr>
          <a:lstStyle>
            <a:lvl1pPr algn="l" defTabSz="914400" rtl="0" eaLnBrk="1" latinLnBrk="0" hangingPunct="1">
              <a:spcBef>
                <a:spcPct val="0"/>
              </a:spcBef>
              <a:buNone/>
              <a:defRPr sz="4000" b="1" kern="1200" cap="all">
                <a:solidFill>
                  <a:schemeClr val="tx1"/>
                </a:solidFill>
                <a:latin typeface="+mj-lt"/>
                <a:ea typeface="+mj-ea"/>
                <a:cs typeface="+mj-cs"/>
              </a:defRPr>
            </a:lvl1pPr>
          </a:lstStyle>
          <a:p>
            <a:r>
              <a:rPr lang="lt-LT" sz="3600" dirty="0"/>
              <a:t>JUNIT Testavimas</a:t>
            </a:r>
            <a:endParaRPr lang="en-US" sz="3733" b="0" dirty="0">
              <a:latin typeface="Montserrat Semi Bold" pitchFamily="50" charset="0"/>
            </a:endParaRPr>
          </a:p>
        </p:txBody>
      </p:sp>
      <p:sp>
        <p:nvSpPr>
          <p:cNvPr id="12" name="Title 3"/>
          <p:cNvSpPr txBox="1">
            <a:spLocks/>
          </p:cNvSpPr>
          <p:nvPr/>
        </p:nvSpPr>
        <p:spPr>
          <a:xfrm>
            <a:off x="1354048" y="1748838"/>
            <a:ext cx="9024392" cy="1328325"/>
          </a:xfrm>
          <a:prstGeom prst="rect">
            <a:avLst/>
          </a:prstGeom>
        </p:spPr>
        <p:txBody>
          <a:bodyPr vert="horz" lIns="121920" tIns="60960" rIns="121920" bIns="60960" rtlCol="0" anchor="t">
            <a:noAutofit/>
          </a:bodyPr>
          <a:lstStyle>
            <a:lvl1pPr algn="l" defTabSz="914400" rtl="0" eaLnBrk="1" latinLnBrk="0" hangingPunct="1">
              <a:spcBef>
                <a:spcPct val="0"/>
              </a:spcBef>
              <a:buNone/>
              <a:defRPr sz="4000" b="1" kern="1200" cap="all">
                <a:solidFill>
                  <a:schemeClr val="tx1"/>
                </a:solidFill>
                <a:latin typeface="+mj-lt"/>
                <a:ea typeface="+mj-ea"/>
                <a:cs typeface="+mj-cs"/>
              </a:defRPr>
            </a:lvl1pPr>
          </a:lstStyle>
          <a:p>
            <a:r>
              <a:rPr lang="lt-LT" sz="1867" dirty="0" err="1">
                <a:solidFill>
                  <a:srgbClr val="00A59B"/>
                </a:solidFill>
                <a:latin typeface="Montserrat Semi Bold" pitchFamily="50" charset="0"/>
              </a:rPr>
              <a:t>BALTIc</a:t>
            </a:r>
            <a:r>
              <a:rPr lang="lt-LT" sz="1867" dirty="0">
                <a:solidFill>
                  <a:srgbClr val="00A59B"/>
                </a:solidFill>
                <a:latin typeface="Montserrat Semi Bold" pitchFamily="50" charset="0"/>
              </a:rPr>
              <a:t> </a:t>
            </a:r>
            <a:r>
              <a:rPr lang="lt-LT" sz="1867" dirty="0" err="1">
                <a:solidFill>
                  <a:srgbClr val="00A59B"/>
                </a:solidFill>
                <a:latin typeface="Montserrat Semi Bold" pitchFamily="50" charset="0"/>
              </a:rPr>
              <a:t>TALENTs</a:t>
            </a:r>
            <a:r>
              <a:rPr lang="lt-LT" sz="1867" dirty="0">
                <a:solidFill>
                  <a:srgbClr val="00A59B"/>
                </a:solidFill>
                <a:latin typeface="Montserrat Semi Bold" pitchFamily="50" charset="0"/>
              </a:rPr>
              <a:t> </a:t>
            </a:r>
            <a:r>
              <a:rPr lang="lt-LT" sz="1867" dirty="0" err="1">
                <a:latin typeface="Montserrat Semi Bold" pitchFamily="50" charset="0"/>
              </a:rPr>
              <a:t>AcADEMy</a:t>
            </a:r>
            <a:r>
              <a:rPr lang="lt-LT" sz="1867" dirty="0">
                <a:latin typeface="Montserrat Semi Bold" pitchFamily="50" charset="0"/>
              </a:rPr>
              <a:t> – </a:t>
            </a:r>
            <a:r>
              <a:rPr lang="lt-LT" sz="2000" dirty="0"/>
              <a:t>Binarinio medžio duomenų struktūra</a:t>
            </a:r>
          </a:p>
          <a:p>
            <a:endParaRPr lang="lt-LT" sz="1867" dirty="0">
              <a:latin typeface="Montserrat Semi Bold" pitchFamily="50" charset="0"/>
            </a:endParaRPr>
          </a:p>
        </p:txBody>
      </p:sp>
      <p:pic>
        <p:nvPicPr>
          <p:cNvPr id="4" name="Paveikslėlis 3">
            <a:extLst>
              <a:ext uri="{FF2B5EF4-FFF2-40B4-BE49-F238E27FC236}">
                <a16:creationId xmlns:a16="http://schemas.microsoft.com/office/drawing/2014/main" id="{8932BAA6-20D3-46CD-BAA6-C5ACC87F2332}"/>
              </a:ext>
            </a:extLst>
          </p:cNvPr>
          <p:cNvPicPr>
            <a:picLocks noChangeAspect="1"/>
          </p:cNvPicPr>
          <p:nvPr/>
        </p:nvPicPr>
        <p:blipFill>
          <a:blip r:embed="rId3"/>
          <a:stretch>
            <a:fillRect/>
          </a:stretch>
        </p:blipFill>
        <p:spPr>
          <a:xfrm>
            <a:off x="3907275" y="4239509"/>
            <a:ext cx="3943350" cy="1533525"/>
          </a:xfrm>
          <a:prstGeom prst="rect">
            <a:avLst/>
          </a:prstGeom>
        </p:spPr>
      </p:pic>
      <p:sp>
        <p:nvSpPr>
          <p:cNvPr id="5" name="Stačiakampis 4">
            <a:extLst>
              <a:ext uri="{FF2B5EF4-FFF2-40B4-BE49-F238E27FC236}">
                <a16:creationId xmlns:a16="http://schemas.microsoft.com/office/drawing/2014/main" id="{9DC9B72C-4F82-4F5B-A9B4-E5466F59683A}"/>
              </a:ext>
            </a:extLst>
          </p:cNvPr>
          <p:cNvSpPr/>
          <p:nvPr/>
        </p:nvSpPr>
        <p:spPr>
          <a:xfrm>
            <a:off x="999152" y="6116400"/>
            <a:ext cx="5397760" cy="369332"/>
          </a:xfrm>
          <a:prstGeom prst="rect">
            <a:avLst/>
          </a:prstGeom>
        </p:spPr>
        <p:txBody>
          <a:bodyPr wrap="none">
            <a:spAutoFit/>
          </a:bodyPr>
          <a:lstStyle/>
          <a:p>
            <a:r>
              <a:rPr lang="en-US" dirty="0"/>
              <a:t>https://www.jetbrains.com/help/idea/create-tests.html</a:t>
            </a:r>
          </a:p>
        </p:txBody>
      </p:sp>
    </p:spTree>
    <p:extLst>
      <p:ext uri="{BB962C8B-B14F-4D97-AF65-F5344CB8AC3E}">
        <p14:creationId xmlns:p14="http://schemas.microsoft.com/office/powerpoint/2010/main" val="20203822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7645400" y="4449087"/>
            <a:ext cx="3429000" cy="2380011"/>
          </a:xfrm>
          <a:prstGeom prst="rect">
            <a:avLst/>
          </a:prstGeom>
          <a:noFill/>
        </p:spPr>
        <p:txBody>
          <a:bodyPr wrap="square" lIns="60960" tIns="30480" rIns="60960" bIns="30480" rtlCol="0">
            <a:spAutoFit/>
          </a:bodyPr>
          <a:lstStyle/>
          <a:p>
            <a:pPr algn="r"/>
            <a:fld id="{1646BFE7-CA91-4677-8C4E-04A025466812}" type="slidenum">
              <a:rPr lang="en-US" sz="15066" b="1" smtClean="0">
                <a:latin typeface="Montserrat Light" pitchFamily="50" charset="0"/>
              </a:rPr>
              <a:t>4</a:t>
            </a:fld>
            <a:endParaRPr lang="uk-UA" sz="15066" b="1" dirty="0">
              <a:latin typeface="+mj-lt"/>
            </a:endParaRPr>
          </a:p>
        </p:txBody>
      </p:sp>
      <p:sp>
        <p:nvSpPr>
          <p:cNvPr id="6" name="Rectangle 5"/>
          <p:cNvSpPr/>
          <p:nvPr/>
        </p:nvSpPr>
        <p:spPr>
          <a:xfrm>
            <a:off x="8500088" y="4185418"/>
            <a:ext cx="2777513" cy="2658948"/>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7" name="Rectangle 6"/>
          <p:cNvSpPr/>
          <p:nvPr/>
        </p:nvSpPr>
        <p:spPr>
          <a:xfrm>
            <a:off x="10884792" y="3835401"/>
            <a:ext cx="596009" cy="570567"/>
          </a:xfrm>
          <a:prstGeom prst="rect">
            <a:avLst/>
          </a:prstGeom>
          <a:solidFill>
            <a:schemeClr val="tx1">
              <a:lumMod val="85000"/>
              <a:lumOff val="15000"/>
            </a:scheme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2" name="Title 3"/>
          <p:cNvSpPr txBox="1">
            <a:spLocks/>
          </p:cNvSpPr>
          <p:nvPr/>
        </p:nvSpPr>
        <p:spPr>
          <a:xfrm>
            <a:off x="1354048" y="1748838"/>
            <a:ext cx="9024392" cy="1328325"/>
          </a:xfrm>
          <a:prstGeom prst="rect">
            <a:avLst/>
          </a:prstGeom>
        </p:spPr>
        <p:txBody>
          <a:bodyPr vert="horz" lIns="121920" tIns="60960" rIns="121920" bIns="60960" rtlCol="0" anchor="t">
            <a:noAutofit/>
          </a:bodyPr>
          <a:lstStyle>
            <a:lvl1pPr algn="l" defTabSz="914400" rtl="0" eaLnBrk="1" latinLnBrk="0" hangingPunct="1">
              <a:spcBef>
                <a:spcPct val="0"/>
              </a:spcBef>
              <a:buNone/>
              <a:defRPr sz="4000" b="1" kern="1200" cap="all">
                <a:solidFill>
                  <a:schemeClr val="tx1"/>
                </a:solidFill>
                <a:latin typeface="+mj-lt"/>
                <a:ea typeface="+mj-ea"/>
                <a:cs typeface="+mj-cs"/>
              </a:defRPr>
            </a:lvl1pPr>
          </a:lstStyle>
          <a:p>
            <a:r>
              <a:rPr lang="lt-LT" sz="1867" dirty="0" err="1">
                <a:solidFill>
                  <a:srgbClr val="00A59B"/>
                </a:solidFill>
                <a:latin typeface="Montserrat Semi Bold" pitchFamily="50" charset="0"/>
              </a:rPr>
              <a:t>BALTIc</a:t>
            </a:r>
            <a:r>
              <a:rPr lang="lt-LT" sz="1867" dirty="0">
                <a:solidFill>
                  <a:srgbClr val="00A59B"/>
                </a:solidFill>
                <a:latin typeface="Montserrat Semi Bold" pitchFamily="50" charset="0"/>
              </a:rPr>
              <a:t> </a:t>
            </a:r>
            <a:r>
              <a:rPr lang="lt-LT" sz="1867" dirty="0" err="1">
                <a:solidFill>
                  <a:srgbClr val="00A59B"/>
                </a:solidFill>
                <a:latin typeface="Montserrat Semi Bold" pitchFamily="50" charset="0"/>
              </a:rPr>
              <a:t>TALENTs</a:t>
            </a:r>
            <a:r>
              <a:rPr lang="lt-LT" sz="1867" dirty="0">
                <a:solidFill>
                  <a:srgbClr val="00A59B"/>
                </a:solidFill>
                <a:latin typeface="Montserrat Semi Bold" pitchFamily="50" charset="0"/>
              </a:rPr>
              <a:t> </a:t>
            </a:r>
            <a:r>
              <a:rPr lang="lt-LT" sz="1867" dirty="0" err="1">
                <a:latin typeface="Montserrat Semi Bold" pitchFamily="50" charset="0"/>
              </a:rPr>
              <a:t>AcADEMy</a:t>
            </a:r>
            <a:r>
              <a:rPr lang="lt-LT" sz="1867" dirty="0">
                <a:latin typeface="Montserrat Semi Bold" pitchFamily="50" charset="0"/>
              </a:rPr>
              <a:t> – </a:t>
            </a:r>
            <a:r>
              <a:rPr lang="lt-LT" sz="2000" dirty="0"/>
              <a:t>Binarinio medžio duomenų struktūra</a:t>
            </a:r>
          </a:p>
          <a:p>
            <a:endParaRPr lang="lt-LT" sz="1867" dirty="0">
              <a:latin typeface="Montserrat Semi Bold" pitchFamily="50" charset="0"/>
            </a:endParaRPr>
          </a:p>
        </p:txBody>
      </p:sp>
      <p:pic>
        <p:nvPicPr>
          <p:cNvPr id="1026" name="Picture 2" descr="Vaizdo rezultatas pagal uÅ¾klausÄ âtree for programers memeâ">
            <a:extLst>
              <a:ext uri="{FF2B5EF4-FFF2-40B4-BE49-F238E27FC236}">
                <a16:creationId xmlns:a16="http://schemas.microsoft.com/office/drawing/2014/main" id="{3A30866F-D8FE-4F99-B112-664C7826879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64507" y="2356464"/>
            <a:ext cx="4352114" cy="40615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00034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7645400" y="4449087"/>
            <a:ext cx="3429000" cy="2380011"/>
          </a:xfrm>
          <a:prstGeom prst="rect">
            <a:avLst/>
          </a:prstGeom>
          <a:noFill/>
        </p:spPr>
        <p:txBody>
          <a:bodyPr wrap="square" lIns="60960" tIns="30480" rIns="60960" bIns="30480" rtlCol="0">
            <a:spAutoFit/>
          </a:bodyPr>
          <a:lstStyle/>
          <a:p>
            <a:pPr algn="r"/>
            <a:fld id="{1646BFE7-CA91-4677-8C4E-04A025466812}" type="slidenum">
              <a:rPr lang="en-US" sz="15066" b="1" smtClean="0">
                <a:latin typeface="Montserrat Light" pitchFamily="50" charset="0"/>
              </a:rPr>
              <a:t>5</a:t>
            </a:fld>
            <a:endParaRPr lang="uk-UA" sz="15066" b="1" dirty="0">
              <a:latin typeface="+mj-lt"/>
            </a:endParaRPr>
          </a:p>
        </p:txBody>
      </p:sp>
      <p:sp>
        <p:nvSpPr>
          <p:cNvPr id="2" name="TextBox 1"/>
          <p:cNvSpPr txBox="1"/>
          <p:nvPr/>
        </p:nvSpPr>
        <p:spPr>
          <a:xfrm>
            <a:off x="1376003" y="2931278"/>
            <a:ext cx="6570752" cy="1723549"/>
          </a:xfrm>
          <a:prstGeom prst="rect">
            <a:avLst/>
          </a:prstGeom>
          <a:noFill/>
        </p:spPr>
        <p:txBody>
          <a:bodyPr wrap="square" lIns="60960" tIns="30480" rIns="60960" bIns="30480" rtlCol="0">
            <a:spAutoFit/>
          </a:bodyPr>
          <a:lstStyle/>
          <a:p>
            <a:r>
              <a:rPr lang="lt-LT" dirty="0"/>
              <a:t>Medis yra tokia hierarchinė duomenų struktūra, kurioje į kiekvieną elementą (viršūnę), išskyrus vieną, vadinamą medžio šaknimi, yra tik vienintelė nuoroda iš kito elemento (viršūnės), iš kiekvieno elemento (viršūnės) gali būti viena arba daugiau nuorodų į kitus elementus (viršūnes) ir visas kitas viršūnes galima pasiekti iš šaknies, einant nuorodomis.</a:t>
            </a:r>
            <a:endParaRPr lang="en-GB" sz="1333" i="1" dirty="0">
              <a:latin typeface="Montserrat Light" pitchFamily="50" charset="0"/>
            </a:endParaRPr>
          </a:p>
        </p:txBody>
      </p:sp>
      <p:sp>
        <p:nvSpPr>
          <p:cNvPr id="6" name="Rectangle 5"/>
          <p:cNvSpPr/>
          <p:nvPr/>
        </p:nvSpPr>
        <p:spPr>
          <a:xfrm>
            <a:off x="8500088" y="4185418"/>
            <a:ext cx="2777513" cy="2658948"/>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7" name="Rectangle 6"/>
          <p:cNvSpPr/>
          <p:nvPr/>
        </p:nvSpPr>
        <p:spPr>
          <a:xfrm>
            <a:off x="10884792" y="3835401"/>
            <a:ext cx="596009" cy="570567"/>
          </a:xfrm>
          <a:prstGeom prst="rect">
            <a:avLst/>
          </a:prstGeom>
          <a:solidFill>
            <a:schemeClr val="tx1">
              <a:lumMod val="85000"/>
              <a:lumOff val="15000"/>
            </a:scheme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1" name="Title 3"/>
          <p:cNvSpPr txBox="1">
            <a:spLocks/>
          </p:cNvSpPr>
          <p:nvPr/>
        </p:nvSpPr>
        <p:spPr>
          <a:xfrm>
            <a:off x="1279873" y="1999075"/>
            <a:ext cx="6570752" cy="1328325"/>
          </a:xfrm>
          <a:prstGeom prst="rect">
            <a:avLst/>
          </a:prstGeom>
        </p:spPr>
        <p:txBody>
          <a:bodyPr vert="horz" lIns="121920" tIns="60960" rIns="121920" bIns="60960" rtlCol="0" anchor="t">
            <a:noAutofit/>
          </a:bodyPr>
          <a:lstStyle>
            <a:lvl1pPr algn="l" defTabSz="914400" rtl="0" eaLnBrk="1" latinLnBrk="0" hangingPunct="1">
              <a:spcBef>
                <a:spcPct val="0"/>
              </a:spcBef>
              <a:buNone/>
              <a:defRPr sz="4000" b="1" kern="1200" cap="all">
                <a:solidFill>
                  <a:schemeClr val="tx1"/>
                </a:solidFill>
                <a:latin typeface="+mj-lt"/>
                <a:ea typeface="+mj-ea"/>
                <a:cs typeface="+mj-cs"/>
              </a:defRPr>
            </a:lvl1pPr>
          </a:lstStyle>
          <a:p>
            <a:r>
              <a:rPr lang="lt-LT" dirty="0"/>
              <a:t>Dvejetainis paieškos medis</a:t>
            </a:r>
            <a:endParaRPr lang="en-US" sz="3733" b="0" dirty="0">
              <a:latin typeface="Montserrat Semi Bold" pitchFamily="50" charset="0"/>
            </a:endParaRPr>
          </a:p>
        </p:txBody>
      </p:sp>
      <p:sp>
        <p:nvSpPr>
          <p:cNvPr id="12" name="Title 3"/>
          <p:cNvSpPr txBox="1">
            <a:spLocks/>
          </p:cNvSpPr>
          <p:nvPr/>
        </p:nvSpPr>
        <p:spPr>
          <a:xfrm>
            <a:off x="1354048" y="1748838"/>
            <a:ext cx="9024392" cy="1328325"/>
          </a:xfrm>
          <a:prstGeom prst="rect">
            <a:avLst/>
          </a:prstGeom>
        </p:spPr>
        <p:txBody>
          <a:bodyPr vert="horz" lIns="121920" tIns="60960" rIns="121920" bIns="60960" rtlCol="0" anchor="t">
            <a:noAutofit/>
          </a:bodyPr>
          <a:lstStyle>
            <a:lvl1pPr algn="l" defTabSz="914400" rtl="0" eaLnBrk="1" latinLnBrk="0" hangingPunct="1">
              <a:spcBef>
                <a:spcPct val="0"/>
              </a:spcBef>
              <a:buNone/>
              <a:defRPr sz="4000" b="1" kern="1200" cap="all">
                <a:solidFill>
                  <a:schemeClr val="tx1"/>
                </a:solidFill>
                <a:latin typeface="+mj-lt"/>
                <a:ea typeface="+mj-ea"/>
                <a:cs typeface="+mj-cs"/>
              </a:defRPr>
            </a:lvl1pPr>
          </a:lstStyle>
          <a:p>
            <a:r>
              <a:rPr lang="lt-LT" sz="1867" dirty="0" err="1">
                <a:solidFill>
                  <a:srgbClr val="00A59B"/>
                </a:solidFill>
                <a:latin typeface="Montserrat Semi Bold" pitchFamily="50" charset="0"/>
              </a:rPr>
              <a:t>BALTIc</a:t>
            </a:r>
            <a:r>
              <a:rPr lang="lt-LT" sz="1867" dirty="0">
                <a:solidFill>
                  <a:srgbClr val="00A59B"/>
                </a:solidFill>
                <a:latin typeface="Montserrat Semi Bold" pitchFamily="50" charset="0"/>
              </a:rPr>
              <a:t> </a:t>
            </a:r>
            <a:r>
              <a:rPr lang="lt-LT" sz="1867" dirty="0" err="1">
                <a:solidFill>
                  <a:srgbClr val="00A59B"/>
                </a:solidFill>
                <a:latin typeface="Montserrat Semi Bold" pitchFamily="50" charset="0"/>
              </a:rPr>
              <a:t>TALENTs</a:t>
            </a:r>
            <a:r>
              <a:rPr lang="lt-LT" sz="1867" dirty="0">
                <a:solidFill>
                  <a:srgbClr val="00A59B"/>
                </a:solidFill>
                <a:latin typeface="Montserrat Semi Bold" pitchFamily="50" charset="0"/>
              </a:rPr>
              <a:t> </a:t>
            </a:r>
            <a:r>
              <a:rPr lang="lt-LT" sz="1867" dirty="0" err="1">
                <a:latin typeface="Montserrat Semi Bold" pitchFamily="50" charset="0"/>
              </a:rPr>
              <a:t>AcADEMy</a:t>
            </a:r>
            <a:r>
              <a:rPr lang="lt-LT" sz="1867" dirty="0">
                <a:latin typeface="Montserrat Semi Bold" pitchFamily="50" charset="0"/>
              </a:rPr>
              <a:t> – </a:t>
            </a:r>
            <a:r>
              <a:rPr lang="lt-LT" sz="2000" dirty="0"/>
              <a:t>Binarinio medžio duomenų struktūra</a:t>
            </a:r>
          </a:p>
          <a:p>
            <a:endParaRPr lang="lt-LT" sz="1867" dirty="0">
              <a:latin typeface="Montserrat Semi Bold" pitchFamily="50" charset="0"/>
            </a:endParaRPr>
          </a:p>
        </p:txBody>
      </p:sp>
    </p:spTree>
    <p:extLst>
      <p:ext uri="{BB962C8B-B14F-4D97-AF65-F5344CB8AC3E}">
        <p14:creationId xmlns:p14="http://schemas.microsoft.com/office/powerpoint/2010/main" val="37027170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7645400" y="4449087"/>
            <a:ext cx="3429000" cy="2380011"/>
          </a:xfrm>
          <a:prstGeom prst="rect">
            <a:avLst/>
          </a:prstGeom>
          <a:noFill/>
        </p:spPr>
        <p:txBody>
          <a:bodyPr wrap="square" lIns="60960" tIns="30480" rIns="60960" bIns="30480" rtlCol="0">
            <a:spAutoFit/>
          </a:bodyPr>
          <a:lstStyle/>
          <a:p>
            <a:pPr algn="r"/>
            <a:fld id="{1646BFE7-CA91-4677-8C4E-04A025466812}" type="slidenum">
              <a:rPr lang="en-US" sz="15066" b="1" smtClean="0">
                <a:latin typeface="Montserrat Light" pitchFamily="50" charset="0"/>
              </a:rPr>
              <a:t>6</a:t>
            </a:fld>
            <a:endParaRPr lang="uk-UA" sz="15066" b="1" dirty="0">
              <a:latin typeface="+mj-lt"/>
            </a:endParaRPr>
          </a:p>
        </p:txBody>
      </p:sp>
      <p:sp>
        <p:nvSpPr>
          <p:cNvPr id="2" name="TextBox 1"/>
          <p:cNvSpPr txBox="1"/>
          <p:nvPr/>
        </p:nvSpPr>
        <p:spPr>
          <a:xfrm>
            <a:off x="1354048" y="2674134"/>
            <a:ext cx="6920884" cy="1446550"/>
          </a:xfrm>
          <a:prstGeom prst="rect">
            <a:avLst/>
          </a:prstGeom>
          <a:noFill/>
        </p:spPr>
        <p:txBody>
          <a:bodyPr wrap="square" lIns="60960" tIns="30480" rIns="60960" bIns="30480" rtlCol="0">
            <a:spAutoFit/>
          </a:bodyPr>
          <a:lstStyle/>
          <a:p>
            <a:r>
              <a:rPr lang="lt-LT" dirty="0"/>
              <a:t>Kaip jau buvo minėta, viena medžio viršūnė (į kurią nėra nuorodų) vadinama medžio šaknimi (</a:t>
            </a:r>
            <a:r>
              <a:rPr lang="lt-LT" i="1" dirty="0"/>
              <a:t>angl. </a:t>
            </a:r>
            <a:r>
              <a:rPr lang="lt-LT" i="1" dirty="0" err="1"/>
              <a:t>root</a:t>
            </a:r>
            <a:r>
              <a:rPr lang="lt-LT" dirty="0"/>
              <a:t>). Viršūnė, iš kurios nėra nuorodų į kitas viršūnes, vadinama lapu. Kiekviena nuoroda su viršūnėmis, į kurias galima patekti, pradėjus eiti ta nuoroda, vadinama medžio šaka arba </a:t>
            </a:r>
            <a:r>
              <a:rPr lang="lt-LT" dirty="0" err="1"/>
              <a:t>pomedžiu</a:t>
            </a:r>
            <a:r>
              <a:rPr lang="lt-LT" dirty="0"/>
              <a:t> (nes ši struktūra be pradinės nuorodos savo ruožtu yra medis).</a:t>
            </a:r>
            <a:endParaRPr lang="en-GB" sz="1333" i="1" dirty="0">
              <a:latin typeface="Montserrat Light" pitchFamily="50" charset="0"/>
            </a:endParaRPr>
          </a:p>
        </p:txBody>
      </p:sp>
      <p:sp>
        <p:nvSpPr>
          <p:cNvPr id="6" name="Rectangle 5"/>
          <p:cNvSpPr/>
          <p:nvPr/>
        </p:nvSpPr>
        <p:spPr>
          <a:xfrm>
            <a:off x="8500088" y="4185418"/>
            <a:ext cx="2777513" cy="2658948"/>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7" name="Rectangle 6"/>
          <p:cNvSpPr/>
          <p:nvPr/>
        </p:nvSpPr>
        <p:spPr>
          <a:xfrm>
            <a:off x="10884792" y="3835401"/>
            <a:ext cx="596009" cy="570567"/>
          </a:xfrm>
          <a:prstGeom prst="rect">
            <a:avLst/>
          </a:prstGeom>
          <a:solidFill>
            <a:schemeClr val="tx1">
              <a:lumMod val="85000"/>
              <a:lumOff val="15000"/>
            </a:scheme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1" name="Title 3"/>
          <p:cNvSpPr txBox="1">
            <a:spLocks/>
          </p:cNvSpPr>
          <p:nvPr/>
        </p:nvSpPr>
        <p:spPr>
          <a:xfrm>
            <a:off x="1279873" y="1999075"/>
            <a:ext cx="6570752" cy="1328325"/>
          </a:xfrm>
          <a:prstGeom prst="rect">
            <a:avLst/>
          </a:prstGeom>
        </p:spPr>
        <p:txBody>
          <a:bodyPr vert="horz" lIns="121920" tIns="60960" rIns="121920" bIns="60960" rtlCol="0" anchor="t">
            <a:noAutofit/>
          </a:bodyPr>
          <a:lstStyle>
            <a:lvl1pPr algn="l" defTabSz="914400" rtl="0" eaLnBrk="1" latinLnBrk="0" hangingPunct="1">
              <a:spcBef>
                <a:spcPct val="0"/>
              </a:spcBef>
              <a:buNone/>
              <a:defRPr sz="4000" b="1" kern="1200" cap="all">
                <a:solidFill>
                  <a:schemeClr val="tx1"/>
                </a:solidFill>
                <a:latin typeface="+mj-lt"/>
                <a:ea typeface="+mj-ea"/>
                <a:cs typeface="+mj-cs"/>
              </a:defRPr>
            </a:lvl1pPr>
          </a:lstStyle>
          <a:p>
            <a:r>
              <a:rPr lang="lt-LT" sz="3600" dirty="0"/>
              <a:t>Medžio struktūra</a:t>
            </a:r>
            <a:endParaRPr lang="en-US" sz="3733" b="0" dirty="0">
              <a:latin typeface="Montserrat Semi Bold" pitchFamily="50" charset="0"/>
            </a:endParaRPr>
          </a:p>
        </p:txBody>
      </p:sp>
      <p:sp>
        <p:nvSpPr>
          <p:cNvPr id="12" name="Title 3"/>
          <p:cNvSpPr txBox="1">
            <a:spLocks/>
          </p:cNvSpPr>
          <p:nvPr/>
        </p:nvSpPr>
        <p:spPr>
          <a:xfrm>
            <a:off x="1354048" y="1748838"/>
            <a:ext cx="9024392" cy="1328325"/>
          </a:xfrm>
          <a:prstGeom prst="rect">
            <a:avLst/>
          </a:prstGeom>
        </p:spPr>
        <p:txBody>
          <a:bodyPr vert="horz" lIns="121920" tIns="60960" rIns="121920" bIns="60960" rtlCol="0" anchor="t">
            <a:noAutofit/>
          </a:bodyPr>
          <a:lstStyle>
            <a:lvl1pPr algn="l" defTabSz="914400" rtl="0" eaLnBrk="1" latinLnBrk="0" hangingPunct="1">
              <a:spcBef>
                <a:spcPct val="0"/>
              </a:spcBef>
              <a:buNone/>
              <a:defRPr sz="4000" b="1" kern="1200" cap="all">
                <a:solidFill>
                  <a:schemeClr val="tx1"/>
                </a:solidFill>
                <a:latin typeface="+mj-lt"/>
                <a:ea typeface="+mj-ea"/>
                <a:cs typeface="+mj-cs"/>
              </a:defRPr>
            </a:lvl1pPr>
          </a:lstStyle>
          <a:p>
            <a:r>
              <a:rPr lang="lt-LT" sz="1867" dirty="0" err="1">
                <a:solidFill>
                  <a:srgbClr val="00A59B"/>
                </a:solidFill>
                <a:latin typeface="Montserrat Semi Bold" pitchFamily="50" charset="0"/>
              </a:rPr>
              <a:t>BALTIc</a:t>
            </a:r>
            <a:r>
              <a:rPr lang="lt-LT" sz="1867" dirty="0">
                <a:solidFill>
                  <a:srgbClr val="00A59B"/>
                </a:solidFill>
                <a:latin typeface="Montserrat Semi Bold" pitchFamily="50" charset="0"/>
              </a:rPr>
              <a:t> </a:t>
            </a:r>
            <a:r>
              <a:rPr lang="lt-LT" sz="1867" dirty="0" err="1">
                <a:solidFill>
                  <a:srgbClr val="00A59B"/>
                </a:solidFill>
                <a:latin typeface="Montserrat Semi Bold" pitchFamily="50" charset="0"/>
              </a:rPr>
              <a:t>TALENTs</a:t>
            </a:r>
            <a:r>
              <a:rPr lang="lt-LT" sz="1867" dirty="0">
                <a:solidFill>
                  <a:srgbClr val="00A59B"/>
                </a:solidFill>
                <a:latin typeface="Montserrat Semi Bold" pitchFamily="50" charset="0"/>
              </a:rPr>
              <a:t> </a:t>
            </a:r>
            <a:r>
              <a:rPr lang="lt-LT" sz="1867" dirty="0" err="1">
                <a:latin typeface="Montserrat Semi Bold" pitchFamily="50" charset="0"/>
              </a:rPr>
              <a:t>AcADEMy</a:t>
            </a:r>
            <a:r>
              <a:rPr lang="lt-LT" sz="1867" dirty="0">
                <a:latin typeface="Montserrat Semi Bold" pitchFamily="50" charset="0"/>
              </a:rPr>
              <a:t> – </a:t>
            </a:r>
            <a:r>
              <a:rPr lang="lt-LT" sz="2000" dirty="0"/>
              <a:t>Binarinio medžio duomenų struktūra</a:t>
            </a:r>
          </a:p>
          <a:p>
            <a:endParaRPr lang="lt-LT" sz="1867" dirty="0">
              <a:latin typeface="Montserrat Semi Bold" pitchFamily="50" charset="0"/>
            </a:endParaRPr>
          </a:p>
        </p:txBody>
      </p:sp>
      <p:pic>
        <p:nvPicPr>
          <p:cNvPr id="2050" name="Picture 2" descr="http://klevas.mif.vu.lt/~ragaisis/InfIvadas/DuomStr_image001.gif">
            <a:extLst>
              <a:ext uri="{FF2B5EF4-FFF2-40B4-BE49-F238E27FC236}">
                <a16:creationId xmlns:a16="http://schemas.microsoft.com/office/drawing/2014/main" id="{A096C9B0-A0FE-4494-B244-75EE2D324D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2388" y="4509841"/>
            <a:ext cx="2527017" cy="18303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41263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7645400" y="4449087"/>
            <a:ext cx="3429000" cy="2380011"/>
          </a:xfrm>
          <a:prstGeom prst="rect">
            <a:avLst/>
          </a:prstGeom>
          <a:noFill/>
        </p:spPr>
        <p:txBody>
          <a:bodyPr wrap="square" lIns="60960" tIns="30480" rIns="60960" bIns="30480" rtlCol="0">
            <a:spAutoFit/>
          </a:bodyPr>
          <a:lstStyle/>
          <a:p>
            <a:pPr algn="r"/>
            <a:fld id="{1646BFE7-CA91-4677-8C4E-04A025466812}" type="slidenum">
              <a:rPr lang="en-US" sz="15066" b="1" smtClean="0">
                <a:latin typeface="Montserrat Light" pitchFamily="50" charset="0"/>
              </a:rPr>
              <a:t>7</a:t>
            </a:fld>
            <a:endParaRPr lang="uk-UA" sz="15066" b="1" dirty="0">
              <a:latin typeface="+mj-lt"/>
            </a:endParaRPr>
          </a:p>
        </p:txBody>
      </p:sp>
      <p:sp>
        <p:nvSpPr>
          <p:cNvPr id="2" name="TextBox 1"/>
          <p:cNvSpPr txBox="1"/>
          <p:nvPr/>
        </p:nvSpPr>
        <p:spPr>
          <a:xfrm>
            <a:off x="316205" y="2749470"/>
            <a:ext cx="5431197" cy="2277547"/>
          </a:xfrm>
          <a:prstGeom prst="rect">
            <a:avLst/>
          </a:prstGeom>
          <a:noFill/>
        </p:spPr>
        <p:txBody>
          <a:bodyPr wrap="square" lIns="60960" tIns="30480" rIns="60960" bIns="30480" rtlCol="0">
            <a:spAutoFit/>
          </a:bodyPr>
          <a:lstStyle/>
          <a:p>
            <a:r>
              <a:rPr lang="lt-LT" dirty="0"/>
              <a:t>Dvejetainis paieškos medis (</a:t>
            </a:r>
            <a:r>
              <a:rPr lang="lt-LT" i="1" dirty="0"/>
              <a:t>angl. </a:t>
            </a:r>
            <a:r>
              <a:rPr lang="lt-LT" i="1" dirty="0" err="1"/>
              <a:t>binary</a:t>
            </a:r>
            <a:r>
              <a:rPr lang="lt-LT" i="1" dirty="0"/>
              <a:t> </a:t>
            </a:r>
            <a:r>
              <a:rPr lang="lt-LT" i="1" dirty="0" err="1"/>
              <a:t>search</a:t>
            </a:r>
            <a:r>
              <a:rPr lang="lt-LT" i="1" dirty="0"/>
              <a:t> </a:t>
            </a:r>
            <a:r>
              <a:rPr lang="lt-LT" i="1" dirty="0" err="1"/>
              <a:t>tree</a:t>
            </a:r>
            <a:r>
              <a:rPr lang="lt-LT" dirty="0"/>
              <a:t>) yra dvejetainis medis, kurio kiekvienai viršūnei galioja taisyklė, kad visos reikšmės esančios kairiajame </a:t>
            </a:r>
            <a:r>
              <a:rPr lang="lt-LT" dirty="0" err="1"/>
              <a:t>pomedyje</a:t>
            </a:r>
            <a:r>
              <a:rPr lang="lt-LT" dirty="0"/>
              <a:t> yra mažesnės už toje viršūnėje saugomą reikšmę, o visos reikšmės esančios dešiniajame </a:t>
            </a:r>
            <a:r>
              <a:rPr lang="lt-LT" dirty="0" err="1"/>
              <a:t>pomedyje</a:t>
            </a:r>
            <a:r>
              <a:rPr lang="lt-LT" dirty="0"/>
              <a:t> yra didesnės už toje viršūnėje saugomą reikšmę (žinoma, galima fiksuoti ir atvirkštinį surūšiavimą: kairėje daugiau, dešinėje mažiau).</a:t>
            </a:r>
            <a:endParaRPr lang="en-GB" sz="1333" i="1" dirty="0">
              <a:latin typeface="Montserrat Light" pitchFamily="50" charset="0"/>
            </a:endParaRPr>
          </a:p>
        </p:txBody>
      </p:sp>
      <p:sp>
        <p:nvSpPr>
          <p:cNvPr id="6" name="Rectangle 5"/>
          <p:cNvSpPr/>
          <p:nvPr/>
        </p:nvSpPr>
        <p:spPr>
          <a:xfrm>
            <a:off x="8500088" y="4185418"/>
            <a:ext cx="2777513" cy="2658948"/>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7" name="Rectangle 6"/>
          <p:cNvSpPr/>
          <p:nvPr/>
        </p:nvSpPr>
        <p:spPr>
          <a:xfrm>
            <a:off x="10884792" y="3835401"/>
            <a:ext cx="596009" cy="570567"/>
          </a:xfrm>
          <a:prstGeom prst="rect">
            <a:avLst/>
          </a:prstGeom>
          <a:solidFill>
            <a:schemeClr val="tx1">
              <a:lumMod val="85000"/>
              <a:lumOff val="15000"/>
            </a:scheme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1" name="Title 3"/>
          <p:cNvSpPr txBox="1">
            <a:spLocks/>
          </p:cNvSpPr>
          <p:nvPr/>
        </p:nvSpPr>
        <p:spPr>
          <a:xfrm>
            <a:off x="1279872" y="1999075"/>
            <a:ext cx="9098567" cy="1328325"/>
          </a:xfrm>
          <a:prstGeom prst="rect">
            <a:avLst/>
          </a:prstGeom>
        </p:spPr>
        <p:txBody>
          <a:bodyPr vert="horz" lIns="121920" tIns="60960" rIns="121920" bIns="60960" rtlCol="0" anchor="t">
            <a:noAutofit/>
          </a:bodyPr>
          <a:lstStyle>
            <a:lvl1pPr algn="l" defTabSz="914400" rtl="0" eaLnBrk="1" latinLnBrk="0" hangingPunct="1">
              <a:spcBef>
                <a:spcPct val="0"/>
              </a:spcBef>
              <a:buNone/>
              <a:defRPr sz="4000" b="1" kern="1200" cap="all">
                <a:solidFill>
                  <a:schemeClr val="tx1"/>
                </a:solidFill>
                <a:latin typeface="+mj-lt"/>
                <a:ea typeface="+mj-ea"/>
                <a:cs typeface="+mj-cs"/>
              </a:defRPr>
            </a:lvl1pPr>
          </a:lstStyle>
          <a:p>
            <a:r>
              <a:rPr lang="en-US" sz="3600" dirty="0" err="1"/>
              <a:t>Dvejetainis</a:t>
            </a:r>
            <a:r>
              <a:rPr lang="en-US" sz="3600" dirty="0"/>
              <a:t> </a:t>
            </a:r>
            <a:r>
              <a:rPr lang="en-US" sz="3600" dirty="0" err="1"/>
              <a:t>medis</a:t>
            </a:r>
            <a:r>
              <a:rPr lang="en-US" sz="3600" dirty="0"/>
              <a:t> (</a:t>
            </a:r>
            <a:r>
              <a:rPr lang="en-US" sz="3600" dirty="0" err="1"/>
              <a:t>angl.</a:t>
            </a:r>
            <a:r>
              <a:rPr lang="en-US" sz="3600" dirty="0"/>
              <a:t> binary tree)</a:t>
            </a:r>
            <a:endParaRPr lang="en-US" sz="3733" b="0" dirty="0">
              <a:latin typeface="Montserrat Semi Bold" pitchFamily="50" charset="0"/>
            </a:endParaRPr>
          </a:p>
        </p:txBody>
      </p:sp>
      <p:sp>
        <p:nvSpPr>
          <p:cNvPr id="12" name="Title 3"/>
          <p:cNvSpPr txBox="1">
            <a:spLocks/>
          </p:cNvSpPr>
          <p:nvPr/>
        </p:nvSpPr>
        <p:spPr>
          <a:xfrm>
            <a:off x="1354048" y="1748838"/>
            <a:ext cx="9024392" cy="1328325"/>
          </a:xfrm>
          <a:prstGeom prst="rect">
            <a:avLst/>
          </a:prstGeom>
        </p:spPr>
        <p:txBody>
          <a:bodyPr vert="horz" lIns="121920" tIns="60960" rIns="121920" bIns="60960" rtlCol="0" anchor="t">
            <a:noAutofit/>
          </a:bodyPr>
          <a:lstStyle>
            <a:lvl1pPr algn="l" defTabSz="914400" rtl="0" eaLnBrk="1" latinLnBrk="0" hangingPunct="1">
              <a:spcBef>
                <a:spcPct val="0"/>
              </a:spcBef>
              <a:buNone/>
              <a:defRPr sz="4000" b="1" kern="1200" cap="all">
                <a:solidFill>
                  <a:schemeClr val="tx1"/>
                </a:solidFill>
                <a:latin typeface="+mj-lt"/>
                <a:ea typeface="+mj-ea"/>
                <a:cs typeface="+mj-cs"/>
              </a:defRPr>
            </a:lvl1pPr>
          </a:lstStyle>
          <a:p>
            <a:r>
              <a:rPr lang="lt-LT" sz="1867" dirty="0" err="1">
                <a:solidFill>
                  <a:srgbClr val="00A59B"/>
                </a:solidFill>
                <a:latin typeface="Montserrat Semi Bold" pitchFamily="50" charset="0"/>
              </a:rPr>
              <a:t>BALTIc</a:t>
            </a:r>
            <a:r>
              <a:rPr lang="lt-LT" sz="1867" dirty="0">
                <a:solidFill>
                  <a:srgbClr val="00A59B"/>
                </a:solidFill>
                <a:latin typeface="Montserrat Semi Bold" pitchFamily="50" charset="0"/>
              </a:rPr>
              <a:t> </a:t>
            </a:r>
            <a:r>
              <a:rPr lang="lt-LT" sz="1867" dirty="0" err="1">
                <a:solidFill>
                  <a:srgbClr val="00A59B"/>
                </a:solidFill>
                <a:latin typeface="Montserrat Semi Bold" pitchFamily="50" charset="0"/>
              </a:rPr>
              <a:t>TALENTs</a:t>
            </a:r>
            <a:r>
              <a:rPr lang="lt-LT" sz="1867" dirty="0">
                <a:solidFill>
                  <a:srgbClr val="00A59B"/>
                </a:solidFill>
                <a:latin typeface="Montserrat Semi Bold" pitchFamily="50" charset="0"/>
              </a:rPr>
              <a:t> </a:t>
            </a:r>
            <a:r>
              <a:rPr lang="lt-LT" sz="1867" dirty="0" err="1">
                <a:latin typeface="Montserrat Semi Bold" pitchFamily="50" charset="0"/>
              </a:rPr>
              <a:t>AcADEMy</a:t>
            </a:r>
            <a:r>
              <a:rPr lang="lt-LT" sz="1867" dirty="0">
                <a:latin typeface="Montserrat Semi Bold" pitchFamily="50" charset="0"/>
              </a:rPr>
              <a:t> – </a:t>
            </a:r>
            <a:r>
              <a:rPr lang="lt-LT" sz="2000" dirty="0"/>
              <a:t>Binarinio medžio duomenų struktūra</a:t>
            </a:r>
          </a:p>
          <a:p>
            <a:endParaRPr lang="lt-LT" sz="1867" dirty="0">
              <a:latin typeface="Montserrat Semi Bold" pitchFamily="50" charset="0"/>
            </a:endParaRPr>
          </a:p>
        </p:txBody>
      </p:sp>
      <p:pic>
        <p:nvPicPr>
          <p:cNvPr id="3074" name="Picture 2" descr="https://www.baeldung.com/wp-content/uploads/2017/12/Tree-1.jpg">
            <a:extLst>
              <a:ext uri="{FF2B5EF4-FFF2-40B4-BE49-F238E27FC236}">
                <a16:creationId xmlns:a16="http://schemas.microsoft.com/office/drawing/2014/main" id="{97D865E7-8B05-4107-B49E-6069E1BF5B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47402" y="3312054"/>
            <a:ext cx="3057525" cy="1924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14957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7645400" y="4449087"/>
            <a:ext cx="3429000" cy="2380011"/>
          </a:xfrm>
          <a:prstGeom prst="rect">
            <a:avLst/>
          </a:prstGeom>
          <a:noFill/>
        </p:spPr>
        <p:txBody>
          <a:bodyPr wrap="square" lIns="60960" tIns="30480" rIns="60960" bIns="30480" rtlCol="0">
            <a:spAutoFit/>
          </a:bodyPr>
          <a:lstStyle/>
          <a:p>
            <a:pPr algn="r"/>
            <a:fld id="{1646BFE7-CA91-4677-8C4E-04A025466812}" type="slidenum">
              <a:rPr lang="en-US" sz="15066" b="1" smtClean="0">
                <a:latin typeface="Montserrat Light" pitchFamily="50" charset="0"/>
              </a:rPr>
              <a:t>8</a:t>
            </a:fld>
            <a:endParaRPr lang="uk-UA" sz="15066" b="1" dirty="0">
              <a:latin typeface="+mj-lt"/>
            </a:endParaRPr>
          </a:p>
        </p:txBody>
      </p:sp>
      <p:sp>
        <p:nvSpPr>
          <p:cNvPr id="2" name="TextBox 1"/>
          <p:cNvSpPr txBox="1"/>
          <p:nvPr/>
        </p:nvSpPr>
        <p:spPr>
          <a:xfrm>
            <a:off x="214604" y="2649895"/>
            <a:ext cx="8285484" cy="3939540"/>
          </a:xfrm>
          <a:prstGeom prst="rect">
            <a:avLst/>
          </a:prstGeom>
          <a:noFill/>
        </p:spPr>
        <p:txBody>
          <a:bodyPr wrap="square" lIns="60960" tIns="30480" rIns="60960" bIns="30480" rtlCol="0">
            <a:spAutoFit/>
          </a:bodyPr>
          <a:lstStyle/>
          <a:p>
            <a:r>
              <a:rPr lang="lt-LT" sz="1400" dirty="0"/>
              <a:t>Šis medis vadinamas paieškos medžiu, nes jame galima efektyviai ieškoti informacijos. Tam, kad surasti reikiamus duomenis arba įsitikinti, kad jų medyje nėra, reikės atlikti nedaugiau žingsnių nei medžio aukštis (pavyzdyje pateiktam medžiui nedaugiau kaip 3 žingsnius). Paieškos algoritmas labai paprastas:</a:t>
            </a:r>
          </a:p>
          <a:p>
            <a:pPr marL="342900" indent="-342900">
              <a:buFont typeface="+mj-lt"/>
              <a:buAutoNum type="arabicPeriod"/>
            </a:pPr>
            <a:endParaRPr lang="lt-LT" sz="1400" dirty="0"/>
          </a:p>
          <a:p>
            <a:pPr marL="342900" indent="-342900">
              <a:buFont typeface="+mj-lt"/>
              <a:buAutoNum type="arabicPeriod"/>
            </a:pPr>
            <a:r>
              <a:rPr lang="lt-LT" sz="1400" dirty="0"/>
              <a:t>Patikrinti viršūnę</a:t>
            </a:r>
          </a:p>
          <a:p>
            <a:pPr marL="342900" indent="-342900">
              <a:buFont typeface="+mj-lt"/>
              <a:buAutoNum type="arabicPeriod"/>
            </a:pPr>
            <a:endParaRPr lang="lt-LT" sz="1400" dirty="0"/>
          </a:p>
          <a:p>
            <a:pPr marL="342900" indent="-342900">
              <a:buFont typeface="+mj-lt"/>
              <a:buAutoNum type="arabicPeriod"/>
            </a:pPr>
            <a:r>
              <a:rPr lang="lt-LT" sz="1400" dirty="0"/>
              <a:t>Jei ieškoma reikšmė lygi už viršūnės reikšmei, baigti darbą "reikšmė rasta".</a:t>
            </a:r>
          </a:p>
          <a:p>
            <a:pPr marL="342900" indent="-342900">
              <a:buFont typeface="+mj-lt"/>
              <a:buAutoNum type="arabicPeriod"/>
            </a:pPr>
            <a:endParaRPr lang="lt-LT" sz="1400" dirty="0"/>
          </a:p>
          <a:p>
            <a:pPr marL="342900" indent="-342900">
              <a:buFont typeface="+mj-lt"/>
              <a:buAutoNum type="arabicPeriod"/>
            </a:pPr>
            <a:r>
              <a:rPr lang="lt-LT" sz="1400" dirty="0"/>
              <a:t>Jei ieškoma reikšmė mažesnė už viršūnės reikšmę, pereiti į kairįjį </a:t>
            </a:r>
            <a:r>
              <a:rPr lang="lt-LT" sz="1400" dirty="0" err="1"/>
              <a:t>pomedį</a:t>
            </a:r>
            <a:r>
              <a:rPr lang="lt-LT" sz="1400" dirty="0"/>
              <a:t> ir kartoti nuo 1-o žingsnio (jei jis tuščias, baigti darbą "reikšmė nerasta").</a:t>
            </a:r>
          </a:p>
          <a:p>
            <a:pPr marL="342900" indent="-342900">
              <a:buFont typeface="+mj-lt"/>
              <a:buAutoNum type="arabicPeriod"/>
            </a:pPr>
            <a:endParaRPr lang="lt-LT" sz="1400" dirty="0"/>
          </a:p>
          <a:p>
            <a:pPr marL="342900" indent="-342900">
              <a:buFont typeface="+mj-lt"/>
              <a:buAutoNum type="arabicPeriod"/>
            </a:pPr>
            <a:r>
              <a:rPr lang="lt-LT" sz="1400" dirty="0"/>
              <a:t>Jei ieškoma reikšmė didesnė už viršūnės reikšmę, pereiti į dešinįjį </a:t>
            </a:r>
            <a:r>
              <a:rPr lang="lt-LT" sz="1400" dirty="0" err="1"/>
              <a:t>pomedį</a:t>
            </a:r>
            <a:r>
              <a:rPr lang="lt-LT" sz="1400" dirty="0"/>
              <a:t> ir kartoti nuo 1-o žingsnio (jei jis tuščias, baigti darbą "reikšmė nerasta").</a:t>
            </a:r>
          </a:p>
          <a:p>
            <a:pPr marL="342900" indent="-342900">
              <a:buFont typeface="+mj-lt"/>
              <a:buAutoNum type="arabicPeriod"/>
            </a:pPr>
            <a:endParaRPr lang="lt-LT" sz="1400" dirty="0"/>
          </a:p>
          <a:p>
            <a:r>
              <a:rPr lang="lt-LT" sz="1400" dirty="0"/>
              <a:t>Jei medis subalansuotas, tai po kiekvieno žingsnio viršūnių - potencialių kandidatų sumažėja dvigubai, taigi jei turime N duomenų (viršūnių), daugiausia prireiks log2N žingsnių. Tai žymiai mažiau nei reiktų atlikti žingsnių, norint patikrinti, ar reikiami duomenys yra tiesiniame sąraše. Žinoma, jei medis nesubalansuotas, gali prireikti gerokai daugiau žingsnių nei log2N.</a:t>
            </a:r>
            <a:endParaRPr lang="en-GB" sz="1333" i="1" dirty="0">
              <a:latin typeface="Montserrat Light" pitchFamily="50" charset="0"/>
            </a:endParaRPr>
          </a:p>
        </p:txBody>
      </p:sp>
      <p:sp>
        <p:nvSpPr>
          <p:cNvPr id="6" name="Rectangle 5"/>
          <p:cNvSpPr/>
          <p:nvPr/>
        </p:nvSpPr>
        <p:spPr>
          <a:xfrm>
            <a:off x="8500088" y="4185418"/>
            <a:ext cx="2777513" cy="2658948"/>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7" name="Rectangle 6"/>
          <p:cNvSpPr/>
          <p:nvPr/>
        </p:nvSpPr>
        <p:spPr>
          <a:xfrm>
            <a:off x="10884792" y="3835401"/>
            <a:ext cx="596009" cy="570567"/>
          </a:xfrm>
          <a:prstGeom prst="rect">
            <a:avLst/>
          </a:prstGeom>
          <a:solidFill>
            <a:schemeClr val="tx1">
              <a:lumMod val="85000"/>
              <a:lumOff val="15000"/>
            </a:scheme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1" name="Title 3"/>
          <p:cNvSpPr txBox="1">
            <a:spLocks/>
          </p:cNvSpPr>
          <p:nvPr/>
        </p:nvSpPr>
        <p:spPr>
          <a:xfrm>
            <a:off x="1279872" y="1999075"/>
            <a:ext cx="9794527" cy="1328325"/>
          </a:xfrm>
          <a:prstGeom prst="rect">
            <a:avLst/>
          </a:prstGeom>
        </p:spPr>
        <p:txBody>
          <a:bodyPr vert="horz" lIns="121920" tIns="60960" rIns="121920" bIns="60960" rtlCol="0" anchor="t">
            <a:noAutofit/>
          </a:bodyPr>
          <a:lstStyle>
            <a:lvl1pPr algn="l" defTabSz="914400" rtl="0" eaLnBrk="1" latinLnBrk="0" hangingPunct="1">
              <a:spcBef>
                <a:spcPct val="0"/>
              </a:spcBef>
              <a:buNone/>
              <a:defRPr sz="4000" b="1" kern="1200" cap="all">
                <a:solidFill>
                  <a:schemeClr val="tx1"/>
                </a:solidFill>
                <a:latin typeface="+mj-lt"/>
                <a:ea typeface="+mj-ea"/>
                <a:cs typeface="+mj-cs"/>
              </a:defRPr>
            </a:lvl1pPr>
          </a:lstStyle>
          <a:p>
            <a:r>
              <a:rPr lang="lt-LT" sz="3600" dirty="0"/>
              <a:t>Dvejetainis medis vadinamas paieškos medžiu</a:t>
            </a:r>
            <a:endParaRPr lang="en-US" sz="3733" b="0" dirty="0">
              <a:latin typeface="Montserrat Semi Bold" pitchFamily="50" charset="0"/>
            </a:endParaRPr>
          </a:p>
        </p:txBody>
      </p:sp>
      <p:sp>
        <p:nvSpPr>
          <p:cNvPr id="12" name="Title 3"/>
          <p:cNvSpPr txBox="1">
            <a:spLocks/>
          </p:cNvSpPr>
          <p:nvPr/>
        </p:nvSpPr>
        <p:spPr>
          <a:xfrm>
            <a:off x="1354048" y="1748838"/>
            <a:ext cx="9024392" cy="1328325"/>
          </a:xfrm>
          <a:prstGeom prst="rect">
            <a:avLst/>
          </a:prstGeom>
        </p:spPr>
        <p:txBody>
          <a:bodyPr vert="horz" lIns="121920" tIns="60960" rIns="121920" bIns="60960" rtlCol="0" anchor="t">
            <a:noAutofit/>
          </a:bodyPr>
          <a:lstStyle>
            <a:lvl1pPr algn="l" defTabSz="914400" rtl="0" eaLnBrk="1" latinLnBrk="0" hangingPunct="1">
              <a:spcBef>
                <a:spcPct val="0"/>
              </a:spcBef>
              <a:buNone/>
              <a:defRPr sz="4000" b="1" kern="1200" cap="all">
                <a:solidFill>
                  <a:schemeClr val="tx1"/>
                </a:solidFill>
                <a:latin typeface="+mj-lt"/>
                <a:ea typeface="+mj-ea"/>
                <a:cs typeface="+mj-cs"/>
              </a:defRPr>
            </a:lvl1pPr>
          </a:lstStyle>
          <a:p>
            <a:r>
              <a:rPr lang="lt-LT" sz="1867" dirty="0" err="1">
                <a:solidFill>
                  <a:srgbClr val="00A59B"/>
                </a:solidFill>
                <a:latin typeface="Montserrat Semi Bold" pitchFamily="50" charset="0"/>
              </a:rPr>
              <a:t>BALTIc</a:t>
            </a:r>
            <a:r>
              <a:rPr lang="lt-LT" sz="1867" dirty="0">
                <a:solidFill>
                  <a:srgbClr val="00A59B"/>
                </a:solidFill>
                <a:latin typeface="Montserrat Semi Bold" pitchFamily="50" charset="0"/>
              </a:rPr>
              <a:t> </a:t>
            </a:r>
            <a:r>
              <a:rPr lang="lt-LT" sz="1867" dirty="0" err="1">
                <a:solidFill>
                  <a:srgbClr val="00A59B"/>
                </a:solidFill>
                <a:latin typeface="Montserrat Semi Bold" pitchFamily="50" charset="0"/>
              </a:rPr>
              <a:t>TALENTs</a:t>
            </a:r>
            <a:r>
              <a:rPr lang="lt-LT" sz="1867" dirty="0">
                <a:solidFill>
                  <a:srgbClr val="00A59B"/>
                </a:solidFill>
                <a:latin typeface="Montserrat Semi Bold" pitchFamily="50" charset="0"/>
              </a:rPr>
              <a:t> </a:t>
            </a:r>
            <a:r>
              <a:rPr lang="lt-LT" sz="1867" dirty="0" err="1">
                <a:latin typeface="Montserrat Semi Bold" pitchFamily="50" charset="0"/>
              </a:rPr>
              <a:t>AcADEMy</a:t>
            </a:r>
            <a:r>
              <a:rPr lang="lt-LT" sz="1867" dirty="0">
                <a:latin typeface="Montserrat Semi Bold" pitchFamily="50" charset="0"/>
              </a:rPr>
              <a:t> – </a:t>
            </a:r>
            <a:r>
              <a:rPr lang="lt-LT" sz="2000" dirty="0"/>
              <a:t>Binarinio medžio duomenų struktūra</a:t>
            </a:r>
          </a:p>
          <a:p>
            <a:endParaRPr lang="lt-LT" sz="1867" dirty="0">
              <a:latin typeface="Montserrat Semi Bold" pitchFamily="50" charset="0"/>
            </a:endParaRPr>
          </a:p>
        </p:txBody>
      </p:sp>
    </p:spTree>
    <p:extLst>
      <p:ext uri="{BB962C8B-B14F-4D97-AF65-F5344CB8AC3E}">
        <p14:creationId xmlns:p14="http://schemas.microsoft.com/office/powerpoint/2010/main" val="37094016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7645400" y="4449087"/>
            <a:ext cx="3429000" cy="2380011"/>
          </a:xfrm>
          <a:prstGeom prst="rect">
            <a:avLst/>
          </a:prstGeom>
          <a:noFill/>
        </p:spPr>
        <p:txBody>
          <a:bodyPr wrap="square" lIns="60960" tIns="30480" rIns="60960" bIns="30480" rtlCol="0">
            <a:spAutoFit/>
          </a:bodyPr>
          <a:lstStyle/>
          <a:p>
            <a:pPr algn="r"/>
            <a:fld id="{1646BFE7-CA91-4677-8C4E-04A025466812}" type="slidenum">
              <a:rPr lang="en-US" sz="15066" b="1" smtClean="0">
                <a:latin typeface="Montserrat Light" pitchFamily="50" charset="0"/>
              </a:rPr>
              <a:t>9</a:t>
            </a:fld>
            <a:endParaRPr lang="uk-UA" sz="15066" b="1" dirty="0">
              <a:latin typeface="+mj-lt"/>
            </a:endParaRPr>
          </a:p>
        </p:txBody>
      </p:sp>
      <p:sp>
        <p:nvSpPr>
          <p:cNvPr id="6" name="Rectangle 5"/>
          <p:cNvSpPr/>
          <p:nvPr/>
        </p:nvSpPr>
        <p:spPr>
          <a:xfrm>
            <a:off x="8500088" y="4185418"/>
            <a:ext cx="2777513" cy="2658948"/>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7" name="Rectangle 6"/>
          <p:cNvSpPr/>
          <p:nvPr/>
        </p:nvSpPr>
        <p:spPr>
          <a:xfrm>
            <a:off x="10884792" y="3835401"/>
            <a:ext cx="596009" cy="570567"/>
          </a:xfrm>
          <a:prstGeom prst="rect">
            <a:avLst/>
          </a:prstGeom>
          <a:solidFill>
            <a:schemeClr val="tx1">
              <a:lumMod val="85000"/>
              <a:lumOff val="15000"/>
            </a:scheme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1" name="Title 3"/>
          <p:cNvSpPr txBox="1">
            <a:spLocks/>
          </p:cNvSpPr>
          <p:nvPr/>
        </p:nvSpPr>
        <p:spPr>
          <a:xfrm>
            <a:off x="1279872" y="1999075"/>
            <a:ext cx="7498367" cy="1328325"/>
          </a:xfrm>
          <a:prstGeom prst="rect">
            <a:avLst/>
          </a:prstGeom>
        </p:spPr>
        <p:txBody>
          <a:bodyPr vert="horz" lIns="121920" tIns="60960" rIns="121920" bIns="60960" rtlCol="0" anchor="t">
            <a:noAutofit/>
          </a:bodyPr>
          <a:lstStyle>
            <a:lvl1pPr algn="l" defTabSz="914400" rtl="0" eaLnBrk="1" latinLnBrk="0" hangingPunct="1">
              <a:spcBef>
                <a:spcPct val="0"/>
              </a:spcBef>
              <a:buNone/>
              <a:defRPr sz="4000" b="1" kern="1200" cap="all">
                <a:solidFill>
                  <a:schemeClr val="tx1"/>
                </a:solidFill>
                <a:latin typeface="+mj-lt"/>
                <a:ea typeface="+mj-ea"/>
                <a:cs typeface="+mj-cs"/>
              </a:defRPr>
            </a:lvl1pPr>
          </a:lstStyle>
          <a:p>
            <a:r>
              <a:rPr lang="lt-LT" sz="3600" b="0" dirty="0">
                <a:latin typeface="Montserrat Semi Bold" pitchFamily="50" charset="0"/>
              </a:rPr>
              <a:t>Tiesinis VS medis</a:t>
            </a:r>
            <a:endParaRPr lang="en-US" sz="3733" b="0" dirty="0">
              <a:latin typeface="Montserrat Semi Bold" pitchFamily="50" charset="0"/>
            </a:endParaRPr>
          </a:p>
        </p:txBody>
      </p:sp>
      <p:sp>
        <p:nvSpPr>
          <p:cNvPr id="12" name="Title 3"/>
          <p:cNvSpPr txBox="1">
            <a:spLocks/>
          </p:cNvSpPr>
          <p:nvPr/>
        </p:nvSpPr>
        <p:spPr>
          <a:xfrm>
            <a:off x="1354048" y="1748838"/>
            <a:ext cx="9070112" cy="1328325"/>
          </a:xfrm>
          <a:prstGeom prst="rect">
            <a:avLst/>
          </a:prstGeom>
        </p:spPr>
        <p:txBody>
          <a:bodyPr vert="horz" lIns="121920" tIns="60960" rIns="121920" bIns="60960" rtlCol="0" anchor="t">
            <a:noAutofit/>
          </a:bodyPr>
          <a:lstStyle>
            <a:lvl1pPr algn="l" defTabSz="914400" rtl="0" eaLnBrk="1" latinLnBrk="0" hangingPunct="1">
              <a:spcBef>
                <a:spcPct val="0"/>
              </a:spcBef>
              <a:buNone/>
              <a:defRPr sz="4000" b="1" kern="1200" cap="all">
                <a:solidFill>
                  <a:schemeClr val="tx1"/>
                </a:solidFill>
                <a:latin typeface="+mj-lt"/>
                <a:ea typeface="+mj-ea"/>
                <a:cs typeface="+mj-cs"/>
              </a:defRPr>
            </a:lvl1pPr>
          </a:lstStyle>
          <a:p>
            <a:r>
              <a:rPr lang="lt-LT" sz="1867" dirty="0" err="1">
                <a:solidFill>
                  <a:srgbClr val="00A59B"/>
                </a:solidFill>
                <a:latin typeface="Montserrat Semi Bold" pitchFamily="50" charset="0"/>
              </a:rPr>
              <a:t>BALTIc</a:t>
            </a:r>
            <a:r>
              <a:rPr lang="lt-LT" sz="1867" dirty="0">
                <a:solidFill>
                  <a:srgbClr val="00A59B"/>
                </a:solidFill>
                <a:latin typeface="Montserrat Semi Bold" pitchFamily="50" charset="0"/>
              </a:rPr>
              <a:t> </a:t>
            </a:r>
            <a:r>
              <a:rPr lang="lt-LT" sz="1867" dirty="0" err="1">
                <a:solidFill>
                  <a:srgbClr val="00A59B"/>
                </a:solidFill>
                <a:latin typeface="Montserrat Semi Bold" pitchFamily="50" charset="0"/>
              </a:rPr>
              <a:t>TALENTs</a:t>
            </a:r>
            <a:r>
              <a:rPr lang="lt-LT" sz="1867" dirty="0">
                <a:solidFill>
                  <a:srgbClr val="00A59B"/>
                </a:solidFill>
                <a:latin typeface="Montserrat Semi Bold" pitchFamily="50" charset="0"/>
              </a:rPr>
              <a:t> </a:t>
            </a:r>
            <a:r>
              <a:rPr lang="lt-LT" sz="1867" dirty="0" err="1">
                <a:latin typeface="Montserrat Semi Bold" pitchFamily="50" charset="0"/>
              </a:rPr>
              <a:t>AcADEMy</a:t>
            </a:r>
            <a:r>
              <a:rPr lang="lt-LT" sz="1867" dirty="0">
                <a:latin typeface="Montserrat Semi Bold" pitchFamily="50" charset="0"/>
              </a:rPr>
              <a:t> – </a:t>
            </a:r>
            <a:r>
              <a:rPr lang="lt-LT" sz="2000" dirty="0"/>
              <a:t>Binarinio medžio duomenų struktūra</a:t>
            </a:r>
          </a:p>
          <a:p>
            <a:endParaRPr lang="lt-LT" sz="1867" dirty="0">
              <a:latin typeface="Montserrat Semi Bold" pitchFamily="50" charset="0"/>
            </a:endParaRPr>
          </a:p>
        </p:txBody>
      </p:sp>
      <p:sp>
        <p:nvSpPr>
          <p:cNvPr id="8" name="TextBox 10">
            <a:extLst>
              <a:ext uri="{FF2B5EF4-FFF2-40B4-BE49-F238E27FC236}">
                <a16:creationId xmlns:a16="http://schemas.microsoft.com/office/drawing/2014/main" id="{53E765C9-A84E-49FA-8B0C-81F4E6066338}"/>
              </a:ext>
            </a:extLst>
          </p:cNvPr>
          <p:cNvSpPr txBox="1">
            <a:spLocks noChangeArrowheads="1"/>
          </p:cNvSpPr>
          <p:nvPr/>
        </p:nvSpPr>
        <p:spPr bwMode="auto">
          <a:xfrm>
            <a:off x="930047" y="2677113"/>
            <a:ext cx="6254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lt-LT" altLang="lt-LT" sz="2000">
                <a:latin typeface="Arial" charset="0"/>
                <a:ea typeface="PMingLiU" pitchFamily="18" charset="-120"/>
              </a:rPr>
              <a:t>T[</a:t>
            </a:r>
            <a:r>
              <a:rPr lang="en-US" altLang="lt-LT" sz="2000">
                <a:latin typeface="Arial" charset="0"/>
                <a:ea typeface="PMingLiU" pitchFamily="18" charset="-120"/>
              </a:rPr>
              <a:t>7</a:t>
            </a:r>
            <a:r>
              <a:rPr lang="lt-LT" altLang="lt-LT" sz="2000">
                <a:latin typeface="Arial" charset="0"/>
                <a:ea typeface="PMingLiU" pitchFamily="18" charset="-120"/>
              </a:rPr>
              <a:t>]</a:t>
            </a:r>
          </a:p>
        </p:txBody>
      </p:sp>
      <p:graphicFrame>
        <p:nvGraphicFramePr>
          <p:cNvPr id="9" name="Group 3">
            <a:extLst>
              <a:ext uri="{FF2B5EF4-FFF2-40B4-BE49-F238E27FC236}">
                <a16:creationId xmlns:a16="http://schemas.microsoft.com/office/drawing/2014/main" id="{AC20AC3D-EF84-45F6-9056-DB1FB71FE7BC}"/>
              </a:ext>
            </a:extLst>
          </p:cNvPr>
          <p:cNvGraphicFramePr>
            <a:graphicFrameLocks noGrp="1"/>
          </p:cNvGraphicFramePr>
          <p:nvPr>
            <p:extLst>
              <p:ext uri="{D42A27DB-BD31-4B8C-83A1-F6EECF244321}">
                <p14:modId xmlns:p14="http://schemas.microsoft.com/office/powerpoint/2010/main" val="3260600272"/>
              </p:ext>
            </p:extLst>
          </p:nvPr>
        </p:nvGraphicFramePr>
        <p:xfrm>
          <a:off x="987197" y="3094625"/>
          <a:ext cx="504825" cy="3386138"/>
        </p:xfrm>
        <a:graphic>
          <a:graphicData uri="http://schemas.openxmlformats.org/drawingml/2006/table">
            <a:tbl>
              <a:tblPr/>
              <a:tblGrid>
                <a:gridCol w="504825">
                  <a:extLst>
                    <a:ext uri="{9D8B030D-6E8A-4147-A177-3AD203B41FA5}">
                      <a16:colId xmlns:a16="http://schemas.microsoft.com/office/drawing/2014/main" val="20000"/>
                    </a:ext>
                  </a:extLst>
                </a:gridCol>
              </a:tblGrid>
              <a:tr h="48414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400" b="1" i="0" u="none" strike="noStrike" cap="none" normalizeH="0" baseline="0" dirty="0">
                          <a:ln>
                            <a:noFill/>
                          </a:ln>
                          <a:solidFill>
                            <a:schemeClr val="tx1"/>
                          </a:solidFill>
                          <a:effectLst/>
                          <a:latin typeface="Calibri" pitchFamily="34" charset="0"/>
                          <a:cs typeface="Calibri" pitchFamily="34" charset="0"/>
                        </a:rPr>
                        <a:t>4</a:t>
                      </a:r>
                    </a:p>
                  </a:txBody>
                  <a:tcPr marL="91607" marR="91607" marT="45733" marB="45733"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0000"/>
                  </a:ext>
                </a:extLst>
              </a:tr>
              <a:tr h="48269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400" b="1" i="0" u="none" strike="noStrike" cap="none" normalizeH="0" baseline="0">
                          <a:ln>
                            <a:noFill/>
                          </a:ln>
                          <a:solidFill>
                            <a:schemeClr val="tx1"/>
                          </a:solidFill>
                          <a:effectLst/>
                          <a:latin typeface="Calibri" pitchFamily="34" charset="0"/>
                          <a:cs typeface="Calibri" pitchFamily="34" charset="0"/>
                        </a:rPr>
                        <a:t>7</a:t>
                      </a:r>
                    </a:p>
                  </a:txBody>
                  <a:tcPr marL="91607" marR="91607" marT="45733" marB="45733"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0001"/>
                  </a:ext>
                </a:extLst>
              </a:tr>
              <a:tr h="48414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400" b="1" i="0" u="none" strike="noStrike" cap="none" normalizeH="0" baseline="0" dirty="0">
                          <a:ln>
                            <a:noFill/>
                          </a:ln>
                          <a:solidFill>
                            <a:schemeClr val="tx1"/>
                          </a:solidFill>
                          <a:effectLst/>
                          <a:latin typeface="Calibri" pitchFamily="34" charset="0"/>
                          <a:cs typeface="Calibri" pitchFamily="34" charset="0"/>
                        </a:rPr>
                        <a:t>16</a:t>
                      </a:r>
                    </a:p>
                  </a:txBody>
                  <a:tcPr marL="91607" marR="91607" marT="45733" marB="45733"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0002"/>
                  </a:ext>
                </a:extLst>
              </a:tr>
              <a:tr h="48414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400" b="1" i="0" u="none" strike="noStrike" cap="none" normalizeH="0" baseline="0" dirty="0">
                          <a:ln>
                            <a:noFill/>
                          </a:ln>
                          <a:solidFill>
                            <a:schemeClr val="tx1"/>
                          </a:solidFill>
                          <a:effectLst/>
                          <a:latin typeface="Calibri" pitchFamily="34" charset="0"/>
                          <a:cs typeface="Calibri" pitchFamily="34" charset="0"/>
                        </a:rPr>
                        <a:t>20</a:t>
                      </a:r>
                    </a:p>
                  </a:txBody>
                  <a:tcPr marL="91607" marR="91607" marT="45733" marB="45733"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0003"/>
                  </a:ext>
                </a:extLst>
              </a:tr>
              <a:tr h="48414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400" b="1" i="0" u="none" strike="noStrike" cap="none" normalizeH="0" baseline="0" dirty="0">
                          <a:ln>
                            <a:noFill/>
                          </a:ln>
                          <a:solidFill>
                            <a:schemeClr val="tx1"/>
                          </a:solidFill>
                          <a:effectLst/>
                          <a:latin typeface="Calibri" pitchFamily="34" charset="0"/>
                          <a:cs typeface="Calibri" pitchFamily="34" charset="0"/>
                        </a:rPr>
                        <a:t>37</a:t>
                      </a:r>
                    </a:p>
                  </a:txBody>
                  <a:tcPr marL="91607" marR="91607" marT="45733" marB="45733"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0004"/>
                  </a:ext>
                </a:extLst>
              </a:tr>
              <a:tr h="48269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400" b="1" i="0" u="none" strike="noStrike" cap="none" normalizeH="0" baseline="0">
                          <a:ln>
                            <a:noFill/>
                          </a:ln>
                          <a:solidFill>
                            <a:schemeClr val="tx1"/>
                          </a:solidFill>
                          <a:effectLst/>
                          <a:latin typeface="Calibri" pitchFamily="34" charset="0"/>
                          <a:cs typeface="Calibri" pitchFamily="34" charset="0"/>
                        </a:rPr>
                        <a:t>38</a:t>
                      </a:r>
                    </a:p>
                  </a:txBody>
                  <a:tcPr marL="91607" marR="91607" marT="45733" marB="45733"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0005"/>
                  </a:ext>
                </a:extLst>
              </a:tr>
              <a:tr h="48414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400" b="1" i="0" u="none" strike="noStrike" cap="none" normalizeH="0" baseline="0" dirty="0">
                          <a:ln>
                            <a:noFill/>
                          </a:ln>
                          <a:solidFill>
                            <a:schemeClr val="tx1"/>
                          </a:solidFill>
                          <a:effectLst/>
                          <a:latin typeface="Calibri" pitchFamily="34" charset="0"/>
                          <a:cs typeface="Calibri" pitchFamily="34" charset="0"/>
                        </a:rPr>
                        <a:t>43</a:t>
                      </a:r>
                    </a:p>
                  </a:txBody>
                  <a:tcPr marL="91607" marR="91607" marT="45733" marB="45733"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0006"/>
                  </a:ext>
                </a:extLst>
              </a:tr>
            </a:tbl>
          </a:graphicData>
        </a:graphic>
      </p:graphicFrame>
      <p:pic>
        <p:nvPicPr>
          <p:cNvPr id="13" name="Picture 2">
            <a:extLst>
              <a:ext uri="{FF2B5EF4-FFF2-40B4-BE49-F238E27FC236}">
                <a16:creationId xmlns:a16="http://schemas.microsoft.com/office/drawing/2014/main" id="{38A38532-3E51-46CC-A570-ECC6FF8FE041}"/>
              </a:ext>
            </a:extLst>
          </p:cNvPr>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2280805" y="3327400"/>
            <a:ext cx="5708650" cy="2592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893006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403</TotalTime>
  <Words>1029</Words>
  <Application>Microsoft Office PowerPoint</Application>
  <PresentationFormat>Plačiaekranė</PresentationFormat>
  <Paragraphs>99</Paragraphs>
  <Slides>14</Slides>
  <Notes>0</Notes>
  <HiddenSlides>0</HiddenSlides>
  <MMClips>0</MMClips>
  <ScaleCrop>false</ScaleCrop>
  <HeadingPairs>
    <vt:vector size="6" baseType="variant">
      <vt:variant>
        <vt:lpstr>Naudojami šriftai</vt:lpstr>
      </vt:variant>
      <vt:variant>
        <vt:i4>5</vt:i4>
      </vt:variant>
      <vt:variant>
        <vt:lpstr>Tema</vt:lpstr>
      </vt:variant>
      <vt:variant>
        <vt:i4>1</vt:i4>
      </vt:variant>
      <vt:variant>
        <vt:lpstr>Skaidrių pavadinimai</vt:lpstr>
      </vt:variant>
      <vt:variant>
        <vt:i4>14</vt:i4>
      </vt:variant>
    </vt:vector>
  </HeadingPairs>
  <TitlesOfParts>
    <vt:vector size="20" baseType="lpstr">
      <vt:lpstr>Arial</vt:lpstr>
      <vt:lpstr>Calibri</vt:lpstr>
      <vt:lpstr>Calibri Light</vt:lpstr>
      <vt:lpstr>Montserrat Light</vt:lpstr>
      <vt:lpstr>Montserrat Semi Bold</vt:lpstr>
      <vt:lpstr>Office Theme</vt:lpstr>
      <vt:lpstr>„PowerPoint“ pateiktis</vt:lpstr>
      <vt:lpstr>„PowerPoint“ pateiktis</vt:lpstr>
      <vt:lpstr>„PowerPoint“ pateiktis</vt:lpstr>
      <vt:lpstr>„PowerPoint“ pateiktis</vt:lpstr>
      <vt:lpstr>„PowerPoint“ pateiktis</vt:lpstr>
      <vt:lpstr>„PowerPoint“ pateiktis</vt:lpstr>
      <vt:lpstr>„PowerPoint“ pateiktis</vt:lpstr>
      <vt:lpstr>„PowerPoint“ pateiktis</vt:lpstr>
      <vt:lpstr>„PowerPoint“ pateiktis</vt:lpstr>
      <vt:lpstr>„PowerPoint“ pateiktis</vt:lpstr>
      <vt:lpstr>„PowerPoint“ pateiktis</vt:lpstr>
      <vt:lpstr>„PowerPoint“ pateiktis</vt:lpstr>
      <vt:lpstr>„PowerPoint“ pateiktis</vt:lpstr>
      <vt:lpstr>„PowerPoint“ pateiktis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Klaidų tikrinimas, Try...cache blokas</dc:title>
  <dc:creator>Vytautas Naudžius</dc:creator>
  <cp:lastModifiedBy>Molis Džiugas</cp:lastModifiedBy>
  <cp:revision>56</cp:revision>
  <dcterms:created xsi:type="dcterms:W3CDTF">2018-11-10T21:15:22Z</dcterms:created>
  <dcterms:modified xsi:type="dcterms:W3CDTF">2019-02-13T20:00:10Z</dcterms:modified>
</cp:coreProperties>
</file>