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73" r:id="rId3"/>
    <p:sldId id="274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86" r:id="rId16"/>
    <p:sldId id="287" r:id="rId17"/>
    <p:sldId id="288" r:id="rId18"/>
    <p:sldId id="289" r:id="rId19"/>
    <p:sldId id="290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3020" autoAdjust="0"/>
    <p:restoredTop sz="94660"/>
  </p:normalViewPr>
  <p:slideViewPr>
    <p:cSldViewPr snapToGrid="0">
      <p:cViewPr>
        <p:scale>
          <a:sx n="100" d="100"/>
          <a:sy n="100" d="100"/>
        </p:scale>
        <p:origin x="58" y="-3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91E1D-1FC4-484D-9FC3-E597B9CAF905}" type="datetimeFigureOut">
              <a:rPr lang="en-US" smtClean="0"/>
              <a:t>2019-02-18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D458-1B2D-4155-9D9F-A51A4767A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279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91E1D-1FC4-484D-9FC3-E597B9CAF905}" type="datetimeFigureOut">
              <a:rPr lang="en-US" smtClean="0"/>
              <a:t>2019-02-18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D458-1B2D-4155-9D9F-A51A4767A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878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91E1D-1FC4-484D-9FC3-E597B9CAF905}" type="datetimeFigureOut">
              <a:rPr lang="en-US" smtClean="0"/>
              <a:t>2019-02-18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D458-1B2D-4155-9D9F-A51A4767A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655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91E1D-1FC4-484D-9FC3-E597B9CAF905}" type="datetimeFigureOut">
              <a:rPr lang="en-US" smtClean="0"/>
              <a:t>2019-02-18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D458-1B2D-4155-9D9F-A51A4767A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936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91E1D-1FC4-484D-9FC3-E597B9CAF905}" type="datetimeFigureOut">
              <a:rPr lang="en-US" smtClean="0"/>
              <a:t>2019-02-18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D458-1B2D-4155-9D9F-A51A4767A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117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91E1D-1FC4-484D-9FC3-E597B9CAF905}" type="datetimeFigureOut">
              <a:rPr lang="en-US" smtClean="0"/>
              <a:t>2019-02-18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D458-1B2D-4155-9D9F-A51A4767A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432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91E1D-1FC4-484D-9FC3-E597B9CAF905}" type="datetimeFigureOut">
              <a:rPr lang="en-US" smtClean="0"/>
              <a:t>2019-02-18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D458-1B2D-4155-9D9F-A51A4767A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051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91E1D-1FC4-484D-9FC3-E597B9CAF905}" type="datetimeFigureOut">
              <a:rPr lang="en-US" smtClean="0"/>
              <a:t>2019-02-18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D458-1B2D-4155-9D9F-A51A4767A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267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91E1D-1FC4-484D-9FC3-E597B9CAF905}" type="datetimeFigureOut">
              <a:rPr lang="en-US" smtClean="0"/>
              <a:t>2019-02-18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D458-1B2D-4155-9D9F-A51A4767A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245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91E1D-1FC4-484D-9FC3-E597B9CAF905}" type="datetimeFigureOut">
              <a:rPr lang="en-US" smtClean="0"/>
              <a:t>2019-02-18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D458-1B2D-4155-9D9F-A51A4767A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010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91E1D-1FC4-484D-9FC3-E597B9CAF905}" type="datetimeFigureOut">
              <a:rPr lang="en-US" smtClean="0"/>
              <a:t>2019-02-18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D458-1B2D-4155-9D9F-A51A4767A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273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F91E1D-1FC4-484D-9FC3-E597B9CAF905}" type="datetimeFigureOut">
              <a:rPr lang="en-US" smtClean="0"/>
              <a:t>2019-02-18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33D458-1B2D-4155-9D9F-A51A4767A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85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oftware_design_pattern" TargetMode="External"/><Relationship Id="rId2" Type="http://schemas.openxmlformats.org/officeDocument/2006/relationships/hyperlink" Target="https://en.wikipedia.org/wiki/Design_Patterns_(book)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en.wikibooks.org/w/index.php?title=Computer_Science_Design_Patterns" TargetMode="External"/><Relationship Id="rId4" Type="http://schemas.openxmlformats.org/officeDocument/2006/relationships/hyperlink" Target="http://javadesign-patterns.blogspot.lt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Abstract_factory_pattern" TargetMode="Externa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Builder_pattern" TargetMode="Externa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Factory_method_pattern" TargetMode="Externa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Prototype_pattern" TargetMode="Externa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Singleton_pattern" TargetMode="Externa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3"/>
          <p:cNvSpPr txBox="1">
            <a:spLocks/>
          </p:cNvSpPr>
          <p:nvPr/>
        </p:nvSpPr>
        <p:spPr>
          <a:xfrm>
            <a:off x="1219200" y="4505325"/>
            <a:ext cx="10363200" cy="136207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lt-LT" sz="1867" dirty="0">
                <a:solidFill>
                  <a:srgbClr val="00A59B"/>
                </a:solidFill>
                <a:latin typeface="Montserrat Semi Bold" pitchFamily="50" charset="0"/>
              </a:rPr>
              <a:t>BALTIc TALENTs </a:t>
            </a:r>
            <a:r>
              <a:rPr lang="lt-LT" sz="1867" dirty="0">
                <a:latin typeface="Montserrat Semi Bold" pitchFamily="50" charset="0"/>
              </a:rPr>
              <a:t>AcADEMy</a:t>
            </a:r>
            <a:endParaRPr lang="en-US" sz="1867" dirty="0">
              <a:latin typeface="Montserrat Semi Bold" pitchFamily="50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320800" y="4444993"/>
            <a:ext cx="3860800" cy="609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itle 3"/>
          <p:cNvSpPr txBox="1">
            <a:spLocks/>
          </p:cNvSpPr>
          <p:nvPr/>
        </p:nvSpPr>
        <p:spPr>
          <a:xfrm>
            <a:off x="1219200" y="2616200"/>
            <a:ext cx="10363200" cy="136207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6667"/>
              </a:lnSpc>
            </a:pPr>
            <a:r>
              <a:rPr lang="lt-LT" sz="5400" dirty="0" err="1"/>
              <a:t>java</a:t>
            </a:r>
            <a:r>
              <a:rPr lang="lt-LT" sz="5400" dirty="0"/>
              <a:t> projektavimo šablonai</a:t>
            </a:r>
            <a:endParaRPr lang="lt-LT" sz="5400" dirty="0">
              <a:latin typeface="Calibri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3943137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645400" y="4449087"/>
            <a:ext cx="3429000" cy="2380011"/>
          </a:xfrm>
          <a:prstGeom prst="rect">
            <a:avLst/>
          </a:prstGeom>
          <a:noFill/>
        </p:spPr>
        <p:txBody>
          <a:bodyPr wrap="square" lIns="60960" tIns="30480" rIns="60960" bIns="30480" rtlCol="0">
            <a:spAutoFit/>
          </a:bodyPr>
          <a:lstStyle/>
          <a:p>
            <a:pPr algn="r"/>
            <a:fld id="{1646BFE7-CA91-4677-8C4E-04A025466812}" type="slidenum">
              <a:rPr lang="en-US" sz="15066" b="1" smtClean="0">
                <a:latin typeface="Montserrat Light" pitchFamily="50" charset="0"/>
              </a:rPr>
              <a:t>10</a:t>
            </a:fld>
            <a:endParaRPr lang="uk-UA" sz="15066" b="1" dirty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76003" y="2931279"/>
            <a:ext cx="5431197" cy="1446550"/>
          </a:xfrm>
          <a:prstGeom prst="rect">
            <a:avLst/>
          </a:prstGeom>
          <a:noFill/>
        </p:spPr>
        <p:txBody>
          <a:bodyPr wrap="square" lIns="60960" tIns="30480" rIns="60960" bIns="30480" rtlCol="0">
            <a:spAutoFit/>
          </a:bodyPr>
          <a:lstStyle/>
          <a:p>
            <a:pPr>
              <a:buChar char="‣"/>
            </a:pPr>
            <a:r>
              <a:rPr lang="en-US" u="sng" dirty="0">
                <a:solidFill>
                  <a:srgbClr val="FFFFFF"/>
                </a:solidFill>
                <a:hlinkClick r:id="rId2"/>
              </a:rPr>
              <a:t>Design Patterns: Elements of Reusable Object-Oriented Software</a:t>
            </a:r>
          </a:p>
          <a:p>
            <a:pPr>
              <a:buChar char="‣"/>
            </a:pPr>
            <a:r>
              <a:rPr lang="en-US" u="sng" dirty="0">
                <a:solidFill>
                  <a:srgbClr val="FFFFFF"/>
                </a:solidFill>
                <a:hlinkClick r:id="rId3"/>
              </a:rPr>
              <a:t>Software design pattern</a:t>
            </a:r>
          </a:p>
          <a:p>
            <a:pPr>
              <a:buChar char="‣"/>
            </a:pPr>
            <a:r>
              <a:rPr lang="en-US" u="sng" dirty="0">
                <a:solidFill>
                  <a:srgbClr val="FFFFFF"/>
                </a:solidFill>
                <a:hlinkClick r:id="rId4"/>
              </a:rPr>
              <a:t>Java Design Patterns</a:t>
            </a:r>
          </a:p>
          <a:p>
            <a:pPr>
              <a:buChar char="‣"/>
            </a:pPr>
            <a:r>
              <a:rPr lang="en-US" u="sng" dirty="0">
                <a:solidFill>
                  <a:srgbClr val="FFFFFF"/>
                </a:solidFill>
                <a:hlinkClick r:id="rId5"/>
              </a:rPr>
              <a:t>Computer Science Design Patterns</a:t>
            </a:r>
          </a:p>
        </p:txBody>
      </p:sp>
      <p:sp>
        <p:nvSpPr>
          <p:cNvPr id="6" name="Rectangle 5"/>
          <p:cNvSpPr/>
          <p:nvPr/>
        </p:nvSpPr>
        <p:spPr>
          <a:xfrm>
            <a:off x="8500088" y="4185418"/>
            <a:ext cx="2777513" cy="265894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Rectangle 6"/>
          <p:cNvSpPr/>
          <p:nvPr/>
        </p:nvSpPr>
        <p:spPr>
          <a:xfrm>
            <a:off x="10884792" y="3835401"/>
            <a:ext cx="596009" cy="5705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Title 3"/>
          <p:cNvSpPr txBox="1">
            <a:spLocks/>
          </p:cNvSpPr>
          <p:nvPr/>
        </p:nvSpPr>
        <p:spPr>
          <a:xfrm>
            <a:off x="1279873" y="1999075"/>
            <a:ext cx="8345390" cy="132832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err="1"/>
              <a:t>nuorodos</a:t>
            </a:r>
            <a:endParaRPr lang="en-US" sz="3733" b="0" dirty="0">
              <a:latin typeface="Montserrat Semi Bold" pitchFamily="50" charset="0"/>
            </a:endParaRPr>
          </a:p>
        </p:txBody>
      </p:sp>
      <p:sp>
        <p:nvSpPr>
          <p:cNvPr id="12" name="Title 3"/>
          <p:cNvSpPr txBox="1">
            <a:spLocks/>
          </p:cNvSpPr>
          <p:nvPr/>
        </p:nvSpPr>
        <p:spPr>
          <a:xfrm>
            <a:off x="1354048" y="1748838"/>
            <a:ext cx="9024392" cy="132832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lt-LT" sz="1867" dirty="0" err="1">
                <a:solidFill>
                  <a:srgbClr val="00A59B"/>
                </a:solidFill>
                <a:latin typeface="Montserrat Semi Bold" pitchFamily="50" charset="0"/>
              </a:rPr>
              <a:t>BALTIc</a:t>
            </a:r>
            <a:r>
              <a:rPr lang="lt-LT" sz="1867" dirty="0">
                <a:solidFill>
                  <a:srgbClr val="00A59B"/>
                </a:solidFill>
                <a:latin typeface="Montserrat Semi Bold" pitchFamily="50" charset="0"/>
              </a:rPr>
              <a:t> </a:t>
            </a:r>
            <a:r>
              <a:rPr lang="lt-LT" sz="1867" dirty="0" err="1">
                <a:solidFill>
                  <a:srgbClr val="00A59B"/>
                </a:solidFill>
                <a:latin typeface="Montserrat Semi Bold" pitchFamily="50" charset="0"/>
              </a:rPr>
              <a:t>TALENTs</a:t>
            </a:r>
            <a:r>
              <a:rPr lang="lt-LT" sz="1867" dirty="0">
                <a:solidFill>
                  <a:srgbClr val="00A59B"/>
                </a:solidFill>
                <a:latin typeface="Montserrat Semi Bold" pitchFamily="50" charset="0"/>
              </a:rPr>
              <a:t> </a:t>
            </a:r>
            <a:r>
              <a:rPr lang="lt-LT" sz="1867" dirty="0" err="1">
                <a:latin typeface="Montserrat Semi Bold" pitchFamily="50" charset="0"/>
              </a:rPr>
              <a:t>AcADEMy</a:t>
            </a:r>
            <a:r>
              <a:rPr lang="lt-LT" sz="1867" dirty="0">
                <a:latin typeface="Montserrat Semi Bold" pitchFamily="50" charset="0"/>
              </a:rPr>
              <a:t> – </a:t>
            </a:r>
            <a:r>
              <a:rPr lang="lt-LT" sz="2000" dirty="0" err="1"/>
              <a:t>java</a:t>
            </a:r>
            <a:r>
              <a:rPr lang="lt-LT" sz="2000" dirty="0"/>
              <a:t> projektavimo šablonai</a:t>
            </a:r>
            <a:endParaRPr lang="lt-LT" sz="2000" dirty="0">
              <a:latin typeface="Calibri (Headings)"/>
            </a:endParaRPr>
          </a:p>
          <a:p>
            <a:endParaRPr lang="lt-LT" sz="1867" dirty="0">
              <a:latin typeface="Montserrat Semi 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28151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645400" y="4449087"/>
            <a:ext cx="3429000" cy="2380011"/>
          </a:xfrm>
          <a:prstGeom prst="rect">
            <a:avLst/>
          </a:prstGeom>
          <a:noFill/>
        </p:spPr>
        <p:txBody>
          <a:bodyPr wrap="square" lIns="60960" tIns="30480" rIns="60960" bIns="30480" rtlCol="0">
            <a:spAutoFit/>
          </a:bodyPr>
          <a:lstStyle/>
          <a:p>
            <a:pPr algn="r"/>
            <a:fld id="{1646BFE7-CA91-4677-8C4E-04A025466812}" type="slidenum">
              <a:rPr lang="en-US" sz="15066" b="1" smtClean="0">
                <a:latin typeface="Montserrat Light" pitchFamily="50" charset="0"/>
              </a:rPr>
              <a:t>11</a:t>
            </a:fld>
            <a:endParaRPr lang="uk-UA" sz="15066" b="1" dirty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76003" y="2931279"/>
            <a:ext cx="5431197" cy="1538883"/>
          </a:xfrm>
          <a:prstGeom prst="rect">
            <a:avLst/>
          </a:prstGeom>
          <a:noFill/>
        </p:spPr>
        <p:txBody>
          <a:bodyPr wrap="square" lIns="60960" tIns="30480" rIns="60960" bIns="30480" rtlCol="0">
            <a:spAutoFit/>
          </a:bodyPr>
          <a:lstStyle/>
          <a:p>
            <a:pPr>
              <a:buChar char="‣"/>
            </a:pPr>
            <a:r>
              <a:rPr lang="en-US" sz="2400" dirty="0" err="1"/>
              <a:t>Paprastai</a:t>
            </a:r>
            <a:r>
              <a:rPr lang="en-US" sz="2400" dirty="0"/>
              <a:t> </a:t>
            </a:r>
            <a:r>
              <a:rPr lang="en-US" sz="2400" dirty="0" err="1"/>
              <a:t>šablonai</a:t>
            </a:r>
            <a:r>
              <a:rPr lang="en-US" sz="2400" dirty="0"/>
              <a:t> </a:t>
            </a:r>
            <a:r>
              <a:rPr lang="en-US" sz="2400" dirty="0" err="1"/>
              <a:t>skirstomi</a:t>
            </a:r>
            <a:r>
              <a:rPr lang="en-US" sz="2400" dirty="0"/>
              <a:t> į </a:t>
            </a:r>
            <a:r>
              <a:rPr lang="en-US" sz="2400" dirty="0" err="1"/>
              <a:t>grupes</a:t>
            </a:r>
            <a:r>
              <a:rPr lang="en-US" sz="2400" dirty="0"/>
              <a:t>:</a:t>
            </a:r>
          </a:p>
          <a:p>
            <a:pPr lvl="1">
              <a:buChar char="‣"/>
            </a:pPr>
            <a:r>
              <a:rPr lang="en-US" sz="2400" dirty="0" err="1"/>
              <a:t>Sukūrimo</a:t>
            </a:r>
            <a:r>
              <a:rPr lang="en-US" sz="2400" dirty="0"/>
              <a:t> (Creational)</a:t>
            </a:r>
          </a:p>
          <a:p>
            <a:pPr lvl="1">
              <a:buChar char="‣"/>
            </a:pPr>
            <a:r>
              <a:rPr lang="en-US" sz="2400" dirty="0" err="1"/>
              <a:t>Struktūriniai</a:t>
            </a:r>
            <a:r>
              <a:rPr lang="en-US" sz="2400" dirty="0"/>
              <a:t> (Structural)</a:t>
            </a:r>
          </a:p>
          <a:p>
            <a:pPr lvl="1">
              <a:buChar char="‣"/>
            </a:pPr>
            <a:r>
              <a:rPr lang="en-US" sz="2400" dirty="0" err="1"/>
              <a:t>Elgsenos</a:t>
            </a:r>
            <a:r>
              <a:rPr lang="en-US" sz="2400" dirty="0"/>
              <a:t> (Behavioral)</a:t>
            </a:r>
          </a:p>
        </p:txBody>
      </p:sp>
      <p:sp>
        <p:nvSpPr>
          <p:cNvPr id="6" name="Rectangle 5"/>
          <p:cNvSpPr/>
          <p:nvPr/>
        </p:nvSpPr>
        <p:spPr>
          <a:xfrm>
            <a:off x="8500088" y="4185418"/>
            <a:ext cx="2777513" cy="265894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Rectangle 6"/>
          <p:cNvSpPr/>
          <p:nvPr/>
        </p:nvSpPr>
        <p:spPr>
          <a:xfrm>
            <a:off x="10884792" y="3835401"/>
            <a:ext cx="596009" cy="5705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Title 3"/>
          <p:cNvSpPr txBox="1">
            <a:spLocks/>
          </p:cNvSpPr>
          <p:nvPr/>
        </p:nvSpPr>
        <p:spPr>
          <a:xfrm>
            <a:off x="1279873" y="1999075"/>
            <a:ext cx="8345390" cy="132832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lt-LT" sz="3600" dirty="0"/>
              <a:t>šablonų tipai</a:t>
            </a:r>
            <a:endParaRPr lang="en-US" sz="3733" b="0" dirty="0">
              <a:latin typeface="Montserrat Semi Bold" pitchFamily="50" charset="0"/>
            </a:endParaRPr>
          </a:p>
        </p:txBody>
      </p:sp>
      <p:sp>
        <p:nvSpPr>
          <p:cNvPr id="12" name="Title 3"/>
          <p:cNvSpPr txBox="1">
            <a:spLocks/>
          </p:cNvSpPr>
          <p:nvPr/>
        </p:nvSpPr>
        <p:spPr>
          <a:xfrm>
            <a:off x="1354048" y="1748838"/>
            <a:ext cx="9024392" cy="132832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lt-LT" sz="1867" dirty="0" err="1">
                <a:solidFill>
                  <a:srgbClr val="00A59B"/>
                </a:solidFill>
                <a:latin typeface="Montserrat Semi Bold" pitchFamily="50" charset="0"/>
              </a:rPr>
              <a:t>BALTIc</a:t>
            </a:r>
            <a:r>
              <a:rPr lang="lt-LT" sz="1867" dirty="0">
                <a:solidFill>
                  <a:srgbClr val="00A59B"/>
                </a:solidFill>
                <a:latin typeface="Montserrat Semi Bold" pitchFamily="50" charset="0"/>
              </a:rPr>
              <a:t> </a:t>
            </a:r>
            <a:r>
              <a:rPr lang="lt-LT" sz="1867" dirty="0" err="1">
                <a:solidFill>
                  <a:srgbClr val="00A59B"/>
                </a:solidFill>
                <a:latin typeface="Montserrat Semi Bold" pitchFamily="50" charset="0"/>
              </a:rPr>
              <a:t>TALENTs</a:t>
            </a:r>
            <a:r>
              <a:rPr lang="lt-LT" sz="1867" dirty="0">
                <a:solidFill>
                  <a:srgbClr val="00A59B"/>
                </a:solidFill>
                <a:latin typeface="Montserrat Semi Bold" pitchFamily="50" charset="0"/>
              </a:rPr>
              <a:t> </a:t>
            </a:r>
            <a:r>
              <a:rPr lang="lt-LT" sz="1867" dirty="0" err="1">
                <a:latin typeface="Montserrat Semi Bold" pitchFamily="50" charset="0"/>
              </a:rPr>
              <a:t>AcADEMy</a:t>
            </a:r>
            <a:r>
              <a:rPr lang="lt-LT" sz="1867" dirty="0">
                <a:latin typeface="Montserrat Semi Bold" pitchFamily="50" charset="0"/>
              </a:rPr>
              <a:t> – </a:t>
            </a:r>
            <a:r>
              <a:rPr lang="lt-LT" sz="2000" dirty="0" err="1"/>
              <a:t>java</a:t>
            </a:r>
            <a:r>
              <a:rPr lang="lt-LT" sz="2000" dirty="0"/>
              <a:t> projektavimo šablonai</a:t>
            </a:r>
            <a:endParaRPr lang="lt-LT" sz="2000" dirty="0">
              <a:latin typeface="Calibri (Headings)"/>
            </a:endParaRPr>
          </a:p>
          <a:p>
            <a:endParaRPr lang="lt-LT" sz="1867" dirty="0">
              <a:latin typeface="Montserrat Semi 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92781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645400" y="4449087"/>
            <a:ext cx="3429000" cy="2380011"/>
          </a:xfrm>
          <a:prstGeom prst="rect">
            <a:avLst/>
          </a:prstGeom>
          <a:noFill/>
        </p:spPr>
        <p:txBody>
          <a:bodyPr wrap="square" lIns="60960" tIns="30480" rIns="60960" bIns="30480" rtlCol="0">
            <a:spAutoFit/>
          </a:bodyPr>
          <a:lstStyle/>
          <a:p>
            <a:pPr algn="r"/>
            <a:fld id="{1646BFE7-CA91-4677-8C4E-04A025466812}" type="slidenum">
              <a:rPr lang="en-US" sz="15066" b="1" smtClean="0">
                <a:latin typeface="Montserrat Light" pitchFamily="50" charset="0"/>
              </a:rPr>
              <a:t>12</a:t>
            </a:fld>
            <a:endParaRPr lang="uk-UA" sz="15066" b="1" dirty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76544" y="1421644"/>
            <a:ext cx="8123544" cy="5232202"/>
          </a:xfrm>
          <a:prstGeom prst="rect">
            <a:avLst/>
          </a:prstGeom>
          <a:noFill/>
        </p:spPr>
        <p:txBody>
          <a:bodyPr wrap="square" lIns="60960" tIns="30480" rIns="60960" bIns="30480" rtlCol="0">
            <a:spAutoFit/>
          </a:bodyPr>
          <a:lstStyle/>
          <a:p>
            <a:pPr>
              <a:buChar char="‣"/>
            </a:pPr>
            <a:r>
              <a:rPr lang="lt-LT" sz="2400" dirty="0"/>
              <a:t>Sukūrimo (</a:t>
            </a:r>
            <a:r>
              <a:rPr lang="lt-LT" sz="2400" dirty="0" err="1"/>
              <a:t>creational</a:t>
            </a:r>
            <a:r>
              <a:rPr lang="lt-LT" sz="2400" dirty="0"/>
              <a:t>) šablonai - tai šablonai kurie abstrahuoja objektų kūrimo procesą, </a:t>
            </a:r>
            <a:r>
              <a:rPr lang="lt-LT" sz="2400" dirty="0" err="1"/>
              <a:t>t.y</a:t>
            </a:r>
            <a:r>
              <a:rPr lang="lt-LT" sz="2400" dirty="0"/>
              <a:t>. padeda programos kodą padaryti nepriklausomą nuo objektų kūrimo proceso perduodant tai atlikti kitam objektui. </a:t>
            </a:r>
          </a:p>
          <a:p>
            <a:pPr>
              <a:buChar char="‣"/>
            </a:pPr>
            <a:r>
              <a:rPr lang="lt-LT" sz="2400" dirty="0"/>
              <a:t>Naudotini kada:  </a:t>
            </a:r>
          </a:p>
          <a:p>
            <a:pPr lvl="1">
              <a:buChar char="‣"/>
            </a:pPr>
            <a:r>
              <a:rPr lang="lt-LT" sz="2400" dirty="0"/>
              <a:t>Objektų kūrimas turi būti nepriklausomas</a:t>
            </a:r>
          </a:p>
          <a:p>
            <a:pPr lvl="1">
              <a:buChar char="‣"/>
            </a:pPr>
            <a:r>
              <a:rPr lang="lt-LT" sz="2400" dirty="0"/>
              <a:t>Turi būti naudojami kartu keli skirtingų klasių objektai (kompozicija)</a:t>
            </a:r>
          </a:p>
          <a:p>
            <a:pPr lvl="1">
              <a:buChar char="‣"/>
            </a:pPr>
            <a:r>
              <a:rPr lang="lt-LT" sz="2400" dirty="0"/>
              <a:t>Norima paslėpti klasių realizavimus paskelbiant tik jų </a:t>
            </a:r>
            <a:r>
              <a:rPr lang="lt-LT" sz="2400" dirty="0" err="1"/>
              <a:t>interfeisus</a:t>
            </a:r>
            <a:endParaRPr lang="lt-LT" sz="2400" dirty="0"/>
          </a:p>
          <a:p>
            <a:pPr lvl="1">
              <a:buChar char="‣"/>
            </a:pPr>
            <a:r>
              <a:rPr lang="lt-LT" sz="2400" dirty="0"/>
              <a:t>Objekto funkcionalumas gali būti praplėstas nekeičiant objekto</a:t>
            </a:r>
          </a:p>
          <a:p>
            <a:pPr lvl="1">
              <a:buChar char="‣"/>
            </a:pPr>
            <a:r>
              <a:rPr lang="lt-LT" sz="2400" dirty="0"/>
              <a:t>Gali būti sukurtas ir naudojamas tik vienas duotos klasės objektas</a:t>
            </a:r>
          </a:p>
        </p:txBody>
      </p:sp>
      <p:sp>
        <p:nvSpPr>
          <p:cNvPr id="6" name="Rectangle 5"/>
          <p:cNvSpPr/>
          <p:nvPr/>
        </p:nvSpPr>
        <p:spPr>
          <a:xfrm>
            <a:off x="8500088" y="4185418"/>
            <a:ext cx="2777513" cy="265894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Rectangle 6"/>
          <p:cNvSpPr/>
          <p:nvPr/>
        </p:nvSpPr>
        <p:spPr>
          <a:xfrm>
            <a:off x="10884792" y="3835401"/>
            <a:ext cx="596009" cy="5705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Title 3"/>
          <p:cNvSpPr txBox="1">
            <a:spLocks/>
          </p:cNvSpPr>
          <p:nvPr/>
        </p:nvSpPr>
        <p:spPr>
          <a:xfrm>
            <a:off x="1279873" y="649396"/>
            <a:ext cx="9536124" cy="132832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err="1"/>
              <a:t>sukūrimo</a:t>
            </a:r>
            <a:r>
              <a:rPr lang="en-US" sz="3600" dirty="0"/>
              <a:t> </a:t>
            </a:r>
            <a:r>
              <a:rPr lang="en-US" sz="3600" dirty="0" err="1"/>
              <a:t>šablonai</a:t>
            </a:r>
            <a:r>
              <a:rPr lang="en-US" sz="3600" dirty="0"/>
              <a:t> (Creational patterns)</a:t>
            </a:r>
            <a:endParaRPr lang="en-US" sz="3733" b="0" dirty="0">
              <a:latin typeface="Montserrat Semi Bold" pitchFamily="50" charset="0"/>
            </a:endParaRPr>
          </a:p>
        </p:txBody>
      </p:sp>
      <p:sp>
        <p:nvSpPr>
          <p:cNvPr id="12" name="Title 3"/>
          <p:cNvSpPr txBox="1">
            <a:spLocks/>
          </p:cNvSpPr>
          <p:nvPr/>
        </p:nvSpPr>
        <p:spPr>
          <a:xfrm>
            <a:off x="1279873" y="93319"/>
            <a:ext cx="9024392" cy="132832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lt-LT" sz="1867" dirty="0" err="1">
                <a:solidFill>
                  <a:srgbClr val="00A59B"/>
                </a:solidFill>
                <a:latin typeface="Montserrat Semi Bold" pitchFamily="50" charset="0"/>
              </a:rPr>
              <a:t>BALTIc</a:t>
            </a:r>
            <a:r>
              <a:rPr lang="lt-LT" sz="1867" dirty="0">
                <a:solidFill>
                  <a:srgbClr val="00A59B"/>
                </a:solidFill>
                <a:latin typeface="Montserrat Semi Bold" pitchFamily="50" charset="0"/>
              </a:rPr>
              <a:t> </a:t>
            </a:r>
            <a:r>
              <a:rPr lang="lt-LT" sz="1867" dirty="0" err="1">
                <a:solidFill>
                  <a:srgbClr val="00A59B"/>
                </a:solidFill>
                <a:latin typeface="Montserrat Semi Bold" pitchFamily="50" charset="0"/>
              </a:rPr>
              <a:t>TALENTs</a:t>
            </a:r>
            <a:r>
              <a:rPr lang="lt-LT" sz="1867" dirty="0">
                <a:solidFill>
                  <a:srgbClr val="00A59B"/>
                </a:solidFill>
                <a:latin typeface="Montserrat Semi Bold" pitchFamily="50" charset="0"/>
              </a:rPr>
              <a:t> </a:t>
            </a:r>
            <a:r>
              <a:rPr lang="lt-LT" sz="1867" dirty="0" err="1">
                <a:latin typeface="Montserrat Semi Bold" pitchFamily="50" charset="0"/>
              </a:rPr>
              <a:t>AcADEMy</a:t>
            </a:r>
            <a:r>
              <a:rPr lang="lt-LT" sz="1867" dirty="0">
                <a:latin typeface="Montserrat Semi Bold" pitchFamily="50" charset="0"/>
              </a:rPr>
              <a:t> – </a:t>
            </a:r>
            <a:r>
              <a:rPr lang="lt-LT" sz="2000" dirty="0" err="1"/>
              <a:t>java</a:t>
            </a:r>
            <a:r>
              <a:rPr lang="lt-LT" sz="2000" dirty="0"/>
              <a:t> projektavimo šablonai</a:t>
            </a:r>
            <a:endParaRPr lang="lt-LT" sz="2000" dirty="0">
              <a:latin typeface="Calibri (Headings)"/>
            </a:endParaRPr>
          </a:p>
          <a:p>
            <a:endParaRPr lang="lt-LT" sz="1867" dirty="0">
              <a:latin typeface="Montserrat Semi 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45334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645400" y="4449087"/>
            <a:ext cx="3429000" cy="2380011"/>
          </a:xfrm>
          <a:prstGeom prst="rect">
            <a:avLst/>
          </a:prstGeom>
          <a:noFill/>
        </p:spPr>
        <p:txBody>
          <a:bodyPr wrap="square" lIns="60960" tIns="30480" rIns="60960" bIns="30480" rtlCol="0">
            <a:spAutoFit/>
          </a:bodyPr>
          <a:lstStyle/>
          <a:p>
            <a:pPr algn="r"/>
            <a:fld id="{1646BFE7-CA91-4677-8C4E-04A025466812}" type="slidenum">
              <a:rPr lang="en-US" sz="15066" b="1" smtClean="0">
                <a:latin typeface="Montserrat Light" pitchFamily="50" charset="0"/>
              </a:rPr>
              <a:t>13</a:t>
            </a:fld>
            <a:endParaRPr lang="uk-UA" sz="15066" b="1" dirty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31538" y="2056891"/>
            <a:ext cx="8168550" cy="4493538"/>
          </a:xfrm>
          <a:prstGeom prst="rect">
            <a:avLst/>
          </a:prstGeom>
          <a:noFill/>
        </p:spPr>
        <p:txBody>
          <a:bodyPr wrap="square" lIns="60960" tIns="30480" rIns="60960" bIns="30480" rtlCol="0">
            <a:spAutoFit/>
          </a:bodyPr>
          <a:lstStyle/>
          <a:p>
            <a:pPr>
              <a:buChar char="‣"/>
            </a:pPr>
            <a:r>
              <a:rPr lang="lt-LT" sz="2400" dirty="0"/>
              <a:t>Abstraktaus fabriko šablonas sprendžia šias problemas:</a:t>
            </a:r>
          </a:p>
          <a:p>
            <a:pPr lvl="1">
              <a:buChar char="‣"/>
            </a:pPr>
            <a:r>
              <a:rPr lang="lt-LT" sz="2400" dirty="0"/>
              <a:t>atskirti arba padaryti nepriklausomu objekto sukūrimo procesą</a:t>
            </a:r>
          </a:p>
          <a:p>
            <a:pPr lvl="1">
              <a:buChar char="‣"/>
            </a:pPr>
            <a:r>
              <a:rPr lang="lt-LT" sz="2400" dirty="0"/>
              <a:t>padaryti klasę nepriklausomą nuo to kaip jai reikalingi objektai yra sukuriami</a:t>
            </a:r>
          </a:p>
          <a:p>
            <a:pPr lvl="1">
              <a:buChar char="‣"/>
            </a:pPr>
            <a:r>
              <a:rPr lang="lt-LT" sz="2400" dirty="0"/>
              <a:t>sukurti priklausomus arba susijusius objektus</a:t>
            </a:r>
          </a:p>
          <a:p>
            <a:pPr>
              <a:buChar char="‣"/>
            </a:pPr>
            <a:r>
              <a:rPr lang="lt-LT" sz="2400" dirty="0"/>
              <a:t>Tai atliekama paslepiant objekto kūrimą specialaus metodo, taip vadinamo fabriko, realizacijoje, kuri aprašoma tam skirtoje sąsajoje (</a:t>
            </a:r>
            <a:r>
              <a:rPr lang="lt-LT" sz="2400" dirty="0" err="1"/>
              <a:t>interface</a:t>
            </a:r>
            <a:r>
              <a:rPr lang="lt-LT" sz="2400" dirty="0"/>
              <a:t>)</a:t>
            </a:r>
          </a:p>
          <a:p>
            <a:pPr>
              <a:buChar char="‣"/>
            </a:pPr>
            <a:r>
              <a:rPr lang="lt-LT" sz="2400" dirty="0"/>
              <a:t>Objektas kuriamas kviečiant ne klasės konstruktorių, o metodą – fabriką</a:t>
            </a:r>
          </a:p>
          <a:p>
            <a:pPr>
              <a:buChar char="‣"/>
            </a:pPr>
            <a:r>
              <a:rPr lang="lt-LT" sz="2400" dirty="0">
                <a:hlinkClick r:id="rId2"/>
              </a:rPr>
              <a:t>https://en.wikipedia.org/wiki/Abstract_factory_pattern</a:t>
            </a:r>
            <a:endParaRPr lang="lt-LT" sz="2400" dirty="0"/>
          </a:p>
        </p:txBody>
      </p:sp>
      <p:sp>
        <p:nvSpPr>
          <p:cNvPr id="6" name="Rectangle 5"/>
          <p:cNvSpPr/>
          <p:nvPr/>
        </p:nvSpPr>
        <p:spPr>
          <a:xfrm>
            <a:off x="8500088" y="4185418"/>
            <a:ext cx="2777513" cy="265894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Rectangle 6"/>
          <p:cNvSpPr/>
          <p:nvPr/>
        </p:nvSpPr>
        <p:spPr>
          <a:xfrm>
            <a:off x="10884792" y="3835401"/>
            <a:ext cx="596009" cy="5705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Title 3"/>
          <p:cNvSpPr txBox="1">
            <a:spLocks/>
          </p:cNvSpPr>
          <p:nvPr/>
        </p:nvSpPr>
        <p:spPr>
          <a:xfrm>
            <a:off x="1193627" y="759127"/>
            <a:ext cx="8371751" cy="132832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err="1"/>
              <a:t>abstraktaus</a:t>
            </a:r>
            <a:r>
              <a:rPr lang="en-US" sz="3600" dirty="0"/>
              <a:t> </a:t>
            </a:r>
            <a:r>
              <a:rPr lang="en-US" sz="3600" dirty="0" err="1"/>
              <a:t>fabriko</a:t>
            </a:r>
            <a:r>
              <a:rPr lang="en-US" sz="3600" dirty="0"/>
              <a:t> </a:t>
            </a:r>
            <a:r>
              <a:rPr lang="en-US" sz="3600" dirty="0" err="1"/>
              <a:t>šablonas</a:t>
            </a:r>
            <a:r>
              <a:rPr lang="en-US" sz="3600" dirty="0"/>
              <a:t> (Abstract factory pattern)</a:t>
            </a:r>
            <a:r>
              <a:rPr lang="lt-LT" sz="3600" dirty="0"/>
              <a:t>  (3)</a:t>
            </a:r>
            <a:endParaRPr lang="en-US" sz="3733" b="0" dirty="0">
              <a:latin typeface="Montserrat Semi Bold" pitchFamily="50" charset="0"/>
            </a:endParaRPr>
          </a:p>
        </p:txBody>
      </p:sp>
      <p:sp>
        <p:nvSpPr>
          <p:cNvPr id="12" name="Title 3"/>
          <p:cNvSpPr txBox="1">
            <a:spLocks/>
          </p:cNvSpPr>
          <p:nvPr/>
        </p:nvSpPr>
        <p:spPr>
          <a:xfrm>
            <a:off x="1193627" y="213225"/>
            <a:ext cx="9024392" cy="132832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lt-LT" sz="1867" dirty="0" err="1">
                <a:solidFill>
                  <a:srgbClr val="00A59B"/>
                </a:solidFill>
                <a:latin typeface="Montserrat Semi Bold" pitchFamily="50" charset="0"/>
              </a:rPr>
              <a:t>BALTIc</a:t>
            </a:r>
            <a:r>
              <a:rPr lang="lt-LT" sz="1867" dirty="0">
                <a:solidFill>
                  <a:srgbClr val="00A59B"/>
                </a:solidFill>
                <a:latin typeface="Montserrat Semi Bold" pitchFamily="50" charset="0"/>
              </a:rPr>
              <a:t> </a:t>
            </a:r>
            <a:r>
              <a:rPr lang="lt-LT" sz="1867" dirty="0" err="1">
                <a:solidFill>
                  <a:srgbClr val="00A59B"/>
                </a:solidFill>
                <a:latin typeface="Montserrat Semi Bold" pitchFamily="50" charset="0"/>
              </a:rPr>
              <a:t>TALENTs</a:t>
            </a:r>
            <a:r>
              <a:rPr lang="lt-LT" sz="1867" dirty="0">
                <a:solidFill>
                  <a:srgbClr val="00A59B"/>
                </a:solidFill>
                <a:latin typeface="Montserrat Semi Bold" pitchFamily="50" charset="0"/>
              </a:rPr>
              <a:t> </a:t>
            </a:r>
            <a:r>
              <a:rPr lang="lt-LT" sz="1867" dirty="0" err="1">
                <a:latin typeface="Montserrat Semi Bold" pitchFamily="50" charset="0"/>
              </a:rPr>
              <a:t>AcADEMy</a:t>
            </a:r>
            <a:r>
              <a:rPr lang="lt-LT" sz="1867" dirty="0">
                <a:latin typeface="Montserrat Semi Bold" pitchFamily="50" charset="0"/>
              </a:rPr>
              <a:t> – </a:t>
            </a:r>
            <a:r>
              <a:rPr lang="lt-LT" sz="2000" dirty="0" err="1"/>
              <a:t>java</a:t>
            </a:r>
            <a:r>
              <a:rPr lang="lt-LT" sz="2000" dirty="0"/>
              <a:t> projektavimo šablonai</a:t>
            </a:r>
            <a:endParaRPr lang="lt-LT" sz="2000" dirty="0">
              <a:latin typeface="Calibri (Headings)"/>
            </a:endParaRPr>
          </a:p>
          <a:p>
            <a:endParaRPr lang="lt-LT" sz="1867" dirty="0">
              <a:latin typeface="Montserrat Semi 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45043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645400" y="4449087"/>
            <a:ext cx="3429000" cy="2380011"/>
          </a:xfrm>
          <a:prstGeom prst="rect">
            <a:avLst/>
          </a:prstGeom>
          <a:noFill/>
        </p:spPr>
        <p:txBody>
          <a:bodyPr wrap="square" lIns="60960" tIns="30480" rIns="60960" bIns="30480" rtlCol="0">
            <a:spAutoFit/>
          </a:bodyPr>
          <a:lstStyle/>
          <a:p>
            <a:pPr algn="r"/>
            <a:fld id="{1646BFE7-CA91-4677-8C4E-04A025466812}" type="slidenum">
              <a:rPr lang="en-US" sz="15066" b="1" smtClean="0">
                <a:latin typeface="Montserrat Light" pitchFamily="50" charset="0"/>
              </a:rPr>
              <a:t>14</a:t>
            </a:fld>
            <a:endParaRPr lang="uk-UA" sz="15066" b="1" dirty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26697" y="2931279"/>
            <a:ext cx="7973392" cy="3754874"/>
          </a:xfrm>
          <a:prstGeom prst="rect">
            <a:avLst/>
          </a:prstGeom>
          <a:noFill/>
        </p:spPr>
        <p:txBody>
          <a:bodyPr wrap="square" lIns="60960" tIns="30480" rIns="60960" bIns="30480" rtlCol="0">
            <a:spAutoFit/>
          </a:bodyPr>
          <a:lstStyle/>
          <a:p>
            <a:pPr>
              <a:buChar char="‣"/>
            </a:pPr>
            <a:r>
              <a:rPr lang="lt-LT" sz="2400" dirty="0"/>
              <a:t>Kūrėjo šablonas sprendžia šias problemas:</a:t>
            </a:r>
          </a:p>
          <a:p>
            <a:pPr lvl="1">
              <a:buChar char="‣"/>
            </a:pPr>
            <a:r>
              <a:rPr lang="lt-LT" sz="2400" dirty="0"/>
              <a:t>supaprastinti sudėtingo objekto kūrimo procesą</a:t>
            </a:r>
          </a:p>
          <a:p>
            <a:pPr>
              <a:buChar char="‣"/>
            </a:pPr>
            <a:r>
              <a:rPr lang="lt-LT" sz="2400" dirty="0"/>
              <a:t>Tai atliekama objekto kūrimą patikint kitai klasei, vadinamai kūrėju (</a:t>
            </a:r>
            <a:r>
              <a:rPr lang="lt-LT" sz="2400" dirty="0" err="1"/>
              <a:t>Builder</a:t>
            </a:r>
            <a:r>
              <a:rPr lang="lt-LT" sz="2400" dirty="0"/>
              <a:t>), kurio metodų pagalba objektas palaipsniui konstruojamas/aprašomas ir gale sukuriamas</a:t>
            </a:r>
          </a:p>
          <a:p>
            <a:pPr>
              <a:buChar char="‣"/>
            </a:pPr>
            <a:r>
              <a:rPr lang="lt-LT" sz="2400" dirty="0"/>
              <a:t>Privalumas - lengvai kuriami skirtingų parametrų objektai. Jų kūrimo procesas paslėptas</a:t>
            </a:r>
          </a:p>
          <a:p>
            <a:pPr>
              <a:buChar char="‣"/>
            </a:pPr>
            <a:r>
              <a:rPr lang="lt-LT" sz="2400" dirty="0"/>
              <a:t>Trūkumas - reikia sukurti atskiras statytojo klases kiekvienai statomų objektų klasei</a:t>
            </a:r>
          </a:p>
          <a:p>
            <a:pPr>
              <a:buChar char="‣"/>
            </a:pPr>
            <a:r>
              <a:rPr lang="lt-LT" sz="2400" dirty="0">
                <a:hlinkClick r:id="rId2"/>
              </a:rPr>
              <a:t>https://en.wikipedia.org/wiki/Builder_pattern</a:t>
            </a:r>
            <a:endParaRPr lang="lt-LT" sz="2400" dirty="0"/>
          </a:p>
        </p:txBody>
      </p:sp>
      <p:sp>
        <p:nvSpPr>
          <p:cNvPr id="6" name="Rectangle 5"/>
          <p:cNvSpPr/>
          <p:nvPr/>
        </p:nvSpPr>
        <p:spPr>
          <a:xfrm>
            <a:off x="8500088" y="4185418"/>
            <a:ext cx="2777513" cy="265894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Rectangle 6"/>
          <p:cNvSpPr/>
          <p:nvPr/>
        </p:nvSpPr>
        <p:spPr>
          <a:xfrm>
            <a:off x="10884792" y="3835401"/>
            <a:ext cx="596009" cy="5705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Title 3"/>
          <p:cNvSpPr txBox="1">
            <a:spLocks/>
          </p:cNvSpPr>
          <p:nvPr/>
        </p:nvSpPr>
        <p:spPr>
          <a:xfrm>
            <a:off x="1279873" y="1999075"/>
            <a:ext cx="8345390" cy="132832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lt-LT" sz="3600" dirty="0"/>
              <a:t>Kūrėjo šablonas (</a:t>
            </a:r>
            <a:r>
              <a:rPr lang="lt-LT" sz="3600" dirty="0" err="1"/>
              <a:t>builder</a:t>
            </a:r>
            <a:r>
              <a:rPr lang="lt-LT" sz="3600" dirty="0"/>
              <a:t> </a:t>
            </a:r>
            <a:r>
              <a:rPr lang="lt-LT" sz="3600" dirty="0" err="1"/>
              <a:t>pattern</a:t>
            </a:r>
            <a:r>
              <a:rPr lang="lt-LT" sz="3600" dirty="0"/>
              <a:t>) (4)</a:t>
            </a:r>
            <a:endParaRPr lang="en-US" sz="3733" b="0" dirty="0">
              <a:latin typeface="Montserrat Semi Bold" pitchFamily="50" charset="0"/>
            </a:endParaRPr>
          </a:p>
        </p:txBody>
      </p:sp>
      <p:sp>
        <p:nvSpPr>
          <p:cNvPr id="12" name="Title 3"/>
          <p:cNvSpPr txBox="1">
            <a:spLocks/>
          </p:cNvSpPr>
          <p:nvPr/>
        </p:nvSpPr>
        <p:spPr>
          <a:xfrm>
            <a:off x="1354048" y="1748838"/>
            <a:ext cx="9024392" cy="132832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lt-LT" sz="1867" dirty="0" err="1">
                <a:solidFill>
                  <a:srgbClr val="00A59B"/>
                </a:solidFill>
                <a:latin typeface="Montserrat Semi Bold" pitchFamily="50" charset="0"/>
              </a:rPr>
              <a:t>BALTIc</a:t>
            </a:r>
            <a:r>
              <a:rPr lang="lt-LT" sz="1867" dirty="0">
                <a:solidFill>
                  <a:srgbClr val="00A59B"/>
                </a:solidFill>
                <a:latin typeface="Montserrat Semi Bold" pitchFamily="50" charset="0"/>
              </a:rPr>
              <a:t> </a:t>
            </a:r>
            <a:r>
              <a:rPr lang="lt-LT" sz="1867" dirty="0" err="1">
                <a:solidFill>
                  <a:srgbClr val="00A59B"/>
                </a:solidFill>
                <a:latin typeface="Montserrat Semi Bold" pitchFamily="50" charset="0"/>
              </a:rPr>
              <a:t>TALENTs</a:t>
            </a:r>
            <a:r>
              <a:rPr lang="lt-LT" sz="1867" dirty="0">
                <a:solidFill>
                  <a:srgbClr val="00A59B"/>
                </a:solidFill>
                <a:latin typeface="Montserrat Semi Bold" pitchFamily="50" charset="0"/>
              </a:rPr>
              <a:t> </a:t>
            </a:r>
            <a:r>
              <a:rPr lang="lt-LT" sz="1867" dirty="0" err="1">
                <a:latin typeface="Montserrat Semi Bold" pitchFamily="50" charset="0"/>
              </a:rPr>
              <a:t>AcADEMy</a:t>
            </a:r>
            <a:r>
              <a:rPr lang="lt-LT" sz="1867" dirty="0">
                <a:latin typeface="Montserrat Semi Bold" pitchFamily="50" charset="0"/>
              </a:rPr>
              <a:t> – </a:t>
            </a:r>
            <a:r>
              <a:rPr lang="lt-LT" sz="2000" dirty="0" err="1"/>
              <a:t>java</a:t>
            </a:r>
            <a:r>
              <a:rPr lang="lt-LT" sz="2000" dirty="0"/>
              <a:t> projektavimo šablonai</a:t>
            </a:r>
            <a:endParaRPr lang="lt-LT" sz="2000" dirty="0">
              <a:latin typeface="Calibri (Headings)"/>
            </a:endParaRPr>
          </a:p>
          <a:p>
            <a:endParaRPr lang="lt-LT" sz="1867" dirty="0">
              <a:latin typeface="Montserrat Semi 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89352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645400" y="4449087"/>
            <a:ext cx="3429000" cy="2380011"/>
          </a:xfrm>
          <a:prstGeom prst="rect">
            <a:avLst/>
          </a:prstGeom>
          <a:noFill/>
        </p:spPr>
        <p:txBody>
          <a:bodyPr wrap="square" lIns="60960" tIns="30480" rIns="60960" bIns="30480" rtlCol="0">
            <a:spAutoFit/>
          </a:bodyPr>
          <a:lstStyle/>
          <a:p>
            <a:pPr algn="r"/>
            <a:fld id="{1646BFE7-CA91-4677-8C4E-04A025466812}" type="slidenum">
              <a:rPr lang="en-US" sz="15066" b="1" smtClean="0">
                <a:latin typeface="Montserrat Light" pitchFamily="50" charset="0"/>
              </a:rPr>
              <a:t>15</a:t>
            </a:fld>
            <a:endParaRPr lang="uk-UA" sz="15066" b="1" dirty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15069" y="1882990"/>
            <a:ext cx="7681818" cy="3385542"/>
          </a:xfrm>
          <a:prstGeom prst="rect">
            <a:avLst/>
          </a:prstGeom>
          <a:noFill/>
        </p:spPr>
        <p:txBody>
          <a:bodyPr wrap="square" lIns="60960" tIns="30480" rIns="60960" bIns="30480" rtlCol="0">
            <a:spAutoFit/>
          </a:bodyPr>
          <a:lstStyle/>
          <a:p>
            <a:pPr>
              <a:buChar char="‣"/>
            </a:pPr>
            <a:r>
              <a:rPr lang="lt-LT" sz="2400" dirty="0"/>
              <a:t>Fabriko-metodo šablonas sprendžia šias problemas:</a:t>
            </a:r>
          </a:p>
          <a:p>
            <a:pPr lvl="1">
              <a:buChar char="‣"/>
            </a:pPr>
            <a:r>
              <a:rPr lang="lt-LT" sz="2400" dirty="0"/>
              <a:t>sukurti objektą nežinant ir nenurodant kokio tiksliai klasės objekto reikia ir koks objektas sukuriamas yra apsprendžiama </a:t>
            </a:r>
            <a:r>
              <a:rPr lang="lt-LT" sz="2400" dirty="0" err="1"/>
              <a:t>sub</a:t>
            </a:r>
            <a:r>
              <a:rPr lang="lt-LT" sz="2400" dirty="0"/>
              <a:t>-klasėse </a:t>
            </a:r>
          </a:p>
          <a:p>
            <a:pPr>
              <a:buChar char="‣"/>
            </a:pPr>
            <a:r>
              <a:rPr lang="lt-LT" sz="2400" dirty="0"/>
              <a:t>Tai atliekama kuriant objektą kviečiant metodą-fabriką pagal </a:t>
            </a:r>
            <a:r>
              <a:rPr lang="lt-LT" sz="2400" dirty="0" err="1"/>
              <a:t>interfeisą</a:t>
            </a:r>
            <a:r>
              <a:rPr lang="lt-LT" sz="2400" dirty="0"/>
              <a:t>, kurį realizuoja kažkokios </a:t>
            </a:r>
            <a:r>
              <a:rPr lang="lt-LT" sz="2400" dirty="0" err="1"/>
              <a:t>sub</a:t>
            </a:r>
            <a:r>
              <a:rPr lang="lt-LT" sz="2400" dirty="0"/>
              <a:t>-klasės arba kviečiant bazinės klasės metodą-fabriką, kuris yra </a:t>
            </a:r>
            <a:r>
              <a:rPr lang="lt-LT" sz="2400" dirty="0" err="1"/>
              <a:t>sub</a:t>
            </a:r>
            <a:r>
              <a:rPr lang="lt-LT" sz="2400" dirty="0"/>
              <a:t>-klasėse perrašomas</a:t>
            </a:r>
          </a:p>
          <a:p>
            <a:pPr>
              <a:buChar char="‣"/>
            </a:pPr>
            <a:r>
              <a:rPr lang="lt-LT" sz="2400" u="sng" dirty="0">
                <a:solidFill>
                  <a:srgbClr val="FFFFFF"/>
                </a:solidFill>
                <a:hlinkClick r:id="rId2"/>
              </a:rPr>
              <a:t>https://en.wikipedia.org/wiki/Factory_method_pattern</a:t>
            </a:r>
          </a:p>
        </p:txBody>
      </p:sp>
      <p:sp>
        <p:nvSpPr>
          <p:cNvPr id="6" name="Rectangle 5"/>
          <p:cNvSpPr/>
          <p:nvPr/>
        </p:nvSpPr>
        <p:spPr>
          <a:xfrm>
            <a:off x="8500088" y="4185418"/>
            <a:ext cx="2777513" cy="265894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Rectangle 6"/>
          <p:cNvSpPr/>
          <p:nvPr/>
        </p:nvSpPr>
        <p:spPr>
          <a:xfrm>
            <a:off x="10884792" y="3835401"/>
            <a:ext cx="596009" cy="5705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Title 3"/>
          <p:cNvSpPr txBox="1">
            <a:spLocks/>
          </p:cNvSpPr>
          <p:nvPr/>
        </p:nvSpPr>
        <p:spPr>
          <a:xfrm>
            <a:off x="1376003" y="554665"/>
            <a:ext cx="10200928" cy="132832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err="1"/>
              <a:t>fabriko-metodo</a:t>
            </a:r>
            <a:r>
              <a:rPr lang="en-US" sz="3600" dirty="0"/>
              <a:t> </a:t>
            </a:r>
            <a:r>
              <a:rPr lang="en-US" sz="3600" dirty="0" err="1"/>
              <a:t>šablonas</a:t>
            </a:r>
            <a:r>
              <a:rPr lang="en-US" sz="3600" dirty="0"/>
              <a:t> (Factory method pattern)</a:t>
            </a:r>
            <a:r>
              <a:rPr lang="lt-LT" sz="3600" dirty="0"/>
              <a:t> (5)</a:t>
            </a:r>
            <a:endParaRPr lang="en-US" sz="3733" b="0" dirty="0">
              <a:latin typeface="Montserrat Semi Bold" pitchFamily="50" charset="0"/>
            </a:endParaRPr>
          </a:p>
        </p:txBody>
      </p:sp>
      <p:sp>
        <p:nvSpPr>
          <p:cNvPr id="12" name="Title 3"/>
          <p:cNvSpPr txBox="1">
            <a:spLocks/>
          </p:cNvSpPr>
          <p:nvPr/>
        </p:nvSpPr>
        <p:spPr>
          <a:xfrm>
            <a:off x="1279873" y="204648"/>
            <a:ext cx="9024392" cy="132832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lt-LT" sz="1867" dirty="0" err="1">
                <a:solidFill>
                  <a:srgbClr val="00A59B"/>
                </a:solidFill>
                <a:latin typeface="Montserrat Semi Bold" pitchFamily="50" charset="0"/>
              </a:rPr>
              <a:t>BALTIc</a:t>
            </a:r>
            <a:r>
              <a:rPr lang="lt-LT" sz="1867" dirty="0">
                <a:solidFill>
                  <a:srgbClr val="00A59B"/>
                </a:solidFill>
                <a:latin typeface="Montserrat Semi Bold" pitchFamily="50" charset="0"/>
              </a:rPr>
              <a:t> </a:t>
            </a:r>
            <a:r>
              <a:rPr lang="lt-LT" sz="1867" dirty="0" err="1">
                <a:solidFill>
                  <a:srgbClr val="00A59B"/>
                </a:solidFill>
                <a:latin typeface="Montserrat Semi Bold" pitchFamily="50" charset="0"/>
              </a:rPr>
              <a:t>TALENTs</a:t>
            </a:r>
            <a:r>
              <a:rPr lang="lt-LT" sz="1867" dirty="0">
                <a:solidFill>
                  <a:srgbClr val="00A59B"/>
                </a:solidFill>
                <a:latin typeface="Montserrat Semi Bold" pitchFamily="50" charset="0"/>
              </a:rPr>
              <a:t> </a:t>
            </a:r>
            <a:r>
              <a:rPr lang="lt-LT" sz="1867" dirty="0" err="1">
                <a:latin typeface="Montserrat Semi Bold" pitchFamily="50" charset="0"/>
              </a:rPr>
              <a:t>AcADEMy</a:t>
            </a:r>
            <a:r>
              <a:rPr lang="lt-LT" sz="1867" dirty="0">
                <a:latin typeface="Montserrat Semi Bold" pitchFamily="50" charset="0"/>
              </a:rPr>
              <a:t> – </a:t>
            </a:r>
            <a:r>
              <a:rPr lang="lt-LT" sz="2000" dirty="0" err="1"/>
              <a:t>java</a:t>
            </a:r>
            <a:r>
              <a:rPr lang="lt-LT" sz="2000" dirty="0"/>
              <a:t> projektavimo šablonai</a:t>
            </a:r>
            <a:endParaRPr lang="lt-LT" sz="2000" dirty="0">
              <a:latin typeface="Calibri (Headings)"/>
            </a:endParaRPr>
          </a:p>
          <a:p>
            <a:endParaRPr lang="lt-LT" sz="1867" dirty="0">
              <a:latin typeface="Montserrat Semi 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73546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645400" y="4449087"/>
            <a:ext cx="3429000" cy="2380011"/>
          </a:xfrm>
          <a:prstGeom prst="rect">
            <a:avLst/>
          </a:prstGeom>
          <a:noFill/>
        </p:spPr>
        <p:txBody>
          <a:bodyPr wrap="square" lIns="60960" tIns="30480" rIns="60960" bIns="30480" rtlCol="0">
            <a:spAutoFit/>
          </a:bodyPr>
          <a:lstStyle/>
          <a:p>
            <a:pPr algn="r"/>
            <a:fld id="{1646BFE7-CA91-4677-8C4E-04A025466812}" type="slidenum">
              <a:rPr lang="en-US" sz="15066" b="1" smtClean="0">
                <a:latin typeface="Montserrat Light" pitchFamily="50" charset="0"/>
              </a:rPr>
              <a:t>16</a:t>
            </a:fld>
            <a:endParaRPr lang="uk-UA" sz="15066" b="1" dirty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76003" y="2931279"/>
            <a:ext cx="6617734" cy="2646878"/>
          </a:xfrm>
          <a:prstGeom prst="rect">
            <a:avLst/>
          </a:prstGeom>
          <a:noFill/>
        </p:spPr>
        <p:txBody>
          <a:bodyPr wrap="square" lIns="60960" tIns="30480" rIns="60960" bIns="30480" rtlCol="0">
            <a:spAutoFit/>
          </a:bodyPr>
          <a:lstStyle/>
          <a:p>
            <a:pPr>
              <a:buChar char="‣"/>
            </a:pPr>
            <a:r>
              <a:rPr lang="lt-LT" sz="2400" dirty="0"/>
              <a:t>Prototipo šablonas sprendžia šias problemas:</a:t>
            </a:r>
          </a:p>
          <a:p>
            <a:pPr lvl="1">
              <a:buChar char="‣"/>
            </a:pPr>
            <a:r>
              <a:rPr lang="lt-LT" sz="2400" dirty="0"/>
              <a:t>sukurti objektą ne konstruojant naują, kas gali būti labai imli resursams operacija, o kopijuojant (klonuojant) egzistuojantį </a:t>
            </a:r>
            <a:r>
              <a:rPr lang="lt-LT" sz="2400" dirty="0" err="1"/>
              <a:t>prototipinį</a:t>
            </a:r>
            <a:r>
              <a:rPr lang="lt-LT" sz="2400" dirty="0"/>
              <a:t> objektą</a:t>
            </a:r>
          </a:p>
          <a:p>
            <a:pPr>
              <a:buChar char="‣"/>
            </a:pPr>
            <a:r>
              <a:rPr lang="lt-LT" sz="2400" dirty="0"/>
              <a:t>Tai atliekama aprašant abstrakčią klasę su </a:t>
            </a:r>
            <a:r>
              <a:rPr lang="lt-LT" sz="2400" dirty="0" err="1"/>
              <a:t>clone</a:t>
            </a:r>
            <a:r>
              <a:rPr lang="lt-LT" sz="2400" dirty="0"/>
              <a:t>() metodu, kuris po to perrašomas </a:t>
            </a:r>
            <a:r>
              <a:rPr lang="lt-LT" sz="2400" dirty="0" err="1"/>
              <a:t>sub</a:t>
            </a:r>
            <a:r>
              <a:rPr lang="lt-LT" sz="2400" dirty="0"/>
              <a:t>-klasėse</a:t>
            </a:r>
          </a:p>
          <a:p>
            <a:pPr>
              <a:buChar char="‣"/>
            </a:pPr>
            <a:r>
              <a:rPr lang="lt-LT" sz="2400" u="sng" dirty="0">
                <a:solidFill>
                  <a:srgbClr val="FFFFFF"/>
                </a:solidFill>
                <a:hlinkClick r:id="rId2"/>
              </a:rPr>
              <a:t>https://en.wikipedia.org/wiki/Prototype_pattern</a:t>
            </a:r>
          </a:p>
        </p:txBody>
      </p:sp>
      <p:sp>
        <p:nvSpPr>
          <p:cNvPr id="6" name="Rectangle 5"/>
          <p:cNvSpPr/>
          <p:nvPr/>
        </p:nvSpPr>
        <p:spPr>
          <a:xfrm>
            <a:off x="8500088" y="4185418"/>
            <a:ext cx="2777513" cy="265894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Rectangle 6"/>
          <p:cNvSpPr/>
          <p:nvPr/>
        </p:nvSpPr>
        <p:spPr>
          <a:xfrm>
            <a:off x="10884792" y="3835401"/>
            <a:ext cx="596009" cy="5705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Title 3"/>
          <p:cNvSpPr txBox="1">
            <a:spLocks/>
          </p:cNvSpPr>
          <p:nvPr/>
        </p:nvSpPr>
        <p:spPr>
          <a:xfrm>
            <a:off x="1279872" y="1999075"/>
            <a:ext cx="9604919" cy="132832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err="1"/>
              <a:t>Prototipo</a:t>
            </a:r>
            <a:r>
              <a:rPr lang="en-US" sz="3600" dirty="0"/>
              <a:t> </a:t>
            </a:r>
            <a:r>
              <a:rPr lang="en-US" sz="3600" dirty="0" err="1"/>
              <a:t>šablonas</a:t>
            </a:r>
            <a:r>
              <a:rPr lang="en-US" sz="3600" dirty="0"/>
              <a:t> (Prototype pattern)</a:t>
            </a:r>
            <a:r>
              <a:rPr lang="lt-LT" sz="3600" dirty="0"/>
              <a:t> (6)</a:t>
            </a:r>
            <a:endParaRPr lang="en-US" sz="3733" b="0" dirty="0">
              <a:latin typeface="Montserrat Semi Bold" pitchFamily="50" charset="0"/>
            </a:endParaRPr>
          </a:p>
        </p:txBody>
      </p:sp>
      <p:sp>
        <p:nvSpPr>
          <p:cNvPr id="12" name="Title 3"/>
          <p:cNvSpPr txBox="1">
            <a:spLocks/>
          </p:cNvSpPr>
          <p:nvPr/>
        </p:nvSpPr>
        <p:spPr>
          <a:xfrm>
            <a:off x="1354048" y="1748838"/>
            <a:ext cx="9024392" cy="132832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lt-LT" sz="1867" dirty="0" err="1">
                <a:solidFill>
                  <a:srgbClr val="00A59B"/>
                </a:solidFill>
                <a:latin typeface="Montserrat Semi Bold" pitchFamily="50" charset="0"/>
              </a:rPr>
              <a:t>BALTIc</a:t>
            </a:r>
            <a:r>
              <a:rPr lang="lt-LT" sz="1867" dirty="0">
                <a:solidFill>
                  <a:srgbClr val="00A59B"/>
                </a:solidFill>
                <a:latin typeface="Montserrat Semi Bold" pitchFamily="50" charset="0"/>
              </a:rPr>
              <a:t> </a:t>
            </a:r>
            <a:r>
              <a:rPr lang="lt-LT" sz="1867" dirty="0" err="1">
                <a:solidFill>
                  <a:srgbClr val="00A59B"/>
                </a:solidFill>
                <a:latin typeface="Montserrat Semi Bold" pitchFamily="50" charset="0"/>
              </a:rPr>
              <a:t>TALENTs</a:t>
            </a:r>
            <a:r>
              <a:rPr lang="lt-LT" sz="1867" dirty="0">
                <a:solidFill>
                  <a:srgbClr val="00A59B"/>
                </a:solidFill>
                <a:latin typeface="Montserrat Semi Bold" pitchFamily="50" charset="0"/>
              </a:rPr>
              <a:t> </a:t>
            </a:r>
            <a:r>
              <a:rPr lang="lt-LT" sz="1867" dirty="0" err="1">
                <a:latin typeface="Montserrat Semi Bold" pitchFamily="50" charset="0"/>
              </a:rPr>
              <a:t>AcADEMy</a:t>
            </a:r>
            <a:r>
              <a:rPr lang="lt-LT" sz="1867" dirty="0">
                <a:latin typeface="Montserrat Semi Bold" pitchFamily="50" charset="0"/>
              </a:rPr>
              <a:t> – </a:t>
            </a:r>
            <a:r>
              <a:rPr lang="lt-LT" sz="2000" dirty="0" err="1"/>
              <a:t>java</a:t>
            </a:r>
            <a:r>
              <a:rPr lang="lt-LT" sz="2000" dirty="0"/>
              <a:t> projektavimo šablonai</a:t>
            </a:r>
            <a:endParaRPr lang="lt-LT" sz="2000" dirty="0">
              <a:latin typeface="Calibri (Headings)"/>
            </a:endParaRPr>
          </a:p>
          <a:p>
            <a:endParaRPr lang="lt-LT" sz="1867" dirty="0">
              <a:latin typeface="Montserrat Semi 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01755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645400" y="4449087"/>
            <a:ext cx="3429000" cy="2380011"/>
          </a:xfrm>
          <a:prstGeom prst="rect">
            <a:avLst/>
          </a:prstGeom>
          <a:noFill/>
        </p:spPr>
        <p:txBody>
          <a:bodyPr wrap="square" lIns="60960" tIns="30480" rIns="60960" bIns="30480" rtlCol="0">
            <a:spAutoFit/>
          </a:bodyPr>
          <a:lstStyle/>
          <a:p>
            <a:pPr algn="r"/>
            <a:fld id="{1646BFE7-CA91-4677-8C4E-04A025466812}" type="slidenum">
              <a:rPr lang="en-US" sz="15066" b="1" smtClean="0">
                <a:latin typeface="Montserrat Light" pitchFamily="50" charset="0"/>
              </a:rPr>
              <a:t>17</a:t>
            </a:fld>
            <a:endParaRPr lang="uk-UA" sz="15066" b="1" dirty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76003" y="2931279"/>
            <a:ext cx="6516713" cy="3385542"/>
          </a:xfrm>
          <a:prstGeom prst="rect">
            <a:avLst/>
          </a:prstGeom>
          <a:noFill/>
        </p:spPr>
        <p:txBody>
          <a:bodyPr wrap="square" lIns="60960" tIns="30480" rIns="60960" bIns="30480" rtlCol="0">
            <a:spAutoFit/>
          </a:bodyPr>
          <a:lstStyle/>
          <a:p>
            <a:pPr>
              <a:buChar char="‣"/>
            </a:pPr>
            <a:r>
              <a:rPr lang="lt-LT" sz="2400" dirty="0"/>
              <a:t>Vienintelio objekto šablonas sprendžia šias problemas:</a:t>
            </a:r>
          </a:p>
          <a:p>
            <a:pPr lvl="1">
              <a:buChar char="‣"/>
            </a:pPr>
            <a:r>
              <a:rPr lang="lt-LT" sz="2400" dirty="0"/>
              <a:t>kaip užtikrinti, kad duotos klasės būtų galima sukurti tik vieną objektą</a:t>
            </a:r>
          </a:p>
          <a:p>
            <a:pPr>
              <a:buChar char="‣"/>
            </a:pPr>
            <a:r>
              <a:rPr lang="lt-LT" sz="2400" dirty="0"/>
              <a:t>Tai atliekama “paslepiant” klasės konstruktorių ir “atveriant” statinį metodą (paprastai vadinamą </a:t>
            </a:r>
            <a:r>
              <a:rPr lang="lt-LT" sz="24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getInstance</a:t>
            </a:r>
            <a:r>
              <a:rPr lang="lt-LT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()</a:t>
            </a:r>
            <a:r>
              <a:rPr lang="lt-LT" sz="2400" dirty="0"/>
              <a:t>), kuris grąžina visą laiką tą patį objektą</a:t>
            </a:r>
          </a:p>
          <a:p>
            <a:pPr>
              <a:buChar char="‣"/>
            </a:pPr>
            <a:r>
              <a:rPr lang="lt-LT" sz="2400" u="sng" dirty="0">
                <a:solidFill>
                  <a:srgbClr val="FFFFFF"/>
                </a:solidFill>
                <a:hlinkClick r:id="rId2"/>
              </a:rPr>
              <a:t>https://en.wikipedia.org/wiki/Singleton_pattern</a:t>
            </a:r>
          </a:p>
        </p:txBody>
      </p:sp>
      <p:sp>
        <p:nvSpPr>
          <p:cNvPr id="6" name="Rectangle 5"/>
          <p:cNvSpPr/>
          <p:nvPr/>
        </p:nvSpPr>
        <p:spPr>
          <a:xfrm>
            <a:off x="8500088" y="4185418"/>
            <a:ext cx="2777513" cy="265894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Rectangle 6"/>
          <p:cNvSpPr/>
          <p:nvPr/>
        </p:nvSpPr>
        <p:spPr>
          <a:xfrm>
            <a:off x="10884792" y="3835401"/>
            <a:ext cx="596009" cy="5705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Title 3"/>
          <p:cNvSpPr txBox="1">
            <a:spLocks/>
          </p:cNvSpPr>
          <p:nvPr/>
        </p:nvSpPr>
        <p:spPr>
          <a:xfrm>
            <a:off x="1279872" y="1999075"/>
            <a:ext cx="10543159" cy="132832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err="1"/>
              <a:t>vienintelio</a:t>
            </a:r>
            <a:r>
              <a:rPr lang="en-US" sz="3600" dirty="0"/>
              <a:t> </a:t>
            </a:r>
            <a:r>
              <a:rPr lang="en-US" sz="3600" dirty="0" err="1"/>
              <a:t>objekto</a:t>
            </a:r>
            <a:r>
              <a:rPr lang="en-US" sz="3600" dirty="0"/>
              <a:t> </a:t>
            </a:r>
            <a:r>
              <a:rPr lang="en-US" sz="3600" dirty="0" err="1"/>
              <a:t>šablonas</a:t>
            </a:r>
            <a:r>
              <a:rPr lang="en-US" sz="3600" dirty="0"/>
              <a:t> (singleton pattern)</a:t>
            </a:r>
            <a:endParaRPr lang="en-US" sz="3733" b="0" dirty="0">
              <a:latin typeface="Montserrat Semi Bold" pitchFamily="50" charset="0"/>
            </a:endParaRPr>
          </a:p>
        </p:txBody>
      </p:sp>
      <p:sp>
        <p:nvSpPr>
          <p:cNvPr id="12" name="Title 3"/>
          <p:cNvSpPr txBox="1">
            <a:spLocks/>
          </p:cNvSpPr>
          <p:nvPr/>
        </p:nvSpPr>
        <p:spPr>
          <a:xfrm>
            <a:off x="1354048" y="1748838"/>
            <a:ext cx="9024392" cy="132832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lt-LT" sz="1867" dirty="0" err="1">
                <a:solidFill>
                  <a:srgbClr val="00A59B"/>
                </a:solidFill>
                <a:latin typeface="Montserrat Semi Bold" pitchFamily="50" charset="0"/>
              </a:rPr>
              <a:t>BALTIc</a:t>
            </a:r>
            <a:r>
              <a:rPr lang="lt-LT" sz="1867" dirty="0">
                <a:solidFill>
                  <a:srgbClr val="00A59B"/>
                </a:solidFill>
                <a:latin typeface="Montserrat Semi Bold" pitchFamily="50" charset="0"/>
              </a:rPr>
              <a:t> </a:t>
            </a:r>
            <a:r>
              <a:rPr lang="lt-LT" sz="1867" dirty="0" err="1">
                <a:solidFill>
                  <a:srgbClr val="00A59B"/>
                </a:solidFill>
                <a:latin typeface="Montserrat Semi Bold" pitchFamily="50" charset="0"/>
              </a:rPr>
              <a:t>TALENTs</a:t>
            </a:r>
            <a:r>
              <a:rPr lang="lt-LT" sz="1867" dirty="0">
                <a:solidFill>
                  <a:srgbClr val="00A59B"/>
                </a:solidFill>
                <a:latin typeface="Montserrat Semi Bold" pitchFamily="50" charset="0"/>
              </a:rPr>
              <a:t> </a:t>
            </a:r>
            <a:r>
              <a:rPr lang="lt-LT" sz="1867" dirty="0" err="1">
                <a:latin typeface="Montserrat Semi Bold" pitchFamily="50" charset="0"/>
              </a:rPr>
              <a:t>AcADEMy</a:t>
            </a:r>
            <a:r>
              <a:rPr lang="lt-LT" sz="1867" dirty="0">
                <a:latin typeface="Montserrat Semi Bold" pitchFamily="50" charset="0"/>
              </a:rPr>
              <a:t> – </a:t>
            </a:r>
            <a:r>
              <a:rPr lang="lt-LT" sz="2000" dirty="0" err="1"/>
              <a:t>java</a:t>
            </a:r>
            <a:r>
              <a:rPr lang="lt-LT" sz="2000" dirty="0"/>
              <a:t> projektavimo šablonai</a:t>
            </a:r>
            <a:endParaRPr lang="lt-LT" sz="2000" dirty="0">
              <a:latin typeface="Calibri (Headings)"/>
            </a:endParaRPr>
          </a:p>
          <a:p>
            <a:endParaRPr lang="lt-LT" sz="1867" dirty="0">
              <a:latin typeface="Montserrat Semi 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87077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645400" y="4449087"/>
            <a:ext cx="3429000" cy="2380011"/>
          </a:xfrm>
          <a:prstGeom prst="rect">
            <a:avLst/>
          </a:prstGeom>
          <a:noFill/>
        </p:spPr>
        <p:txBody>
          <a:bodyPr wrap="square" lIns="60960" tIns="30480" rIns="60960" bIns="30480" rtlCol="0">
            <a:spAutoFit/>
          </a:bodyPr>
          <a:lstStyle/>
          <a:p>
            <a:pPr algn="r"/>
            <a:fld id="{1646BFE7-CA91-4677-8C4E-04A025466812}" type="slidenum">
              <a:rPr lang="en-US" sz="15066" b="1" smtClean="0">
                <a:latin typeface="Montserrat Light" pitchFamily="50" charset="0"/>
              </a:rPr>
              <a:t>18</a:t>
            </a:fld>
            <a:endParaRPr lang="uk-UA" sz="15066" b="1" dirty="0">
              <a:latin typeface="+mj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500088" y="4185418"/>
            <a:ext cx="2777513" cy="265894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Rectangle 6"/>
          <p:cNvSpPr/>
          <p:nvPr/>
        </p:nvSpPr>
        <p:spPr>
          <a:xfrm>
            <a:off x="10884792" y="3835401"/>
            <a:ext cx="596009" cy="5705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Title 3"/>
          <p:cNvSpPr txBox="1">
            <a:spLocks/>
          </p:cNvSpPr>
          <p:nvPr/>
        </p:nvSpPr>
        <p:spPr>
          <a:xfrm>
            <a:off x="1279873" y="563242"/>
            <a:ext cx="8345390" cy="132832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lt-LT" sz="3600" dirty="0"/>
              <a:t>UŽDUOTYS</a:t>
            </a:r>
            <a:endParaRPr lang="en-US" sz="3733" b="0" dirty="0">
              <a:latin typeface="Montserrat Semi Bold" pitchFamily="50" charset="0"/>
            </a:endParaRPr>
          </a:p>
        </p:txBody>
      </p:sp>
      <p:sp>
        <p:nvSpPr>
          <p:cNvPr id="12" name="Title 3"/>
          <p:cNvSpPr txBox="1">
            <a:spLocks/>
          </p:cNvSpPr>
          <p:nvPr/>
        </p:nvSpPr>
        <p:spPr>
          <a:xfrm>
            <a:off x="1279873" y="213225"/>
            <a:ext cx="9024392" cy="132832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lt-LT" sz="1867" dirty="0" err="1">
                <a:solidFill>
                  <a:srgbClr val="00A59B"/>
                </a:solidFill>
                <a:latin typeface="Montserrat Semi Bold" pitchFamily="50" charset="0"/>
              </a:rPr>
              <a:t>BALTIc</a:t>
            </a:r>
            <a:r>
              <a:rPr lang="lt-LT" sz="1867" dirty="0">
                <a:solidFill>
                  <a:srgbClr val="00A59B"/>
                </a:solidFill>
                <a:latin typeface="Montserrat Semi Bold" pitchFamily="50" charset="0"/>
              </a:rPr>
              <a:t> </a:t>
            </a:r>
            <a:r>
              <a:rPr lang="lt-LT" sz="1867" dirty="0" err="1">
                <a:solidFill>
                  <a:srgbClr val="00A59B"/>
                </a:solidFill>
                <a:latin typeface="Montserrat Semi Bold" pitchFamily="50" charset="0"/>
              </a:rPr>
              <a:t>TALENTs</a:t>
            </a:r>
            <a:r>
              <a:rPr lang="lt-LT" sz="1867" dirty="0">
                <a:solidFill>
                  <a:srgbClr val="00A59B"/>
                </a:solidFill>
                <a:latin typeface="Montserrat Semi Bold" pitchFamily="50" charset="0"/>
              </a:rPr>
              <a:t> </a:t>
            </a:r>
            <a:r>
              <a:rPr lang="lt-LT" sz="1867" dirty="0" err="1">
                <a:latin typeface="Montserrat Semi Bold" pitchFamily="50" charset="0"/>
              </a:rPr>
              <a:t>AcADEMy</a:t>
            </a:r>
            <a:r>
              <a:rPr lang="lt-LT" sz="1867" dirty="0">
                <a:latin typeface="Montserrat Semi Bold" pitchFamily="50" charset="0"/>
              </a:rPr>
              <a:t> – </a:t>
            </a:r>
            <a:r>
              <a:rPr lang="lt-LT" sz="2000" dirty="0" err="1"/>
              <a:t>java</a:t>
            </a:r>
            <a:r>
              <a:rPr lang="lt-LT" sz="2000" dirty="0"/>
              <a:t> projektavimo šablonai</a:t>
            </a:r>
            <a:endParaRPr lang="lt-LT" sz="2000" dirty="0">
              <a:latin typeface="Calibri (Headings)"/>
            </a:endParaRPr>
          </a:p>
          <a:p>
            <a:endParaRPr lang="lt-LT" sz="1867" dirty="0">
              <a:latin typeface="Montserrat Semi Bold" pitchFamily="50" charset="0"/>
            </a:endParaRPr>
          </a:p>
        </p:txBody>
      </p:sp>
      <p:pic>
        <p:nvPicPr>
          <p:cNvPr id="3" name="Paveikslėlis 2">
            <a:extLst>
              <a:ext uri="{FF2B5EF4-FFF2-40B4-BE49-F238E27FC236}">
                <a16:creationId xmlns:a16="http://schemas.microsoft.com/office/drawing/2014/main" id="{DA06FB2A-FA49-492F-B483-2B135FAB3B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058" y="1108984"/>
            <a:ext cx="8382030" cy="4036338"/>
          </a:xfrm>
          <a:prstGeom prst="rect">
            <a:avLst/>
          </a:prstGeom>
        </p:spPr>
      </p:pic>
      <p:pic>
        <p:nvPicPr>
          <p:cNvPr id="8" name="Paveikslėlis 7">
            <a:extLst>
              <a:ext uri="{FF2B5EF4-FFF2-40B4-BE49-F238E27FC236}">
                <a16:creationId xmlns:a16="http://schemas.microsoft.com/office/drawing/2014/main" id="{E9EE901E-C99D-46CF-B985-7D4BF73446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058" y="5039403"/>
            <a:ext cx="8001000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9427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645400" y="4449087"/>
            <a:ext cx="3429000" cy="2380011"/>
          </a:xfrm>
          <a:prstGeom prst="rect">
            <a:avLst/>
          </a:prstGeom>
          <a:noFill/>
        </p:spPr>
        <p:txBody>
          <a:bodyPr wrap="square" lIns="60960" tIns="30480" rIns="60960" bIns="30480" rtlCol="0">
            <a:spAutoFit/>
          </a:bodyPr>
          <a:lstStyle/>
          <a:p>
            <a:pPr algn="r"/>
            <a:fld id="{1646BFE7-CA91-4677-8C4E-04A025466812}" type="slidenum">
              <a:rPr lang="en-US" sz="15066" b="1" smtClean="0">
                <a:latin typeface="Montserrat Light" pitchFamily="50" charset="0"/>
              </a:rPr>
              <a:t>19</a:t>
            </a:fld>
            <a:endParaRPr lang="uk-UA" sz="15066" b="1" dirty="0">
              <a:latin typeface="+mj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500088" y="4185418"/>
            <a:ext cx="2777513" cy="265894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Rectangle 6"/>
          <p:cNvSpPr/>
          <p:nvPr/>
        </p:nvSpPr>
        <p:spPr>
          <a:xfrm>
            <a:off x="10884792" y="3835401"/>
            <a:ext cx="596009" cy="5705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Title 3"/>
          <p:cNvSpPr txBox="1">
            <a:spLocks/>
          </p:cNvSpPr>
          <p:nvPr/>
        </p:nvSpPr>
        <p:spPr>
          <a:xfrm>
            <a:off x="1279873" y="563242"/>
            <a:ext cx="8345390" cy="132832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lt-LT" sz="3600" dirty="0"/>
              <a:t>UŽDUOTYS</a:t>
            </a:r>
            <a:endParaRPr lang="en-US" sz="3733" b="0" dirty="0">
              <a:latin typeface="Montserrat Semi Bold" pitchFamily="50" charset="0"/>
            </a:endParaRPr>
          </a:p>
        </p:txBody>
      </p:sp>
      <p:sp>
        <p:nvSpPr>
          <p:cNvPr id="12" name="Title 3"/>
          <p:cNvSpPr txBox="1">
            <a:spLocks/>
          </p:cNvSpPr>
          <p:nvPr/>
        </p:nvSpPr>
        <p:spPr>
          <a:xfrm>
            <a:off x="1279873" y="213225"/>
            <a:ext cx="9024392" cy="132832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lt-LT" sz="1867" dirty="0" err="1">
                <a:solidFill>
                  <a:srgbClr val="00A59B"/>
                </a:solidFill>
                <a:latin typeface="Montserrat Semi Bold" pitchFamily="50" charset="0"/>
              </a:rPr>
              <a:t>BALTIc</a:t>
            </a:r>
            <a:r>
              <a:rPr lang="lt-LT" sz="1867" dirty="0">
                <a:solidFill>
                  <a:srgbClr val="00A59B"/>
                </a:solidFill>
                <a:latin typeface="Montserrat Semi Bold" pitchFamily="50" charset="0"/>
              </a:rPr>
              <a:t> </a:t>
            </a:r>
            <a:r>
              <a:rPr lang="lt-LT" sz="1867" dirty="0" err="1">
                <a:solidFill>
                  <a:srgbClr val="00A59B"/>
                </a:solidFill>
                <a:latin typeface="Montserrat Semi Bold" pitchFamily="50" charset="0"/>
              </a:rPr>
              <a:t>TALENTs</a:t>
            </a:r>
            <a:r>
              <a:rPr lang="lt-LT" sz="1867" dirty="0">
                <a:solidFill>
                  <a:srgbClr val="00A59B"/>
                </a:solidFill>
                <a:latin typeface="Montserrat Semi Bold" pitchFamily="50" charset="0"/>
              </a:rPr>
              <a:t> </a:t>
            </a:r>
            <a:r>
              <a:rPr lang="lt-LT" sz="1867" dirty="0" err="1">
                <a:latin typeface="Montserrat Semi Bold" pitchFamily="50" charset="0"/>
              </a:rPr>
              <a:t>AcADEMy</a:t>
            </a:r>
            <a:r>
              <a:rPr lang="lt-LT" sz="1867" dirty="0">
                <a:latin typeface="Montserrat Semi Bold" pitchFamily="50" charset="0"/>
              </a:rPr>
              <a:t> – </a:t>
            </a:r>
            <a:r>
              <a:rPr lang="lt-LT" sz="2000" dirty="0" err="1"/>
              <a:t>java</a:t>
            </a:r>
            <a:r>
              <a:rPr lang="lt-LT" sz="2000" dirty="0"/>
              <a:t> projektavimo šablonai</a:t>
            </a:r>
            <a:endParaRPr lang="lt-LT" sz="2000" dirty="0">
              <a:latin typeface="Calibri (Headings)"/>
            </a:endParaRPr>
          </a:p>
          <a:p>
            <a:endParaRPr lang="lt-LT" sz="1867" dirty="0">
              <a:latin typeface="Montserrat Semi Bold" pitchFamily="50" charset="0"/>
            </a:endParaRPr>
          </a:p>
        </p:txBody>
      </p:sp>
      <p:pic>
        <p:nvPicPr>
          <p:cNvPr id="2" name="Paveikslėlis 1">
            <a:extLst>
              <a:ext uri="{FF2B5EF4-FFF2-40B4-BE49-F238E27FC236}">
                <a16:creationId xmlns:a16="http://schemas.microsoft.com/office/drawing/2014/main" id="{D65AABCD-D78E-4A86-90CE-2233E3FB5A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688" y="1214822"/>
            <a:ext cx="8153400" cy="559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489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645400" y="4449087"/>
            <a:ext cx="3429000" cy="2380011"/>
          </a:xfrm>
          <a:prstGeom prst="rect">
            <a:avLst/>
          </a:prstGeom>
          <a:noFill/>
        </p:spPr>
        <p:txBody>
          <a:bodyPr wrap="square" lIns="60960" tIns="30480" rIns="60960" bIns="30480" rtlCol="0">
            <a:spAutoFit/>
          </a:bodyPr>
          <a:lstStyle/>
          <a:p>
            <a:pPr algn="r"/>
            <a:fld id="{1646BFE7-CA91-4677-8C4E-04A025466812}" type="slidenum">
              <a:rPr lang="en-US" sz="15066" b="1" smtClean="0">
                <a:latin typeface="Montserrat Light" pitchFamily="50" charset="0"/>
              </a:rPr>
              <a:t>2</a:t>
            </a:fld>
            <a:endParaRPr lang="uk-UA" sz="15066" b="1" dirty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76003" y="2931279"/>
            <a:ext cx="5431197" cy="2431435"/>
          </a:xfrm>
          <a:prstGeom prst="rect">
            <a:avLst/>
          </a:prstGeom>
          <a:noFill/>
        </p:spPr>
        <p:txBody>
          <a:bodyPr wrap="square" lIns="60960" tIns="30480" rIns="60960" bIns="30480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lt-LT" sz="2000" dirty="0"/>
              <a:t>Klasių paveldimumas</a:t>
            </a:r>
            <a:endParaRPr lang="en-US" sz="2000" dirty="0"/>
          </a:p>
          <a:p>
            <a:pPr marL="342900" indent="-342900">
              <a:buFont typeface="+mj-lt"/>
              <a:buAutoNum type="arabicPeriod"/>
            </a:pPr>
            <a:r>
              <a:rPr lang="en-US" sz="2000" dirty="0" err="1"/>
              <a:t>Klasi</a:t>
            </a:r>
            <a:r>
              <a:rPr lang="lt-LT" sz="2000" dirty="0"/>
              <a:t>ų kompozicija</a:t>
            </a:r>
          </a:p>
          <a:p>
            <a:pPr marL="342900" indent="-342900">
              <a:buFont typeface="+mj-lt"/>
              <a:buAutoNum type="arabicPeriod"/>
            </a:pPr>
            <a:r>
              <a:rPr lang="lt-LT" sz="2000" dirty="0"/>
              <a:t>Sukūrimo šablonai</a:t>
            </a:r>
          </a:p>
          <a:p>
            <a:pPr marL="342900" indent="-342900">
              <a:buFont typeface="+mj-lt"/>
              <a:buAutoNum type="arabicPeriod"/>
            </a:pPr>
            <a:endParaRPr lang="lt-LT" sz="2000" dirty="0"/>
          </a:p>
          <a:p>
            <a:pPr marL="342900" indent="-342900">
              <a:buFont typeface="+mj-lt"/>
              <a:buAutoNum type="arabicPeriod"/>
            </a:pPr>
            <a:endParaRPr lang="lt-LT" sz="2000" dirty="0"/>
          </a:p>
          <a:p>
            <a:endParaRPr lang="en-GB" dirty="0">
              <a:latin typeface="Montserrat Light" pitchFamily="50" charset="0"/>
            </a:endParaRPr>
          </a:p>
          <a:p>
            <a:endParaRPr lang="en-US" dirty="0">
              <a:latin typeface="Montserrat Light" pitchFamily="50" charset="0"/>
            </a:endParaRPr>
          </a:p>
          <a:p>
            <a:endParaRPr lang="en-GB" i="1" dirty="0">
              <a:latin typeface="Montserrat Light" pitchFamily="50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500088" y="4185418"/>
            <a:ext cx="2777513" cy="265894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Rectangle 6"/>
          <p:cNvSpPr/>
          <p:nvPr/>
        </p:nvSpPr>
        <p:spPr>
          <a:xfrm>
            <a:off x="10884792" y="3835401"/>
            <a:ext cx="596009" cy="5705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Title 3"/>
          <p:cNvSpPr txBox="1">
            <a:spLocks/>
          </p:cNvSpPr>
          <p:nvPr/>
        </p:nvSpPr>
        <p:spPr>
          <a:xfrm>
            <a:off x="1279873" y="1999075"/>
            <a:ext cx="6570752" cy="132832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Su</a:t>
            </a:r>
            <a:r>
              <a:rPr lang="lt-LT" sz="3600" dirty="0"/>
              <a:t>žinosite</a:t>
            </a:r>
            <a:endParaRPr lang="en-US" sz="3733" b="0" dirty="0">
              <a:latin typeface="Montserrat Semi Bold" pitchFamily="50" charset="0"/>
            </a:endParaRPr>
          </a:p>
        </p:txBody>
      </p:sp>
      <p:sp>
        <p:nvSpPr>
          <p:cNvPr id="12" name="Title 3"/>
          <p:cNvSpPr txBox="1">
            <a:spLocks/>
          </p:cNvSpPr>
          <p:nvPr/>
        </p:nvSpPr>
        <p:spPr>
          <a:xfrm>
            <a:off x="1354048" y="1748838"/>
            <a:ext cx="9024392" cy="132832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lt-LT" sz="1867" dirty="0" err="1">
                <a:solidFill>
                  <a:srgbClr val="00A59B"/>
                </a:solidFill>
                <a:latin typeface="Montserrat Semi Bold" pitchFamily="50" charset="0"/>
              </a:rPr>
              <a:t>BALTIc</a:t>
            </a:r>
            <a:r>
              <a:rPr lang="lt-LT" sz="1867" dirty="0">
                <a:solidFill>
                  <a:srgbClr val="00A59B"/>
                </a:solidFill>
                <a:latin typeface="Montserrat Semi Bold" pitchFamily="50" charset="0"/>
              </a:rPr>
              <a:t> </a:t>
            </a:r>
            <a:r>
              <a:rPr lang="lt-LT" sz="1867" dirty="0" err="1">
                <a:solidFill>
                  <a:srgbClr val="00A59B"/>
                </a:solidFill>
                <a:latin typeface="Montserrat Semi Bold" pitchFamily="50" charset="0"/>
              </a:rPr>
              <a:t>TALENTs</a:t>
            </a:r>
            <a:r>
              <a:rPr lang="lt-LT" sz="1867" dirty="0">
                <a:solidFill>
                  <a:srgbClr val="00A59B"/>
                </a:solidFill>
                <a:latin typeface="Montserrat Semi Bold" pitchFamily="50" charset="0"/>
              </a:rPr>
              <a:t> </a:t>
            </a:r>
            <a:r>
              <a:rPr lang="lt-LT" sz="1867" dirty="0" err="1">
                <a:latin typeface="Montserrat Semi Bold" pitchFamily="50" charset="0"/>
              </a:rPr>
              <a:t>AcADEMy</a:t>
            </a:r>
            <a:r>
              <a:rPr lang="lt-LT" sz="1867" dirty="0">
                <a:latin typeface="Montserrat Semi Bold" pitchFamily="50" charset="0"/>
              </a:rPr>
              <a:t> – </a:t>
            </a:r>
            <a:r>
              <a:rPr lang="lt-LT" sz="2000" dirty="0" err="1"/>
              <a:t>java</a:t>
            </a:r>
            <a:r>
              <a:rPr lang="lt-LT" sz="2000" dirty="0"/>
              <a:t> projektavimo šablonai</a:t>
            </a:r>
            <a:endParaRPr lang="lt-LT" sz="2000" dirty="0">
              <a:latin typeface="Calibri (Headings)"/>
            </a:endParaRPr>
          </a:p>
          <a:p>
            <a:endParaRPr lang="lt-LT" sz="1867" dirty="0">
              <a:latin typeface="Montserrat Semi 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669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645400" y="4449087"/>
            <a:ext cx="3429000" cy="2380011"/>
          </a:xfrm>
          <a:prstGeom prst="rect">
            <a:avLst/>
          </a:prstGeom>
          <a:noFill/>
        </p:spPr>
        <p:txBody>
          <a:bodyPr wrap="square" lIns="60960" tIns="30480" rIns="60960" bIns="30480" rtlCol="0">
            <a:spAutoFit/>
          </a:bodyPr>
          <a:lstStyle/>
          <a:p>
            <a:pPr algn="r"/>
            <a:fld id="{1646BFE7-CA91-4677-8C4E-04A025466812}" type="slidenum">
              <a:rPr lang="en-US" sz="15066" b="1" smtClean="0">
                <a:latin typeface="Montserrat Light" pitchFamily="50" charset="0"/>
              </a:rPr>
              <a:t>3</a:t>
            </a:fld>
            <a:endParaRPr lang="uk-UA" sz="15066" b="1" dirty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76003" y="2931279"/>
            <a:ext cx="5431197" cy="2523768"/>
          </a:xfrm>
          <a:prstGeom prst="rect">
            <a:avLst/>
          </a:prstGeom>
          <a:noFill/>
        </p:spPr>
        <p:txBody>
          <a:bodyPr wrap="square" lIns="60960" tIns="30480" rIns="60960" bIns="30480" rtlCol="0">
            <a:spAutoFit/>
          </a:bodyPr>
          <a:lstStyle/>
          <a:p>
            <a:pPr>
              <a:buChar char="‣"/>
            </a:pPr>
            <a:r>
              <a:rPr lang="lt-LT" sz="2000" dirty="0"/>
              <a:t>Vienas iš pagrindinių objektinio programavimo principų yra kuriant programą nusistatyti kaip dvi klasės yra priklausomos viena nuo kitos</a:t>
            </a:r>
          </a:p>
          <a:p>
            <a:pPr>
              <a:buChar char="‣"/>
            </a:pPr>
            <a:r>
              <a:rPr lang="lt-LT" sz="2000" dirty="0"/>
              <a:t>Yra du pagrindiniai klasių priklausomybės būdai:</a:t>
            </a:r>
          </a:p>
          <a:p>
            <a:pPr lvl="1">
              <a:buChar char="‣"/>
            </a:pPr>
            <a:r>
              <a:rPr lang="lt-LT" sz="2000" dirty="0"/>
              <a:t>Klasių paveldimumas (</a:t>
            </a:r>
            <a:r>
              <a:rPr lang="lt-LT" sz="2000" dirty="0" err="1"/>
              <a:t>inheritance</a:t>
            </a:r>
            <a:r>
              <a:rPr lang="lt-LT" sz="2000" dirty="0"/>
              <a:t>) - “yra” (“</a:t>
            </a:r>
            <a:r>
              <a:rPr lang="lt-LT" sz="2000" dirty="0" err="1"/>
              <a:t>is</a:t>
            </a:r>
            <a:r>
              <a:rPr lang="lt-LT" sz="2000" dirty="0"/>
              <a:t>-a”) principas</a:t>
            </a:r>
          </a:p>
          <a:p>
            <a:pPr lvl="1">
              <a:buChar char="‣"/>
            </a:pPr>
            <a:r>
              <a:rPr lang="lt-LT" sz="2000" dirty="0"/>
              <a:t>Klasių kompozicija (</a:t>
            </a:r>
            <a:r>
              <a:rPr lang="lt-LT" sz="2000" dirty="0" err="1"/>
              <a:t>composition</a:t>
            </a:r>
            <a:r>
              <a:rPr lang="lt-LT" sz="2000" dirty="0"/>
              <a:t>) - “turi” (“</a:t>
            </a:r>
            <a:r>
              <a:rPr lang="lt-LT" sz="2000" dirty="0" err="1"/>
              <a:t>has</a:t>
            </a:r>
            <a:r>
              <a:rPr lang="lt-LT" sz="2000" dirty="0"/>
              <a:t>-a”) principas</a:t>
            </a:r>
          </a:p>
        </p:txBody>
      </p:sp>
      <p:sp>
        <p:nvSpPr>
          <p:cNvPr id="6" name="Rectangle 5"/>
          <p:cNvSpPr/>
          <p:nvPr/>
        </p:nvSpPr>
        <p:spPr>
          <a:xfrm>
            <a:off x="8500088" y="4185418"/>
            <a:ext cx="2777513" cy="265894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Rectangle 6"/>
          <p:cNvSpPr/>
          <p:nvPr/>
        </p:nvSpPr>
        <p:spPr>
          <a:xfrm>
            <a:off x="10884792" y="3835401"/>
            <a:ext cx="596009" cy="5705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Title 3"/>
          <p:cNvSpPr txBox="1">
            <a:spLocks/>
          </p:cNvSpPr>
          <p:nvPr/>
        </p:nvSpPr>
        <p:spPr>
          <a:xfrm>
            <a:off x="1279873" y="1999075"/>
            <a:ext cx="8345390" cy="132832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lt-LT" sz="3600" dirty="0"/>
              <a:t>klasių kompozicija ir paveldimumas</a:t>
            </a:r>
            <a:endParaRPr lang="en-US" sz="3733" b="0" dirty="0">
              <a:latin typeface="Montserrat Semi Bold" pitchFamily="50" charset="0"/>
            </a:endParaRPr>
          </a:p>
        </p:txBody>
      </p:sp>
      <p:sp>
        <p:nvSpPr>
          <p:cNvPr id="12" name="Title 3"/>
          <p:cNvSpPr txBox="1">
            <a:spLocks/>
          </p:cNvSpPr>
          <p:nvPr/>
        </p:nvSpPr>
        <p:spPr>
          <a:xfrm>
            <a:off x="1354048" y="1748838"/>
            <a:ext cx="9024392" cy="132832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lt-LT" sz="1867" dirty="0" err="1">
                <a:solidFill>
                  <a:srgbClr val="00A59B"/>
                </a:solidFill>
                <a:latin typeface="Montserrat Semi Bold" pitchFamily="50" charset="0"/>
              </a:rPr>
              <a:t>BALTIc</a:t>
            </a:r>
            <a:r>
              <a:rPr lang="lt-LT" sz="1867" dirty="0">
                <a:solidFill>
                  <a:srgbClr val="00A59B"/>
                </a:solidFill>
                <a:latin typeface="Montserrat Semi Bold" pitchFamily="50" charset="0"/>
              </a:rPr>
              <a:t> </a:t>
            </a:r>
            <a:r>
              <a:rPr lang="lt-LT" sz="1867" dirty="0" err="1">
                <a:solidFill>
                  <a:srgbClr val="00A59B"/>
                </a:solidFill>
                <a:latin typeface="Montserrat Semi Bold" pitchFamily="50" charset="0"/>
              </a:rPr>
              <a:t>TALENTs</a:t>
            </a:r>
            <a:r>
              <a:rPr lang="lt-LT" sz="1867" dirty="0">
                <a:solidFill>
                  <a:srgbClr val="00A59B"/>
                </a:solidFill>
                <a:latin typeface="Montserrat Semi Bold" pitchFamily="50" charset="0"/>
              </a:rPr>
              <a:t> </a:t>
            </a:r>
            <a:r>
              <a:rPr lang="lt-LT" sz="1867" dirty="0" err="1">
                <a:latin typeface="Montserrat Semi Bold" pitchFamily="50" charset="0"/>
              </a:rPr>
              <a:t>AcADEMy</a:t>
            </a:r>
            <a:r>
              <a:rPr lang="lt-LT" sz="1867" dirty="0">
                <a:latin typeface="Montserrat Semi Bold" pitchFamily="50" charset="0"/>
              </a:rPr>
              <a:t> – </a:t>
            </a:r>
            <a:r>
              <a:rPr lang="lt-LT" sz="2000" dirty="0" err="1"/>
              <a:t>java</a:t>
            </a:r>
            <a:r>
              <a:rPr lang="lt-LT" sz="2000" dirty="0"/>
              <a:t> projektavimo šablonai</a:t>
            </a:r>
            <a:endParaRPr lang="lt-LT" sz="2000" dirty="0">
              <a:latin typeface="Calibri (Headings)"/>
            </a:endParaRPr>
          </a:p>
          <a:p>
            <a:endParaRPr lang="lt-LT" sz="1867" dirty="0">
              <a:latin typeface="Montserrat Semi 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0217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645400" y="4449087"/>
            <a:ext cx="3429000" cy="2380011"/>
          </a:xfrm>
          <a:prstGeom prst="rect">
            <a:avLst/>
          </a:prstGeom>
          <a:noFill/>
        </p:spPr>
        <p:txBody>
          <a:bodyPr wrap="square" lIns="60960" tIns="30480" rIns="60960" bIns="30480" rtlCol="0">
            <a:spAutoFit/>
          </a:bodyPr>
          <a:lstStyle/>
          <a:p>
            <a:pPr algn="r"/>
            <a:fld id="{1646BFE7-CA91-4677-8C4E-04A025466812}" type="slidenum">
              <a:rPr lang="en-US" sz="15066" b="1" smtClean="0">
                <a:latin typeface="Montserrat Light" pitchFamily="50" charset="0"/>
              </a:rPr>
              <a:t>4</a:t>
            </a:fld>
            <a:endParaRPr lang="uk-UA" sz="15066" b="1" dirty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76003" y="2931279"/>
            <a:ext cx="5431197" cy="2000548"/>
          </a:xfrm>
          <a:prstGeom prst="rect">
            <a:avLst/>
          </a:prstGeom>
          <a:noFill/>
        </p:spPr>
        <p:txBody>
          <a:bodyPr wrap="square" lIns="60960" tIns="30480" rIns="60960" bIns="30480" rtlCol="0">
            <a:spAutoFit/>
          </a:bodyPr>
          <a:lstStyle/>
          <a:p>
            <a:pPr>
              <a:buChar char="‣"/>
            </a:pPr>
            <a:r>
              <a:rPr lang="lt-LT" dirty="0"/>
              <a:t>Klasių paveldimumas (</a:t>
            </a:r>
            <a:r>
              <a:rPr lang="lt-LT" dirty="0" err="1"/>
              <a:t>inheritance</a:t>
            </a:r>
            <a:r>
              <a:rPr lang="lt-LT" dirty="0"/>
              <a:t>) - “</a:t>
            </a:r>
            <a:r>
              <a:rPr lang="lt-LT" b="1" dirty="0"/>
              <a:t>yra</a:t>
            </a:r>
            <a:r>
              <a:rPr lang="lt-LT" dirty="0"/>
              <a:t>” (“</a:t>
            </a:r>
            <a:r>
              <a:rPr lang="lt-LT" b="1" dirty="0" err="1"/>
              <a:t>is</a:t>
            </a:r>
            <a:r>
              <a:rPr lang="lt-LT" b="1" dirty="0"/>
              <a:t>-a</a:t>
            </a:r>
            <a:r>
              <a:rPr lang="lt-LT" dirty="0"/>
              <a:t>”) principas</a:t>
            </a:r>
          </a:p>
          <a:p>
            <a:pPr marL="0" lvl="1" indent="228600">
              <a:buClrTx/>
              <a:buSzTx/>
              <a:buFontTx/>
              <a:buNone/>
              <a:defRPr>
                <a:solidFill>
                  <a:srgbClr val="F4B34B"/>
                </a:solidFill>
              </a:defRPr>
            </a:pPr>
            <a:r>
              <a:rPr lang="lt-LT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class</a:t>
            </a:r>
            <a:r>
              <a:rPr lang="lt-LT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A { … }</a:t>
            </a:r>
          </a:p>
          <a:p>
            <a:pPr marL="0" lvl="1" indent="228600">
              <a:buClrTx/>
              <a:buSzTx/>
              <a:buFontTx/>
              <a:buNone/>
              <a:defRPr>
                <a:solidFill>
                  <a:srgbClr val="F4B34B"/>
                </a:solidFill>
              </a:defRPr>
            </a:pPr>
            <a:r>
              <a:rPr lang="lt-LT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class</a:t>
            </a:r>
            <a:r>
              <a:rPr lang="lt-LT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B </a:t>
            </a:r>
            <a:r>
              <a:rPr lang="lt-LT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extends</a:t>
            </a:r>
            <a:r>
              <a:rPr lang="lt-LT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A { … }</a:t>
            </a:r>
          </a:p>
          <a:p>
            <a:pPr>
              <a:buChar char="‣"/>
            </a:pPr>
            <a:r>
              <a:rPr lang="lt-LT" dirty="0"/>
              <a:t>Klasės B objektas “</a:t>
            </a:r>
            <a:r>
              <a:rPr lang="lt-LT" b="1" dirty="0"/>
              <a:t>yra</a:t>
            </a:r>
            <a:r>
              <a:rPr lang="lt-LT" dirty="0"/>
              <a:t>” laikomas ir klasės A objektu</a:t>
            </a:r>
          </a:p>
          <a:p>
            <a:pPr>
              <a:buChar char="‣"/>
            </a:pPr>
            <a:r>
              <a:rPr lang="lt-LT" dirty="0"/>
              <a:t>Sakoma, kad klasė A yra </a:t>
            </a:r>
            <a:r>
              <a:rPr lang="lt-LT" dirty="0" err="1"/>
              <a:t>super</a:t>
            </a:r>
            <a:r>
              <a:rPr lang="lt-LT" dirty="0"/>
              <a:t>-klasė klasei B, o klasė B yra klasės A </a:t>
            </a:r>
            <a:r>
              <a:rPr lang="lt-LT" dirty="0" err="1"/>
              <a:t>sub</a:t>
            </a:r>
            <a:r>
              <a:rPr lang="lt-LT" dirty="0"/>
              <a:t>-klasė</a:t>
            </a:r>
          </a:p>
        </p:txBody>
      </p:sp>
      <p:sp>
        <p:nvSpPr>
          <p:cNvPr id="6" name="Rectangle 5"/>
          <p:cNvSpPr/>
          <p:nvPr/>
        </p:nvSpPr>
        <p:spPr>
          <a:xfrm>
            <a:off x="8500088" y="4185418"/>
            <a:ext cx="2777513" cy="265894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Rectangle 6"/>
          <p:cNvSpPr/>
          <p:nvPr/>
        </p:nvSpPr>
        <p:spPr>
          <a:xfrm>
            <a:off x="10884792" y="3835401"/>
            <a:ext cx="596009" cy="5705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Title 3"/>
          <p:cNvSpPr txBox="1">
            <a:spLocks/>
          </p:cNvSpPr>
          <p:nvPr/>
        </p:nvSpPr>
        <p:spPr>
          <a:xfrm>
            <a:off x="1279873" y="1999075"/>
            <a:ext cx="8345390" cy="132832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lt-LT" sz="3600" dirty="0"/>
              <a:t>klasių paveldimumas  (1)</a:t>
            </a:r>
            <a:endParaRPr lang="en-US" sz="3733" b="0" dirty="0">
              <a:latin typeface="Montserrat Semi Bold" pitchFamily="50" charset="0"/>
            </a:endParaRPr>
          </a:p>
        </p:txBody>
      </p:sp>
      <p:sp>
        <p:nvSpPr>
          <p:cNvPr id="12" name="Title 3"/>
          <p:cNvSpPr txBox="1">
            <a:spLocks/>
          </p:cNvSpPr>
          <p:nvPr/>
        </p:nvSpPr>
        <p:spPr>
          <a:xfrm>
            <a:off x="1354048" y="1748838"/>
            <a:ext cx="9024392" cy="132832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lt-LT" sz="1867" dirty="0" err="1">
                <a:solidFill>
                  <a:srgbClr val="00A59B"/>
                </a:solidFill>
                <a:latin typeface="Montserrat Semi Bold" pitchFamily="50" charset="0"/>
              </a:rPr>
              <a:t>BALTIc</a:t>
            </a:r>
            <a:r>
              <a:rPr lang="lt-LT" sz="1867" dirty="0">
                <a:solidFill>
                  <a:srgbClr val="00A59B"/>
                </a:solidFill>
                <a:latin typeface="Montserrat Semi Bold" pitchFamily="50" charset="0"/>
              </a:rPr>
              <a:t> </a:t>
            </a:r>
            <a:r>
              <a:rPr lang="lt-LT" sz="1867" dirty="0" err="1">
                <a:solidFill>
                  <a:srgbClr val="00A59B"/>
                </a:solidFill>
                <a:latin typeface="Montserrat Semi Bold" pitchFamily="50" charset="0"/>
              </a:rPr>
              <a:t>TALENTs</a:t>
            </a:r>
            <a:r>
              <a:rPr lang="lt-LT" sz="1867" dirty="0">
                <a:solidFill>
                  <a:srgbClr val="00A59B"/>
                </a:solidFill>
                <a:latin typeface="Montserrat Semi Bold" pitchFamily="50" charset="0"/>
              </a:rPr>
              <a:t> </a:t>
            </a:r>
            <a:r>
              <a:rPr lang="lt-LT" sz="1867" dirty="0" err="1">
                <a:latin typeface="Montserrat Semi Bold" pitchFamily="50" charset="0"/>
              </a:rPr>
              <a:t>AcADEMy</a:t>
            </a:r>
            <a:r>
              <a:rPr lang="lt-LT" sz="1867" dirty="0">
                <a:latin typeface="Montserrat Semi Bold" pitchFamily="50" charset="0"/>
              </a:rPr>
              <a:t> – </a:t>
            </a:r>
            <a:r>
              <a:rPr lang="lt-LT" sz="2000" dirty="0" err="1"/>
              <a:t>java</a:t>
            </a:r>
            <a:r>
              <a:rPr lang="lt-LT" sz="2000" dirty="0"/>
              <a:t> projektavimo šablonai</a:t>
            </a:r>
            <a:endParaRPr lang="lt-LT" sz="2000" dirty="0">
              <a:latin typeface="Calibri (Headings)"/>
            </a:endParaRPr>
          </a:p>
          <a:p>
            <a:endParaRPr lang="lt-LT" sz="1867" dirty="0">
              <a:latin typeface="Montserrat Semi 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0725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645400" y="4449087"/>
            <a:ext cx="3429000" cy="2380011"/>
          </a:xfrm>
          <a:prstGeom prst="rect">
            <a:avLst/>
          </a:prstGeom>
          <a:noFill/>
        </p:spPr>
        <p:txBody>
          <a:bodyPr wrap="square" lIns="60960" tIns="30480" rIns="60960" bIns="30480" rtlCol="0">
            <a:spAutoFit/>
          </a:bodyPr>
          <a:lstStyle/>
          <a:p>
            <a:pPr algn="r"/>
            <a:fld id="{1646BFE7-CA91-4677-8C4E-04A025466812}" type="slidenum">
              <a:rPr lang="en-US" sz="15066" b="1" smtClean="0">
                <a:latin typeface="Montserrat Light" pitchFamily="50" charset="0"/>
              </a:rPr>
              <a:t>5</a:t>
            </a:fld>
            <a:endParaRPr lang="uk-UA" sz="15066" b="1" dirty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76003" y="2931279"/>
            <a:ext cx="6066196" cy="2554545"/>
          </a:xfrm>
          <a:prstGeom prst="rect">
            <a:avLst/>
          </a:prstGeom>
          <a:noFill/>
        </p:spPr>
        <p:txBody>
          <a:bodyPr wrap="square" lIns="60960" tIns="30480" rIns="60960" bIns="30480" rtlCol="0">
            <a:spAutoFit/>
          </a:bodyPr>
          <a:lstStyle/>
          <a:p>
            <a:pPr>
              <a:buChar char="‣"/>
            </a:pPr>
            <a:r>
              <a:rPr lang="lt-LT" b="1" dirty="0"/>
              <a:t>Privalumas</a:t>
            </a:r>
            <a:r>
              <a:rPr lang="lt-LT" dirty="0"/>
              <a:t> - labai lengva išplėsti klases ir galima panaudoti </a:t>
            </a:r>
            <a:r>
              <a:rPr lang="lt-LT" dirty="0" err="1"/>
              <a:t>super</a:t>
            </a:r>
            <a:r>
              <a:rPr lang="lt-LT" dirty="0"/>
              <a:t>-klasėse aprašytus metodus nieko nekeičiant. Bet, jei reikia, tai galima </a:t>
            </a:r>
            <a:r>
              <a:rPr lang="lt-LT" dirty="0" err="1"/>
              <a:t>sub</a:t>
            </a:r>
            <a:r>
              <a:rPr lang="lt-LT" dirty="0"/>
              <a:t>-klasėse perrašyti (</a:t>
            </a:r>
            <a:r>
              <a:rPr lang="lt-LT" dirty="0" err="1"/>
              <a:t>override</a:t>
            </a:r>
            <a:r>
              <a:rPr lang="lt-LT" dirty="0"/>
              <a:t>) </a:t>
            </a:r>
            <a:r>
              <a:rPr lang="lt-LT" dirty="0" err="1"/>
              <a:t>super</a:t>
            </a:r>
            <a:r>
              <a:rPr lang="lt-LT" dirty="0"/>
              <a:t>-klasės metodą. </a:t>
            </a:r>
            <a:r>
              <a:rPr lang="lt-LT" dirty="0" err="1"/>
              <a:t>T.y</a:t>
            </a:r>
            <a:r>
              <a:rPr lang="lt-LT" dirty="0"/>
              <a:t>. programos modifikavimai lengvai daromi, jei tai liečia naujas </a:t>
            </a:r>
            <a:r>
              <a:rPr lang="lt-LT" dirty="0" err="1"/>
              <a:t>sub</a:t>
            </a:r>
            <a:r>
              <a:rPr lang="lt-LT" dirty="0"/>
              <a:t>-klases.</a:t>
            </a:r>
          </a:p>
          <a:p>
            <a:pPr>
              <a:buChar char="‣"/>
            </a:pPr>
            <a:r>
              <a:rPr lang="lt-LT" b="1" dirty="0"/>
              <a:t>Trūkumas</a:t>
            </a:r>
            <a:r>
              <a:rPr lang="lt-LT" dirty="0"/>
              <a:t> - pasikeitus </a:t>
            </a:r>
            <a:r>
              <a:rPr lang="lt-LT" dirty="0" err="1"/>
              <a:t>super</a:t>
            </a:r>
            <a:r>
              <a:rPr lang="lt-LT" dirty="0"/>
              <a:t>-klasės </a:t>
            </a:r>
            <a:r>
              <a:rPr lang="lt-LT" dirty="0" err="1"/>
              <a:t>interfeisui</a:t>
            </a:r>
            <a:r>
              <a:rPr lang="lt-LT" dirty="0"/>
              <a:t> (</a:t>
            </a:r>
            <a:r>
              <a:rPr lang="lt-LT" dirty="0" err="1"/>
              <a:t>pvz</a:t>
            </a:r>
            <a:r>
              <a:rPr lang="lt-LT" dirty="0"/>
              <a:t>: metodo parametrų skaičiui arba grąžinamos reikšmės tipui) pasikeičia ir visų </a:t>
            </a:r>
            <a:r>
              <a:rPr lang="lt-LT" dirty="0" err="1"/>
              <a:t>sub</a:t>
            </a:r>
            <a:r>
              <a:rPr lang="lt-LT" dirty="0"/>
              <a:t>-klasių ir jų </a:t>
            </a:r>
            <a:r>
              <a:rPr lang="lt-LT" dirty="0" err="1"/>
              <a:t>sub</a:t>
            </a:r>
            <a:r>
              <a:rPr lang="lt-LT" dirty="0"/>
              <a:t>-klasių </a:t>
            </a:r>
            <a:r>
              <a:rPr lang="lt-LT" dirty="0" err="1"/>
              <a:t>interfeisai</a:t>
            </a:r>
            <a:r>
              <a:rPr lang="lt-LT" dirty="0"/>
              <a:t>, </a:t>
            </a:r>
            <a:r>
              <a:rPr lang="lt-LT" dirty="0" err="1"/>
              <a:t>t.y</a:t>
            </a:r>
            <a:r>
              <a:rPr lang="lt-LT" dirty="0"/>
              <a:t>. juos visus reikia taisyti.</a:t>
            </a:r>
          </a:p>
        </p:txBody>
      </p:sp>
      <p:sp>
        <p:nvSpPr>
          <p:cNvPr id="6" name="Rectangle 5"/>
          <p:cNvSpPr/>
          <p:nvPr/>
        </p:nvSpPr>
        <p:spPr>
          <a:xfrm>
            <a:off x="8500088" y="4185418"/>
            <a:ext cx="2777513" cy="265894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Rectangle 6"/>
          <p:cNvSpPr/>
          <p:nvPr/>
        </p:nvSpPr>
        <p:spPr>
          <a:xfrm>
            <a:off x="10884792" y="3835401"/>
            <a:ext cx="596009" cy="5705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Title 3"/>
          <p:cNvSpPr txBox="1">
            <a:spLocks/>
          </p:cNvSpPr>
          <p:nvPr/>
        </p:nvSpPr>
        <p:spPr>
          <a:xfrm>
            <a:off x="1279873" y="1999075"/>
            <a:ext cx="8345390" cy="132832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lt-LT" sz="3600" dirty="0"/>
              <a:t>klasių paveldimumas</a:t>
            </a:r>
            <a:endParaRPr lang="en-US" sz="3733" b="0" dirty="0">
              <a:latin typeface="Montserrat Semi Bold" pitchFamily="50" charset="0"/>
            </a:endParaRPr>
          </a:p>
        </p:txBody>
      </p:sp>
      <p:sp>
        <p:nvSpPr>
          <p:cNvPr id="12" name="Title 3"/>
          <p:cNvSpPr txBox="1">
            <a:spLocks/>
          </p:cNvSpPr>
          <p:nvPr/>
        </p:nvSpPr>
        <p:spPr>
          <a:xfrm>
            <a:off x="1354048" y="1748838"/>
            <a:ext cx="9024392" cy="132832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lt-LT" sz="1867" dirty="0" err="1">
                <a:solidFill>
                  <a:srgbClr val="00A59B"/>
                </a:solidFill>
                <a:latin typeface="Montserrat Semi Bold" pitchFamily="50" charset="0"/>
              </a:rPr>
              <a:t>BALTIc</a:t>
            </a:r>
            <a:r>
              <a:rPr lang="lt-LT" sz="1867" dirty="0">
                <a:solidFill>
                  <a:srgbClr val="00A59B"/>
                </a:solidFill>
                <a:latin typeface="Montserrat Semi Bold" pitchFamily="50" charset="0"/>
              </a:rPr>
              <a:t> </a:t>
            </a:r>
            <a:r>
              <a:rPr lang="lt-LT" sz="1867" dirty="0" err="1">
                <a:solidFill>
                  <a:srgbClr val="00A59B"/>
                </a:solidFill>
                <a:latin typeface="Montserrat Semi Bold" pitchFamily="50" charset="0"/>
              </a:rPr>
              <a:t>TALENTs</a:t>
            </a:r>
            <a:r>
              <a:rPr lang="lt-LT" sz="1867" dirty="0">
                <a:solidFill>
                  <a:srgbClr val="00A59B"/>
                </a:solidFill>
                <a:latin typeface="Montserrat Semi Bold" pitchFamily="50" charset="0"/>
              </a:rPr>
              <a:t> </a:t>
            </a:r>
            <a:r>
              <a:rPr lang="lt-LT" sz="1867" dirty="0" err="1">
                <a:latin typeface="Montserrat Semi Bold" pitchFamily="50" charset="0"/>
              </a:rPr>
              <a:t>AcADEMy</a:t>
            </a:r>
            <a:r>
              <a:rPr lang="lt-LT" sz="1867" dirty="0">
                <a:latin typeface="Montserrat Semi Bold" pitchFamily="50" charset="0"/>
              </a:rPr>
              <a:t> – </a:t>
            </a:r>
            <a:r>
              <a:rPr lang="lt-LT" sz="2000" dirty="0" err="1"/>
              <a:t>java</a:t>
            </a:r>
            <a:r>
              <a:rPr lang="lt-LT" sz="2000" dirty="0"/>
              <a:t> projektavimo šablonai</a:t>
            </a:r>
            <a:endParaRPr lang="lt-LT" sz="2000" dirty="0">
              <a:latin typeface="Calibri (Headings)"/>
            </a:endParaRPr>
          </a:p>
          <a:p>
            <a:endParaRPr lang="lt-LT" sz="1867" dirty="0">
              <a:latin typeface="Montserrat Semi 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0920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645400" y="4449087"/>
            <a:ext cx="3429000" cy="2380011"/>
          </a:xfrm>
          <a:prstGeom prst="rect">
            <a:avLst/>
          </a:prstGeom>
          <a:noFill/>
        </p:spPr>
        <p:txBody>
          <a:bodyPr wrap="square" lIns="60960" tIns="30480" rIns="60960" bIns="30480" rtlCol="0">
            <a:spAutoFit/>
          </a:bodyPr>
          <a:lstStyle/>
          <a:p>
            <a:pPr algn="r"/>
            <a:fld id="{1646BFE7-CA91-4677-8C4E-04A025466812}" type="slidenum">
              <a:rPr lang="en-US" sz="15066" b="1" smtClean="0">
                <a:latin typeface="Montserrat Light" pitchFamily="50" charset="0"/>
              </a:rPr>
              <a:t>6</a:t>
            </a:fld>
            <a:endParaRPr lang="uk-UA" sz="15066" b="1" dirty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76003" y="2931279"/>
            <a:ext cx="6920884" cy="3754874"/>
          </a:xfrm>
          <a:prstGeom prst="rect">
            <a:avLst/>
          </a:prstGeom>
          <a:noFill/>
        </p:spPr>
        <p:txBody>
          <a:bodyPr wrap="square" lIns="60960" tIns="30480" rIns="60960" bIns="30480" rtlCol="0">
            <a:spAutoFit/>
          </a:bodyPr>
          <a:lstStyle/>
          <a:p>
            <a:pPr>
              <a:buChar char="‣"/>
            </a:pPr>
            <a:r>
              <a:rPr lang="lt-LT" sz="2400" dirty="0"/>
              <a:t>Klasių kompozicija (</a:t>
            </a:r>
            <a:r>
              <a:rPr lang="lt-LT" sz="2400" dirty="0" err="1"/>
              <a:t>composition</a:t>
            </a:r>
            <a:r>
              <a:rPr lang="lt-LT" sz="2400" dirty="0"/>
              <a:t>) - “turi” (“</a:t>
            </a:r>
            <a:r>
              <a:rPr lang="lt-LT" sz="2400" dirty="0" err="1"/>
              <a:t>has</a:t>
            </a:r>
            <a:r>
              <a:rPr lang="lt-LT" sz="2400" dirty="0"/>
              <a:t>-a”) principas</a:t>
            </a:r>
          </a:p>
          <a:p>
            <a:pPr>
              <a:buChar char="‣"/>
            </a:pPr>
            <a:r>
              <a:rPr lang="lt-LT" sz="2400" b="1" dirty="0" err="1"/>
              <a:t>class</a:t>
            </a:r>
            <a:r>
              <a:rPr lang="lt-LT" sz="2400" b="1" dirty="0"/>
              <a:t> A { … }</a:t>
            </a:r>
          </a:p>
          <a:p>
            <a:pPr>
              <a:buChar char="‣"/>
            </a:pPr>
            <a:r>
              <a:rPr lang="lt-LT" sz="2400" b="1" dirty="0" err="1"/>
              <a:t>class</a:t>
            </a:r>
            <a:r>
              <a:rPr lang="lt-LT" sz="2400" b="1" dirty="0"/>
              <a:t> B {</a:t>
            </a:r>
          </a:p>
          <a:p>
            <a:pPr>
              <a:buChar char="‣"/>
            </a:pPr>
            <a:r>
              <a:rPr lang="lt-LT" sz="2400" b="1" dirty="0"/>
              <a:t>    A </a:t>
            </a:r>
            <a:r>
              <a:rPr lang="lt-LT" sz="2400" b="1" dirty="0" err="1"/>
              <a:t>a</a:t>
            </a:r>
            <a:r>
              <a:rPr lang="lt-LT" sz="2400" b="1" dirty="0"/>
              <a:t>;</a:t>
            </a:r>
          </a:p>
          <a:p>
            <a:pPr>
              <a:buChar char="‣"/>
            </a:pPr>
            <a:r>
              <a:rPr lang="lt-LT" sz="2400" b="1" dirty="0"/>
              <a:t>    …</a:t>
            </a:r>
          </a:p>
          <a:p>
            <a:pPr>
              <a:buChar char="‣"/>
            </a:pPr>
            <a:r>
              <a:rPr lang="lt-LT" sz="2400" b="1" dirty="0"/>
              <a:t>}</a:t>
            </a:r>
          </a:p>
          <a:p>
            <a:pPr>
              <a:buChar char="‣"/>
            </a:pPr>
            <a:r>
              <a:rPr lang="lt-LT" sz="2400" dirty="0"/>
              <a:t>Klasės B objektas “turi” ir klasės A objektą</a:t>
            </a:r>
          </a:p>
          <a:p>
            <a:pPr>
              <a:buChar char="‣"/>
            </a:pPr>
            <a:r>
              <a:rPr lang="lt-LT" sz="2400" dirty="0"/>
              <a:t>Sakoma, kad klasė B yra priekinė (</a:t>
            </a:r>
            <a:r>
              <a:rPr lang="lt-LT" sz="2400" dirty="0" err="1"/>
              <a:t>front-end</a:t>
            </a:r>
            <a:r>
              <a:rPr lang="lt-LT" sz="2400" dirty="0"/>
              <a:t>) klasė, o klasė A yra galinė (</a:t>
            </a:r>
            <a:r>
              <a:rPr lang="lt-LT" sz="2400" dirty="0" err="1"/>
              <a:t>back-end</a:t>
            </a:r>
            <a:r>
              <a:rPr lang="lt-LT" sz="2400" dirty="0"/>
              <a:t>) klasė</a:t>
            </a:r>
          </a:p>
        </p:txBody>
      </p:sp>
      <p:sp>
        <p:nvSpPr>
          <p:cNvPr id="6" name="Rectangle 5"/>
          <p:cNvSpPr/>
          <p:nvPr/>
        </p:nvSpPr>
        <p:spPr>
          <a:xfrm>
            <a:off x="8500088" y="4185418"/>
            <a:ext cx="2777513" cy="265894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Rectangle 6"/>
          <p:cNvSpPr/>
          <p:nvPr/>
        </p:nvSpPr>
        <p:spPr>
          <a:xfrm>
            <a:off x="10884792" y="3835401"/>
            <a:ext cx="596009" cy="5705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Title 3"/>
          <p:cNvSpPr txBox="1">
            <a:spLocks/>
          </p:cNvSpPr>
          <p:nvPr/>
        </p:nvSpPr>
        <p:spPr>
          <a:xfrm>
            <a:off x="1279873" y="1999075"/>
            <a:ext cx="8345390" cy="132832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lt-LT" sz="3600" dirty="0"/>
              <a:t>klasių kompozicija (2)</a:t>
            </a:r>
            <a:endParaRPr lang="en-US" sz="3733" b="0" dirty="0">
              <a:latin typeface="Montserrat Semi Bold" pitchFamily="50" charset="0"/>
            </a:endParaRPr>
          </a:p>
        </p:txBody>
      </p:sp>
      <p:sp>
        <p:nvSpPr>
          <p:cNvPr id="12" name="Title 3"/>
          <p:cNvSpPr txBox="1">
            <a:spLocks/>
          </p:cNvSpPr>
          <p:nvPr/>
        </p:nvSpPr>
        <p:spPr>
          <a:xfrm>
            <a:off x="1354048" y="1748838"/>
            <a:ext cx="9024392" cy="132832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lt-LT" sz="1867" dirty="0" err="1">
                <a:solidFill>
                  <a:srgbClr val="00A59B"/>
                </a:solidFill>
                <a:latin typeface="Montserrat Semi Bold" pitchFamily="50" charset="0"/>
              </a:rPr>
              <a:t>BALTIc</a:t>
            </a:r>
            <a:r>
              <a:rPr lang="lt-LT" sz="1867" dirty="0">
                <a:solidFill>
                  <a:srgbClr val="00A59B"/>
                </a:solidFill>
                <a:latin typeface="Montserrat Semi Bold" pitchFamily="50" charset="0"/>
              </a:rPr>
              <a:t> </a:t>
            </a:r>
            <a:r>
              <a:rPr lang="lt-LT" sz="1867" dirty="0" err="1">
                <a:solidFill>
                  <a:srgbClr val="00A59B"/>
                </a:solidFill>
                <a:latin typeface="Montserrat Semi Bold" pitchFamily="50" charset="0"/>
              </a:rPr>
              <a:t>TALENTs</a:t>
            </a:r>
            <a:r>
              <a:rPr lang="lt-LT" sz="1867" dirty="0">
                <a:solidFill>
                  <a:srgbClr val="00A59B"/>
                </a:solidFill>
                <a:latin typeface="Montserrat Semi Bold" pitchFamily="50" charset="0"/>
              </a:rPr>
              <a:t> </a:t>
            </a:r>
            <a:r>
              <a:rPr lang="lt-LT" sz="1867" dirty="0" err="1">
                <a:latin typeface="Montserrat Semi Bold" pitchFamily="50" charset="0"/>
              </a:rPr>
              <a:t>AcADEMy</a:t>
            </a:r>
            <a:r>
              <a:rPr lang="lt-LT" sz="1867" dirty="0">
                <a:latin typeface="Montserrat Semi Bold" pitchFamily="50" charset="0"/>
              </a:rPr>
              <a:t> – </a:t>
            </a:r>
            <a:r>
              <a:rPr lang="lt-LT" sz="2000" dirty="0" err="1"/>
              <a:t>java</a:t>
            </a:r>
            <a:r>
              <a:rPr lang="lt-LT" sz="2000" dirty="0"/>
              <a:t> projektavimo šablonai</a:t>
            </a:r>
            <a:endParaRPr lang="lt-LT" sz="2000" dirty="0">
              <a:latin typeface="Calibri (Headings)"/>
            </a:endParaRPr>
          </a:p>
          <a:p>
            <a:endParaRPr lang="lt-LT" sz="1867" dirty="0">
              <a:latin typeface="Montserrat Semi 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1351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645400" y="4449087"/>
            <a:ext cx="3429000" cy="2380011"/>
          </a:xfrm>
          <a:prstGeom prst="rect">
            <a:avLst/>
          </a:prstGeom>
          <a:noFill/>
        </p:spPr>
        <p:txBody>
          <a:bodyPr wrap="square" lIns="60960" tIns="30480" rIns="60960" bIns="30480" rtlCol="0">
            <a:spAutoFit/>
          </a:bodyPr>
          <a:lstStyle/>
          <a:p>
            <a:pPr algn="r"/>
            <a:fld id="{1646BFE7-CA91-4677-8C4E-04A025466812}" type="slidenum">
              <a:rPr lang="en-US" sz="15066" b="1" smtClean="0">
                <a:latin typeface="Montserrat Light" pitchFamily="50" charset="0"/>
              </a:rPr>
              <a:t>7</a:t>
            </a:fld>
            <a:endParaRPr lang="uk-UA" sz="15066" b="1" dirty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76003" y="2931279"/>
            <a:ext cx="6500671" cy="3754874"/>
          </a:xfrm>
          <a:prstGeom prst="rect">
            <a:avLst/>
          </a:prstGeom>
          <a:noFill/>
        </p:spPr>
        <p:txBody>
          <a:bodyPr wrap="square" lIns="60960" tIns="30480" rIns="60960" bIns="30480" rtlCol="0">
            <a:spAutoFit/>
          </a:bodyPr>
          <a:lstStyle/>
          <a:p>
            <a:pPr>
              <a:buChar char="‣"/>
            </a:pPr>
            <a:r>
              <a:rPr lang="lt-LT" sz="2400" dirty="0"/>
              <a:t>Jei reikia padaryti iš išorės prieinamus galinės klasės metodus, priekinė klasė realizuoja atitinkamus metodus</a:t>
            </a:r>
          </a:p>
          <a:p>
            <a:pPr>
              <a:buChar char="‣"/>
            </a:pPr>
            <a:r>
              <a:rPr lang="lt-LT" sz="2400" b="1" dirty="0"/>
              <a:t>Privalumas</a:t>
            </a:r>
            <a:r>
              <a:rPr lang="lt-LT" sz="2400" dirty="0"/>
              <a:t> - kadangi galinės klasės metodai tiesiogiai nėra prieinami iš išorės, tai galinės klasės </a:t>
            </a:r>
            <a:r>
              <a:rPr lang="lt-LT" sz="2400" dirty="0" err="1"/>
              <a:t>interfeiso</a:t>
            </a:r>
            <a:r>
              <a:rPr lang="lt-LT" sz="2400" dirty="0"/>
              <a:t> pakeitimai nesugriauna priekinės klasės </a:t>
            </a:r>
            <a:r>
              <a:rPr lang="lt-LT" sz="2400" dirty="0" err="1"/>
              <a:t>interfeiso</a:t>
            </a:r>
            <a:endParaRPr lang="lt-LT" sz="2400" dirty="0"/>
          </a:p>
          <a:p>
            <a:pPr>
              <a:buChar char="‣"/>
            </a:pPr>
            <a:r>
              <a:rPr lang="lt-LT" sz="2400" b="1" dirty="0"/>
              <a:t>Trūkumas</a:t>
            </a:r>
            <a:r>
              <a:rPr lang="lt-LT" sz="2400" dirty="0"/>
              <a:t> - priekinėje klasėje reikia realizuoti metodus kurie nieko kito nedaro, tik kviečia atitinkamus galinės klasės metodus </a:t>
            </a:r>
          </a:p>
        </p:txBody>
      </p:sp>
      <p:sp>
        <p:nvSpPr>
          <p:cNvPr id="6" name="Rectangle 5"/>
          <p:cNvSpPr/>
          <p:nvPr/>
        </p:nvSpPr>
        <p:spPr>
          <a:xfrm>
            <a:off x="8500088" y="4185418"/>
            <a:ext cx="2777513" cy="265894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Rectangle 6"/>
          <p:cNvSpPr/>
          <p:nvPr/>
        </p:nvSpPr>
        <p:spPr>
          <a:xfrm>
            <a:off x="10884792" y="3835401"/>
            <a:ext cx="596009" cy="5705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Title 3"/>
          <p:cNvSpPr txBox="1">
            <a:spLocks/>
          </p:cNvSpPr>
          <p:nvPr/>
        </p:nvSpPr>
        <p:spPr>
          <a:xfrm>
            <a:off x="1279873" y="1999075"/>
            <a:ext cx="8345390" cy="132832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lt-LT" sz="3600" dirty="0"/>
              <a:t>klasių kompozicija</a:t>
            </a:r>
            <a:endParaRPr lang="en-US" sz="3733" b="0" dirty="0">
              <a:latin typeface="Montserrat Semi Bold" pitchFamily="50" charset="0"/>
            </a:endParaRPr>
          </a:p>
        </p:txBody>
      </p:sp>
      <p:sp>
        <p:nvSpPr>
          <p:cNvPr id="12" name="Title 3"/>
          <p:cNvSpPr txBox="1">
            <a:spLocks/>
          </p:cNvSpPr>
          <p:nvPr/>
        </p:nvSpPr>
        <p:spPr>
          <a:xfrm>
            <a:off x="1354048" y="1748838"/>
            <a:ext cx="9024392" cy="132832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lt-LT" sz="1867" dirty="0" err="1">
                <a:solidFill>
                  <a:srgbClr val="00A59B"/>
                </a:solidFill>
                <a:latin typeface="Montserrat Semi Bold" pitchFamily="50" charset="0"/>
              </a:rPr>
              <a:t>BALTIc</a:t>
            </a:r>
            <a:r>
              <a:rPr lang="lt-LT" sz="1867" dirty="0">
                <a:solidFill>
                  <a:srgbClr val="00A59B"/>
                </a:solidFill>
                <a:latin typeface="Montserrat Semi Bold" pitchFamily="50" charset="0"/>
              </a:rPr>
              <a:t> </a:t>
            </a:r>
            <a:r>
              <a:rPr lang="lt-LT" sz="1867" dirty="0" err="1">
                <a:solidFill>
                  <a:srgbClr val="00A59B"/>
                </a:solidFill>
                <a:latin typeface="Montserrat Semi Bold" pitchFamily="50" charset="0"/>
              </a:rPr>
              <a:t>TALENTs</a:t>
            </a:r>
            <a:r>
              <a:rPr lang="lt-LT" sz="1867" dirty="0">
                <a:solidFill>
                  <a:srgbClr val="00A59B"/>
                </a:solidFill>
                <a:latin typeface="Montserrat Semi Bold" pitchFamily="50" charset="0"/>
              </a:rPr>
              <a:t> </a:t>
            </a:r>
            <a:r>
              <a:rPr lang="lt-LT" sz="1867" dirty="0" err="1">
                <a:latin typeface="Montserrat Semi Bold" pitchFamily="50" charset="0"/>
              </a:rPr>
              <a:t>AcADEMy</a:t>
            </a:r>
            <a:r>
              <a:rPr lang="lt-LT" sz="1867" dirty="0">
                <a:latin typeface="Montserrat Semi Bold" pitchFamily="50" charset="0"/>
              </a:rPr>
              <a:t> – </a:t>
            </a:r>
            <a:r>
              <a:rPr lang="lt-LT" sz="2000" dirty="0" err="1"/>
              <a:t>java</a:t>
            </a:r>
            <a:r>
              <a:rPr lang="lt-LT" sz="2000" dirty="0"/>
              <a:t> projektavimo šablonai</a:t>
            </a:r>
            <a:endParaRPr lang="lt-LT" sz="2000" dirty="0">
              <a:latin typeface="Calibri (Headings)"/>
            </a:endParaRPr>
          </a:p>
          <a:p>
            <a:endParaRPr lang="lt-LT" sz="1867" dirty="0">
              <a:latin typeface="Montserrat Semi 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7281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645400" y="4449087"/>
            <a:ext cx="3429000" cy="2380011"/>
          </a:xfrm>
          <a:prstGeom prst="rect">
            <a:avLst/>
          </a:prstGeom>
          <a:noFill/>
        </p:spPr>
        <p:txBody>
          <a:bodyPr wrap="square" lIns="60960" tIns="30480" rIns="60960" bIns="30480" rtlCol="0">
            <a:spAutoFit/>
          </a:bodyPr>
          <a:lstStyle/>
          <a:p>
            <a:pPr algn="r"/>
            <a:fld id="{1646BFE7-CA91-4677-8C4E-04A025466812}" type="slidenum">
              <a:rPr lang="en-US" sz="15066" b="1" smtClean="0">
                <a:latin typeface="Montserrat Light" pitchFamily="50" charset="0"/>
              </a:rPr>
              <a:t>8</a:t>
            </a:fld>
            <a:endParaRPr lang="uk-UA" sz="15066" b="1" dirty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4589" y="1375400"/>
            <a:ext cx="7848155" cy="5232202"/>
          </a:xfrm>
          <a:prstGeom prst="rect">
            <a:avLst/>
          </a:prstGeom>
          <a:noFill/>
        </p:spPr>
        <p:txBody>
          <a:bodyPr wrap="square" lIns="60960" tIns="30480" rIns="60960" bIns="30480" rtlCol="0">
            <a:spAutoFit/>
          </a:bodyPr>
          <a:lstStyle/>
          <a:p>
            <a:r>
              <a:rPr lang="lt-LT" sz="2400" dirty="0"/>
              <a:t>1. Žymiai lengviau pakeisti galinės klasės </a:t>
            </a:r>
            <a:r>
              <a:rPr lang="lt-LT" sz="2400" dirty="0" err="1"/>
              <a:t>interfeisą</a:t>
            </a:r>
            <a:r>
              <a:rPr lang="lt-LT" sz="2400" dirty="0"/>
              <a:t> nei </a:t>
            </a:r>
            <a:r>
              <a:rPr lang="lt-LT" sz="2400" dirty="0" err="1"/>
              <a:t>super</a:t>
            </a:r>
            <a:r>
              <a:rPr lang="lt-LT" sz="2400" dirty="0"/>
              <a:t>-klasės</a:t>
            </a:r>
          </a:p>
          <a:p>
            <a:pPr lvl="1">
              <a:buChar char="‣"/>
            </a:pPr>
            <a:r>
              <a:rPr lang="lt-LT" sz="2400" dirty="0"/>
              <a:t>Galinės klasės </a:t>
            </a:r>
            <a:r>
              <a:rPr lang="lt-LT" sz="2400" dirty="0" err="1"/>
              <a:t>interfeiso</a:t>
            </a:r>
            <a:r>
              <a:rPr lang="lt-LT" sz="2400" dirty="0"/>
              <a:t> pakeitimai niekaip neįtakoja priekinės klasės </a:t>
            </a:r>
            <a:r>
              <a:rPr lang="lt-LT" sz="2400" dirty="0" err="1"/>
              <a:t>interfeisą</a:t>
            </a:r>
            <a:endParaRPr lang="lt-LT" sz="2400" dirty="0"/>
          </a:p>
          <a:p>
            <a:r>
              <a:rPr lang="lt-LT" sz="2400" dirty="0"/>
              <a:t>2. Žymiai lengviau pakeisti priekinės klasės </a:t>
            </a:r>
            <a:r>
              <a:rPr lang="lt-LT" sz="2400" dirty="0" err="1"/>
              <a:t>interfeisą</a:t>
            </a:r>
            <a:r>
              <a:rPr lang="lt-LT" sz="2400" dirty="0"/>
              <a:t> nei </a:t>
            </a:r>
            <a:r>
              <a:rPr lang="lt-LT" sz="2400" dirty="0" err="1"/>
              <a:t>sub</a:t>
            </a:r>
            <a:r>
              <a:rPr lang="lt-LT" sz="2400" dirty="0"/>
              <a:t>-klasės. </a:t>
            </a:r>
          </a:p>
          <a:p>
            <a:pPr lvl="1">
              <a:buChar char="‣"/>
            </a:pPr>
            <a:r>
              <a:rPr lang="lt-LT" sz="2400" dirty="0" err="1"/>
              <a:t>Sub</a:t>
            </a:r>
            <a:r>
              <a:rPr lang="lt-LT" sz="2400" dirty="0"/>
              <a:t>-klasės metodas gali “netyčia” perrašyti </a:t>
            </a:r>
            <a:r>
              <a:rPr lang="lt-LT" sz="2400" dirty="0" err="1"/>
              <a:t>super</a:t>
            </a:r>
            <a:r>
              <a:rPr lang="lt-LT" sz="2400" dirty="0"/>
              <a:t>-klasės metodą sugriaudamas funkcionalumą. Taip pat </a:t>
            </a:r>
            <a:r>
              <a:rPr lang="lt-LT" sz="2400" dirty="0" err="1"/>
              <a:t>sub</a:t>
            </a:r>
            <a:r>
              <a:rPr lang="lt-LT" sz="2400" dirty="0"/>
              <a:t>-klasė negali turėti </a:t>
            </a:r>
            <a:r>
              <a:rPr lang="lt-LT" sz="2400" dirty="0" err="1"/>
              <a:t>turėti</a:t>
            </a:r>
            <a:r>
              <a:rPr lang="lt-LT" sz="2400" dirty="0"/>
              <a:t> tokį pat metodą kaip ir </a:t>
            </a:r>
            <a:r>
              <a:rPr lang="lt-LT" sz="2400" dirty="0" err="1"/>
              <a:t>super</a:t>
            </a:r>
            <a:r>
              <a:rPr lang="lt-LT" sz="2400" dirty="0"/>
              <a:t> klasės kuris grąžina kito tipo reikšmę</a:t>
            </a:r>
          </a:p>
          <a:p>
            <a:pPr>
              <a:buChar char="‣"/>
            </a:pPr>
            <a:r>
              <a:rPr lang="lt-LT" sz="2400" dirty="0"/>
              <a:t>3. Lengviau yra pridėti naujas </a:t>
            </a:r>
            <a:r>
              <a:rPr lang="lt-LT" sz="2400" dirty="0" err="1"/>
              <a:t>sub</a:t>
            </a:r>
            <a:r>
              <a:rPr lang="lt-LT" sz="2400" dirty="0"/>
              <a:t>-klases nei naują priekinę klasę</a:t>
            </a:r>
          </a:p>
          <a:p>
            <a:pPr lvl="1">
              <a:buChar char="‣"/>
            </a:pPr>
            <a:r>
              <a:rPr lang="lt-LT" sz="2400" dirty="0"/>
              <a:t>Tai todėl kad </a:t>
            </a:r>
            <a:r>
              <a:rPr lang="lt-LT" sz="2400" dirty="0" err="1"/>
              <a:t>sub</a:t>
            </a:r>
            <a:r>
              <a:rPr lang="lt-LT" sz="2400" dirty="0"/>
              <a:t>-klasėje užtenka perrašyti ar realizuoti tik tuos metodus kurie skiriasi nuo </a:t>
            </a:r>
            <a:r>
              <a:rPr lang="lt-LT" sz="2400" dirty="0" err="1"/>
              <a:t>super</a:t>
            </a:r>
            <a:r>
              <a:rPr lang="lt-LT" sz="2400" dirty="0"/>
              <a:t>-klasės</a:t>
            </a:r>
          </a:p>
        </p:txBody>
      </p:sp>
      <p:sp>
        <p:nvSpPr>
          <p:cNvPr id="6" name="Rectangle 5"/>
          <p:cNvSpPr/>
          <p:nvPr/>
        </p:nvSpPr>
        <p:spPr>
          <a:xfrm>
            <a:off x="8500088" y="4185418"/>
            <a:ext cx="2777513" cy="265894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Rectangle 6"/>
          <p:cNvSpPr/>
          <p:nvPr/>
        </p:nvSpPr>
        <p:spPr>
          <a:xfrm>
            <a:off x="10884792" y="3835401"/>
            <a:ext cx="596009" cy="5705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Title 3"/>
          <p:cNvSpPr txBox="1">
            <a:spLocks/>
          </p:cNvSpPr>
          <p:nvPr/>
        </p:nvSpPr>
        <p:spPr>
          <a:xfrm>
            <a:off x="1279873" y="668988"/>
            <a:ext cx="10200928" cy="132832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lt-LT" sz="3600" dirty="0"/>
              <a:t>klasių kompozicija ir paveldimumas - skirtumai</a:t>
            </a:r>
            <a:endParaRPr lang="en-US" sz="3733" b="0" dirty="0">
              <a:latin typeface="Montserrat Semi Bold" pitchFamily="50" charset="0"/>
            </a:endParaRPr>
          </a:p>
        </p:txBody>
      </p:sp>
      <p:sp>
        <p:nvSpPr>
          <p:cNvPr id="12" name="Title 3"/>
          <p:cNvSpPr txBox="1">
            <a:spLocks/>
          </p:cNvSpPr>
          <p:nvPr/>
        </p:nvSpPr>
        <p:spPr>
          <a:xfrm>
            <a:off x="1279873" y="109906"/>
            <a:ext cx="9024392" cy="132832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lt-LT" sz="1867" dirty="0" err="1">
                <a:solidFill>
                  <a:srgbClr val="00A59B"/>
                </a:solidFill>
                <a:latin typeface="Montserrat Semi Bold" pitchFamily="50" charset="0"/>
              </a:rPr>
              <a:t>BALTIc</a:t>
            </a:r>
            <a:r>
              <a:rPr lang="lt-LT" sz="1867" dirty="0">
                <a:solidFill>
                  <a:srgbClr val="00A59B"/>
                </a:solidFill>
                <a:latin typeface="Montserrat Semi Bold" pitchFamily="50" charset="0"/>
              </a:rPr>
              <a:t> </a:t>
            </a:r>
            <a:r>
              <a:rPr lang="lt-LT" sz="1867" dirty="0" err="1">
                <a:solidFill>
                  <a:srgbClr val="00A59B"/>
                </a:solidFill>
                <a:latin typeface="Montserrat Semi Bold" pitchFamily="50" charset="0"/>
              </a:rPr>
              <a:t>TALENTs</a:t>
            </a:r>
            <a:r>
              <a:rPr lang="lt-LT" sz="1867" dirty="0">
                <a:solidFill>
                  <a:srgbClr val="00A59B"/>
                </a:solidFill>
                <a:latin typeface="Montserrat Semi Bold" pitchFamily="50" charset="0"/>
              </a:rPr>
              <a:t> </a:t>
            </a:r>
            <a:r>
              <a:rPr lang="lt-LT" sz="1867" dirty="0" err="1">
                <a:latin typeface="Montserrat Semi Bold" pitchFamily="50" charset="0"/>
              </a:rPr>
              <a:t>AcADEMy</a:t>
            </a:r>
            <a:r>
              <a:rPr lang="lt-LT" sz="1867" dirty="0">
                <a:latin typeface="Montserrat Semi Bold" pitchFamily="50" charset="0"/>
              </a:rPr>
              <a:t> – </a:t>
            </a:r>
            <a:r>
              <a:rPr lang="lt-LT" sz="2000" dirty="0" err="1"/>
              <a:t>java</a:t>
            </a:r>
            <a:r>
              <a:rPr lang="lt-LT" sz="2000" dirty="0"/>
              <a:t> projektavimo šablonai</a:t>
            </a:r>
            <a:endParaRPr lang="lt-LT" sz="2000" dirty="0">
              <a:latin typeface="Calibri (Headings)"/>
            </a:endParaRPr>
          </a:p>
          <a:p>
            <a:endParaRPr lang="lt-LT" sz="1867" dirty="0">
              <a:latin typeface="Montserrat Semi 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5067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645400" y="4449087"/>
            <a:ext cx="3429000" cy="2380011"/>
          </a:xfrm>
          <a:prstGeom prst="rect">
            <a:avLst/>
          </a:prstGeom>
          <a:noFill/>
        </p:spPr>
        <p:txBody>
          <a:bodyPr wrap="square" lIns="60960" tIns="30480" rIns="60960" bIns="30480" rtlCol="0">
            <a:spAutoFit/>
          </a:bodyPr>
          <a:lstStyle/>
          <a:p>
            <a:pPr algn="r"/>
            <a:fld id="{1646BFE7-CA91-4677-8C4E-04A025466812}" type="slidenum">
              <a:rPr lang="en-US" sz="15066" b="1" smtClean="0">
                <a:latin typeface="Montserrat Light" pitchFamily="50" charset="0"/>
              </a:rPr>
              <a:t>9</a:t>
            </a:fld>
            <a:endParaRPr lang="uk-UA" sz="15066" b="1" dirty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87101" y="1420535"/>
            <a:ext cx="8109786" cy="4493538"/>
          </a:xfrm>
          <a:prstGeom prst="rect">
            <a:avLst/>
          </a:prstGeom>
          <a:noFill/>
        </p:spPr>
        <p:txBody>
          <a:bodyPr wrap="square" lIns="60960" tIns="30480" rIns="60960" bIns="30480" rtlCol="0">
            <a:spAutoFit/>
          </a:bodyPr>
          <a:lstStyle/>
          <a:p>
            <a:pPr>
              <a:buChar char="‣"/>
            </a:pPr>
            <a:r>
              <a:rPr lang="lt-LT" sz="2400" dirty="0"/>
              <a:t>1994 taip vadinamas “</a:t>
            </a:r>
            <a:r>
              <a:rPr lang="lt-LT" sz="2400" dirty="0" err="1"/>
              <a:t>Gang</a:t>
            </a:r>
            <a:r>
              <a:rPr lang="lt-LT" sz="2400" dirty="0"/>
              <a:t> </a:t>
            </a:r>
            <a:r>
              <a:rPr lang="lt-LT" sz="2400" dirty="0" err="1"/>
              <a:t>of</a:t>
            </a:r>
            <a:r>
              <a:rPr lang="lt-LT" sz="2400" dirty="0"/>
              <a:t> </a:t>
            </a:r>
            <a:r>
              <a:rPr lang="lt-LT" sz="2400" dirty="0" err="1"/>
              <a:t>Four</a:t>
            </a:r>
            <a:r>
              <a:rPr lang="lt-LT" sz="2400" dirty="0"/>
              <a:t>” (</a:t>
            </a:r>
            <a:r>
              <a:rPr lang="lt-LT" sz="2400" dirty="0" err="1"/>
              <a:t>GoF</a:t>
            </a:r>
            <a:r>
              <a:rPr lang="lt-LT" sz="2400" dirty="0"/>
              <a:t>), </a:t>
            </a:r>
            <a:r>
              <a:rPr lang="lt-LT" sz="2400" dirty="0" err="1"/>
              <a:t>t.y</a:t>
            </a:r>
            <a:r>
              <a:rPr lang="lt-LT" sz="2400" dirty="0"/>
              <a:t>. </a:t>
            </a:r>
            <a:r>
              <a:rPr lang="lt-LT" sz="2400" dirty="0" err="1"/>
              <a:t>Erich</a:t>
            </a:r>
            <a:r>
              <a:rPr lang="lt-LT" sz="2400" dirty="0"/>
              <a:t> </a:t>
            </a:r>
            <a:r>
              <a:rPr lang="lt-LT" sz="2400" dirty="0" err="1"/>
              <a:t>Gamma</a:t>
            </a:r>
            <a:r>
              <a:rPr lang="lt-LT" sz="2400" dirty="0"/>
              <a:t>, </a:t>
            </a:r>
            <a:r>
              <a:rPr lang="lt-LT" sz="2400" dirty="0" err="1"/>
              <a:t>Richard</a:t>
            </a:r>
            <a:r>
              <a:rPr lang="lt-LT" sz="2400" dirty="0"/>
              <a:t> </a:t>
            </a:r>
            <a:r>
              <a:rPr lang="lt-LT" sz="2400" dirty="0" err="1"/>
              <a:t>Helm</a:t>
            </a:r>
            <a:r>
              <a:rPr lang="lt-LT" sz="2400" dirty="0"/>
              <a:t>, </a:t>
            </a:r>
            <a:r>
              <a:rPr lang="lt-LT" sz="2400" dirty="0" err="1"/>
              <a:t>Ralph</a:t>
            </a:r>
            <a:r>
              <a:rPr lang="lt-LT" sz="2400" dirty="0"/>
              <a:t> </a:t>
            </a:r>
            <a:r>
              <a:rPr lang="lt-LT" sz="2400" dirty="0" err="1"/>
              <a:t>Johnson</a:t>
            </a:r>
            <a:r>
              <a:rPr lang="lt-LT" sz="2400" dirty="0"/>
              <a:t> </a:t>
            </a:r>
            <a:r>
              <a:rPr lang="lt-LT" sz="2400" dirty="0" err="1"/>
              <a:t>and</a:t>
            </a:r>
            <a:r>
              <a:rPr lang="lt-LT" sz="2400" dirty="0"/>
              <a:t> </a:t>
            </a:r>
            <a:r>
              <a:rPr lang="lt-LT" sz="2400" dirty="0" err="1"/>
              <a:t>John</a:t>
            </a:r>
            <a:r>
              <a:rPr lang="lt-LT" sz="2400" dirty="0"/>
              <a:t> </a:t>
            </a:r>
            <a:r>
              <a:rPr lang="lt-LT" sz="2400" dirty="0" err="1"/>
              <a:t>Vlissides</a:t>
            </a:r>
            <a:r>
              <a:rPr lang="lt-LT" sz="2400" dirty="0"/>
              <a:t> išleido knygą “Design </a:t>
            </a:r>
            <a:r>
              <a:rPr lang="lt-LT" sz="2400" dirty="0" err="1"/>
              <a:t>Patterns</a:t>
            </a:r>
            <a:r>
              <a:rPr lang="lt-LT" sz="2400" dirty="0"/>
              <a:t>: </a:t>
            </a:r>
            <a:r>
              <a:rPr lang="lt-LT" sz="2400" dirty="0" err="1"/>
              <a:t>Elements</a:t>
            </a:r>
            <a:r>
              <a:rPr lang="lt-LT" sz="2400" dirty="0"/>
              <a:t> </a:t>
            </a:r>
            <a:r>
              <a:rPr lang="lt-LT" sz="2400" dirty="0" err="1"/>
              <a:t>of</a:t>
            </a:r>
            <a:r>
              <a:rPr lang="lt-LT" sz="2400" dirty="0"/>
              <a:t> </a:t>
            </a:r>
            <a:r>
              <a:rPr lang="lt-LT" sz="2400" dirty="0" err="1"/>
              <a:t>Reusable</a:t>
            </a:r>
            <a:r>
              <a:rPr lang="lt-LT" sz="2400" dirty="0"/>
              <a:t> </a:t>
            </a:r>
            <a:r>
              <a:rPr lang="lt-LT" sz="2400" dirty="0" err="1"/>
              <a:t>Object-Oriented</a:t>
            </a:r>
            <a:r>
              <a:rPr lang="lt-LT" sz="2400" dirty="0"/>
              <a:t> </a:t>
            </a:r>
            <a:r>
              <a:rPr lang="lt-LT" sz="2400" dirty="0" err="1"/>
              <a:t>Software</a:t>
            </a:r>
            <a:r>
              <a:rPr lang="lt-LT" sz="2400" dirty="0"/>
              <a:t>”, kurioje aprašė 23 programavimo projektavimo šablonus dabar vadinamus klasikiniais</a:t>
            </a:r>
          </a:p>
          <a:p>
            <a:pPr>
              <a:buChar char="‣"/>
            </a:pPr>
            <a:r>
              <a:rPr lang="lt-LT" sz="2400" dirty="0"/>
              <a:t>Jie buvo aprašyti su pavyzdžiais C++ ir </a:t>
            </a:r>
            <a:r>
              <a:rPr lang="lt-LT" sz="2400" dirty="0" err="1"/>
              <a:t>Smaltalk</a:t>
            </a:r>
            <a:r>
              <a:rPr lang="lt-LT" sz="2400" dirty="0"/>
              <a:t> kalbose bet labai lengvai realizuojami ir kitose kalbose</a:t>
            </a:r>
          </a:p>
          <a:p>
            <a:pPr>
              <a:buChar char="‣"/>
            </a:pPr>
            <a:r>
              <a:rPr lang="lt-LT" sz="2400" dirty="0"/>
              <a:t>Šablonų naudojimas pagreitina programavimo procesą, kodą daro labiau suprantamą ir lengviau testuojamą</a:t>
            </a:r>
          </a:p>
          <a:p>
            <a:pPr>
              <a:buChar char="‣"/>
            </a:pPr>
            <a:r>
              <a:rPr lang="lt-LT" sz="2400" dirty="0"/>
              <a:t>Kritikai sako, kad šablonai iš esmės yra tik priemonė pasiekti tai, ko nėra standartinėje C++ kalboje ir kad kitose kalbose (</a:t>
            </a:r>
            <a:r>
              <a:rPr lang="lt-LT" sz="2400" dirty="0" err="1"/>
              <a:t>pvz</a:t>
            </a:r>
            <a:r>
              <a:rPr lang="lt-LT" sz="2400" dirty="0"/>
              <a:t> </a:t>
            </a:r>
            <a:r>
              <a:rPr lang="lt-LT" sz="2400" dirty="0" err="1"/>
              <a:t>Lisp</a:t>
            </a:r>
            <a:r>
              <a:rPr lang="lt-LT" sz="2400" dirty="0"/>
              <a:t>) tas funkcionalumas jau iš karto yra kaip kalbos dalis</a:t>
            </a:r>
          </a:p>
        </p:txBody>
      </p:sp>
      <p:sp>
        <p:nvSpPr>
          <p:cNvPr id="6" name="Rectangle 5"/>
          <p:cNvSpPr/>
          <p:nvPr/>
        </p:nvSpPr>
        <p:spPr>
          <a:xfrm>
            <a:off x="8500088" y="4185418"/>
            <a:ext cx="2777513" cy="265894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Rectangle 6"/>
          <p:cNvSpPr/>
          <p:nvPr/>
        </p:nvSpPr>
        <p:spPr>
          <a:xfrm>
            <a:off x="10884792" y="3835401"/>
            <a:ext cx="596009" cy="5705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Title 3"/>
          <p:cNvSpPr txBox="1">
            <a:spLocks/>
          </p:cNvSpPr>
          <p:nvPr/>
        </p:nvSpPr>
        <p:spPr>
          <a:xfrm>
            <a:off x="1279873" y="785780"/>
            <a:ext cx="8345390" cy="132832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err="1"/>
              <a:t>istorija</a:t>
            </a:r>
            <a:endParaRPr lang="en-US" sz="3733" b="0" dirty="0">
              <a:latin typeface="Montserrat Semi Bold" pitchFamily="50" charset="0"/>
            </a:endParaRPr>
          </a:p>
        </p:txBody>
      </p:sp>
      <p:sp>
        <p:nvSpPr>
          <p:cNvPr id="12" name="Title 3"/>
          <p:cNvSpPr txBox="1">
            <a:spLocks/>
          </p:cNvSpPr>
          <p:nvPr/>
        </p:nvSpPr>
        <p:spPr>
          <a:xfrm>
            <a:off x="1279873" y="306461"/>
            <a:ext cx="9024392" cy="132832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lt-LT" sz="1867" dirty="0" err="1">
                <a:solidFill>
                  <a:srgbClr val="00A59B"/>
                </a:solidFill>
                <a:latin typeface="Montserrat Semi Bold" pitchFamily="50" charset="0"/>
              </a:rPr>
              <a:t>BALTIc</a:t>
            </a:r>
            <a:r>
              <a:rPr lang="lt-LT" sz="1867" dirty="0">
                <a:solidFill>
                  <a:srgbClr val="00A59B"/>
                </a:solidFill>
                <a:latin typeface="Montserrat Semi Bold" pitchFamily="50" charset="0"/>
              </a:rPr>
              <a:t> </a:t>
            </a:r>
            <a:r>
              <a:rPr lang="lt-LT" sz="1867" dirty="0" err="1">
                <a:solidFill>
                  <a:srgbClr val="00A59B"/>
                </a:solidFill>
                <a:latin typeface="Montserrat Semi Bold" pitchFamily="50" charset="0"/>
              </a:rPr>
              <a:t>TALENTs</a:t>
            </a:r>
            <a:r>
              <a:rPr lang="lt-LT" sz="1867" dirty="0">
                <a:solidFill>
                  <a:srgbClr val="00A59B"/>
                </a:solidFill>
                <a:latin typeface="Montserrat Semi Bold" pitchFamily="50" charset="0"/>
              </a:rPr>
              <a:t> </a:t>
            </a:r>
            <a:r>
              <a:rPr lang="lt-LT" sz="1867" dirty="0" err="1">
                <a:latin typeface="Montserrat Semi Bold" pitchFamily="50" charset="0"/>
              </a:rPr>
              <a:t>AcADEMy</a:t>
            </a:r>
            <a:r>
              <a:rPr lang="lt-LT" sz="1867" dirty="0">
                <a:latin typeface="Montserrat Semi Bold" pitchFamily="50" charset="0"/>
              </a:rPr>
              <a:t> – </a:t>
            </a:r>
            <a:r>
              <a:rPr lang="lt-LT" sz="2000" dirty="0" err="1"/>
              <a:t>java</a:t>
            </a:r>
            <a:r>
              <a:rPr lang="lt-LT" sz="2000" dirty="0"/>
              <a:t> projektavimo šablonai</a:t>
            </a:r>
            <a:endParaRPr lang="lt-LT" sz="2000" dirty="0">
              <a:latin typeface="Calibri (Headings)"/>
            </a:endParaRPr>
          </a:p>
          <a:p>
            <a:endParaRPr lang="lt-LT" sz="1867" dirty="0">
              <a:latin typeface="Montserrat Semi 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6757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442</TotalTime>
  <Words>1172</Words>
  <Application>Microsoft Office PowerPoint</Application>
  <PresentationFormat>Plačiaekranė</PresentationFormat>
  <Paragraphs>134</Paragraphs>
  <Slides>19</Slides>
  <Notes>0</Notes>
  <HiddenSlides>0</HiddenSlides>
  <MMClips>0</MMClips>
  <ScaleCrop>false</ScaleCrop>
  <HeadingPairs>
    <vt:vector size="6" baseType="variant">
      <vt:variant>
        <vt:lpstr>Naudojami šriftai</vt:lpstr>
      </vt:variant>
      <vt:variant>
        <vt:i4>6</vt:i4>
      </vt:variant>
      <vt:variant>
        <vt:lpstr>Tema</vt:lpstr>
      </vt:variant>
      <vt:variant>
        <vt:i4>1</vt:i4>
      </vt:variant>
      <vt:variant>
        <vt:lpstr>Skaidrių pavadinimai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(Headings)</vt:lpstr>
      <vt:lpstr>Calibri Light</vt:lpstr>
      <vt:lpstr>Montserrat Light</vt:lpstr>
      <vt:lpstr>Montserrat Semi Bold</vt:lpstr>
      <vt:lpstr>Office Theme</vt:lpstr>
      <vt:lpstr>„PowerPoint“ pateiktis</vt:lpstr>
      <vt:lpstr>„PowerPoint“ pateiktis</vt:lpstr>
      <vt:lpstr>„PowerPoint“ pateiktis</vt:lpstr>
      <vt:lpstr>„PowerPoint“ pateiktis</vt:lpstr>
      <vt:lpstr>„PowerPoint“ pateiktis</vt:lpstr>
      <vt:lpstr>„PowerPoint“ pateiktis</vt:lpstr>
      <vt:lpstr>„PowerPoint“ pateiktis</vt:lpstr>
      <vt:lpstr>„PowerPoint“ pateiktis</vt:lpstr>
      <vt:lpstr>„PowerPoint“ pateiktis</vt:lpstr>
      <vt:lpstr>„PowerPoint“ pateiktis</vt:lpstr>
      <vt:lpstr>„PowerPoint“ pateiktis</vt:lpstr>
      <vt:lpstr>„PowerPoint“ pateiktis</vt:lpstr>
      <vt:lpstr>„PowerPoint“ pateiktis</vt:lpstr>
      <vt:lpstr>„PowerPoint“ pateiktis</vt:lpstr>
      <vt:lpstr>„PowerPoint“ pateiktis</vt:lpstr>
      <vt:lpstr>„PowerPoint“ pateiktis</vt:lpstr>
      <vt:lpstr>„PowerPoint“ pateiktis</vt:lpstr>
      <vt:lpstr>„PowerPoint“ pateiktis</vt:lpstr>
      <vt:lpstr>„PowerPoint“ pateiktis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Klaidų tikrinimas, Try...cache blokas</dc:title>
  <dc:creator>Vytautas Naudžius</dc:creator>
  <cp:lastModifiedBy>Molis Džiugas</cp:lastModifiedBy>
  <cp:revision>52</cp:revision>
  <dcterms:created xsi:type="dcterms:W3CDTF">2018-11-10T21:15:22Z</dcterms:created>
  <dcterms:modified xsi:type="dcterms:W3CDTF">2019-02-18T20:25:14Z</dcterms:modified>
</cp:coreProperties>
</file>