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83" r:id="rId6"/>
    <p:sldId id="273" r:id="rId7"/>
    <p:sldId id="28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CEA3-9D90-4270-B6CF-E5203A3BB9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6E53-650A-479A-A8D7-92FA8ACB2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en-US" sz="5400" dirty="0" err="1"/>
              <a:t>Kintamieji</a:t>
            </a:r>
            <a:r>
              <a:rPr lang="en-US" sz="5400" dirty="0"/>
              <a:t>, </a:t>
            </a:r>
            <a:r>
              <a:rPr lang="en-US" sz="5400" dirty="0" err="1"/>
              <a:t>Sąl</a:t>
            </a:r>
            <a:r>
              <a:rPr lang="lt-LT" sz="5400" dirty="0"/>
              <a:t>y</a:t>
            </a:r>
            <a:r>
              <a:rPr lang="en-US" sz="5400" dirty="0" err="1"/>
              <a:t>giniai</a:t>
            </a:r>
            <a:r>
              <a:rPr lang="en-US" sz="5400" dirty="0"/>
              <a:t> </a:t>
            </a:r>
            <a:r>
              <a:rPr lang="en-US" sz="5400" dirty="0" err="1"/>
              <a:t>sakiniai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85714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a = "</a:t>
            </a:r>
            <a:r>
              <a:rPr lang="en-US" dirty="0" err="1"/>
              <a:t>D'Artagnan</a:t>
            </a:r>
            <a:r>
              <a:rPr lang="en-US" dirty="0"/>
              <a:t>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b = "Hi " + 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 += " !"; // tas pats kas b = b + " !";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</a:t>
            </a:r>
            <a:r>
              <a:rPr lang="en-US" dirty="0" err="1"/>
              <a:t>spindulys</a:t>
            </a:r>
            <a:r>
              <a:rPr lang="en-US" dirty="0"/>
              <a:t> =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  <a:r>
              <a:rPr lang="en-US" dirty="0" err="1"/>
              <a:t>atsakymas</a:t>
            </a:r>
            <a:r>
              <a:rPr lang="en-US" dirty="0"/>
              <a:t> = "</a:t>
            </a:r>
            <a:r>
              <a:rPr lang="en-US" dirty="0" err="1"/>
              <a:t>Apskritimo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spinduliu</a:t>
            </a:r>
            <a:r>
              <a:rPr lang="en-US" dirty="0"/>
              <a:t> " + </a:t>
            </a:r>
            <a:r>
              <a:rPr lang="en-US" dirty="0" err="1"/>
              <a:t>spindulys</a:t>
            </a:r>
            <a:r>
              <a:rPr lang="en-US" dirty="0"/>
              <a:t> +</a:t>
            </a:r>
            <a:r>
              <a:rPr lang="lt-LT" dirty="0"/>
              <a:t> </a:t>
            </a:r>
            <a:r>
              <a:rPr lang="es-ES" dirty="0"/>
              <a:t>" </a:t>
            </a:r>
            <a:r>
              <a:rPr lang="es-ES" dirty="0" err="1"/>
              <a:t>plotas</a:t>
            </a:r>
            <a:r>
              <a:rPr lang="es-ES" dirty="0"/>
              <a:t> </a:t>
            </a:r>
            <a:r>
              <a:rPr lang="es-ES" dirty="0" err="1"/>
              <a:t>yra</a:t>
            </a:r>
            <a:r>
              <a:rPr lang="es-ES" dirty="0"/>
              <a:t> " + 100 * 100 * 3.14159;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pastaba: Jei bent vienas išraiškos dėmuo yra tekstas tai visi kiti dėmenys verčiami į tekstą ir atliekama gautų tekstų sujungimo </a:t>
            </a:r>
            <a:r>
              <a:rPr lang="en-US" dirty="0" err="1"/>
              <a:t>operacija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Operacijos su tekstu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1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26703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a = 19;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x = a &gt; 19;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= a &gt;= 19;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= a == 19;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= a != 19;</a:t>
            </a:r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Sąlygų tikrinimas (loginės operacijos)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71303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dirty="0" err="1"/>
              <a:t>i</a:t>
            </a:r>
            <a:r>
              <a:rPr lang="lt-LT" dirty="0"/>
              <a:t>f (a &lt;</a:t>
            </a:r>
            <a:r>
              <a:rPr lang="en-US" dirty="0"/>
              <a:t>=</a:t>
            </a:r>
            <a:r>
              <a:rPr lang="lt-LT" dirty="0"/>
              <a:t> </a:t>
            </a:r>
            <a:r>
              <a:rPr lang="en-US" dirty="0"/>
              <a:t>20) {</a:t>
            </a:r>
          </a:p>
          <a:p>
            <a:r>
              <a:rPr lang="en-US" dirty="0"/>
              <a:t>   sum = sum * 20; </a:t>
            </a:r>
          </a:p>
          <a:p>
            <a:r>
              <a:rPr lang="en-US" dirty="0"/>
              <a:t>}</a:t>
            </a: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Sąlygos tikrinimas </a:t>
            </a:r>
            <a:r>
              <a:rPr lang="en-US" sz="3600" dirty="0"/>
              <a:t>if</a:t>
            </a:r>
            <a:r>
              <a:rPr lang="lt-LT" sz="3600" dirty="0"/>
              <a:t> sakinys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19" y="2586912"/>
            <a:ext cx="2981325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6056" y="378583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1244" y="4619347"/>
            <a:ext cx="56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26703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dirty="0" err="1"/>
              <a:t>i</a:t>
            </a:r>
            <a:r>
              <a:rPr lang="lt-LT" dirty="0"/>
              <a:t>f (</a:t>
            </a:r>
            <a:r>
              <a:rPr lang="en-US" dirty="0" err="1"/>
              <a:t>i</a:t>
            </a:r>
            <a:r>
              <a:rPr lang="en-US" dirty="0"/>
              <a:t> % 2 == 0) {</a:t>
            </a:r>
          </a:p>
          <a:p>
            <a:r>
              <a:rPr lang="en-US" dirty="0"/>
              <a:t>   </a:t>
            </a:r>
            <a:r>
              <a:rPr lang="en-US" dirty="0" err="1"/>
              <a:t>lyginiai</a:t>
            </a:r>
            <a:r>
              <a:rPr lang="en-US" dirty="0"/>
              <a:t> = </a:t>
            </a:r>
            <a:r>
              <a:rPr lang="en-US" dirty="0" err="1"/>
              <a:t>lyginiai</a:t>
            </a:r>
            <a:r>
              <a:rPr lang="en-US" dirty="0"/>
              <a:t> + 1; 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</a:t>
            </a:r>
            <a:r>
              <a:rPr lang="en-US" dirty="0" err="1"/>
              <a:t>nelyg</a:t>
            </a:r>
            <a:r>
              <a:rPr lang="en-US" dirty="0"/>
              <a:t> = </a:t>
            </a:r>
            <a:r>
              <a:rPr lang="en-US" dirty="0" err="1"/>
              <a:t>nelyg</a:t>
            </a:r>
            <a:r>
              <a:rPr lang="en-US" dirty="0"/>
              <a:t> +1; </a:t>
            </a:r>
          </a:p>
          <a:p>
            <a:r>
              <a:rPr lang="en-US" dirty="0"/>
              <a:t>}</a:t>
            </a: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Sąlygos tikrinimas </a:t>
            </a:r>
            <a:r>
              <a:rPr lang="en-US" sz="3600" dirty="0"/>
              <a:t>if</a:t>
            </a:r>
            <a:r>
              <a:rPr lang="lt-LT" sz="3600" dirty="0"/>
              <a:t> sakinys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73" y="2663237"/>
            <a:ext cx="3910771" cy="37441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72252" y="4535330"/>
            <a:ext cx="56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3096" y="379182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58369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0619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 number: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Nuskaitymas reikšmės iš ekrano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9873" y="2724539"/>
            <a:ext cx="6644928" cy="366254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Para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šyti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programa kuri suskaičiuotų: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Kai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kra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štinės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ilgis įvedamas į konsolę: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Stačiojo trikampio plotą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Stačiakampio plotą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Apskritimo plotą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Patikrinti ar įvestas skaičius teigiamas ar neigiamas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Parašyti programa kuri išspręstų kvadratinę lygtį.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Parašytų ar įvestas skaičius yra lyginis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Atspausdinti pirmą ir paskutinę žodžio raides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Patikrinti ar žodis yra 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palindromas</a:t>
            </a:r>
            <a:endParaRPr lang="lt-L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Įvedate 3 skaičius ir atvaizduojate didžiausią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Įvesta skaičių nuo 1-7 grąžintų atitinkamą dienos pavadinimą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Nustatyti kintamojo tipą </a:t>
            </a:r>
            <a:r>
              <a:rPr lang="lt-LT" b="1">
                <a:solidFill>
                  <a:schemeClr val="accent6">
                    <a:lumMod val="75000"/>
                  </a:schemeClr>
                </a:solidFill>
              </a:rPr>
              <a:t>naudojant </a:t>
            </a:r>
            <a:r>
              <a:rPr lang="lt-LT" b="1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230924"/>
            <a:ext cx="6570752" cy="184624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7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Automobilis 100 km sunaudoja k litrų kuro (realusis skaičius). Į m kilometrų kelionę (realusis skaičius) išsirengė n žmonių. Kiek litų s kainuos kelionė vienam žmogui, jei vienas litras kuro kainuoja 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kk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(realusis skaičius) litų. Pasitikrinkite: kai k = 7.5, m = 305.5, n = 4, 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kk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= 4.09, tai s = </a:t>
            </a:r>
            <a:r>
              <a:rPr lang="lt-LT" b="1">
                <a:solidFill>
                  <a:schemeClr val="accent6">
                    <a:lumMod val="75000"/>
                  </a:schemeClr>
                </a:solidFill>
              </a:rPr>
              <a:t>23.4</a:t>
            </a:r>
            <a:r>
              <a:rPr lang="lt-LT" b="1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Vandens saugykloje yra v kubinių metrų vandens (realusis skaičius). Saugyklos vandenį vartoja n žmonių. Vienas žmogus per parą vidutiniškai sunaudoja 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vv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kubinių metrų vandens (realusis skaičius). Parašykite programą, kuri apskaičiuotų, kelioms paroms p užteks saugykloje esančio vandens. Pasitikrinkite: kai v = 1001, n = 50, </a:t>
            </a:r>
            <a:r>
              <a:rPr lang="lt-LT" b="1" dirty="0" err="1">
                <a:solidFill>
                  <a:schemeClr val="accent6">
                    <a:lumMod val="75000"/>
                  </a:schemeClr>
                </a:solidFill>
              </a:rPr>
              <a:t>vv</a:t>
            </a:r>
            <a:r>
              <a:rPr lang="lt-LT" b="1" dirty="0">
                <a:solidFill>
                  <a:schemeClr val="accent6">
                    <a:lumMod val="75000"/>
                  </a:schemeClr>
                </a:solidFill>
              </a:rPr>
              <a:t> = 0.1, tai p = 200.2.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312986"/>
            <a:ext cx="6570752" cy="1764178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6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574178" y="1574721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574178" y="682638"/>
            <a:ext cx="6570752" cy="200269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220B3A54-F32E-4448-8CBB-7ED5EDEE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47" y="2663237"/>
            <a:ext cx="6638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98543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2000" dirty="0"/>
              <a:t>Kaip komentuoti kodą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dirty="0"/>
              <a:t>Kokie yra kintamųjų tipai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dirty="0"/>
              <a:t>Kaip atlikti paprastus matematinius veiksmus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000" dirty="0"/>
              <a:t>Kaip užrašyti sąlygos sakinius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Kaip</a:t>
            </a:r>
            <a:r>
              <a:rPr lang="en-US" sz="2000" dirty="0"/>
              <a:t> </a:t>
            </a:r>
            <a:r>
              <a:rPr lang="en-US" sz="2000" dirty="0" err="1"/>
              <a:t>nuskaityti</a:t>
            </a:r>
            <a:r>
              <a:rPr lang="en-US" sz="2000" dirty="0"/>
              <a:t> </a:t>
            </a:r>
            <a:r>
              <a:rPr lang="en-US" sz="2000" dirty="0" err="1"/>
              <a:t>reik</a:t>
            </a:r>
            <a:r>
              <a:rPr lang="lt-LT" sz="2000" dirty="0" err="1"/>
              <a:t>šmes</a:t>
            </a:r>
            <a:r>
              <a:rPr lang="lt-LT" sz="2000" dirty="0"/>
              <a:t> iš ekrano</a:t>
            </a:r>
            <a:endParaRPr lang="en-US" sz="2000" dirty="0"/>
          </a:p>
          <a:p>
            <a:endParaRPr lang="en-GB" i="1" dirty="0">
              <a:latin typeface="Montserrat Light" pitchFamily="50" charset="0"/>
            </a:endParaRPr>
          </a:p>
          <a:p>
            <a:endParaRPr lang="en-US" dirty="0">
              <a:latin typeface="Montserrat Light" pitchFamily="50" charset="0"/>
            </a:endParaRPr>
          </a:p>
          <a:p>
            <a:endParaRPr lang="en-GB" dirty="0">
              <a:latin typeface="Montserrat Light" pitchFamily="50" charset="0"/>
            </a:endParaRPr>
          </a:p>
          <a:p>
            <a:endParaRPr lang="en-US" dirty="0">
              <a:latin typeface="Montserrat Light" pitchFamily="50" charset="0"/>
            </a:endParaRPr>
          </a:p>
          <a:p>
            <a:endParaRPr lang="en-GB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626718"/>
            <a:ext cx="5431197" cy="216437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Kompiliuojant, komentarai yra praleidžiami\ignoruojami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Jie neturi jokio poveikio programos veikimui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/* </a:t>
            </a:r>
            <a:r>
              <a:rPr lang="en-US" sz="1400" dirty="0" err="1"/>
              <a:t>komentaras</a:t>
            </a:r>
            <a:r>
              <a:rPr lang="en-US" sz="1400" dirty="0"/>
              <a:t> </a:t>
            </a:r>
            <a:r>
              <a:rPr lang="en-US" sz="1400" dirty="0" err="1"/>
              <a:t>gali</a:t>
            </a:r>
            <a:r>
              <a:rPr lang="en-US" sz="1400" dirty="0"/>
              <a:t> </a:t>
            </a:r>
            <a:r>
              <a:rPr lang="en-US" sz="1400" dirty="0" err="1"/>
              <a:t>būti</a:t>
            </a:r>
            <a:r>
              <a:rPr lang="en-US" sz="1400" dirty="0"/>
              <a:t> </a:t>
            </a:r>
            <a:r>
              <a:rPr lang="en-US" sz="1400" dirty="0" err="1"/>
              <a:t>keliose</a:t>
            </a:r>
            <a:r>
              <a:rPr lang="lt-LT" sz="1400" dirty="0"/>
              <a:t> eilutėse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// komentaras vienoje eilutėje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 err="1"/>
              <a:t>Shortcut</a:t>
            </a:r>
            <a:r>
              <a:rPr lang="lt-LT" sz="1400" dirty="0"/>
              <a:t> CTRL + /</a:t>
            </a:r>
            <a:endParaRPr lang="en-US" sz="1400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Komentarai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317AEBDE-96CA-4D81-8DCC-FAED6C3C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90" y="3936522"/>
            <a:ext cx="4359163" cy="26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468814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Java kalboje reikia aprašyti pirmą kartą panaudotus kintamuosius nurodant jų </a:t>
            </a:r>
            <a:r>
              <a:rPr lang="fi-FI" dirty="0"/>
              <a:t>tipus. Po to kintamojo tipo jau keisti negalima.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Kintamojo vardas turi atitikti šias taisykles: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1. Pirmas simbolis gali būti bet kokia raidė, $ arba pabraukimo simbolis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dirty="0" err="1"/>
              <a:t>Kiti</a:t>
            </a:r>
            <a:r>
              <a:rPr lang="en-US" dirty="0"/>
              <a:t> </a:t>
            </a:r>
            <a:r>
              <a:rPr lang="en-US" dirty="0" err="1"/>
              <a:t>simboliai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gali</a:t>
            </a:r>
            <a:r>
              <a:rPr lang="en-US" dirty="0"/>
              <a:t> </a:t>
            </a:r>
            <a:r>
              <a:rPr lang="en-US" dirty="0" err="1"/>
              <a:t>būti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skaičiai</a:t>
            </a:r>
            <a:r>
              <a:rPr lang="lt-L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pvz</a:t>
            </a:r>
            <a:r>
              <a:rPr lang="en-US" dirty="0"/>
              <a:t>: x, m1, _Kazkas_1_ir_2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Pastabos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 </a:t>
            </a:r>
            <a:r>
              <a:rPr lang="en-US" dirty="0" err="1"/>
              <a:t>Galima</a:t>
            </a:r>
            <a:r>
              <a:rPr lang="en-US" dirty="0"/>
              <a:t> </a:t>
            </a:r>
            <a:r>
              <a:rPr lang="en-US" dirty="0" err="1"/>
              <a:t>naudot</a:t>
            </a:r>
            <a:r>
              <a:rPr lang="en-US" dirty="0"/>
              <a:t> bet </a:t>
            </a:r>
            <a:r>
              <a:rPr lang="en-US" dirty="0" err="1"/>
              <a:t>kokias</a:t>
            </a:r>
            <a:r>
              <a:rPr lang="en-US" dirty="0"/>
              <a:t> bet </a:t>
            </a:r>
            <a:r>
              <a:rPr lang="en-US" dirty="0" err="1"/>
              <a:t>kokios</a:t>
            </a:r>
            <a:r>
              <a:rPr lang="en-US" dirty="0"/>
              <a:t> </a:t>
            </a:r>
            <a:r>
              <a:rPr lang="en-US" dirty="0" err="1"/>
              <a:t>kalbos</a:t>
            </a:r>
            <a:r>
              <a:rPr lang="en-US" dirty="0"/>
              <a:t> </a:t>
            </a:r>
            <a:r>
              <a:rPr lang="en-US" dirty="0" err="1"/>
              <a:t>raides</a:t>
            </a:r>
            <a:r>
              <a:rPr lang="en-US" dirty="0"/>
              <a:t> (</a:t>
            </a:r>
            <a:r>
              <a:rPr lang="en-US" dirty="0" err="1"/>
              <a:t>unikodas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2. Didžiosios ir mažosios raidės skiriasi, </a:t>
            </a:r>
            <a:r>
              <a:rPr lang="lt-LT" dirty="0" err="1"/>
              <a:t>t.y</a:t>
            </a:r>
            <a:r>
              <a:rPr lang="lt-LT" dirty="0"/>
              <a:t>. kintamasis x nėra tas pats kas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3. Rekomenduojama kintamųjų vardus pradėti nuo mažosios raidės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Kintamasis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9873" y="2183536"/>
            <a:ext cx="5943420" cy="279307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Visi paprastieji tipai turi </a:t>
            </a:r>
            <a:r>
              <a:rPr lang="lt-LT" altLang="lt-L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klases-apvalkalus</a:t>
            </a: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 (angl. </a:t>
            </a:r>
            <a:r>
              <a:rPr lang="lt-LT" altLang="lt-L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Skiriasi </a:t>
            </a:r>
            <a:r>
              <a:rPr lang="lt-LT" altLang="lt-L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inicializacijos</a:t>
            </a: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 reikšmės</a:t>
            </a:r>
            <a:endParaRPr lang="en-US" altLang="lt-L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lt-LT" altLang="lt-L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ėvinė</a:t>
            </a:r>
            <a:r>
              <a:rPr lang="lt-LT" altLang="lt-LT" sz="1400" b="1" dirty="0">
                <a:latin typeface="Arial" panose="020B0604020202020204" pitchFamily="34" charset="0"/>
                <a:cs typeface="Arial" panose="020B0604020202020204" pitchFamily="34" charset="0"/>
              </a:rPr>
              <a:t> klasė </a:t>
            </a:r>
            <a:r>
              <a:rPr lang="lt-LT" altLang="lt-L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lt-LT" altLang="lt-L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Visos klasės turi bendrų metodų, pavyzdžiui:</a:t>
            </a:r>
          </a:p>
          <a:p>
            <a:pPr>
              <a:spcBef>
                <a:spcPts val="500"/>
              </a:spcBef>
            </a:pP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1) Objektų tarpusavio palyginimo metodai </a:t>
            </a:r>
            <a:r>
              <a:rPr lang="en-US" altLang="lt-LT" sz="1200" b="1" dirty="0" err="1">
                <a:latin typeface="Verdana" panose="020B0604030504040204" pitchFamily="34" charset="0"/>
              </a:rPr>
              <a:t>compareTo</a:t>
            </a:r>
            <a:r>
              <a:rPr lang="lt-LT" altLang="lt-LT" sz="1200" b="1" dirty="0">
                <a:latin typeface="Verdana" panose="020B0604030504040204" pitchFamily="34" charset="0"/>
              </a:rPr>
              <a:t> </a:t>
            </a:r>
            <a:r>
              <a:rPr lang="lt-LT" altLang="lt-LT" sz="1200" dirty="0"/>
              <a:t>ir</a:t>
            </a:r>
            <a:r>
              <a:rPr lang="lt-LT" altLang="lt-LT" sz="1200" b="1" dirty="0">
                <a:latin typeface="Verdana" panose="020B0604030504040204" pitchFamily="34" charset="0"/>
              </a:rPr>
              <a:t> </a:t>
            </a:r>
            <a:r>
              <a:rPr lang="en-US" altLang="lt-LT" sz="1200" b="1" dirty="0">
                <a:latin typeface="Verdana" panose="020B0604030504040204" pitchFamily="34" charset="0"/>
              </a:rPr>
              <a:t>equals</a:t>
            </a:r>
          </a:p>
          <a:p>
            <a:pPr marL="228600" indent="-228600">
              <a:spcBef>
                <a:spcPts val="500"/>
              </a:spcBef>
              <a:buAutoNum type="arabicParenR" startAt="2"/>
            </a:pPr>
            <a:r>
              <a:rPr lang="lt-LT" altLang="lt-LT" sz="1200" b="1" dirty="0" err="1">
                <a:latin typeface="Verdana" panose="020B0604030504040204" pitchFamily="34" charset="0"/>
              </a:rPr>
              <a:t>toString</a:t>
            </a:r>
            <a:r>
              <a:rPr lang="lt-LT" altLang="lt-LT" sz="1200" b="1" dirty="0"/>
              <a:t> </a:t>
            </a:r>
            <a:r>
              <a:rPr lang="lt-LT" altLang="lt-LT" sz="1200" dirty="0"/>
              <a:t>–</a:t>
            </a:r>
            <a:r>
              <a:rPr lang="lt-LT" altLang="lt-LT" sz="1200" b="1" dirty="0"/>
              <a:t> 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grąžina dešimtainį su ženklu objekto </a:t>
            </a:r>
            <a:r>
              <a:rPr lang="lt-LT" altLang="lt-LT" sz="1400" dirty="0" err="1">
                <a:latin typeface="Arial" panose="020B0604020202020204" pitchFamily="34" charset="0"/>
                <a:cs typeface="Arial" panose="020B0604020202020204" pitchFamily="34" charset="0"/>
              </a:rPr>
              <a:t>kintamajį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altLang="lt-LT" sz="1400" dirty="0" err="1">
                <a:latin typeface="Arial" panose="020B0604020202020204" pitchFamily="34" charset="0"/>
                <a:cs typeface="Arial" panose="020B0604020202020204" pitchFamily="34" charset="0"/>
              </a:rPr>
              <a:t>simbo</a:t>
            </a:r>
            <a:r>
              <a:rPr lang="en-US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ų eilute (</a:t>
            </a:r>
            <a:r>
              <a:rPr lang="lt-LT" altLang="lt-L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spcBef>
                <a:spcPts val="500"/>
              </a:spcBef>
              <a:buAutoNum type="arabicParenR" startAt="2"/>
            </a:pPr>
            <a:r>
              <a:rPr lang="lt-LT" altLang="lt-LT" sz="1400" dirty="0">
                <a:latin typeface="Arial" panose="020B0604020202020204" pitchFamily="34" charset="0"/>
                <a:cs typeface="Arial" panose="020B0604020202020204" pitchFamily="34" charset="0"/>
              </a:rPr>
              <a:t>.......</a:t>
            </a:r>
          </a:p>
          <a:p>
            <a:pPr>
              <a:spcBef>
                <a:spcPts val="600"/>
              </a:spcBef>
            </a:pPr>
            <a:endParaRPr lang="lt-LT" altLang="lt-L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lt-LT" altLang="lt-L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484073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KINTAM</a:t>
            </a:r>
            <a:r>
              <a:rPr lang="lt-LT" sz="3600" dirty="0"/>
              <a:t>ŲJŲ TIPAI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1042110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378E3810-06EA-42EA-A8B5-04303976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293" y="1641553"/>
            <a:ext cx="4626585" cy="24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1832" y="2907944"/>
            <a:ext cx="9171232" cy="385714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sv-SE" dirty="0"/>
              <a:t>byte b = 127; // </a:t>
            </a:r>
            <a:r>
              <a:rPr lang="sv-SE" sz="1400" dirty="0"/>
              <a:t>(8bit) -128 .. 127</a:t>
            </a:r>
          </a:p>
          <a:p>
            <a:r>
              <a:rPr lang="en-US" dirty="0"/>
              <a:t>short s = 20000; // </a:t>
            </a:r>
            <a:r>
              <a:rPr lang="en-US" sz="1400" dirty="0"/>
              <a:t>(16bit) -32 768 .. 32 767</a:t>
            </a:r>
          </a:p>
          <a:p>
            <a:r>
              <a:rPr lang="en-US" dirty="0" err="1"/>
              <a:t>int</a:t>
            </a:r>
            <a:r>
              <a:rPr lang="en-US" dirty="0"/>
              <a:t> a = 400; // </a:t>
            </a:r>
            <a:r>
              <a:rPr lang="en-US" sz="1400" dirty="0"/>
              <a:t>(32bit) -2 147 483 648 .. 2 147 483 647</a:t>
            </a:r>
          </a:p>
          <a:p>
            <a:r>
              <a:rPr lang="en-US" dirty="0"/>
              <a:t>long b = a * 3000000L;</a:t>
            </a:r>
            <a:r>
              <a:rPr lang="lt-LT" dirty="0"/>
              <a:t> </a:t>
            </a:r>
            <a:r>
              <a:rPr lang="en-US" sz="1400" dirty="0"/>
              <a:t>// (64bit) -9 223 372 036 854 775 808 .. 9 223 372 036 854 775 807</a:t>
            </a:r>
          </a:p>
          <a:p>
            <a:r>
              <a:rPr lang="en-US" dirty="0"/>
              <a:t>float pi = 3.14159f; </a:t>
            </a:r>
            <a:r>
              <a:rPr lang="en-US" sz="1400" dirty="0"/>
              <a:t>// 3.40282347 x 1038, 1.40239846 x 10-45</a:t>
            </a:r>
          </a:p>
          <a:p>
            <a:r>
              <a:rPr lang="fr-FR" dirty="0"/>
              <a:t>double e = 2.718281828459; </a:t>
            </a:r>
            <a:r>
              <a:rPr lang="fr-FR" sz="1400" dirty="0"/>
              <a:t>// 1.7976931348623157 x 10308, 4.9406564584124654 x 10-324</a:t>
            </a:r>
          </a:p>
          <a:p>
            <a:r>
              <a:rPr lang="pt-BR" dirty="0"/>
              <a:t>boolean ar = b &lt; 1e9; // </a:t>
            </a:r>
            <a:r>
              <a:rPr lang="pt-BR" sz="1400" dirty="0"/>
              <a:t>true arba false</a:t>
            </a:r>
          </a:p>
          <a:p>
            <a:r>
              <a:rPr lang="en-US" dirty="0"/>
              <a:t>char o = '!'; // </a:t>
            </a:r>
            <a:r>
              <a:rPr lang="en-US" sz="1400" dirty="0"/>
              <a:t>(16bit) </a:t>
            </a:r>
            <a:r>
              <a:rPr lang="en-US" sz="1400" dirty="0" err="1"/>
              <a:t>vienas</a:t>
            </a:r>
            <a:r>
              <a:rPr lang="en-US" sz="1400" dirty="0"/>
              <a:t> </a:t>
            </a:r>
            <a:r>
              <a:rPr lang="en-US" sz="1400" dirty="0" err="1"/>
              <a:t>unikodinis</a:t>
            </a:r>
            <a:r>
              <a:rPr lang="en-US" sz="1400" dirty="0"/>
              <a:t> </a:t>
            </a:r>
            <a:r>
              <a:rPr lang="en-US" sz="1400" dirty="0" err="1"/>
              <a:t>simbolis</a:t>
            </a:r>
            <a:endParaRPr lang="en-US" sz="1400" dirty="0"/>
          </a:p>
          <a:p>
            <a:r>
              <a:rPr lang="en-US" dirty="0"/>
              <a:t>char u = '\u260E'; // </a:t>
            </a:r>
            <a:r>
              <a:rPr lang="en-US" sz="1400" dirty="0"/>
              <a:t>(16bit) </a:t>
            </a:r>
            <a:r>
              <a:rPr lang="en-US" sz="1400" dirty="0" err="1"/>
              <a:t>vienas</a:t>
            </a:r>
            <a:r>
              <a:rPr lang="en-US" sz="1400" dirty="0"/>
              <a:t> </a:t>
            </a:r>
            <a:r>
              <a:rPr lang="en-US" sz="1400" dirty="0" err="1"/>
              <a:t>unikodinis</a:t>
            </a:r>
            <a:r>
              <a:rPr lang="en-US" sz="1400" dirty="0"/>
              <a:t> </a:t>
            </a:r>
            <a:r>
              <a:rPr lang="en-US" sz="1400" dirty="0" err="1"/>
              <a:t>simboli</a:t>
            </a:r>
            <a:endParaRPr lang="en-US" sz="1400" dirty="0"/>
          </a:p>
          <a:p>
            <a:r>
              <a:rPr lang="pt-BR" dirty="0"/>
              <a:t>String pavadinimas = "UAB \"Ragai ir kanopos\" \u265E”;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Paprastų reikšmių priskyrimas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Paprastų reikšmių priskyrimas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DC25B716-7DE2-49A0-8EF6-733A735B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92" y="3077163"/>
            <a:ext cx="6143933" cy="29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3031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a = 3 *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b = -a * 2 + 16;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c = a / b; // </a:t>
            </a:r>
            <a:r>
              <a:rPr lang="en-US" dirty="0" err="1"/>
              <a:t>sveikų</a:t>
            </a:r>
            <a:r>
              <a:rPr lang="en-US" dirty="0"/>
              <a:t> </a:t>
            </a:r>
            <a:r>
              <a:rPr lang="en-US" dirty="0" err="1"/>
              <a:t>skaičių</a:t>
            </a:r>
            <a:r>
              <a:rPr lang="en-US" dirty="0"/>
              <a:t> </a:t>
            </a:r>
            <a:r>
              <a:rPr lang="en-US" dirty="0" err="1"/>
              <a:t>dalyba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d = a / 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e = 1.0 * a / 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f = a % 4; // </a:t>
            </a:r>
            <a:r>
              <a:rPr lang="en-US" dirty="0" err="1"/>
              <a:t>likutis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*= 2 + b; // tas pats kas a = a * (2 +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 %= 3; // tas pats kas b = b % 3</a:t>
            </a:r>
            <a:endParaRPr lang="en-US" dirty="0"/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Veiksmai su skaičiais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247215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a = 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a++;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++a;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x = a-- + 2;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y = ++a * 2;</a:t>
            </a:r>
          </a:p>
          <a:p>
            <a:endParaRPr lang="en-GB" sz="1333" i="1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8431055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Skaičių didinimas ir mažinimas vienetu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Kintamieji, Sąlyginiai sakiniai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5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1040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(Headings)</vt:lpstr>
      <vt:lpstr>Calibri Light</vt:lpstr>
      <vt:lpstr>Consolas</vt:lpstr>
      <vt:lpstr>Montserrat Light</vt:lpstr>
      <vt:lpstr>Montserrat Semi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Kintamieji, Sąlyginiai sakiniai</dc:title>
  <dc:creator>Vytautas Naudžius</dc:creator>
  <cp:lastModifiedBy>User</cp:lastModifiedBy>
  <cp:revision>56</cp:revision>
  <dcterms:created xsi:type="dcterms:W3CDTF">2018-11-10T19:07:27Z</dcterms:created>
  <dcterms:modified xsi:type="dcterms:W3CDTF">2019-01-23T13:57:06Z</dcterms:modified>
</cp:coreProperties>
</file>