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80" r:id="rId4"/>
    <p:sldId id="281" r:id="rId5"/>
    <p:sldId id="270" r:id="rId6"/>
    <p:sldId id="271" r:id="rId7"/>
    <p:sldId id="282" r:id="rId8"/>
    <p:sldId id="283" r:id="rId9"/>
    <p:sldId id="272" r:id="rId10"/>
    <p:sldId id="273" r:id="rId11"/>
    <p:sldId id="275" r:id="rId12"/>
    <p:sldId id="274" r:id="rId13"/>
    <p:sldId id="276" r:id="rId14"/>
    <p:sldId id="277" r:id="rId15"/>
    <p:sldId id="284" r:id="rId16"/>
    <p:sldId id="278"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7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25507D-C7F0-42B7-AB91-B2E4234709C0}" type="datetimeFigureOut">
              <a:rPr lang="en-US" smtClean="0"/>
              <a:t>2019-01-27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D92F7-108C-4AFA-BAAB-64A15CC367FD}" type="slidenum">
              <a:rPr lang="en-US" smtClean="0"/>
              <a:t>‹#›</a:t>
            </a:fld>
            <a:endParaRPr lang="en-US"/>
          </a:p>
        </p:txBody>
      </p:sp>
    </p:spTree>
    <p:extLst>
      <p:ext uri="{BB962C8B-B14F-4D97-AF65-F5344CB8AC3E}">
        <p14:creationId xmlns:p14="http://schemas.microsoft.com/office/powerpoint/2010/main" val="4252290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25507D-C7F0-42B7-AB91-B2E4234709C0}" type="datetimeFigureOut">
              <a:rPr lang="en-US" smtClean="0"/>
              <a:t>2019-01-27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D92F7-108C-4AFA-BAAB-64A15CC367FD}" type="slidenum">
              <a:rPr lang="en-US" smtClean="0"/>
              <a:t>‹#›</a:t>
            </a:fld>
            <a:endParaRPr lang="en-US"/>
          </a:p>
        </p:txBody>
      </p:sp>
    </p:spTree>
    <p:extLst>
      <p:ext uri="{BB962C8B-B14F-4D97-AF65-F5344CB8AC3E}">
        <p14:creationId xmlns:p14="http://schemas.microsoft.com/office/powerpoint/2010/main" val="2967887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25507D-C7F0-42B7-AB91-B2E4234709C0}" type="datetimeFigureOut">
              <a:rPr lang="en-US" smtClean="0"/>
              <a:t>2019-01-27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D92F7-108C-4AFA-BAAB-64A15CC367FD}" type="slidenum">
              <a:rPr lang="en-US" smtClean="0"/>
              <a:t>‹#›</a:t>
            </a:fld>
            <a:endParaRPr lang="en-US"/>
          </a:p>
        </p:txBody>
      </p:sp>
    </p:spTree>
    <p:extLst>
      <p:ext uri="{BB962C8B-B14F-4D97-AF65-F5344CB8AC3E}">
        <p14:creationId xmlns:p14="http://schemas.microsoft.com/office/powerpoint/2010/main" val="2556443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25507D-C7F0-42B7-AB91-B2E4234709C0}" type="datetimeFigureOut">
              <a:rPr lang="en-US" smtClean="0"/>
              <a:t>2019-01-27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D92F7-108C-4AFA-BAAB-64A15CC367FD}" type="slidenum">
              <a:rPr lang="en-US" smtClean="0"/>
              <a:t>‹#›</a:t>
            </a:fld>
            <a:endParaRPr lang="en-US"/>
          </a:p>
        </p:txBody>
      </p:sp>
    </p:spTree>
    <p:extLst>
      <p:ext uri="{BB962C8B-B14F-4D97-AF65-F5344CB8AC3E}">
        <p14:creationId xmlns:p14="http://schemas.microsoft.com/office/powerpoint/2010/main" val="1024085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25507D-C7F0-42B7-AB91-B2E4234709C0}" type="datetimeFigureOut">
              <a:rPr lang="en-US" smtClean="0"/>
              <a:t>2019-01-27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D92F7-108C-4AFA-BAAB-64A15CC367FD}" type="slidenum">
              <a:rPr lang="en-US" smtClean="0"/>
              <a:t>‹#›</a:t>
            </a:fld>
            <a:endParaRPr lang="en-US"/>
          </a:p>
        </p:txBody>
      </p:sp>
    </p:spTree>
    <p:extLst>
      <p:ext uri="{BB962C8B-B14F-4D97-AF65-F5344CB8AC3E}">
        <p14:creationId xmlns:p14="http://schemas.microsoft.com/office/powerpoint/2010/main" val="3006518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25507D-C7F0-42B7-AB91-B2E4234709C0}" type="datetimeFigureOut">
              <a:rPr lang="en-US" smtClean="0"/>
              <a:t>2019-01-27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D92F7-108C-4AFA-BAAB-64A15CC367FD}" type="slidenum">
              <a:rPr lang="en-US" smtClean="0"/>
              <a:t>‹#›</a:t>
            </a:fld>
            <a:endParaRPr lang="en-US"/>
          </a:p>
        </p:txBody>
      </p:sp>
    </p:spTree>
    <p:extLst>
      <p:ext uri="{BB962C8B-B14F-4D97-AF65-F5344CB8AC3E}">
        <p14:creationId xmlns:p14="http://schemas.microsoft.com/office/powerpoint/2010/main" val="1432819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25507D-C7F0-42B7-AB91-B2E4234709C0}" type="datetimeFigureOut">
              <a:rPr lang="en-US" smtClean="0"/>
              <a:t>2019-01-27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FD92F7-108C-4AFA-BAAB-64A15CC367FD}" type="slidenum">
              <a:rPr lang="en-US" smtClean="0"/>
              <a:t>‹#›</a:t>
            </a:fld>
            <a:endParaRPr lang="en-US"/>
          </a:p>
        </p:txBody>
      </p:sp>
    </p:spTree>
    <p:extLst>
      <p:ext uri="{BB962C8B-B14F-4D97-AF65-F5344CB8AC3E}">
        <p14:creationId xmlns:p14="http://schemas.microsoft.com/office/powerpoint/2010/main" val="2573069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25507D-C7F0-42B7-AB91-B2E4234709C0}" type="datetimeFigureOut">
              <a:rPr lang="en-US" smtClean="0"/>
              <a:t>2019-01-27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FD92F7-108C-4AFA-BAAB-64A15CC367FD}" type="slidenum">
              <a:rPr lang="en-US" smtClean="0"/>
              <a:t>‹#›</a:t>
            </a:fld>
            <a:endParaRPr lang="en-US"/>
          </a:p>
        </p:txBody>
      </p:sp>
    </p:spTree>
    <p:extLst>
      <p:ext uri="{BB962C8B-B14F-4D97-AF65-F5344CB8AC3E}">
        <p14:creationId xmlns:p14="http://schemas.microsoft.com/office/powerpoint/2010/main" val="662086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5507D-C7F0-42B7-AB91-B2E4234709C0}" type="datetimeFigureOut">
              <a:rPr lang="en-US" smtClean="0"/>
              <a:t>2019-01-27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FD92F7-108C-4AFA-BAAB-64A15CC367FD}" type="slidenum">
              <a:rPr lang="en-US" smtClean="0"/>
              <a:t>‹#›</a:t>
            </a:fld>
            <a:endParaRPr lang="en-US"/>
          </a:p>
        </p:txBody>
      </p:sp>
    </p:spTree>
    <p:extLst>
      <p:ext uri="{BB962C8B-B14F-4D97-AF65-F5344CB8AC3E}">
        <p14:creationId xmlns:p14="http://schemas.microsoft.com/office/powerpoint/2010/main" val="2376417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25507D-C7F0-42B7-AB91-B2E4234709C0}" type="datetimeFigureOut">
              <a:rPr lang="en-US" smtClean="0"/>
              <a:t>2019-01-27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D92F7-108C-4AFA-BAAB-64A15CC367FD}" type="slidenum">
              <a:rPr lang="en-US" smtClean="0"/>
              <a:t>‹#›</a:t>
            </a:fld>
            <a:endParaRPr lang="en-US"/>
          </a:p>
        </p:txBody>
      </p:sp>
    </p:spTree>
    <p:extLst>
      <p:ext uri="{BB962C8B-B14F-4D97-AF65-F5344CB8AC3E}">
        <p14:creationId xmlns:p14="http://schemas.microsoft.com/office/powerpoint/2010/main" val="1027543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25507D-C7F0-42B7-AB91-B2E4234709C0}" type="datetimeFigureOut">
              <a:rPr lang="en-US" smtClean="0"/>
              <a:t>2019-01-27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D92F7-108C-4AFA-BAAB-64A15CC367FD}" type="slidenum">
              <a:rPr lang="en-US" smtClean="0"/>
              <a:t>‹#›</a:t>
            </a:fld>
            <a:endParaRPr lang="en-US"/>
          </a:p>
        </p:txBody>
      </p:sp>
    </p:spTree>
    <p:extLst>
      <p:ext uri="{BB962C8B-B14F-4D97-AF65-F5344CB8AC3E}">
        <p14:creationId xmlns:p14="http://schemas.microsoft.com/office/powerpoint/2010/main" val="79409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5507D-C7F0-42B7-AB91-B2E4234709C0}" type="datetimeFigureOut">
              <a:rPr lang="en-US" smtClean="0"/>
              <a:t>2019-01-27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FD92F7-108C-4AFA-BAAB-64A15CC367FD}" type="slidenum">
              <a:rPr lang="en-US" smtClean="0"/>
              <a:t>‹#›</a:t>
            </a:fld>
            <a:endParaRPr lang="en-US"/>
          </a:p>
        </p:txBody>
      </p:sp>
    </p:spTree>
    <p:extLst>
      <p:ext uri="{BB962C8B-B14F-4D97-AF65-F5344CB8AC3E}">
        <p14:creationId xmlns:p14="http://schemas.microsoft.com/office/powerpoint/2010/main" val="870394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p:cNvSpPr txBox="1">
            <a:spLocks/>
          </p:cNvSpPr>
          <p:nvPr/>
        </p:nvSpPr>
        <p:spPr>
          <a:xfrm>
            <a:off x="1219200" y="4505325"/>
            <a:ext cx="10363200" cy="136207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a:solidFill>
                  <a:srgbClr val="00A59B"/>
                </a:solidFill>
                <a:latin typeface="Montserrat Semi Bold" pitchFamily="50" charset="0"/>
              </a:rPr>
              <a:t>BALTIc TALENTs </a:t>
            </a:r>
            <a:r>
              <a:rPr lang="lt-LT" sz="1867" dirty="0">
                <a:latin typeface="Montserrat Semi Bold" pitchFamily="50" charset="0"/>
              </a:rPr>
              <a:t>AcADEMy</a:t>
            </a:r>
            <a:endParaRPr lang="en-US" sz="1867" dirty="0">
              <a:latin typeface="Montserrat Semi Bold" pitchFamily="50"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1320800" y="4444993"/>
            <a:ext cx="3860800" cy="60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itle 3"/>
          <p:cNvSpPr txBox="1">
            <a:spLocks/>
          </p:cNvSpPr>
          <p:nvPr/>
        </p:nvSpPr>
        <p:spPr>
          <a:xfrm>
            <a:off x="1219200" y="2616200"/>
            <a:ext cx="10363200" cy="136207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pPr>
              <a:lnSpc>
                <a:spcPts val="6667"/>
              </a:lnSpc>
            </a:pPr>
            <a:r>
              <a:rPr lang="lt-LT" sz="5400" dirty="0"/>
              <a:t>Funkcijos (Metodai), </a:t>
            </a:r>
            <a:r>
              <a:rPr lang="lt-LT" sz="5400" dirty="0" err="1"/>
              <a:t>Rekursija</a:t>
            </a:r>
            <a:endParaRPr lang="lt-LT" sz="5400" dirty="0"/>
          </a:p>
        </p:txBody>
      </p:sp>
    </p:spTree>
    <p:extLst>
      <p:ext uri="{BB962C8B-B14F-4D97-AF65-F5344CB8AC3E}">
        <p14:creationId xmlns:p14="http://schemas.microsoft.com/office/powerpoint/2010/main" val="582812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10</a:t>
            </a:fld>
            <a:endParaRPr lang="uk-UA" sz="15066" b="1" dirty="0">
              <a:latin typeface="+mj-lt"/>
            </a:endParaRPr>
          </a:p>
        </p:txBody>
      </p:sp>
      <p:sp>
        <p:nvSpPr>
          <p:cNvPr id="2" name="TextBox 1"/>
          <p:cNvSpPr txBox="1"/>
          <p:nvPr/>
        </p:nvSpPr>
        <p:spPr>
          <a:xfrm>
            <a:off x="711199" y="2774462"/>
            <a:ext cx="7515211" cy="3447098"/>
          </a:xfrm>
          <a:prstGeom prst="rect">
            <a:avLst/>
          </a:prstGeom>
          <a:noFill/>
        </p:spPr>
        <p:txBody>
          <a:bodyPr wrap="square" lIns="60960" tIns="30480" rIns="60960" bIns="30480" rtlCol="0">
            <a:spAutoFit/>
          </a:bodyPr>
          <a:lstStyle/>
          <a:p>
            <a:r>
              <a:rPr lang="en-US" sz="2000" dirty="0" err="1"/>
              <a:t>Jei</a:t>
            </a:r>
            <a:r>
              <a:rPr lang="en-US" sz="2000" dirty="0"/>
              <a:t> </a:t>
            </a:r>
            <a:r>
              <a:rPr lang="en-US" sz="2000" dirty="0" err="1"/>
              <a:t>kintamasis</a:t>
            </a:r>
            <a:r>
              <a:rPr lang="en-US" sz="2000" dirty="0"/>
              <a:t>, kuris </a:t>
            </a:r>
            <a:r>
              <a:rPr lang="en-US" sz="2000" dirty="0" err="1"/>
              <a:t>yra</a:t>
            </a:r>
            <a:r>
              <a:rPr lang="en-US" sz="2000" dirty="0"/>
              <a:t> </a:t>
            </a:r>
            <a:r>
              <a:rPr lang="en-US" sz="2000" dirty="0" err="1"/>
              <a:t>primityvaus</a:t>
            </a:r>
            <a:r>
              <a:rPr lang="en-US" sz="2000" dirty="0"/>
              <a:t> </a:t>
            </a:r>
            <a:r>
              <a:rPr lang="en-US" sz="2000" dirty="0" err="1"/>
              <a:t>tipo</a:t>
            </a:r>
            <a:r>
              <a:rPr lang="en-US" sz="2000" dirty="0"/>
              <a:t>, </a:t>
            </a:r>
            <a:r>
              <a:rPr lang="en-US" sz="2000" dirty="0" err="1"/>
              <a:t>perduodamas</a:t>
            </a:r>
            <a:r>
              <a:rPr lang="en-US" sz="2000" dirty="0"/>
              <a:t> į </a:t>
            </a:r>
            <a:r>
              <a:rPr lang="en-US" sz="2000" dirty="0" err="1"/>
              <a:t>metodą</a:t>
            </a:r>
            <a:r>
              <a:rPr lang="en-US" sz="2000" dirty="0"/>
              <a:t> </a:t>
            </a:r>
            <a:r>
              <a:rPr lang="en-US" sz="2000" dirty="0" err="1"/>
              <a:t>kaip</a:t>
            </a:r>
            <a:endParaRPr lang="en-US" sz="2000" dirty="0"/>
          </a:p>
          <a:p>
            <a:r>
              <a:rPr lang="pt-BR" sz="2000" dirty="0"/>
              <a:t>parametras, tai į metodą persiduoda jo reikšmė</a:t>
            </a:r>
          </a:p>
          <a:p>
            <a:r>
              <a:rPr lang="en-US" dirty="0"/>
              <a:t>void </a:t>
            </a:r>
            <a:r>
              <a:rPr lang="en-US" dirty="0" err="1"/>
              <a:t>metodas</a:t>
            </a:r>
            <a:r>
              <a:rPr lang="en-US" dirty="0"/>
              <a:t>(</a:t>
            </a:r>
            <a:r>
              <a:rPr lang="en-US" dirty="0" err="1"/>
              <a:t>int</a:t>
            </a:r>
            <a:r>
              <a:rPr lang="en-US" dirty="0"/>
              <a:t> a) {</a:t>
            </a:r>
          </a:p>
          <a:p>
            <a:r>
              <a:rPr lang="en-US" dirty="0"/>
              <a:t>…</a:t>
            </a:r>
          </a:p>
          <a:p>
            <a:r>
              <a:rPr lang="en-US" dirty="0"/>
              <a:t>a = 100;</a:t>
            </a:r>
          </a:p>
          <a:p>
            <a:r>
              <a:rPr lang="en-US" dirty="0"/>
              <a:t>…</a:t>
            </a:r>
          </a:p>
          <a:p>
            <a:r>
              <a:rPr lang="en-US" dirty="0"/>
              <a:t>}</a:t>
            </a:r>
          </a:p>
          <a:p>
            <a:r>
              <a:rPr lang="en-US" dirty="0"/>
              <a:t>void </a:t>
            </a:r>
            <a:r>
              <a:rPr lang="en-US" dirty="0" err="1"/>
              <a:t>kitas</a:t>
            </a:r>
            <a:r>
              <a:rPr lang="en-US" dirty="0"/>
              <a:t>() {</a:t>
            </a:r>
          </a:p>
          <a:p>
            <a:r>
              <a:rPr lang="en-US" dirty="0" err="1"/>
              <a:t>int</a:t>
            </a:r>
            <a:r>
              <a:rPr lang="en-US" dirty="0"/>
              <a:t> a = 200;</a:t>
            </a:r>
          </a:p>
          <a:p>
            <a:r>
              <a:rPr lang="en-US" dirty="0" err="1"/>
              <a:t>this.metodas</a:t>
            </a:r>
            <a:r>
              <a:rPr lang="en-US" dirty="0"/>
              <a:t>(a);</a:t>
            </a:r>
          </a:p>
          <a:p>
            <a:r>
              <a:rPr lang="en-US" dirty="0" err="1"/>
              <a:t>System.out.print</a:t>
            </a:r>
            <a:r>
              <a:rPr lang="en-US" dirty="0"/>
              <a:t>(a);</a:t>
            </a:r>
          </a:p>
          <a:p>
            <a:r>
              <a:rPr lang="en-US" dirty="0"/>
              <a:t>}</a:t>
            </a:r>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79873" y="1999075"/>
            <a:ext cx="657075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3600" dirty="0"/>
              <a:t>Parametrų perdavimas</a:t>
            </a:r>
            <a:endParaRPr lang="en-US" sz="3733" b="0" dirty="0">
              <a:latin typeface="Montserrat Semi Bold" pitchFamily="50" charset="0"/>
            </a:endParaRPr>
          </a:p>
        </p:txBody>
      </p:sp>
      <p:sp>
        <p:nvSpPr>
          <p:cNvPr id="12" name="Title 3"/>
          <p:cNvSpPr txBox="1">
            <a:spLocks/>
          </p:cNvSpPr>
          <p:nvPr/>
        </p:nvSpPr>
        <p:spPr>
          <a:xfrm>
            <a:off x="1354048" y="1748838"/>
            <a:ext cx="657075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en-US" sz="1867" dirty="0" err="1">
                <a:latin typeface="Montserrat Semi Bold" pitchFamily="50" charset="0"/>
              </a:rPr>
              <a:t>Funkcijos</a:t>
            </a:r>
            <a:r>
              <a:rPr lang="en-US" sz="1867" dirty="0">
                <a:latin typeface="Montserrat Semi Bold" pitchFamily="50" charset="0"/>
              </a:rPr>
              <a:t> </a:t>
            </a:r>
            <a:r>
              <a:rPr lang="en-US" sz="1867" dirty="0" err="1">
                <a:latin typeface="Montserrat Semi Bold" pitchFamily="50" charset="0"/>
              </a:rPr>
              <a:t>ir</a:t>
            </a:r>
            <a:r>
              <a:rPr lang="en-US" sz="1867" dirty="0">
                <a:latin typeface="Montserrat Semi Bold" pitchFamily="50" charset="0"/>
              </a:rPr>
              <a:t> </a:t>
            </a:r>
            <a:r>
              <a:rPr lang="en-US" sz="1867" dirty="0" err="1">
                <a:latin typeface="Montserrat Semi Bold" pitchFamily="50" charset="0"/>
              </a:rPr>
              <a:t>metodai</a:t>
            </a:r>
            <a:endParaRPr lang="lt-LT" sz="1867" dirty="0">
              <a:latin typeface="Montserrat Semi Bold" pitchFamily="50" charset="0"/>
            </a:endParaRPr>
          </a:p>
        </p:txBody>
      </p:sp>
    </p:spTree>
    <p:extLst>
      <p:ext uri="{BB962C8B-B14F-4D97-AF65-F5344CB8AC3E}">
        <p14:creationId xmlns:p14="http://schemas.microsoft.com/office/powerpoint/2010/main" val="1401970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11</a:t>
            </a:fld>
            <a:endParaRPr lang="uk-UA" sz="15066" b="1" dirty="0">
              <a:latin typeface="+mj-lt"/>
            </a:endParaRPr>
          </a:p>
        </p:txBody>
      </p:sp>
      <p:sp>
        <p:nvSpPr>
          <p:cNvPr id="2" name="TextBox 1"/>
          <p:cNvSpPr txBox="1"/>
          <p:nvPr/>
        </p:nvSpPr>
        <p:spPr>
          <a:xfrm>
            <a:off x="1514427" y="3077163"/>
            <a:ext cx="6711983" cy="2862322"/>
          </a:xfrm>
          <a:prstGeom prst="rect">
            <a:avLst/>
          </a:prstGeom>
          <a:noFill/>
        </p:spPr>
        <p:txBody>
          <a:bodyPr wrap="square" lIns="60960" tIns="30480" rIns="60960" bIns="30480" rtlCol="0">
            <a:spAutoFit/>
          </a:bodyPr>
          <a:lstStyle/>
          <a:p>
            <a:pPr marL="285750" indent="-285750">
              <a:buFont typeface="Arial" panose="020B0604020202020204" pitchFamily="34" charset="0"/>
              <a:buChar char="•"/>
            </a:pPr>
            <a:r>
              <a:rPr lang="fi-FI" sz="2000" dirty="0"/>
              <a:t>Jei kintamasis, kuris nėra primityvaus tipo (masyvas ar objektas), priskiriamas kitam kintamajam kopijuojama ne </a:t>
            </a:r>
            <a:r>
              <a:rPr lang="lt-LT" sz="2000" dirty="0"/>
              <a:t>reikšmė bet nuoroda į reikšmę</a:t>
            </a:r>
            <a:endParaRPr lang="en-US" sz="2000" dirty="0"/>
          </a:p>
          <a:p>
            <a:endParaRPr lang="en-US" sz="1400" dirty="0"/>
          </a:p>
          <a:p>
            <a:r>
              <a:rPr lang="en-US" dirty="0" err="1"/>
              <a:t>int</a:t>
            </a:r>
            <a:r>
              <a:rPr lang="en-US" dirty="0"/>
              <a:t>[] a = {1,2,3};</a:t>
            </a:r>
          </a:p>
          <a:p>
            <a:r>
              <a:rPr lang="en-US" i="1" dirty="0" err="1"/>
              <a:t>changeValue</a:t>
            </a:r>
            <a:r>
              <a:rPr lang="en-US" i="1" dirty="0"/>
              <a:t>(a);</a:t>
            </a:r>
          </a:p>
          <a:p>
            <a:endParaRPr lang="en-US" dirty="0"/>
          </a:p>
          <a:p>
            <a:r>
              <a:rPr lang="en-US" dirty="0"/>
              <a:t>private static void </a:t>
            </a:r>
            <a:r>
              <a:rPr lang="en-US" dirty="0" err="1"/>
              <a:t>changeValue</a:t>
            </a:r>
            <a:r>
              <a:rPr lang="en-US" dirty="0"/>
              <a:t>(</a:t>
            </a:r>
            <a:r>
              <a:rPr lang="en-US" dirty="0" err="1"/>
              <a:t>int</a:t>
            </a:r>
            <a:r>
              <a:rPr lang="en-US" dirty="0"/>
              <a:t>[] array){</a:t>
            </a:r>
          </a:p>
          <a:p>
            <a:r>
              <a:rPr lang="en-US" dirty="0"/>
              <a:t>  array[0]=4;</a:t>
            </a:r>
          </a:p>
          <a:p>
            <a:r>
              <a:rPr lang="en-US" dirty="0"/>
              <a:t>}</a:t>
            </a:r>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79873" y="1999075"/>
            <a:ext cx="657075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3600" dirty="0"/>
              <a:t>Parametrų perdavimas</a:t>
            </a:r>
            <a:endParaRPr lang="en-US" sz="3733" b="0" dirty="0">
              <a:latin typeface="Montserrat Semi Bold" pitchFamily="50" charset="0"/>
            </a:endParaRPr>
          </a:p>
        </p:txBody>
      </p:sp>
      <p:sp>
        <p:nvSpPr>
          <p:cNvPr id="12" name="Title 3"/>
          <p:cNvSpPr txBox="1">
            <a:spLocks/>
          </p:cNvSpPr>
          <p:nvPr/>
        </p:nvSpPr>
        <p:spPr>
          <a:xfrm>
            <a:off x="1354048" y="1748838"/>
            <a:ext cx="657075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en-US" sz="1867" dirty="0" err="1">
                <a:latin typeface="Montserrat Semi Bold" pitchFamily="50" charset="0"/>
              </a:rPr>
              <a:t>Funkcijos</a:t>
            </a:r>
            <a:r>
              <a:rPr lang="en-US" sz="1867" dirty="0">
                <a:latin typeface="Montserrat Semi Bold" pitchFamily="50" charset="0"/>
              </a:rPr>
              <a:t> </a:t>
            </a:r>
            <a:r>
              <a:rPr lang="en-US" sz="1867" dirty="0" err="1">
                <a:latin typeface="Montserrat Semi Bold" pitchFamily="50" charset="0"/>
              </a:rPr>
              <a:t>ir</a:t>
            </a:r>
            <a:r>
              <a:rPr lang="en-US" sz="1867" dirty="0">
                <a:latin typeface="Montserrat Semi Bold" pitchFamily="50" charset="0"/>
              </a:rPr>
              <a:t> </a:t>
            </a:r>
            <a:r>
              <a:rPr lang="en-US" sz="1867" dirty="0" err="1">
                <a:latin typeface="Montserrat Semi Bold" pitchFamily="50" charset="0"/>
              </a:rPr>
              <a:t>metodai</a:t>
            </a:r>
            <a:endParaRPr lang="lt-LT" sz="1867" dirty="0">
              <a:latin typeface="Montserrat Semi Bold" pitchFamily="50" charset="0"/>
            </a:endParaRPr>
          </a:p>
        </p:txBody>
      </p:sp>
    </p:spTree>
    <p:extLst>
      <p:ext uri="{BB962C8B-B14F-4D97-AF65-F5344CB8AC3E}">
        <p14:creationId xmlns:p14="http://schemas.microsoft.com/office/powerpoint/2010/main" val="897954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12</a:t>
            </a:fld>
            <a:endParaRPr lang="uk-UA" sz="15066" b="1" dirty="0">
              <a:latin typeface="+mj-lt"/>
            </a:endParaRPr>
          </a:p>
        </p:txBody>
      </p:sp>
      <p:sp>
        <p:nvSpPr>
          <p:cNvPr id="2" name="TextBox 1"/>
          <p:cNvSpPr txBox="1"/>
          <p:nvPr/>
        </p:nvSpPr>
        <p:spPr>
          <a:xfrm>
            <a:off x="351693" y="2790033"/>
            <a:ext cx="7874718" cy="2369880"/>
          </a:xfrm>
          <a:prstGeom prst="rect">
            <a:avLst/>
          </a:prstGeom>
          <a:noFill/>
        </p:spPr>
        <p:txBody>
          <a:bodyPr wrap="square" lIns="60960" tIns="30480" rIns="60960" bIns="30480" rtlCol="0">
            <a:spAutoFit/>
          </a:bodyPr>
          <a:lstStyle/>
          <a:p>
            <a:pPr marL="285750" indent="-285750">
              <a:buFont typeface="Arial" panose="020B0604020202020204" pitchFamily="34" charset="0"/>
              <a:buChar char="•"/>
            </a:pPr>
            <a:r>
              <a:rPr lang="fi-FI" dirty="0"/>
              <a:t>Jei kintamasis yra String tipo tai kopijuojama nuoroda į </a:t>
            </a:r>
            <a:r>
              <a:rPr lang="lt-LT" dirty="0"/>
              <a:t>reikšmę. Bet kadangi </a:t>
            </a:r>
            <a:r>
              <a:rPr lang="lt-LT" dirty="0" err="1"/>
              <a:t>String</a:t>
            </a:r>
            <a:r>
              <a:rPr lang="lt-LT" dirty="0"/>
              <a:t> tipo reikšmės yra </a:t>
            </a:r>
            <a:r>
              <a:rPr lang="en-US" b="1" dirty="0" err="1"/>
              <a:t>nemodifikuojamos</a:t>
            </a:r>
            <a:r>
              <a:rPr lang="en-US" b="1" dirty="0"/>
              <a:t> (!!!)</a:t>
            </a:r>
            <a:r>
              <a:rPr lang="en-US" dirty="0"/>
              <a:t>, tad </a:t>
            </a:r>
            <a:r>
              <a:rPr lang="en-US" dirty="0" err="1"/>
              <a:t>keičiant</a:t>
            </a:r>
            <a:r>
              <a:rPr lang="en-US" dirty="0"/>
              <a:t> </a:t>
            </a:r>
            <a:r>
              <a:rPr lang="en-US" dirty="0" err="1"/>
              <a:t>eilutę</a:t>
            </a:r>
            <a:r>
              <a:rPr lang="en-US" dirty="0"/>
              <a:t> bus </a:t>
            </a:r>
            <a:r>
              <a:rPr lang="en-US" dirty="0" err="1"/>
              <a:t>sukuriama</a:t>
            </a:r>
            <a:r>
              <a:rPr lang="lt-LT" dirty="0"/>
              <a:t> </a:t>
            </a:r>
            <a:r>
              <a:rPr lang="en-US" dirty="0" err="1"/>
              <a:t>nauja</a:t>
            </a:r>
            <a:endParaRPr lang="en-US" dirty="0"/>
          </a:p>
          <a:p>
            <a:r>
              <a:rPr lang="en-US" sz="1600" dirty="0"/>
              <a:t>private static void </a:t>
            </a:r>
            <a:r>
              <a:rPr lang="en-US" sz="1600" dirty="0" err="1"/>
              <a:t>changeString</a:t>
            </a:r>
            <a:r>
              <a:rPr lang="en-US" sz="1600" dirty="0"/>
              <a:t>(String a){</a:t>
            </a:r>
          </a:p>
          <a:p>
            <a:r>
              <a:rPr lang="en-US" sz="1600" dirty="0"/>
              <a:t>a = a + " </a:t>
            </a:r>
            <a:r>
              <a:rPr lang="en-US" sz="1600" dirty="0" err="1"/>
              <a:t>vakaras</a:t>
            </a:r>
            <a:r>
              <a:rPr lang="en-US" sz="1600" dirty="0"/>
              <a:t>";</a:t>
            </a:r>
          </a:p>
          <a:p>
            <a:r>
              <a:rPr lang="en-US" sz="1600" dirty="0"/>
              <a:t>}</a:t>
            </a:r>
          </a:p>
          <a:p>
            <a:r>
              <a:rPr lang="en-US" sz="1600" dirty="0"/>
              <a:t>String a = "</a:t>
            </a:r>
            <a:r>
              <a:rPr lang="en-US" sz="1600" dirty="0" err="1"/>
              <a:t>Labas</a:t>
            </a:r>
            <a:r>
              <a:rPr lang="en-US" sz="1600" dirty="0"/>
              <a:t>";</a:t>
            </a:r>
          </a:p>
          <a:p>
            <a:r>
              <a:rPr lang="en-US" sz="1600" dirty="0"/>
              <a:t>String b = a;</a:t>
            </a:r>
          </a:p>
          <a:p>
            <a:r>
              <a:rPr lang="en-US" sz="1600" dirty="0" err="1"/>
              <a:t>changeString</a:t>
            </a:r>
            <a:r>
              <a:rPr lang="en-US" sz="1600" dirty="0"/>
              <a:t>(a</a:t>
            </a:r>
            <a:r>
              <a:rPr lang="en-US" sz="1600" i="1" dirty="0"/>
              <a:t>);</a:t>
            </a:r>
            <a:endParaRPr lang="en-US" sz="1600" dirty="0"/>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79873" y="1999075"/>
            <a:ext cx="657075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3600" dirty="0"/>
              <a:t>Parametrų perdavimas</a:t>
            </a:r>
            <a:endParaRPr lang="en-US" sz="3733" b="0" dirty="0">
              <a:latin typeface="Montserrat Semi Bold" pitchFamily="50" charset="0"/>
            </a:endParaRPr>
          </a:p>
        </p:txBody>
      </p:sp>
      <p:sp>
        <p:nvSpPr>
          <p:cNvPr id="12" name="Title 3"/>
          <p:cNvSpPr txBox="1">
            <a:spLocks/>
          </p:cNvSpPr>
          <p:nvPr/>
        </p:nvSpPr>
        <p:spPr>
          <a:xfrm>
            <a:off x="1354048" y="1748838"/>
            <a:ext cx="657075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en-US" sz="1867" dirty="0" err="1">
                <a:latin typeface="Montserrat Semi Bold" pitchFamily="50" charset="0"/>
              </a:rPr>
              <a:t>Funkcijos</a:t>
            </a:r>
            <a:r>
              <a:rPr lang="en-US" sz="1867" dirty="0">
                <a:latin typeface="Montserrat Semi Bold" pitchFamily="50" charset="0"/>
              </a:rPr>
              <a:t> </a:t>
            </a:r>
            <a:r>
              <a:rPr lang="en-US" sz="1867" dirty="0" err="1">
                <a:latin typeface="Montserrat Semi Bold" pitchFamily="50" charset="0"/>
              </a:rPr>
              <a:t>ir</a:t>
            </a:r>
            <a:r>
              <a:rPr lang="en-US" sz="1867" dirty="0">
                <a:latin typeface="Montserrat Semi Bold" pitchFamily="50" charset="0"/>
              </a:rPr>
              <a:t> </a:t>
            </a:r>
            <a:r>
              <a:rPr lang="en-US" sz="1867" dirty="0" err="1">
                <a:latin typeface="Montserrat Semi Bold" pitchFamily="50" charset="0"/>
              </a:rPr>
              <a:t>metodai</a:t>
            </a:r>
            <a:endParaRPr lang="lt-LT" sz="1867" dirty="0">
              <a:latin typeface="Montserrat Semi Bold" pitchFamily="50" charset="0"/>
            </a:endParaRPr>
          </a:p>
        </p:txBody>
      </p:sp>
    </p:spTree>
    <p:extLst>
      <p:ext uri="{BB962C8B-B14F-4D97-AF65-F5344CB8AC3E}">
        <p14:creationId xmlns:p14="http://schemas.microsoft.com/office/powerpoint/2010/main" val="474204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13</a:t>
            </a:fld>
            <a:endParaRPr lang="uk-UA" sz="15066" b="1" dirty="0">
              <a:latin typeface="+mj-lt"/>
            </a:endParaRPr>
          </a:p>
        </p:txBody>
      </p:sp>
      <p:sp>
        <p:nvSpPr>
          <p:cNvPr id="2" name="TextBox 1"/>
          <p:cNvSpPr txBox="1"/>
          <p:nvPr/>
        </p:nvSpPr>
        <p:spPr>
          <a:xfrm>
            <a:off x="1514427" y="3077163"/>
            <a:ext cx="6711983" cy="1323439"/>
          </a:xfrm>
          <a:prstGeom prst="rect">
            <a:avLst/>
          </a:prstGeom>
          <a:noFill/>
        </p:spPr>
        <p:txBody>
          <a:bodyPr wrap="square" lIns="60960" tIns="30480" rIns="60960" bIns="30480" rtlCol="0">
            <a:spAutoFit/>
          </a:bodyPr>
          <a:lstStyle/>
          <a:p>
            <a:pPr marL="285750" indent="-285750">
              <a:buFont typeface="Arial" panose="020B0604020202020204" pitchFamily="34" charset="0"/>
              <a:buChar char="•"/>
            </a:pPr>
            <a:r>
              <a:rPr lang="lt-LT" sz="1600" dirty="0"/>
              <a:t>Funkcijos vykdymą galima nutraukti bet kada, naudojant </a:t>
            </a:r>
            <a:r>
              <a:rPr lang="lt-LT" sz="1600" b="1" dirty="0" err="1"/>
              <a:t>return</a:t>
            </a:r>
            <a:r>
              <a:rPr lang="lt-LT" sz="1600" dirty="0"/>
              <a:t>, tačiau reikia gražinti kokią nors reikšmę</a:t>
            </a:r>
          </a:p>
          <a:p>
            <a:pPr marL="285750" indent="-285750">
              <a:buFont typeface="Arial" panose="020B0604020202020204" pitchFamily="34" charset="0"/>
              <a:buChar char="•"/>
            </a:pPr>
            <a:r>
              <a:rPr lang="lt-LT" sz="1600" dirty="0"/>
              <a:t>Metodą galima nutraukti taip pat naudojant </a:t>
            </a:r>
            <a:r>
              <a:rPr lang="lt-LT" sz="1600" b="1" dirty="0" err="1"/>
              <a:t>return</a:t>
            </a:r>
            <a:r>
              <a:rPr lang="lt-LT" sz="1600" dirty="0"/>
              <a:t>, tačiau nereikia gražinti jokios reikšmės.</a:t>
            </a:r>
          </a:p>
          <a:p>
            <a:r>
              <a:rPr lang="lt-LT" sz="1600" b="1" dirty="0"/>
              <a:t> </a:t>
            </a:r>
            <a:endParaRPr lang="en-US" sz="1600" b="1" dirty="0"/>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79872" y="1999075"/>
            <a:ext cx="7790975"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3600" dirty="0"/>
              <a:t>Funkcijos/metodo nutraukimas</a:t>
            </a:r>
            <a:endParaRPr lang="en-US" sz="3733" b="0" dirty="0">
              <a:latin typeface="Montserrat Semi Bold" pitchFamily="50" charset="0"/>
            </a:endParaRPr>
          </a:p>
        </p:txBody>
      </p:sp>
      <p:sp>
        <p:nvSpPr>
          <p:cNvPr id="12" name="Title 3"/>
          <p:cNvSpPr txBox="1">
            <a:spLocks/>
          </p:cNvSpPr>
          <p:nvPr/>
        </p:nvSpPr>
        <p:spPr>
          <a:xfrm>
            <a:off x="1354048" y="1748838"/>
            <a:ext cx="657075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en-US" sz="1867" dirty="0" err="1">
                <a:latin typeface="Montserrat Semi Bold" pitchFamily="50" charset="0"/>
              </a:rPr>
              <a:t>Funkcijos</a:t>
            </a:r>
            <a:r>
              <a:rPr lang="en-US" sz="1867" dirty="0">
                <a:latin typeface="Montserrat Semi Bold" pitchFamily="50" charset="0"/>
              </a:rPr>
              <a:t> </a:t>
            </a:r>
            <a:r>
              <a:rPr lang="en-US" sz="1867" dirty="0" err="1">
                <a:latin typeface="Montserrat Semi Bold" pitchFamily="50" charset="0"/>
              </a:rPr>
              <a:t>ir</a:t>
            </a:r>
            <a:r>
              <a:rPr lang="en-US" sz="1867" dirty="0">
                <a:latin typeface="Montserrat Semi Bold" pitchFamily="50" charset="0"/>
              </a:rPr>
              <a:t> </a:t>
            </a:r>
            <a:r>
              <a:rPr lang="en-US" sz="1867" dirty="0" err="1">
                <a:latin typeface="Montserrat Semi Bold" pitchFamily="50" charset="0"/>
              </a:rPr>
              <a:t>metodai</a:t>
            </a:r>
            <a:endParaRPr lang="lt-LT" sz="1867" dirty="0">
              <a:latin typeface="Montserrat Semi Bold" pitchFamily="50" charset="0"/>
            </a:endParaRPr>
          </a:p>
        </p:txBody>
      </p:sp>
    </p:spTree>
    <p:extLst>
      <p:ext uri="{BB962C8B-B14F-4D97-AF65-F5344CB8AC3E}">
        <p14:creationId xmlns:p14="http://schemas.microsoft.com/office/powerpoint/2010/main" val="3393629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14</a:t>
            </a:fld>
            <a:endParaRPr lang="uk-UA" sz="15066" b="1" dirty="0">
              <a:latin typeface="+mj-lt"/>
            </a:endParaRPr>
          </a:p>
        </p:txBody>
      </p:sp>
      <p:sp>
        <p:nvSpPr>
          <p:cNvPr id="2" name="TextBox 1"/>
          <p:cNvSpPr txBox="1"/>
          <p:nvPr/>
        </p:nvSpPr>
        <p:spPr>
          <a:xfrm>
            <a:off x="711199" y="3311320"/>
            <a:ext cx="6711983" cy="2831544"/>
          </a:xfrm>
          <a:prstGeom prst="rect">
            <a:avLst/>
          </a:prstGeom>
          <a:noFill/>
        </p:spPr>
        <p:txBody>
          <a:bodyPr wrap="square" lIns="60960" tIns="30480" rIns="60960" bIns="30480" rtlCol="0">
            <a:spAutoFit/>
          </a:bodyPr>
          <a:lstStyle/>
          <a:p>
            <a:endParaRPr lang="en-US" dirty="0"/>
          </a:p>
          <a:p>
            <a:pPr>
              <a:spcBef>
                <a:spcPct val="0"/>
              </a:spcBef>
            </a:pPr>
            <a:r>
              <a:rPr lang="lt-LT" b="1" dirty="0"/>
              <a:t> </a:t>
            </a:r>
            <a:r>
              <a:rPr lang="lt-LT" altLang="lt-LT" dirty="0">
                <a:latin typeface="Arial" charset="0"/>
              </a:rPr>
              <a:t>Metodas, kuris gali kreiptis į save patį ir dar kartą save įvykdyti nuo pradžios, tik su kitais parametrais, yra vadinamas </a:t>
            </a:r>
            <a:r>
              <a:rPr lang="lt-LT" altLang="lt-LT" b="1" dirty="0">
                <a:latin typeface="Arial" charset="0"/>
              </a:rPr>
              <a:t>rekursiniu</a:t>
            </a:r>
            <a:r>
              <a:rPr lang="lt-LT" altLang="lt-LT" dirty="0">
                <a:latin typeface="Arial" charset="0"/>
              </a:rPr>
              <a:t>, o pakartotinis metode realizuoto algoritmo vykdymas - </a:t>
            </a:r>
            <a:r>
              <a:rPr lang="lt-LT" altLang="lt-LT" b="1" dirty="0" err="1">
                <a:latin typeface="Arial" charset="0"/>
              </a:rPr>
              <a:t>rekursija</a:t>
            </a:r>
            <a:r>
              <a:rPr lang="lt-LT" altLang="lt-LT" b="1" dirty="0">
                <a:latin typeface="Arial" charset="0"/>
              </a:rPr>
              <a:t>.</a:t>
            </a:r>
          </a:p>
          <a:p>
            <a:pPr>
              <a:spcBef>
                <a:spcPct val="0"/>
              </a:spcBef>
            </a:pPr>
            <a:endParaRPr lang="lt-LT" altLang="lt-LT" dirty="0">
              <a:latin typeface="Arial" charset="0"/>
            </a:endParaRPr>
          </a:p>
          <a:p>
            <a:pPr>
              <a:spcBef>
                <a:spcPct val="0"/>
              </a:spcBef>
            </a:pPr>
            <a:r>
              <a:rPr lang="lt-LT" altLang="lt-LT" dirty="0">
                <a:latin typeface="Arial" charset="0"/>
              </a:rPr>
              <a:t>Paprastai tariant, rekursiniai algoritmai savo programinės realizacijos kodu iškviečia savo paties kopijas ir sudaro metodų </a:t>
            </a:r>
            <a:r>
              <a:rPr lang="lt-LT" altLang="lt-LT" b="1" dirty="0">
                <a:latin typeface="Arial" charset="0"/>
              </a:rPr>
              <a:t>rekursinę grandinėlę</a:t>
            </a:r>
            <a:r>
              <a:rPr lang="lt-LT" altLang="lt-LT" dirty="0">
                <a:latin typeface="Arial" charset="0"/>
              </a:rPr>
              <a:t>, todėl </a:t>
            </a:r>
            <a:r>
              <a:rPr lang="lt-LT" altLang="lt-LT" dirty="0" err="1">
                <a:latin typeface="Arial" charset="0"/>
              </a:rPr>
              <a:t>rekursija</a:t>
            </a:r>
            <a:r>
              <a:rPr lang="lt-LT" altLang="lt-LT" dirty="0">
                <a:latin typeface="Arial" charset="0"/>
              </a:rPr>
              <a:t> labai primena „veidrodžio atspindį veidrodyje“ </a:t>
            </a:r>
            <a:endParaRPr lang="en-US" b="1" dirty="0"/>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79872" y="2217257"/>
            <a:ext cx="7790975"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en-US" sz="3600" dirty="0" err="1"/>
              <a:t>Rekursija</a:t>
            </a:r>
            <a:endParaRPr lang="en-US" sz="3733" b="0" dirty="0">
              <a:latin typeface="Montserrat Semi Bold" pitchFamily="50" charset="0"/>
            </a:endParaRPr>
          </a:p>
        </p:txBody>
      </p:sp>
      <p:sp>
        <p:nvSpPr>
          <p:cNvPr id="12" name="Title 3"/>
          <p:cNvSpPr txBox="1">
            <a:spLocks/>
          </p:cNvSpPr>
          <p:nvPr/>
        </p:nvSpPr>
        <p:spPr>
          <a:xfrm>
            <a:off x="1279872" y="1807987"/>
            <a:ext cx="657075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en-US" sz="1867" dirty="0" err="1">
                <a:latin typeface="Montserrat Semi Bold" pitchFamily="50" charset="0"/>
              </a:rPr>
              <a:t>Funkcijos</a:t>
            </a:r>
            <a:r>
              <a:rPr lang="en-US" sz="1867" dirty="0">
                <a:latin typeface="Montserrat Semi Bold" pitchFamily="50" charset="0"/>
              </a:rPr>
              <a:t> </a:t>
            </a:r>
            <a:r>
              <a:rPr lang="en-US" sz="1867" dirty="0" err="1">
                <a:latin typeface="Montserrat Semi Bold" pitchFamily="50" charset="0"/>
              </a:rPr>
              <a:t>ir</a:t>
            </a:r>
            <a:r>
              <a:rPr lang="en-US" sz="1867" dirty="0">
                <a:latin typeface="Montserrat Semi Bold" pitchFamily="50" charset="0"/>
              </a:rPr>
              <a:t> </a:t>
            </a:r>
            <a:r>
              <a:rPr lang="en-US" sz="1867" dirty="0" err="1">
                <a:latin typeface="Montserrat Semi Bold" pitchFamily="50" charset="0"/>
              </a:rPr>
              <a:t>metodai</a:t>
            </a:r>
            <a:endParaRPr lang="lt-LT" sz="1867" dirty="0">
              <a:latin typeface="Montserrat Semi Bold" pitchFamily="50" charset="0"/>
            </a:endParaRPr>
          </a:p>
        </p:txBody>
      </p:sp>
      <p:pic>
        <p:nvPicPr>
          <p:cNvPr id="8" name="Picture 2">
            <a:extLst>
              <a:ext uri="{FF2B5EF4-FFF2-40B4-BE49-F238E27FC236}">
                <a16:creationId xmlns:a16="http://schemas.microsoft.com/office/drawing/2014/main" id="{50ABAD1F-4D5B-4725-9D60-EA325B7D1360}"/>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753726" y="538915"/>
            <a:ext cx="5012126" cy="2866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9475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15</a:t>
            </a:fld>
            <a:endParaRPr lang="uk-UA" sz="15066" b="1" dirty="0">
              <a:latin typeface="+mj-lt"/>
            </a:endParaRPr>
          </a:p>
        </p:txBody>
      </p:sp>
      <p:sp>
        <p:nvSpPr>
          <p:cNvPr id="2" name="TextBox 1"/>
          <p:cNvSpPr txBox="1"/>
          <p:nvPr/>
        </p:nvSpPr>
        <p:spPr>
          <a:xfrm>
            <a:off x="256674" y="2903622"/>
            <a:ext cx="7908757" cy="2831544"/>
          </a:xfrm>
          <a:prstGeom prst="rect">
            <a:avLst/>
          </a:prstGeom>
          <a:noFill/>
        </p:spPr>
        <p:txBody>
          <a:bodyPr wrap="square" lIns="60960" tIns="30480" rIns="60960" bIns="30480" rtlCol="0">
            <a:spAutoFit/>
          </a:bodyPr>
          <a:lstStyle/>
          <a:p>
            <a:pPr>
              <a:spcBef>
                <a:spcPct val="0"/>
              </a:spcBef>
            </a:pPr>
            <a:r>
              <a:rPr lang="lt-LT" altLang="lt-LT" sz="2000" dirty="0">
                <a:latin typeface="Arial" charset="0"/>
                <a:sym typeface="Wingdings" pitchFamily="2" charset="2"/>
              </a:rPr>
              <a:t>Kiekviena </a:t>
            </a:r>
            <a:r>
              <a:rPr lang="lt-LT" altLang="lt-LT" sz="2000" dirty="0" err="1">
                <a:latin typeface="Arial" charset="0"/>
                <a:sym typeface="Wingdings" pitchFamily="2" charset="2"/>
              </a:rPr>
              <a:t>rekursiškai</a:t>
            </a:r>
            <a:r>
              <a:rPr lang="lt-LT" altLang="lt-LT" sz="2000" dirty="0">
                <a:latin typeface="Arial" charset="0"/>
                <a:sym typeface="Wingdings" pitchFamily="2" charset="2"/>
              </a:rPr>
              <a:t> iškviesto metodo kopija turi </a:t>
            </a:r>
            <a:r>
              <a:rPr lang="en-US" altLang="lt-LT" sz="2000" dirty="0" err="1">
                <a:latin typeface="Arial" charset="0"/>
                <a:sym typeface="Wingdings" pitchFamily="2" charset="2"/>
              </a:rPr>
              <a:t>nuosavus</a:t>
            </a:r>
            <a:r>
              <a:rPr lang="en-US" altLang="lt-LT" sz="2000" dirty="0">
                <a:latin typeface="Arial" charset="0"/>
                <a:sym typeface="Wingdings" pitchFamily="2" charset="2"/>
              </a:rPr>
              <a:t> </a:t>
            </a:r>
            <a:r>
              <a:rPr lang="lt-LT" altLang="lt-LT" sz="2000" dirty="0">
                <a:latin typeface="Arial" charset="0"/>
                <a:sym typeface="Wingdings" pitchFamily="2" charset="2"/>
              </a:rPr>
              <a:t>kintamuosius, tačiau metodo parametrais galima perduoti kintamuosius iš vienos metodo kopijos į kitą.</a:t>
            </a:r>
          </a:p>
          <a:p>
            <a:pPr>
              <a:spcBef>
                <a:spcPct val="0"/>
              </a:spcBef>
            </a:pPr>
            <a:endParaRPr lang="lt-LT" altLang="lt-LT" sz="2000" dirty="0">
              <a:latin typeface="Arial" charset="0"/>
              <a:sym typeface="Wingdings" pitchFamily="2" charset="2"/>
            </a:endParaRPr>
          </a:p>
          <a:p>
            <a:pPr>
              <a:spcBef>
                <a:spcPct val="0"/>
              </a:spcBef>
            </a:pPr>
            <a:r>
              <a:rPr lang="lt-LT" altLang="lt-LT" sz="2000" b="1" dirty="0" err="1">
                <a:latin typeface="Arial" charset="0"/>
              </a:rPr>
              <a:t>Rekursijos</a:t>
            </a:r>
            <a:r>
              <a:rPr lang="lt-LT" altLang="lt-LT" sz="2000" b="1" dirty="0">
                <a:latin typeface="Arial" charset="0"/>
              </a:rPr>
              <a:t> gylis </a:t>
            </a:r>
            <a:r>
              <a:rPr lang="lt-LT" altLang="lt-LT" sz="2000" dirty="0">
                <a:latin typeface="Arial" charset="0"/>
              </a:rPr>
              <a:t>– </a:t>
            </a:r>
            <a:r>
              <a:rPr lang="lt-LT" altLang="lt-LT" sz="2000" dirty="0" err="1">
                <a:latin typeface="Arial" charset="0"/>
              </a:rPr>
              <a:t>rekursiškai</a:t>
            </a:r>
            <a:r>
              <a:rPr lang="lt-LT" altLang="lt-LT" sz="2000" dirty="0">
                <a:latin typeface="Arial" charset="0"/>
              </a:rPr>
              <a:t> iškviestų metodo kopijų skaičius. Dažna programuotojo klaida – per didelis iškviečiamų metodo kopijų skaičius, tokiu atveju programos stekas persipildo iki JAVA VM leidžiamo dydžio, sugeneruojama </a:t>
            </a:r>
            <a:r>
              <a:rPr lang="lt-LT" altLang="lt-LT" sz="2000" dirty="0" err="1">
                <a:latin typeface="Arial" charset="0"/>
              </a:rPr>
              <a:t>StackOverFlow</a:t>
            </a:r>
            <a:r>
              <a:rPr lang="lt-LT" altLang="lt-LT" sz="2000" dirty="0">
                <a:latin typeface="Arial" charset="0"/>
              </a:rPr>
              <a:t> situacija ir metodas nutraukiamas.</a:t>
            </a:r>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79872" y="2217257"/>
            <a:ext cx="7790975"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en-US" sz="3600" dirty="0" err="1"/>
              <a:t>Rekursija</a:t>
            </a:r>
            <a:endParaRPr lang="en-US" sz="3733" b="0" dirty="0">
              <a:latin typeface="Montserrat Semi Bold" pitchFamily="50" charset="0"/>
            </a:endParaRPr>
          </a:p>
        </p:txBody>
      </p:sp>
      <p:sp>
        <p:nvSpPr>
          <p:cNvPr id="12" name="Title 3"/>
          <p:cNvSpPr txBox="1">
            <a:spLocks/>
          </p:cNvSpPr>
          <p:nvPr/>
        </p:nvSpPr>
        <p:spPr>
          <a:xfrm>
            <a:off x="1279872" y="1807987"/>
            <a:ext cx="657075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en-US" sz="1867" dirty="0" err="1">
                <a:latin typeface="Montserrat Semi Bold" pitchFamily="50" charset="0"/>
              </a:rPr>
              <a:t>Funkcijos</a:t>
            </a:r>
            <a:r>
              <a:rPr lang="en-US" sz="1867" dirty="0">
                <a:latin typeface="Montserrat Semi Bold" pitchFamily="50" charset="0"/>
              </a:rPr>
              <a:t> </a:t>
            </a:r>
            <a:r>
              <a:rPr lang="en-US" sz="1867" dirty="0" err="1">
                <a:latin typeface="Montserrat Semi Bold" pitchFamily="50" charset="0"/>
              </a:rPr>
              <a:t>ir</a:t>
            </a:r>
            <a:r>
              <a:rPr lang="en-US" sz="1867" dirty="0">
                <a:latin typeface="Montserrat Semi Bold" pitchFamily="50" charset="0"/>
              </a:rPr>
              <a:t> </a:t>
            </a:r>
            <a:r>
              <a:rPr lang="en-US" sz="1867" dirty="0" err="1">
                <a:latin typeface="Montserrat Semi Bold" pitchFamily="50" charset="0"/>
              </a:rPr>
              <a:t>metodai</a:t>
            </a:r>
            <a:endParaRPr lang="lt-LT" sz="1867" dirty="0">
              <a:latin typeface="Montserrat Semi Bold" pitchFamily="50" charset="0"/>
            </a:endParaRPr>
          </a:p>
        </p:txBody>
      </p:sp>
    </p:spTree>
    <p:extLst>
      <p:ext uri="{BB962C8B-B14F-4D97-AF65-F5344CB8AC3E}">
        <p14:creationId xmlns:p14="http://schemas.microsoft.com/office/powerpoint/2010/main" val="1920507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16</a:t>
            </a:fld>
            <a:endParaRPr lang="uk-UA" sz="15066" b="1" dirty="0">
              <a:latin typeface="+mj-lt"/>
            </a:endParaRPr>
          </a:p>
        </p:txBody>
      </p:sp>
      <p:sp>
        <p:nvSpPr>
          <p:cNvPr id="2" name="TextBox 1"/>
          <p:cNvSpPr txBox="1"/>
          <p:nvPr/>
        </p:nvSpPr>
        <p:spPr>
          <a:xfrm>
            <a:off x="1514427" y="3077163"/>
            <a:ext cx="6711983" cy="3385542"/>
          </a:xfrm>
          <a:prstGeom prst="rect">
            <a:avLst/>
          </a:prstGeom>
          <a:noFill/>
        </p:spPr>
        <p:txBody>
          <a:bodyPr wrap="square" lIns="60960" tIns="30480" rIns="60960" bIns="30480" rtlCol="0">
            <a:spAutoFit/>
          </a:bodyPr>
          <a:lstStyle/>
          <a:p>
            <a:r>
              <a:rPr lang="en-US" dirty="0"/>
              <a:t>public static void main(String[] </a:t>
            </a:r>
            <a:r>
              <a:rPr lang="en-US" dirty="0" err="1"/>
              <a:t>args</a:t>
            </a:r>
            <a:r>
              <a:rPr lang="en-US" dirty="0"/>
              <a:t>) {</a:t>
            </a:r>
          </a:p>
          <a:p>
            <a:r>
              <a:rPr lang="en-US" dirty="0"/>
              <a:t>  </a:t>
            </a:r>
            <a:r>
              <a:rPr lang="en-US" dirty="0" err="1"/>
              <a:t>int</a:t>
            </a:r>
            <a:r>
              <a:rPr lang="en-US" dirty="0"/>
              <a:t>[] array = {1,2,3,4,5};</a:t>
            </a:r>
          </a:p>
          <a:p>
            <a:r>
              <a:rPr lang="en-US" i="1" dirty="0"/>
              <a:t>  </a:t>
            </a:r>
            <a:r>
              <a:rPr lang="en-US" i="1" dirty="0" err="1"/>
              <a:t>forLoop</a:t>
            </a:r>
            <a:r>
              <a:rPr lang="en-US" i="1" dirty="0"/>
              <a:t>(0, array);</a:t>
            </a:r>
            <a:endParaRPr lang="en-US" dirty="0"/>
          </a:p>
          <a:p>
            <a:r>
              <a:rPr lang="en-US" dirty="0"/>
              <a:t>}</a:t>
            </a:r>
          </a:p>
          <a:p>
            <a:endParaRPr lang="en-US" dirty="0"/>
          </a:p>
          <a:p>
            <a:r>
              <a:rPr lang="en-US" dirty="0"/>
              <a:t>private static void </a:t>
            </a:r>
            <a:r>
              <a:rPr lang="en-US" dirty="0" err="1"/>
              <a:t>forLoop</a:t>
            </a:r>
            <a:r>
              <a:rPr lang="en-US" dirty="0"/>
              <a:t>(</a:t>
            </a:r>
            <a:r>
              <a:rPr lang="en-US" dirty="0" err="1"/>
              <a:t>int</a:t>
            </a:r>
            <a:r>
              <a:rPr lang="en-US" dirty="0"/>
              <a:t> </a:t>
            </a:r>
            <a:r>
              <a:rPr lang="en-US" dirty="0" err="1"/>
              <a:t>i</a:t>
            </a:r>
            <a:r>
              <a:rPr lang="en-US" dirty="0"/>
              <a:t>, </a:t>
            </a:r>
            <a:r>
              <a:rPr lang="en-US" dirty="0" err="1"/>
              <a:t>int</a:t>
            </a:r>
            <a:r>
              <a:rPr lang="en-US" dirty="0"/>
              <a:t>[] array){</a:t>
            </a:r>
          </a:p>
          <a:p>
            <a:r>
              <a:rPr lang="en-US" dirty="0"/>
              <a:t>  if(</a:t>
            </a:r>
            <a:r>
              <a:rPr lang="en-US" dirty="0" err="1"/>
              <a:t>i</a:t>
            </a:r>
            <a:r>
              <a:rPr lang="en-US" dirty="0"/>
              <a:t> &lt; </a:t>
            </a:r>
            <a:r>
              <a:rPr lang="en-US" dirty="0" err="1"/>
              <a:t>array.length</a:t>
            </a:r>
            <a:r>
              <a:rPr lang="en-US" dirty="0"/>
              <a:t>){</a:t>
            </a:r>
          </a:p>
          <a:p>
            <a:r>
              <a:rPr lang="en-US" dirty="0"/>
              <a:t>    </a:t>
            </a:r>
            <a:r>
              <a:rPr lang="en-US" dirty="0" err="1"/>
              <a:t>System.</a:t>
            </a:r>
            <a:r>
              <a:rPr lang="en-US" i="1" dirty="0" err="1"/>
              <a:t>out.println</a:t>
            </a:r>
            <a:r>
              <a:rPr lang="en-US" i="1" dirty="0"/>
              <a:t>(array[</a:t>
            </a:r>
            <a:r>
              <a:rPr lang="en-US" i="1" dirty="0" err="1"/>
              <a:t>i</a:t>
            </a:r>
            <a:r>
              <a:rPr lang="en-US" i="1" dirty="0"/>
              <a:t>]);</a:t>
            </a:r>
          </a:p>
          <a:p>
            <a:r>
              <a:rPr lang="en-US" i="1" dirty="0"/>
              <a:t>    </a:t>
            </a:r>
            <a:r>
              <a:rPr lang="en-US" i="1" dirty="0" err="1"/>
              <a:t>forLoop</a:t>
            </a:r>
            <a:r>
              <a:rPr lang="en-US" i="1" dirty="0"/>
              <a:t>(++</a:t>
            </a:r>
            <a:r>
              <a:rPr lang="en-US" i="1" dirty="0" err="1"/>
              <a:t>i</a:t>
            </a:r>
            <a:r>
              <a:rPr lang="en-US" i="1" dirty="0"/>
              <a:t>, array);</a:t>
            </a:r>
          </a:p>
          <a:p>
            <a:r>
              <a:rPr lang="en-US" dirty="0"/>
              <a:t>  }</a:t>
            </a:r>
          </a:p>
          <a:p>
            <a:r>
              <a:rPr lang="en-US" dirty="0"/>
              <a:t>}</a:t>
            </a:r>
            <a:endParaRPr lang="lt-LT" dirty="0"/>
          </a:p>
          <a:p>
            <a:r>
              <a:rPr lang="lt-LT" b="1" dirty="0"/>
              <a:t> </a:t>
            </a:r>
            <a:endParaRPr lang="en-US" b="1" dirty="0"/>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79872" y="1999075"/>
            <a:ext cx="7790975"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en-US" sz="3600" dirty="0"/>
              <a:t>For </a:t>
            </a:r>
            <a:r>
              <a:rPr lang="en-US" sz="3600" dirty="0" err="1"/>
              <a:t>ciklas</a:t>
            </a:r>
            <a:r>
              <a:rPr lang="en-US" sz="3600" dirty="0"/>
              <a:t> </a:t>
            </a:r>
            <a:r>
              <a:rPr lang="en-US" sz="3600" dirty="0" err="1"/>
              <a:t>naudojant</a:t>
            </a:r>
            <a:r>
              <a:rPr lang="en-US" sz="3600" dirty="0"/>
              <a:t> </a:t>
            </a:r>
            <a:r>
              <a:rPr lang="en-US" sz="3600" dirty="0" err="1"/>
              <a:t>rekursija</a:t>
            </a:r>
            <a:endParaRPr lang="en-US" sz="3733" b="0" dirty="0">
              <a:latin typeface="Montserrat Semi Bold" pitchFamily="50" charset="0"/>
            </a:endParaRPr>
          </a:p>
        </p:txBody>
      </p:sp>
      <p:sp>
        <p:nvSpPr>
          <p:cNvPr id="12" name="Title 3"/>
          <p:cNvSpPr txBox="1">
            <a:spLocks/>
          </p:cNvSpPr>
          <p:nvPr/>
        </p:nvSpPr>
        <p:spPr>
          <a:xfrm>
            <a:off x="1354048" y="1748838"/>
            <a:ext cx="657075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en-US" sz="1867" dirty="0" err="1">
                <a:latin typeface="Montserrat Semi Bold" pitchFamily="50" charset="0"/>
              </a:rPr>
              <a:t>Funkcijos</a:t>
            </a:r>
            <a:r>
              <a:rPr lang="en-US" sz="1867" dirty="0">
                <a:latin typeface="Montserrat Semi Bold" pitchFamily="50" charset="0"/>
              </a:rPr>
              <a:t> </a:t>
            </a:r>
            <a:r>
              <a:rPr lang="en-US" sz="1867" dirty="0" err="1">
                <a:latin typeface="Montserrat Semi Bold" pitchFamily="50" charset="0"/>
              </a:rPr>
              <a:t>ir</a:t>
            </a:r>
            <a:r>
              <a:rPr lang="en-US" sz="1867" dirty="0">
                <a:latin typeface="Montserrat Semi Bold" pitchFamily="50" charset="0"/>
              </a:rPr>
              <a:t> </a:t>
            </a:r>
            <a:r>
              <a:rPr lang="en-US" sz="1867" dirty="0" err="1">
                <a:latin typeface="Montserrat Semi Bold" pitchFamily="50" charset="0"/>
              </a:rPr>
              <a:t>metodai</a:t>
            </a:r>
            <a:endParaRPr lang="lt-LT" sz="1867" dirty="0">
              <a:latin typeface="Montserrat Semi Bold" pitchFamily="50" charset="0"/>
            </a:endParaRPr>
          </a:p>
        </p:txBody>
      </p:sp>
    </p:spTree>
    <p:extLst>
      <p:ext uri="{BB962C8B-B14F-4D97-AF65-F5344CB8AC3E}">
        <p14:creationId xmlns:p14="http://schemas.microsoft.com/office/powerpoint/2010/main" val="4273658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17</a:t>
            </a:fld>
            <a:endParaRPr lang="uk-UA" sz="15066" b="1" dirty="0">
              <a:latin typeface="+mj-lt"/>
            </a:endParaRPr>
          </a:p>
        </p:txBody>
      </p:sp>
      <p:sp>
        <p:nvSpPr>
          <p:cNvPr id="2" name="TextBox 1"/>
          <p:cNvSpPr txBox="1"/>
          <p:nvPr/>
        </p:nvSpPr>
        <p:spPr>
          <a:xfrm>
            <a:off x="472448" y="1796125"/>
            <a:ext cx="7600296" cy="5601533"/>
          </a:xfrm>
          <a:prstGeom prst="rect">
            <a:avLst/>
          </a:prstGeom>
          <a:noFill/>
        </p:spPr>
        <p:txBody>
          <a:bodyPr wrap="square" lIns="60960" tIns="30480" rIns="60960" bIns="30480" rtlCol="0">
            <a:spAutoFit/>
          </a:bodyPr>
          <a:lstStyle/>
          <a:p>
            <a:pPr marL="342900" indent="-342900">
              <a:buFont typeface="+mj-lt"/>
              <a:buAutoNum type="arabicPeriod"/>
            </a:pPr>
            <a:r>
              <a:rPr lang="lt-LT" sz="2000" dirty="0"/>
              <a:t>Sukurti metodą, kuris atspausdintų sveikų skaičių masyvą.</a:t>
            </a:r>
          </a:p>
          <a:p>
            <a:pPr marL="342900" indent="-342900">
              <a:buFont typeface="+mj-lt"/>
              <a:buAutoNum type="arabicPeriod"/>
            </a:pPr>
            <a:r>
              <a:rPr lang="lt-LT" sz="2000" dirty="0"/>
              <a:t>Sukurti funkciją į kurią perdavus du skaitmenis bus grąžinama jų suma.</a:t>
            </a:r>
          </a:p>
          <a:p>
            <a:pPr marL="342900" indent="-342900">
              <a:buFont typeface="+mj-lt"/>
              <a:buAutoNum type="arabicPeriod"/>
            </a:pPr>
            <a:r>
              <a:rPr lang="lt-LT" sz="2000" dirty="0"/>
              <a:t>Sukurti metodą, kuris atspausdintų ar perduotas skaičius yra lyginis ar nelyginis.</a:t>
            </a:r>
          </a:p>
          <a:p>
            <a:pPr marL="342900" indent="-342900">
              <a:buFont typeface="+mj-lt"/>
              <a:buAutoNum type="arabicPeriod"/>
            </a:pPr>
            <a:r>
              <a:rPr lang="lt-LT" sz="2000" dirty="0"/>
              <a:t>Sukurti funkciją į kurią perdavus skaičių masyvą bus grąžinamas jų vidurkis.</a:t>
            </a:r>
          </a:p>
          <a:p>
            <a:pPr marL="342900" indent="-342900">
              <a:buFont typeface="+mj-lt"/>
              <a:buAutoNum type="arabicPeriod"/>
            </a:pPr>
            <a:r>
              <a:rPr lang="lt-LT" sz="2000" dirty="0"/>
              <a:t>Sukurti funkciją į kurią perdavus skaičių masyvą bus grąžinamas mažiausias skaičius.</a:t>
            </a:r>
          </a:p>
          <a:p>
            <a:pPr marL="342900" indent="-342900">
              <a:buFont typeface="+mj-lt"/>
              <a:buAutoNum type="arabicPeriod"/>
            </a:pPr>
            <a:r>
              <a:rPr lang="lt-LT" sz="2000" dirty="0"/>
              <a:t>Sukurti funkciją į kurią perdavus skaičių masyvą bus grąžinamas skaičių masyvas kuriame visi skaičiai mažesni už 10.</a:t>
            </a:r>
          </a:p>
          <a:p>
            <a:pPr marL="342900" indent="-342900">
              <a:buFont typeface="+mj-lt"/>
              <a:buAutoNum type="arabicPeriod"/>
            </a:pPr>
            <a:r>
              <a:rPr lang="lt-LT" sz="2000" dirty="0"/>
              <a:t>Sukurti metodą, kuris surikiuotų </a:t>
            </a:r>
            <a:r>
              <a:rPr lang="lt-LT" sz="2000"/>
              <a:t>skaičių masyvą.</a:t>
            </a:r>
            <a:endParaRPr lang="lt-LT" sz="2000" dirty="0"/>
          </a:p>
          <a:p>
            <a:pPr marL="342900" indent="-342900">
              <a:buFont typeface="+mj-lt"/>
              <a:buAutoNum type="arabicPeriod"/>
            </a:pPr>
            <a:r>
              <a:rPr lang="lt-LT" sz="2000" dirty="0"/>
              <a:t>Sukurti funkciją į kurią perdavus </a:t>
            </a:r>
            <a:r>
              <a:rPr lang="lt-LT" sz="2000" dirty="0" err="1"/>
              <a:t>String</a:t>
            </a:r>
            <a:r>
              <a:rPr lang="lt-LT" sz="2000" dirty="0"/>
              <a:t> masyvą bus grąžinamas ilgiausias žodis.</a:t>
            </a:r>
          </a:p>
          <a:p>
            <a:pPr marL="342900" indent="-342900">
              <a:buFont typeface="+mj-lt"/>
              <a:buAutoNum type="arabicPeriod"/>
            </a:pPr>
            <a:r>
              <a:rPr lang="en-US" sz="2000" dirty="0" err="1"/>
              <a:t>Sukurti</a:t>
            </a:r>
            <a:r>
              <a:rPr lang="en-US" sz="2000" dirty="0"/>
              <a:t> </a:t>
            </a:r>
            <a:r>
              <a:rPr lang="en-US" sz="2000" dirty="0" err="1"/>
              <a:t>funkcij</a:t>
            </a:r>
            <a:r>
              <a:rPr lang="lt-LT" sz="2000" dirty="0"/>
              <a:t>ą į kurią perdavus žodį bus grąžinamas vidurinis žodžio simbolis.</a:t>
            </a:r>
          </a:p>
          <a:p>
            <a:pPr marL="342900" indent="-342900">
              <a:buFont typeface="+mj-lt"/>
              <a:buAutoNum type="arabicPeriod"/>
            </a:pPr>
            <a:endParaRPr lang="en-US" sz="2000" dirty="0"/>
          </a:p>
          <a:p>
            <a:endParaRPr lang="en-US" sz="2000" b="1" dirty="0"/>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79872" y="1086672"/>
            <a:ext cx="7790975"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3600" dirty="0"/>
              <a:t>Uždaviniai</a:t>
            </a:r>
            <a:endParaRPr lang="en-US" sz="3733" b="0" dirty="0">
              <a:latin typeface="Montserrat Semi Bold" pitchFamily="50" charset="0"/>
            </a:endParaRPr>
          </a:p>
        </p:txBody>
      </p:sp>
      <p:sp>
        <p:nvSpPr>
          <p:cNvPr id="12" name="Title 3"/>
          <p:cNvSpPr txBox="1">
            <a:spLocks/>
          </p:cNvSpPr>
          <p:nvPr/>
        </p:nvSpPr>
        <p:spPr>
          <a:xfrm>
            <a:off x="1279872" y="735276"/>
            <a:ext cx="657075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en-US" sz="1867" dirty="0" err="1">
                <a:latin typeface="Montserrat Semi Bold" pitchFamily="50" charset="0"/>
              </a:rPr>
              <a:t>Funkcijos</a:t>
            </a:r>
            <a:r>
              <a:rPr lang="en-US" sz="1867" dirty="0">
                <a:latin typeface="Montserrat Semi Bold" pitchFamily="50" charset="0"/>
              </a:rPr>
              <a:t> </a:t>
            </a:r>
            <a:r>
              <a:rPr lang="en-US" sz="1867" dirty="0" err="1">
                <a:latin typeface="Montserrat Semi Bold" pitchFamily="50" charset="0"/>
              </a:rPr>
              <a:t>ir</a:t>
            </a:r>
            <a:r>
              <a:rPr lang="en-US" sz="1867" dirty="0">
                <a:latin typeface="Montserrat Semi Bold" pitchFamily="50" charset="0"/>
              </a:rPr>
              <a:t> </a:t>
            </a:r>
            <a:r>
              <a:rPr lang="en-US" sz="1867" dirty="0" err="1">
                <a:latin typeface="Montserrat Semi Bold" pitchFamily="50" charset="0"/>
              </a:rPr>
              <a:t>metodai</a:t>
            </a:r>
            <a:endParaRPr lang="lt-LT" sz="1867" dirty="0">
              <a:latin typeface="Montserrat Semi Bold" pitchFamily="50" charset="0"/>
            </a:endParaRPr>
          </a:p>
        </p:txBody>
      </p:sp>
    </p:spTree>
    <p:extLst>
      <p:ext uri="{BB962C8B-B14F-4D97-AF65-F5344CB8AC3E}">
        <p14:creationId xmlns:p14="http://schemas.microsoft.com/office/powerpoint/2010/main" val="1071096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2</a:t>
            </a:fld>
            <a:endParaRPr lang="uk-UA" sz="15066" b="1" dirty="0">
              <a:latin typeface="+mj-lt"/>
            </a:endParaRPr>
          </a:p>
        </p:txBody>
      </p:sp>
      <p:sp>
        <p:nvSpPr>
          <p:cNvPr id="2" name="TextBox 1"/>
          <p:cNvSpPr txBox="1"/>
          <p:nvPr/>
        </p:nvSpPr>
        <p:spPr>
          <a:xfrm>
            <a:off x="1376003" y="2931279"/>
            <a:ext cx="5431197" cy="2769989"/>
          </a:xfrm>
          <a:prstGeom prst="rect">
            <a:avLst/>
          </a:prstGeom>
          <a:noFill/>
        </p:spPr>
        <p:txBody>
          <a:bodyPr wrap="square" lIns="60960" tIns="30480" rIns="60960" bIns="30480" rtlCol="0">
            <a:spAutoFit/>
          </a:bodyPr>
          <a:lstStyle/>
          <a:p>
            <a:pPr marL="285750" indent="-285750">
              <a:buFont typeface="Arial" panose="020B0604020202020204" pitchFamily="34" charset="0"/>
              <a:buChar char="•"/>
            </a:pPr>
            <a:r>
              <a:rPr lang="lt-LT" sz="2000" dirty="0"/>
              <a:t>Kuo skiriasi funkcija nuo metodo</a:t>
            </a:r>
          </a:p>
          <a:p>
            <a:pPr marL="285750" indent="-285750">
              <a:buFont typeface="Arial" panose="020B0604020202020204" pitchFamily="34" charset="0"/>
              <a:buChar char="•"/>
            </a:pPr>
            <a:r>
              <a:rPr lang="lt-LT" sz="2000" dirty="0"/>
              <a:t>Kaip apsirašo funkcija ir metodas</a:t>
            </a:r>
          </a:p>
          <a:p>
            <a:pPr marL="285750" indent="-285750">
              <a:buFont typeface="Arial" panose="020B0604020202020204" pitchFamily="34" charset="0"/>
              <a:buChar char="•"/>
            </a:pPr>
            <a:r>
              <a:rPr lang="lt-LT" sz="2000" dirty="0"/>
              <a:t>Kaip išeiti iš metodo ir funkcijos</a:t>
            </a:r>
          </a:p>
          <a:p>
            <a:pPr marL="285750" indent="-285750">
              <a:buFont typeface="Arial" panose="020B0604020202020204" pitchFamily="34" charset="0"/>
              <a:buChar char="•"/>
            </a:pPr>
            <a:r>
              <a:rPr lang="lt-LT" sz="2000" dirty="0"/>
              <a:t>Kaip keičiasi reikšmės metodo viduje</a:t>
            </a:r>
          </a:p>
          <a:p>
            <a:pPr marL="285750" indent="-285750">
              <a:buFont typeface="Arial" panose="020B0604020202020204" pitchFamily="34" charset="0"/>
              <a:buChar char="•"/>
            </a:pPr>
            <a:r>
              <a:rPr lang="lt-LT" sz="2000" dirty="0"/>
              <a:t>Kas yra </a:t>
            </a:r>
            <a:r>
              <a:rPr lang="lt-LT" sz="2000" dirty="0" err="1"/>
              <a:t>rekursija</a:t>
            </a:r>
            <a:endParaRPr lang="lt-LT" sz="2000" dirty="0"/>
          </a:p>
          <a:p>
            <a:pPr marL="285750" indent="-285750">
              <a:buFont typeface="Arial" panose="020B0604020202020204" pitchFamily="34" charset="0"/>
              <a:buChar char="•"/>
            </a:pPr>
            <a:r>
              <a:rPr lang="lt-LT" sz="2000" dirty="0"/>
              <a:t>Kaip ji pakeičia ciklą</a:t>
            </a:r>
            <a:endParaRPr lang="en-US" sz="2000" dirty="0"/>
          </a:p>
          <a:p>
            <a:endParaRPr lang="en-US" sz="1400" dirty="0">
              <a:latin typeface="Montserrat Light" pitchFamily="50" charset="0"/>
            </a:endParaRPr>
          </a:p>
          <a:p>
            <a:endParaRPr lang="en-GB" sz="1400" dirty="0">
              <a:latin typeface="Montserrat Light" pitchFamily="50" charset="0"/>
            </a:endParaRPr>
          </a:p>
          <a:p>
            <a:endParaRPr lang="en-US" sz="1400" dirty="0">
              <a:latin typeface="Montserrat Light" pitchFamily="50" charset="0"/>
            </a:endParaRPr>
          </a:p>
          <a:p>
            <a:endParaRPr lang="en-GB" sz="1400" i="1" dirty="0">
              <a:latin typeface="Montserrat Light" pitchFamily="50" charset="0"/>
            </a:endParaRPr>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79873" y="1999075"/>
            <a:ext cx="657075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en-US" sz="3600" dirty="0"/>
              <a:t>Su</a:t>
            </a:r>
            <a:r>
              <a:rPr lang="lt-LT" sz="3600" dirty="0"/>
              <a:t>žinosite</a:t>
            </a:r>
            <a:endParaRPr lang="en-US" sz="3733" b="0" dirty="0">
              <a:latin typeface="Montserrat Semi Bold" pitchFamily="50" charset="0"/>
            </a:endParaRPr>
          </a:p>
        </p:txBody>
      </p:sp>
      <p:sp>
        <p:nvSpPr>
          <p:cNvPr id="12" name="Title 3"/>
          <p:cNvSpPr txBox="1">
            <a:spLocks/>
          </p:cNvSpPr>
          <p:nvPr/>
        </p:nvSpPr>
        <p:spPr>
          <a:xfrm>
            <a:off x="1354048" y="1748838"/>
            <a:ext cx="657075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en-US" sz="1867" dirty="0" err="1">
                <a:latin typeface="Montserrat Semi Bold" pitchFamily="50" charset="0"/>
              </a:rPr>
              <a:t>Funkcijos</a:t>
            </a:r>
            <a:r>
              <a:rPr lang="en-US" sz="1867" dirty="0">
                <a:latin typeface="Montserrat Semi Bold" pitchFamily="50" charset="0"/>
              </a:rPr>
              <a:t> </a:t>
            </a:r>
            <a:r>
              <a:rPr lang="en-US" sz="1867" dirty="0" err="1">
                <a:latin typeface="Montserrat Semi Bold" pitchFamily="50" charset="0"/>
              </a:rPr>
              <a:t>ir</a:t>
            </a:r>
            <a:r>
              <a:rPr lang="en-US" sz="1867" dirty="0">
                <a:latin typeface="Montserrat Semi Bold" pitchFamily="50" charset="0"/>
              </a:rPr>
              <a:t> </a:t>
            </a:r>
            <a:r>
              <a:rPr lang="en-US" sz="1867" dirty="0" err="1">
                <a:latin typeface="Montserrat Semi Bold" pitchFamily="50" charset="0"/>
              </a:rPr>
              <a:t>metodai</a:t>
            </a:r>
            <a:endParaRPr lang="lt-LT" sz="1867" dirty="0">
              <a:latin typeface="Montserrat Semi Bold" pitchFamily="50" charset="0"/>
            </a:endParaRPr>
          </a:p>
          <a:p>
            <a:endParaRPr lang="lt-LT" sz="1867" dirty="0">
              <a:latin typeface="Montserrat Semi Bold" pitchFamily="50" charset="0"/>
            </a:endParaRPr>
          </a:p>
        </p:txBody>
      </p:sp>
    </p:spTree>
    <p:extLst>
      <p:ext uri="{BB962C8B-B14F-4D97-AF65-F5344CB8AC3E}">
        <p14:creationId xmlns:p14="http://schemas.microsoft.com/office/powerpoint/2010/main" val="3897406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3</a:t>
            </a:fld>
            <a:endParaRPr lang="uk-UA" sz="15066" b="1" dirty="0">
              <a:latin typeface="+mj-lt"/>
            </a:endParaRPr>
          </a:p>
        </p:txBody>
      </p:sp>
      <p:sp>
        <p:nvSpPr>
          <p:cNvPr id="2" name="TextBox 1"/>
          <p:cNvSpPr txBox="1"/>
          <p:nvPr/>
        </p:nvSpPr>
        <p:spPr>
          <a:xfrm>
            <a:off x="1354048" y="2730382"/>
            <a:ext cx="6711983" cy="1600438"/>
          </a:xfrm>
          <a:prstGeom prst="rect">
            <a:avLst/>
          </a:prstGeom>
          <a:noFill/>
        </p:spPr>
        <p:txBody>
          <a:bodyPr wrap="square" lIns="60960" tIns="30480" rIns="60960" bIns="30480" rtlCol="0">
            <a:spAutoFit/>
          </a:bodyPr>
          <a:lstStyle/>
          <a:p>
            <a:pPr marL="285750" indent="-285750">
              <a:buFont typeface="Arial" panose="020B0604020202020204" pitchFamily="34" charset="0"/>
              <a:buChar char="•"/>
            </a:pPr>
            <a:r>
              <a:rPr lang="en-US" sz="2000" dirty="0"/>
              <a:t>S</a:t>
            </a:r>
            <a:r>
              <a:rPr lang="lt-LT" sz="2000" dirty="0" err="1"/>
              <a:t>pecialiai</a:t>
            </a:r>
            <a:r>
              <a:rPr lang="lt-LT" sz="2000" dirty="0"/>
              <a:t> apiforminta objekto elgseną nusakanti programos dalis. </a:t>
            </a:r>
            <a:endParaRPr lang="en-US" sz="2000" dirty="0"/>
          </a:p>
          <a:p>
            <a:pPr marL="285750" indent="-285750">
              <a:buFont typeface="Arial" panose="020B0604020202020204" pitchFamily="34" charset="0"/>
              <a:buChar char="•"/>
            </a:pPr>
            <a:r>
              <a:rPr lang="lt-LT" sz="2000" dirty="0"/>
              <a:t>Metodo aprašymas talpinamas klasėje ir susideda iš vardo, parametrų sąrašo ir kamieno. </a:t>
            </a:r>
            <a:endParaRPr lang="en-US" sz="2000" dirty="0"/>
          </a:p>
          <a:p>
            <a:pPr marL="285750" indent="-285750">
              <a:buFont typeface="Arial" panose="020B0604020202020204" pitchFamily="34" charset="0"/>
              <a:buChar char="•"/>
            </a:pPr>
            <a:r>
              <a:rPr lang="lt-LT" sz="2000" dirty="0"/>
              <a:t>Jei reikia, per parametrus metodui perduodami duomenys.</a:t>
            </a:r>
            <a:endParaRPr lang="en-GB" i="1" dirty="0">
              <a:latin typeface="Montserrat Light" pitchFamily="50" charset="0"/>
            </a:endParaRPr>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79873" y="1999075"/>
            <a:ext cx="657075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en-US" sz="3600" dirty="0" err="1"/>
              <a:t>Metodas</a:t>
            </a:r>
            <a:r>
              <a:rPr lang="en-US" sz="3600" dirty="0"/>
              <a:t>/</a:t>
            </a:r>
            <a:r>
              <a:rPr lang="lt-LT" sz="3600" dirty="0"/>
              <a:t>Funkcija	</a:t>
            </a:r>
            <a:endParaRPr lang="en-US" sz="3733" b="0" dirty="0">
              <a:latin typeface="Montserrat Semi Bold" pitchFamily="50" charset="0"/>
            </a:endParaRPr>
          </a:p>
        </p:txBody>
      </p:sp>
      <p:sp>
        <p:nvSpPr>
          <p:cNvPr id="12" name="Title 3"/>
          <p:cNvSpPr txBox="1">
            <a:spLocks/>
          </p:cNvSpPr>
          <p:nvPr/>
        </p:nvSpPr>
        <p:spPr>
          <a:xfrm>
            <a:off x="1354048" y="1748838"/>
            <a:ext cx="657075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en-US" sz="1867" dirty="0" err="1">
                <a:latin typeface="Montserrat Semi Bold" pitchFamily="50" charset="0"/>
              </a:rPr>
              <a:t>Funkcijos</a:t>
            </a:r>
            <a:r>
              <a:rPr lang="en-US" sz="1867" dirty="0">
                <a:latin typeface="Montserrat Semi Bold" pitchFamily="50" charset="0"/>
              </a:rPr>
              <a:t> </a:t>
            </a:r>
            <a:r>
              <a:rPr lang="en-US" sz="1867" dirty="0" err="1">
                <a:latin typeface="Montserrat Semi Bold" pitchFamily="50" charset="0"/>
              </a:rPr>
              <a:t>ir</a:t>
            </a:r>
            <a:r>
              <a:rPr lang="en-US" sz="1867" dirty="0">
                <a:latin typeface="Montserrat Semi Bold" pitchFamily="50" charset="0"/>
              </a:rPr>
              <a:t> </a:t>
            </a:r>
            <a:r>
              <a:rPr lang="en-US" sz="1867" dirty="0" err="1">
                <a:latin typeface="Montserrat Semi Bold" pitchFamily="50" charset="0"/>
              </a:rPr>
              <a:t>metodai</a:t>
            </a:r>
            <a:endParaRPr lang="lt-LT" sz="1867" dirty="0">
              <a:latin typeface="Montserrat Semi Bold" pitchFamily="50" charset="0"/>
            </a:endParaRPr>
          </a:p>
        </p:txBody>
      </p:sp>
    </p:spTree>
    <p:extLst>
      <p:ext uri="{BB962C8B-B14F-4D97-AF65-F5344CB8AC3E}">
        <p14:creationId xmlns:p14="http://schemas.microsoft.com/office/powerpoint/2010/main" val="3070537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4</a:t>
            </a:fld>
            <a:endParaRPr lang="uk-UA" sz="15066" b="1" dirty="0">
              <a:latin typeface="+mj-lt"/>
            </a:endParaRPr>
          </a:p>
        </p:txBody>
      </p:sp>
      <p:sp>
        <p:nvSpPr>
          <p:cNvPr id="2" name="TextBox 1"/>
          <p:cNvSpPr txBox="1"/>
          <p:nvPr/>
        </p:nvSpPr>
        <p:spPr>
          <a:xfrm>
            <a:off x="1354048" y="2730382"/>
            <a:ext cx="6711983" cy="3139321"/>
          </a:xfrm>
          <a:prstGeom prst="rect">
            <a:avLst/>
          </a:prstGeom>
          <a:noFill/>
        </p:spPr>
        <p:txBody>
          <a:bodyPr wrap="square" lIns="60960" tIns="30480" rIns="60960" bIns="30480" rtlCol="0">
            <a:spAutoFit/>
          </a:bodyPr>
          <a:lstStyle/>
          <a:p>
            <a:pPr marL="285750" indent="-285750">
              <a:buFont typeface="Arial" panose="020B0604020202020204" pitchFamily="34" charset="0"/>
              <a:buChar char="•"/>
            </a:pPr>
            <a:r>
              <a:rPr lang="lt-LT" sz="2000" b="1" dirty="0" err="1"/>
              <a:t>MetodoVardas</a:t>
            </a:r>
            <a:r>
              <a:rPr lang="lt-LT" sz="2000" dirty="0"/>
              <a:t> – metodo esmę atspindintis </a:t>
            </a:r>
            <a:r>
              <a:rPr lang="en-US" sz="2000" dirty="0" err="1"/>
              <a:t>pavadinimas</a:t>
            </a:r>
            <a:r>
              <a:rPr lang="lt-LT" sz="2000" dirty="0"/>
              <a:t>, naudojamas kreipinyje ir per kurį grąžinamas atsakymas. </a:t>
            </a:r>
            <a:r>
              <a:rPr lang="lt-LT" sz="2000" b="1" dirty="0"/>
              <a:t>Tipas</a:t>
            </a:r>
            <a:r>
              <a:rPr lang="lt-LT" sz="2000" dirty="0"/>
              <a:t> – metodo vardo (kintamojo) tipas. </a:t>
            </a:r>
            <a:endParaRPr lang="en-US" sz="2000" dirty="0"/>
          </a:p>
          <a:p>
            <a:pPr marL="285750" indent="-285750">
              <a:buFont typeface="Arial" panose="020B0604020202020204" pitchFamily="34" charset="0"/>
              <a:buChar char="•"/>
            </a:pPr>
            <a:r>
              <a:rPr lang="lt-LT" sz="2000" b="1" dirty="0"/>
              <a:t>Parametrai</a:t>
            </a:r>
            <a:r>
              <a:rPr lang="lt-LT" sz="2000" dirty="0"/>
              <a:t> – kintamųjų (metodo parametrų) aprašymas. Parametrai aprašomi kaip paprasti kintamieji – juos naudosime Kamiene. </a:t>
            </a:r>
            <a:endParaRPr lang="en-US" sz="2000" dirty="0"/>
          </a:p>
          <a:p>
            <a:pPr marL="285750" indent="-285750">
              <a:buFont typeface="Arial" panose="020B0604020202020204" pitchFamily="34" charset="0"/>
              <a:buChar char="•"/>
            </a:pPr>
            <a:r>
              <a:rPr lang="lt-LT" sz="2000" b="1" dirty="0"/>
              <a:t>Atsakymas</a:t>
            </a:r>
            <a:r>
              <a:rPr lang="lt-LT" sz="2000" dirty="0"/>
              <a:t> – reiškinys, pagal kurį apskaičiuojama atsakymo reikšmė. Operatorius </a:t>
            </a:r>
            <a:r>
              <a:rPr lang="lt-LT" sz="2000" b="1" dirty="0" err="1"/>
              <a:t>return</a:t>
            </a:r>
            <a:r>
              <a:rPr lang="lt-LT" sz="2000" dirty="0"/>
              <a:t> šią reikšmę suteikia kintamajam </a:t>
            </a:r>
            <a:r>
              <a:rPr lang="lt-LT" sz="2000" b="1" dirty="0" err="1"/>
              <a:t>MetodoVardas</a:t>
            </a:r>
            <a:r>
              <a:rPr lang="lt-LT" sz="2000" dirty="0"/>
              <a:t> ir užbaigia metodo darbą.</a:t>
            </a:r>
            <a:r>
              <a:rPr lang="en-US" sz="2000" dirty="0">
                <a:solidFill>
                  <a:srgbClr val="FF0000"/>
                </a:solidFill>
              </a:rPr>
              <a:t>(</a:t>
            </a:r>
            <a:r>
              <a:rPr lang="en-US" sz="2000" dirty="0" err="1">
                <a:solidFill>
                  <a:srgbClr val="FF0000"/>
                </a:solidFill>
              </a:rPr>
              <a:t>turi</a:t>
            </a:r>
            <a:r>
              <a:rPr lang="en-US" sz="2000" dirty="0">
                <a:solidFill>
                  <a:srgbClr val="FF0000"/>
                </a:solidFill>
              </a:rPr>
              <a:t> </a:t>
            </a:r>
            <a:r>
              <a:rPr lang="en-US" sz="2000" dirty="0" err="1">
                <a:solidFill>
                  <a:srgbClr val="FF0000"/>
                </a:solidFill>
              </a:rPr>
              <a:t>tik</a:t>
            </a:r>
            <a:r>
              <a:rPr lang="en-US" sz="2000" dirty="0">
                <a:solidFill>
                  <a:srgbClr val="FF0000"/>
                </a:solidFill>
              </a:rPr>
              <a:t> </a:t>
            </a:r>
            <a:r>
              <a:rPr lang="en-US" sz="2000" dirty="0" err="1">
                <a:solidFill>
                  <a:srgbClr val="FF0000"/>
                </a:solidFill>
              </a:rPr>
              <a:t>funkcija</a:t>
            </a:r>
            <a:r>
              <a:rPr lang="en-US" sz="2000" dirty="0">
                <a:solidFill>
                  <a:srgbClr val="FF0000"/>
                </a:solidFill>
              </a:rPr>
              <a:t>)</a:t>
            </a:r>
            <a:r>
              <a:rPr lang="lt-LT" sz="2000" dirty="0">
                <a:solidFill>
                  <a:srgbClr val="FF0000"/>
                </a:solidFill>
              </a:rPr>
              <a:t> </a:t>
            </a:r>
            <a:endParaRPr lang="en-US" sz="2000" dirty="0">
              <a:solidFill>
                <a:srgbClr val="FF0000"/>
              </a:solidFill>
            </a:endParaRPr>
          </a:p>
          <a:p>
            <a:pPr marL="285750" indent="-285750">
              <a:buFont typeface="Arial" panose="020B0604020202020204" pitchFamily="34" charset="0"/>
              <a:buChar char="•"/>
            </a:pPr>
            <a:r>
              <a:rPr lang="lt-LT" sz="2000" b="1" dirty="0"/>
              <a:t>Kamienas</a:t>
            </a:r>
            <a:r>
              <a:rPr lang="lt-LT" sz="2000" dirty="0"/>
              <a:t> – atliekamus veiksmus aprašanti programa.</a:t>
            </a:r>
            <a:endParaRPr lang="en-GB" i="1" dirty="0">
              <a:latin typeface="Montserrat Light" pitchFamily="50" charset="0"/>
            </a:endParaRPr>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79873" y="1999075"/>
            <a:ext cx="657075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en-US" sz="3600" dirty="0" err="1"/>
              <a:t>Metodas</a:t>
            </a:r>
            <a:r>
              <a:rPr lang="en-US" sz="3600" dirty="0"/>
              <a:t>/</a:t>
            </a:r>
            <a:r>
              <a:rPr lang="lt-LT" sz="3600" dirty="0"/>
              <a:t>Funkcija</a:t>
            </a:r>
            <a:r>
              <a:rPr lang="en-US" sz="3600" dirty="0"/>
              <a:t> DALYS</a:t>
            </a:r>
            <a:r>
              <a:rPr lang="lt-LT" sz="3600" dirty="0"/>
              <a:t>	</a:t>
            </a:r>
            <a:endParaRPr lang="en-US" sz="3733" b="0" dirty="0">
              <a:latin typeface="Montserrat Semi Bold" pitchFamily="50" charset="0"/>
            </a:endParaRPr>
          </a:p>
        </p:txBody>
      </p:sp>
      <p:sp>
        <p:nvSpPr>
          <p:cNvPr id="12" name="Title 3"/>
          <p:cNvSpPr txBox="1">
            <a:spLocks/>
          </p:cNvSpPr>
          <p:nvPr/>
        </p:nvSpPr>
        <p:spPr>
          <a:xfrm>
            <a:off x="1354048" y="1748838"/>
            <a:ext cx="657075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en-US" sz="1867" dirty="0" err="1">
                <a:latin typeface="Montserrat Semi Bold" pitchFamily="50" charset="0"/>
              </a:rPr>
              <a:t>Funkcijos</a:t>
            </a:r>
            <a:r>
              <a:rPr lang="en-US" sz="1867" dirty="0">
                <a:latin typeface="Montserrat Semi Bold" pitchFamily="50" charset="0"/>
              </a:rPr>
              <a:t> </a:t>
            </a:r>
            <a:r>
              <a:rPr lang="en-US" sz="1867" dirty="0" err="1">
                <a:latin typeface="Montserrat Semi Bold" pitchFamily="50" charset="0"/>
              </a:rPr>
              <a:t>ir</a:t>
            </a:r>
            <a:r>
              <a:rPr lang="en-US" sz="1867" dirty="0">
                <a:latin typeface="Montserrat Semi Bold" pitchFamily="50" charset="0"/>
              </a:rPr>
              <a:t> </a:t>
            </a:r>
            <a:r>
              <a:rPr lang="en-US" sz="1867" dirty="0" err="1">
                <a:latin typeface="Montserrat Semi Bold" pitchFamily="50" charset="0"/>
              </a:rPr>
              <a:t>metodai</a:t>
            </a:r>
            <a:endParaRPr lang="lt-LT" sz="1867" dirty="0">
              <a:latin typeface="Montserrat Semi Bold" pitchFamily="50" charset="0"/>
            </a:endParaRPr>
          </a:p>
        </p:txBody>
      </p:sp>
    </p:spTree>
    <p:extLst>
      <p:ext uri="{BB962C8B-B14F-4D97-AF65-F5344CB8AC3E}">
        <p14:creationId xmlns:p14="http://schemas.microsoft.com/office/powerpoint/2010/main" val="2411289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5</a:t>
            </a:fld>
            <a:endParaRPr lang="uk-UA" sz="15066" b="1" dirty="0">
              <a:latin typeface="+mj-lt"/>
            </a:endParaRPr>
          </a:p>
        </p:txBody>
      </p:sp>
      <p:sp>
        <p:nvSpPr>
          <p:cNvPr id="2" name="TextBox 1"/>
          <p:cNvSpPr txBox="1"/>
          <p:nvPr/>
        </p:nvSpPr>
        <p:spPr>
          <a:xfrm>
            <a:off x="667871" y="2877671"/>
            <a:ext cx="7558539" cy="3354765"/>
          </a:xfrm>
          <a:prstGeom prst="rect">
            <a:avLst/>
          </a:prstGeom>
          <a:noFill/>
        </p:spPr>
        <p:txBody>
          <a:bodyPr wrap="square" lIns="60960" tIns="30480" rIns="60960" bIns="30480" rtlCol="0">
            <a:spAutoFit/>
          </a:bodyPr>
          <a:lstStyle/>
          <a:p>
            <a:r>
              <a:rPr lang="lt-LT" sz="2000" dirty="0" err="1"/>
              <a:t>private</a:t>
            </a:r>
            <a:r>
              <a:rPr lang="lt-LT" sz="2000" dirty="0"/>
              <a:t> </a:t>
            </a:r>
            <a:r>
              <a:rPr lang="lt-LT" sz="2000" dirty="0" err="1"/>
              <a:t>static</a:t>
            </a:r>
            <a:r>
              <a:rPr lang="lt-LT" sz="2000" dirty="0"/>
              <a:t> </a:t>
            </a:r>
            <a:r>
              <a:rPr lang="lt-LT" sz="2000" dirty="0" err="1"/>
              <a:t>kintamojoTipas</a:t>
            </a:r>
            <a:r>
              <a:rPr lang="lt-LT" sz="2000" dirty="0"/>
              <a:t> </a:t>
            </a:r>
            <a:r>
              <a:rPr lang="lt-LT" sz="2000" dirty="0" err="1"/>
              <a:t>funkcijosVardas</a:t>
            </a:r>
            <a:r>
              <a:rPr lang="lt-LT" sz="2000" dirty="0"/>
              <a:t>(</a:t>
            </a:r>
            <a:r>
              <a:rPr lang="lt-LT" sz="2000" dirty="0" err="1"/>
              <a:t>parametruTipas</a:t>
            </a:r>
            <a:r>
              <a:rPr lang="lt-LT" sz="2000" dirty="0"/>
              <a:t> </a:t>
            </a:r>
            <a:r>
              <a:rPr lang="lt-LT" sz="2000" dirty="0" err="1"/>
              <a:t>parametrovardas</a:t>
            </a:r>
            <a:r>
              <a:rPr lang="lt-LT" sz="2000" dirty="0"/>
              <a:t>)</a:t>
            </a:r>
          </a:p>
          <a:p>
            <a:r>
              <a:rPr lang="lt-LT" sz="2000" dirty="0" err="1"/>
              <a:t>private</a:t>
            </a:r>
            <a:r>
              <a:rPr lang="lt-LT" sz="2000" dirty="0"/>
              <a:t> </a:t>
            </a:r>
            <a:r>
              <a:rPr lang="lt-LT" sz="2000" dirty="0" err="1"/>
              <a:t>static</a:t>
            </a:r>
            <a:r>
              <a:rPr lang="lt-LT" sz="2000" dirty="0"/>
              <a:t> </a:t>
            </a:r>
            <a:r>
              <a:rPr lang="lt-LT" sz="2000" dirty="0" err="1"/>
              <a:t>int</a:t>
            </a:r>
            <a:r>
              <a:rPr lang="lt-LT" sz="2000" dirty="0"/>
              <a:t> </a:t>
            </a:r>
            <a:r>
              <a:rPr lang="lt-LT" sz="2000" dirty="0" err="1"/>
              <a:t>maxValue</a:t>
            </a:r>
            <a:r>
              <a:rPr lang="lt-LT" sz="2000" dirty="0"/>
              <a:t>(</a:t>
            </a:r>
            <a:r>
              <a:rPr lang="lt-LT" sz="2000" dirty="0" err="1"/>
              <a:t>int</a:t>
            </a:r>
            <a:r>
              <a:rPr lang="lt-LT" sz="2000" dirty="0"/>
              <a:t>[] </a:t>
            </a:r>
            <a:r>
              <a:rPr lang="lt-LT" sz="2000" dirty="0" err="1"/>
              <a:t>array</a:t>
            </a:r>
            <a:r>
              <a:rPr lang="lt-LT" sz="2000" dirty="0"/>
              <a:t>){... </a:t>
            </a:r>
            <a:r>
              <a:rPr lang="lt-LT" sz="2000" dirty="0" err="1"/>
              <a:t>return</a:t>
            </a:r>
            <a:r>
              <a:rPr lang="lt-LT" sz="2000" dirty="0"/>
              <a:t> </a:t>
            </a:r>
            <a:r>
              <a:rPr lang="lt-LT" sz="2000" dirty="0" err="1"/>
              <a:t>max</a:t>
            </a:r>
            <a:r>
              <a:rPr lang="lt-LT" sz="2000" dirty="0"/>
              <a:t>;} </a:t>
            </a:r>
          </a:p>
          <a:p>
            <a:endParaRPr lang="en-US" sz="2400" dirty="0"/>
          </a:p>
          <a:p>
            <a:pPr marL="342900" indent="-342900">
              <a:buFont typeface="Arial" panose="020B0604020202020204" pitchFamily="34" charset="0"/>
              <a:buChar char="•"/>
            </a:pPr>
            <a:r>
              <a:rPr lang="lt-LT" sz="2400" dirty="0"/>
              <a:t>Grąžina reikšmę per savo vardą naudojant </a:t>
            </a:r>
            <a:r>
              <a:rPr lang="lt-LT" sz="2400" b="1" dirty="0" err="1"/>
              <a:t>return</a:t>
            </a:r>
            <a:r>
              <a:rPr lang="lt-LT" sz="2400" b="1" dirty="0"/>
              <a:t>;</a:t>
            </a:r>
          </a:p>
          <a:p>
            <a:pPr marL="342900" indent="-342900">
              <a:buFont typeface="Arial" panose="020B0604020202020204" pitchFamily="34" charset="0"/>
              <a:buChar char="•"/>
            </a:pPr>
            <a:r>
              <a:rPr lang="lt-LT" sz="2400" dirty="0"/>
              <a:t>Gali grąžinti tik vieną reikšmę.</a:t>
            </a:r>
          </a:p>
          <a:p>
            <a:pPr marL="342900" indent="-342900">
              <a:buFont typeface="Arial" panose="020B0604020202020204" pitchFamily="34" charset="0"/>
              <a:buChar char="•"/>
            </a:pPr>
            <a:r>
              <a:rPr lang="lt-LT" sz="2400" dirty="0"/>
              <a:t>Dažniausiai naudojama kokiai nors reikšmei grąžinti</a:t>
            </a:r>
          </a:p>
          <a:p>
            <a:endParaRPr lang="en-US" sz="1600" dirty="0">
              <a:latin typeface="Montserrat Light" pitchFamily="50" charset="0"/>
            </a:endParaRPr>
          </a:p>
          <a:p>
            <a:endParaRPr lang="en-GB" sz="1400" dirty="0">
              <a:latin typeface="Montserrat Light" pitchFamily="50" charset="0"/>
            </a:endParaRPr>
          </a:p>
          <a:p>
            <a:endParaRPr lang="en-US" sz="1400" dirty="0">
              <a:latin typeface="Montserrat Light" pitchFamily="50" charset="0"/>
            </a:endParaRPr>
          </a:p>
          <a:p>
            <a:endParaRPr lang="en-GB" sz="1400" i="1" dirty="0">
              <a:latin typeface="Montserrat Light" pitchFamily="50" charset="0"/>
            </a:endParaRPr>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79873" y="1999075"/>
            <a:ext cx="657075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3600" dirty="0"/>
              <a:t>Funkcija	</a:t>
            </a:r>
            <a:endParaRPr lang="en-US" sz="3733" b="0" dirty="0">
              <a:latin typeface="Montserrat Semi Bold" pitchFamily="50" charset="0"/>
            </a:endParaRPr>
          </a:p>
        </p:txBody>
      </p:sp>
      <p:sp>
        <p:nvSpPr>
          <p:cNvPr id="12" name="Title 3"/>
          <p:cNvSpPr txBox="1">
            <a:spLocks/>
          </p:cNvSpPr>
          <p:nvPr/>
        </p:nvSpPr>
        <p:spPr>
          <a:xfrm>
            <a:off x="1354048" y="1748838"/>
            <a:ext cx="657075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en-US" sz="1867" dirty="0" err="1">
                <a:latin typeface="Montserrat Semi Bold" pitchFamily="50" charset="0"/>
              </a:rPr>
              <a:t>Funkcijos</a:t>
            </a:r>
            <a:r>
              <a:rPr lang="en-US" sz="1867" dirty="0">
                <a:latin typeface="Montserrat Semi Bold" pitchFamily="50" charset="0"/>
              </a:rPr>
              <a:t> </a:t>
            </a:r>
            <a:r>
              <a:rPr lang="en-US" sz="1867" dirty="0" err="1">
                <a:latin typeface="Montserrat Semi Bold" pitchFamily="50" charset="0"/>
              </a:rPr>
              <a:t>ir</a:t>
            </a:r>
            <a:r>
              <a:rPr lang="en-US" sz="1867" dirty="0">
                <a:latin typeface="Montserrat Semi Bold" pitchFamily="50" charset="0"/>
              </a:rPr>
              <a:t> </a:t>
            </a:r>
            <a:r>
              <a:rPr lang="en-US" sz="1867" dirty="0" err="1">
                <a:latin typeface="Montserrat Semi Bold" pitchFamily="50" charset="0"/>
              </a:rPr>
              <a:t>metodai</a:t>
            </a:r>
            <a:endParaRPr lang="lt-LT" sz="1867" dirty="0">
              <a:latin typeface="Montserrat Semi Bold" pitchFamily="50" charset="0"/>
            </a:endParaRPr>
          </a:p>
        </p:txBody>
      </p:sp>
    </p:spTree>
    <p:extLst>
      <p:ext uri="{BB962C8B-B14F-4D97-AF65-F5344CB8AC3E}">
        <p14:creationId xmlns:p14="http://schemas.microsoft.com/office/powerpoint/2010/main" val="3621303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6</a:t>
            </a:fld>
            <a:endParaRPr lang="uk-UA" sz="15066" b="1" dirty="0">
              <a:latin typeface="+mj-lt"/>
            </a:endParaRPr>
          </a:p>
        </p:txBody>
      </p:sp>
      <p:sp>
        <p:nvSpPr>
          <p:cNvPr id="2" name="TextBox 1"/>
          <p:cNvSpPr txBox="1"/>
          <p:nvPr/>
        </p:nvSpPr>
        <p:spPr>
          <a:xfrm>
            <a:off x="1514427" y="3077163"/>
            <a:ext cx="6711983" cy="2893100"/>
          </a:xfrm>
          <a:prstGeom prst="rect">
            <a:avLst/>
          </a:prstGeom>
          <a:noFill/>
        </p:spPr>
        <p:txBody>
          <a:bodyPr wrap="square" lIns="60960" tIns="30480" rIns="60960" bIns="30480" rtlCol="0">
            <a:spAutoFit/>
          </a:bodyPr>
          <a:lstStyle/>
          <a:p>
            <a:r>
              <a:rPr lang="lt-LT" sz="2000" dirty="0" err="1"/>
              <a:t>private</a:t>
            </a:r>
            <a:r>
              <a:rPr lang="lt-LT" sz="2000" dirty="0"/>
              <a:t> </a:t>
            </a:r>
            <a:r>
              <a:rPr lang="lt-LT" sz="2000" dirty="0" err="1"/>
              <a:t>static</a:t>
            </a:r>
            <a:r>
              <a:rPr lang="lt-LT" sz="2000" dirty="0"/>
              <a:t> </a:t>
            </a:r>
            <a:r>
              <a:rPr lang="lt-LT" sz="2000" dirty="0" err="1"/>
              <a:t>void</a:t>
            </a:r>
            <a:r>
              <a:rPr lang="lt-LT" sz="2000" dirty="0"/>
              <a:t> </a:t>
            </a:r>
            <a:r>
              <a:rPr lang="lt-LT" sz="2000" dirty="0" err="1"/>
              <a:t>funkcijosVardas</a:t>
            </a:r>
            <a:r>
              <a:rPr lang="lt-LT" sz="2000" dirty="0"/>
              <a:t>(</a:t>
            </a:r>
            <a:r>
              <a:rPr lang="lt-LT" sz="2000" dirty="0" err="1"/>
              <a:t>parametruTipas</a:t>
            </a:r>
            <a:r>
              <a:rPr lang="lt-LT" sz="2000" dirty="0"/>
              <a:t> </a:t>
            </a:r>
            <a:r>
              <a:rPr lang="lt-LT" sz="2000" dirty="0" err="1"/>
              <a:t>parametroVardas</a:t>
            </a:r>
            <a:r>
              <a:rPr lang="lt-LT" sz="2000" dirty="0"/>
              <a:t>)</a:t>
            </a:r>
          </a:p>
          <a:p>
            <a:r>
              <a:rPr lang="lt-LT" sz="2000" dirty="0" err="1"/>
              <a:t>private</a:t>
            </a:r>
            <a:r>
              <a:rPr lang="lt-LT" sz="2000" dirty="0"/>
              <a:t> </a:t>
            </a:r>
            <a:r>
              <a:rPr lang="lt-LT" sz="2000" dirty="0" err="1"/>
              <a:t>static</a:t>
            </a:r>
            <a:r>
              <a:rPr lang="lt-LT" sz="2000" dirty="0"/>
              <a:t> </a:t>
            </a:r>
            <a:r>
              <a:rPr lang="lt-LT" sz="2000" dirty="0" err="1"/>
              <a:t>void</a:t>
            </a:r>
            <a:r>
              <a:rPr lang="lt-LT" sz="2000" dirty="0"/>
              <a:t> </a:t>
            </a:r>
            <a:r>
              <a:rPr lang="lt-LT" sz="2000" dirty="0" err="1"/>
              <a:t>print</a:t>
            </a:r>
            <a:r>
              <a:rPr lang="lt-LT" sz="2000" dirty="0"/>
              <a:t>(</a:t>
            </a:r>
            <a:r>
              <a:rPr lang="lt-LT" sz="2000" dirty="0" err="1"/>
              <a:t>int</a:t>
            </a:r>
            <a:r>
              <a:rPr lang="lt-LT" sz="2000" dirty="0"/>
              <a:t>[] </a:t>
            </a:r>
            <a:r>
              <a:rPr lang="lt-LT" sz="2000" dirty="0" err="1"/>
              <a:t>array</a:t>
            </a:r>
            <a:r>
              <a:rPr lang="lt-LT" sz="2000" dirty="0"/>
              <a:t>){... </a:t>
            </a:r>
            <a:r>
              <a:rPr lang="lt-LT" sz="2000" dirty="0" err="1"/>
              <a:t>System.out.println</a:t>
            </a:r>
            <a:r>
              <a:rPr lang="lt-LT" sz="2000" dirty="0"/>
              <a:t>(</a:t>
            </a:r>
            <a:r>
              <a:rPr lang="lt-LT" sz="2000" dirty="0" err="1"/>
              <a:t>max</a:t>
            </a:r>
            <a:r>
              <a:rPr lang="lt-LT" sz="2000" dirty="0"/>
              <a:t>);}</a:t>
            </a:r>
          </a:p>
          <a:p>
            <a:endParaRPr lang="lt-LT" sz="2000" dirty="0"/>
          </a:p>
          <a:p>
            <a:pPr marL="285750" indent="-285750">
              <a:buFont typeface="Arial" panose="020B0604020202020204" pitchFamily="34" charset="0"/>
              <a:buChar char="•"/>
            </a:pPr>
            <a:r>
              <a:rPr lang="lt-LT" sz="2000" dirty="0"/>
              <a:t>Jokios reikšmės negrąžina.</a:t>
            </a:r>
          </a:p>
          <a:p>
            <a:pPr marL="285750" indent="-285750">
              <a:buFont typeface="Arial" panose="020B0604020202020204" pitchFamily="34" charset="0"/>
              <a:buChar char="•"/>
            </a:pPr>
            <a:r>
              <a:rPr lang="lt-LT" sz="2000" dirty="0"/>
              <a:t>Dažniausiai naudojama, kai nereikia grąžinti jokios reikšmės</a:t>
            </a:r>
            <a:endParaRPr lang="en-US" sz="2000" dirty="0"/>
          </a:p>
          <a:p>
            <a:endParaRPr lang="en-US" sz="1600" dirty="0">
              <a:latin typeface="Montserrat Light" pitchFamily="50" charset="0"/>
            </a:endParaRPr>
          </a:p>
          <a:p>
            <a:endParaRPr lang="en-GB" sz="1600" dirty="0">
              <a:latin typeface="Montserrat Light" pitchFamily="50" charset="0"/>
            </a:endParaRPr>
          </a:p>
          <a:p>
            <a:endParaRPr lang="en-US" sz="1600" dirty="0">
              <a:latin typeface="Montserrat Light" pitchFamily="50" charset="0"/>
            </a:endParaRPr>
          </a:p>
          <a:p>
            <a:endParaRPr lang="en-GB" sz="1600" i="1" dirty="0">
              <a:latin typeface="Montserrat Light" pitchFamily="50" charset="0"/>
            </a:endParaRPr>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79873" y="1999075"/>
            <a:ext cx="657075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3600" dirty="0"/>
              <a:t>Metodas</a:t>
            </a:r>
            <a:endParaRPr lang="en-US" sz="3733" b="0" dirty="0">
              <a:latin typeface="Montserrat Semi Bold" pitchFamily="50" charset="0"/>
            </a:endParaRPr>
          </a:p>
        </p:txBody>
      </p:sp>
      <p:sp>
        <p:nvSpPr>
          <p:cNvPr id="12" name="Title 3"/>
          <p:cNvSpPr txBox="1">
            <a:spLocks/>
          </p:cNvSpPr>
          <p:nvPr/>
        </p:nvSpPr>
        <p:spPr>
          <a:xfrm>
            <a:off x="1354048" y="1748838"/>
            <a:ext cx="657075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en-US" sz="1867" dirty="0" err="1">
                <a:latin typeface="Montserrat Semi Bold" pitchFamily="50" charset="0"/>
              </a:rPr>
              <a:t>Funkcijos</a:t>
            </a:r>
            <a:r>
              <a:rPr lang="en-US" sz="1867" dirty="0">
                <a:latin typeface="Montserrat Semi Bold" pitchFamily="50" charset="0"/>
              </a:rPr>
              <a:t> </a:t>
            </a:r>
            <a:r>
              <a:rPr lang="en-US" sz="1867" dirty="0" err="1">
                <a:latin typeface="Montserrat Semi Bold" pitchFamily="50" charset="0"/>
              </a:rPr>
              <a:t>ir</a:t>
            </a:r>
            <a:r>
              <a:rPr lang="en-US" sz="1867" dirty="0">
                <a:latin typeface="Montserrat Semi Bold" pitchFamily="50" charset="0"/>
              </a:rPr>
              <a:t> </a:t>
            </a:r>
            <a:r>
              <a:rPr lang="en-US" sz="1867" dirty="0" err="1">
                <a:latin typeface="Montserrat Semi Bold" pitchFamily="50" charset="0"/>
              </a:rPr>
              <a:t>metodai</a:t>
            </a:r>
            <a:endParaRPr lang="lt-LT" sz="1867" dirty="0">
              <a:latin typeface="Montserrat Semi Bold" pitchFamily="50" charset="0"/>
            </a:endParaRPr>
          </a:p>
        </p:txBody>
      </p:sp>
    </p:spTree>
    <p:extLst>
      <p:ext uri="{BB962C8B-B14F-4D97-AF65-F5344CB8AC3E}">
        <p14:creationId xmlns:p14="http://schemas.microsoft.com/office/powerpoint/2010/main" val="584751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7</a:t>
            </a:fld>
            <a:endParaRPr lang="uk-UA" sz="15066" b="1" dirty="0">
              <a:latin typeface="+mj-lt"/>
            </a:endParaRPr>
          </a:p>
        </p:txBody>
      </p:sp>
      <p:sp>
        <p:nvSpPr>
          <p:cNvPr id="2" name="TextBox 1"/>
          <p:cNvSpPr txBox="1"/>
          <p:nvPr/>
        </p:nvSpPr>
        <p:spPr>
          <a:xfrm>
            <a:off x="1514427" y="3077163"/>
            <a:ext cx="6711983" cy="1446550"/>
          </a:xfrm>
          <a:prstGeom prst="rect">
            <a:avLst/>
          </a:prstGeom>
          <a:noFill/>
        </p:spPr>
        <p:txBody>
          <a:bodyPr wrap="square" lIns="60960" tIns="30480" rIns="60960" bIns="30480" rtlCol="0">
            <a:spAutoFit/>
          </a:bodyPr>
          <a:lstStyle/>
          <a:p>
            <a:r>
              <a:rPr lang="lt-LT" dirty="0"/>
              <a:t>Kreipimasis į metodą:</a:t>
            </a:r>
          </a:p>
          <a:p>
            <a:r>
              <a:rPr lang="lt-LT" dirty="0"/>
              <a:t>	</a:t>
            </a:r>
            <a:r>
              <a:rPr lang="pt-BR" b="1" dirty="0"/>
              <a:t>MetodoVardas (Argumentai);</a:t>
            </a:r>
            <a:endParaRPr lang="lt-LT" b="1" dirty="0"/>
          </a:p>
          <a:p>
            <a:r>
              <a:rPr lang="lt-LT" dirty="0"/>
              <a:t>Kreipimasis į funkciją:</a:t>
            </a:r>
          </a:p>
          <a:p>
            <a:r>
              <a:rPr lang="lt-LT" dirty="0"/>
              <a:t>	</a:t>
            </a:r>
            <a:r>
              <a:rPr lang="pt-BR" b="1" dirty="0"/>
              <a:t>Kintamasis = MetodoVardas (Argumentai); </a:t>
            </a:r>
            <a:endParaRPr lang="lt-LT" b="1" dirty="0"/>
          </a:p>
          <a:p>
            <a:r>
              <a:rPr lang="lt-LT" dirty="0">
                <a:solidFill>
                  <a:srgbClr val="FF0000"/>
                </a:solidFill>
              </a:rPr>
              <a:t>	</a:t>
            </a:r>
            <a:r>
              <a:rPr lang="pt-BR" dirty="0">
                <a:solidFill>
                  <a:srgbClr val="FF0000"/>
                </a:solidFill>
              </a:rPr>
              <a:t>Metodo viduje būtinai yra return.</a:t>
            </a:r>
            <a:endParaRPr lang="en-US" b="1" dirty="0">
              <a:solidFill>
                <a:srgbClr val="FF0000"/>
              </a:solidFill>
            </a:endParaRPr>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79873" y="1999075"/>
            <a:ext cx="657075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en-US" sz="3600" dirty="0"/>
              <a:t>KREIPINIAI </a:t>
            </a:r>
            <a:r>
              <a:rPr lang="lt-LT" sz="3600" dirty="0"/>
              <a:t>Į Metodus/Funkcijas</a:t>
            </a:r>
            <a:endParaRPr lang="en-US" sz="3733" b="0" dirty="0">
              <a:latin typeface="Montserrat Semi Bold" pitchFamily="50" charset="0"/>
            </a:endParaRPr>
          </a:p>
        </p:txBody>
      </p:sp>
      <p:sp>
        <p:nvSpPr>
          <p:cNvPr id="12" name="Title 3"/>
          <p:cNvSpPr txBox="1">
            <a:spLocks/>
          </p:cNvSpPr>
          <p:nvPr/>
        </p:nvSpPr>
        <p:spPr>
          <a:xfrm>
            <a:off x="1354048" y="1748838"/>
            <a:ext cx="657075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en-US" sz="1867" dirty="0" err="1">
                <a:latin typeface="Montserrat Semi Bold" pitchFamily="50" charset="0"/>
              </a:rPr>
              <a:t>Funkcijos</a:t>
            </a:r>
            <a:r>
              <a:rPr lang="en-US" sz="1867" dirty="0">
                <a:latin typeface="Montserrat Semi Bold" pitchFamily="50" charset="0"/>
              </a:rPr>
              <a:t> </a:t>
            </a:r>
            <a:r>
              <a:rPr lang="en-US" sz="1867" dirty="0" err="1">
                <a:latin typeface="Montserrat Semi Bold" pitchFamily="50" charset="0"/>
              </a:rPr>
              <a:t>ir</a:t>
            </a:r>
            <a:r>
              <a:rPr lang="en-US" sz="1867" dirty="0">
                <a:latin typeface="Montserrat Semi Bold" pitchFamily="50" charset="0"/>
              </a:rPr>
              <a:t> </a:t>
            </a:r>
            <a:r>
              <a:rPr lang="en-US" sz="1867" dirty="0" err="1">
                <a:latin typeface="Montserrat Semi Bold" pitchFamily="50" charset="0"/>
              </a:rPr>
              <a:t>metodai</a:t>
            </a:r>
            <a:endParaRPr lang="lt-LT" sz="1867" dirty="0">
              <a:latin typeface="Montserrat Semi Bold" pitchFamily="50" charset="0"/>
            </a:endParaRPr>
          </a:p>
        </p:txBody>
      </p:sp>
    </p:spTree>
    <p:extLst>
      <p:ext uri="{BB962C8B-B14F-4D97-AF65-F5344CB8AC3E}">
        <p14:creationId xmlns:p14="http://schemas.microsoft.com/office/powerpoint/2010/main" val="2103370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8</a:t>
            </a:fld>
            <a:endParaRPr lang="uk-UA" sz="15066" b="1" dirty="0">
              <a:latin typeface="+mj-lt"/>
            </a:endParaRPr>
          </a:p>
        </p:txBody>
      </p:sp>
      <p:sp>
        <p:nvSpPr>
          <p:cNvPr id="2" name="TextBox 1"/>
          <p:cNvSpPr txBox="1"/>
          <p:nvPr/>
        </p:nvSpPr>
        <p:spPr>
          <a:xfrm>
            <a:off x="1514427" y="3077163"/>
            <a:ext cx="6711983" cy="338554"/>
          </a:xfrm>
          <a:prstGeom prst="rect">
            <a:avLst/>
          </a:prstGeom>
          <a:noFill/>
        </p:spPr>
        <p:txBody>
          <a:bodyPr wrap="square" lIns="60960" tIns="30480" rIns="60960" bIns="30480" rtlCol="0">
            <a:spAutoFit/>
          </a:bodyPr>
          <a:lstStyle/>
          <a:p>
            <a:endParaRPr lang="en-US" b="1" dirty="0">
              <a:solidFill>
                <a:srgbClr val="FF0000"/>
              </a:solidFill>
            </a:endParaRPr>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79873" y="1999075"/>
            <a:ext cx="657075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en-US" sz="3600" dirty="0"/>
              <a:t>KREIPINI</a:t>
            </a:r>
            <a:r>
              <a:rPr lang="lt-LT" sz="3600" dirty="0"/>
              <a:t>O </a:t>
            </a:r>
            <a:r>
              <a:rPr lang="lt-LT" sz="3600" dirty="0" err="1"/>
              <a:t>DAlys</a:t>
            </a:r>
            <a:endParaRPr lang="en-US" sz="3733" b="0" dirty="0">
              <a:latin typeface="Montserrat Semi Bold" pitchFamily="50" charset="0"/>
            </a:endParaRPr>
          </a:p>
        </p:txBody>
      </p:sp>
      <p:sp>
        <p:nvSpPr>
          <p:cNvPr id="12" name="Title 3"/>
          <p:cNvSpPr txBox="1">
            <a:spLocks/>
          </p:cNvSpPr>
          <p:nvPr/>
        </p:nvSpPr>
        <p:spPr>
          <a:xfrm>
            <a:off x="1354048" y="1748838"/>
            <a:ext cx="657075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a:solidFill>
                  <a:srgbClr val="00A59B"/>
                </a:solidFill>
                <a:latin typeface="Montserrat Semi Bold" pitchFamily="50" charset="0"/>
              </a:rPr>
              <a:t>BALTIc TALENTs </a:t>
            </a:r>
            <a:r>
              <a:rPr lang="lt-LT" sz="1867">
                <a:latin typeface="Montserrat Semi Bold" pitchFamily="50" charset="0"/>
              </a:rPr>
              <a:t>AcADEMy – </a:t>
            </a:r>
            <a:r>
              <a:rPr lang="en-US" sz="1867">
                <a:latin typeface="Montserrat Semi Bold" pitchFamily="50" charset="0"/>
              </a:rPr>
              <a:t>Funkcijos ir metodai</a:t>
            </a:r>
            <a:endParaRPr lang="lt-LT" sz="1867" dirty="0">
              <a:latin typeface="Montserrat Semi Bold" pitchFamily="50" charset="0"/>
            </a:endParaRPr>
          </a:p>
        </p:txBody>
      </p:sp>
      <p:sp>
        <p:nvSpPr>
          <p:cNvPr id="5" name="Pavadinimas 4">
            <a:extLst>
              <a:ext uri="{FF2B5EF4-FFF2-40B4-BE49-F238E27FC236}">
                <a16:creationId xmlns:a16="http://schemas.microsoft.com/office/drawing/2014/main" id="{034205B3-DF35-402D-952A-7C05C2059AFC}"/>
              </a:ext>
            </a:extLst>
          </p:cNvPr>
          <p:cNvSpPr>
            <a:spLocks noGrp="1"/>
          </p:cNvSpPr>
          <p:nvPr>
            <p:ph type="title"/>
          </p:nvPr>
        </p:nvSpPr>
        <p:spPr>
          <a:xfrm>
            <a:off x="296655" y="3415717"/>
            <a:ext cx="8036091" cy="2832943"/>
          </a:xfrm>
        </p:spPr>
        <p:txBody>
          <a:bodyPr>
            <a:noAutofit/>
          </a:bodyPr>
          <a:lstStyle/>
          <a:p>
            <a:r>
              <a:rPr lang="lt-LT" sz="2400" b="1" dirty="0"/>
              <a:t>Kintamasis</a:t>
            </a:r>
            <a:r>
              <a:rPr lang="lt-LT" sz="2400" dirty="0"/>
              <a:t> – kintamasis, kuriame įsimenama iš metodo per jo vardą grąžinta reikšmė. </a:t>
            </a:r>
            <a:r>
              <a:rPr lang="en-US" sz="2400" dirty="0">
                <a:solidFill>
                  <a:srgbClr val="FF0000"/>
                </a:solidFill>
              </a:rPr>
              <a:t>(</a:t>
            </a:r>
            <a:r>
              <a:rPr lang="en-US" sz="2400" dirty="0" err="1">
                <a:solidFill>
                  <a:srgbClr val="FF0000"/>
                </a:solidFill>
              </a:rPr>
              <a:t>turi</a:t>
            </a:r>
            <a:r>
              <a:rPr lang="en-US" sz="2400" dirty="0">
                <a:solidFill>
                  <a:srgbClr val="FF0000"/>
                </a:solidFill>
              </a:rPr>
              <a:t> </a:t>
            </a:r>
            <a:r>
              <a:rPr lang="en-US" sz="2400" dirty="0" err="1">
                <a:solidFill>
                  <a:srgbClr val="FF0000"/>
                </a:solidFill>
              </a:rPr>
              <a:t>tik</a:t>
            </a:r>
            <a:r>
              <a:rPr lang="en-US" sz="2400" dirty="0">
                <a:solidFill>
                  <a:srgbClr val="FF0000"/>
                </a:solidFill>
              </a:rPr>
              <a:t> </a:t>
            </a:r>
            <a:r>
              <a:rPr lang="en-US" sz="2400" dirty="0" err="1">
                <a:solidFill>
                  <a:srgbClr val="FF0000"/>
                </a:solidFill>
              </a:rPr>
              <a:t>funkcija</a:t>
            </a:r>
            <a:r>
              <a:rPr lang="en-US" sz="2400" dirty="0">
                <a:solidFill>
                  <a:srgbClr val="FF0000"/>
                </a:solidFill>
              </a:rPr>
              <a:t>)</a:t>
            </a:r>
            <a:r>
              <a:rPr lang="lt-LT" sz="2400" dirty="0">
                <a:solidFill>
                  <a:srgbClr val="FF0000"/>
                </a:solidFill>
              </a:rPr>
              <a:t> </a:t>
            </a:r>
            <a:br>
              <a:rPr lang="lt-LT" sz="2400" dirty="0"/>
            </a:br>
            <a:r>
              <a:rPr lang="lt-LT" sz="2400" b="1" dirty="0" err="1"/>
              <a:t>MetodoVardas</a:t>
            </a:r>
            <a:r>
              <a:rPr lang="lt-LT" sz="2400" dirty="0"/>
              <a:t> – metodo, į kurį kreipiamasi, vardas. </a:t>
            </a:r>
            <a:br>
              <a:rPr lang="lt-LT" sz="2400" dirty="0"/>
            </a:br>
            <a:r>
              <a:rPr lang="lt-LT" sz="2400" b="1" dirty="0"/>
              <a:t>Argumentai</a:t>
            </a:r>
            <a:r>
              <a:rPr lang="lt-LT" sz="2400" dirty="0"/>
              <a:t> – konstantomis, kintamaisiais ar išraiškomis nurodytos reikšmės, kurios prieš atliekant skaičiavimus suteikiamos metodo parametrams. </a:t>
            </a:r>
            <a:br>
              <a:rPr lang="lt-LT" sz="2400" dirty="0"/>
            </a:br>
            <a:r>
              <a:rPr lang="lt-LT" sz="2400" dirty="0"/>
              <a:t>Argumentų skaičius ir tipai turi atitikti parametrų skaičių ir tipus, parametrams argumentų reikšmės suteikiamos parametrų sąraše išvardintos eilės tvarka.</a:t>
            </a:r>
            <a:br>
              <a:rPr lang="en-US" sz="2400" b="1" dirty="0">
                <a:solidFill>
                  <a:srgbClr val="FF0000"/>
                </a:solidFill>
              </a:rPr>
            </a:br>
            <a:endParaRPr lang="en-US" sz="2400" dirty="0"/>
          </a:p>
        </p:txBody>
      </p:sp>
    </p:spTree>
    <p:extLst>
      <p:ext uri="{BB962C8B-B14F-4D97-AF65-F5344CB8AC3E}">
        <p14:creationId xmlns:p14="http://schemas.microsoft.com/office/powerpoint/2010/main" val="2118616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9</a:t>
            </a:fld>
            <a:endParaRPr lang="uk-UA" sz="15066" b="1" dirty="0">
              <a:latin typeface="+mj-lt"/>
            </a:endParaRPr>
          </a:p>
        </p:txBody>
      </p:sp>
      <p:sp>
        <p:nvSpPr>
          <p:cNvPr id="2" name="TextBox 1"/>
          <p:cNvSpPr txBox="1"/>
          <p:nvPr/>
        </p:nvSpPr>
        <p:spPr>
          <a:xfrm>
            <a:off x="1514427" y="3077163"/>
            <a:ext cx="6711983" cy="2123658"/>
          </a:xfrm>
          <a:prstGeom prst="rect">
            <a:avLst/>
          </a:prstGeom>
          <a:noFill/>
        </p:spPr>
        <p:txBody>
          <a:bodyPr wrap="square" lIns="60960" tIns="30480" rIns="60960" bIns="30480" rtlCol="0">
            <a:spAutoFit/>
          </a:bodyPr>
          <a:lstStyle/>
          <a:p>
            <a:r>
              <a:rPr lang="lt-LT" sz="2000" dirty="0"/>
              <a:t>Gali būti fiksuotas kiekis, juos išvardinant</a:t>
            </a:r>
          </a:p>
          <a:p>
            <a:r>
              <a:rPr lang="lt-LT" sz="2000" dirty="0"/>
              <a:t>Gali būti neribotas kiekis, bet tik to tipo </a:t>
            </a:r>
            <a:r>
              <a:rPr lang="lt-LT" sz="2000" b="1" dirty="0" err="1"/>
              <a:t>void</a:t>
            </a:r>
            <a:r>
              <a:rPr lang="lt-LT" sz="2000" b="1" dirty="0"/>
              <a:t> </a:t>
            </a:r>
            <a:r>
              <a:rPr lang="lt-LT" sz="2000" b="1" dirty="0" err="1"/>
              <a:t>foo</a:t>
            </a:r>
            <a:r>
              <a:rPr lang="lt-LT" sz="2000" b="1" dirty="0"/>
              <a:t>(</a:t>
            </a:r>
            <a:r>
              <a:rPr lang="lt-LT" sz="2000" b="1" dirty="0" err="1"/>
              <a:t>String</a:t>
            </a:r>
            <a:r>
              <a:rPr lang="lt-LT" sz="2000" b="1" dirty="0"/>
              <a:t>... </a:t>
            </a:r>
            <a:r>
              <a:rPr lang="lt-LT" sz="2000" b="1" dirty="0" err="1"/>
              <a:t>args</a:t>
            </a:r>
            <a:r>
              <a:rPr lang="lt-LT" sz="2000" b="1" dirty="0"/>
              <a:t>)</a:t>
            </a:r>
            <a:endParaRPr lang="en-US" sz="2000" b="1" dirty="0"/>
          </a:p>
          <a:p>
            <a:r>
              <a:rPr lang="en-US" dirty="0"/>
              <a:t>private static void </a:t>
            </a:r>
            <a:r>
              <a:rPr lang="en-US" dirty="0" err="1"/>
              <a:t>myFunction</a:t>
            </a:r>
            <a:r>
              <a:rPr lang="en-US" dirty="0"/>
              <a:t>(String ... a){</a:t>
            </a:r>
          </a:p>
          <a:p>
            <a:r>
              <a:rPr lang="en-US" dirty="0"/>
              <a:t>// a – String array</a:t>
            </a:r>
          </a:p>
          <a:p>
            <a:r>
              <a:rPr lang="en-US" dirty="0"/>
              <a:t>}</a:t>
            </a:r>
          </a:p>
          <a:p>
            <a:r>
              <a:rPr lang="lt-LT" sz="2000" dirty="0"/>
              <a:t>Gali</a:t>
            </a:r>
            <a:r>
              <a:rPr lang="en-US" sz="2000" dirty="0"/>
              <a:t>ma </a:t>
            </a:r>
            <a:r>
              <a:rPr lang="en-US" sz="2000" dirty="0" err="1"/>
              <a:t>perduoti</a:t>
            </a:r>
            <a:r>
              <a:rPr lang="en-US" sz="2000" dirty="0"/>
              <a:t> </a:t>
            </a:r>
            <a:r>
              <a:rPr lang="en-US" sz="2000" dirty="0" err="1"/>
              <a:t>ir</a:t>
            </a:r>
            <a:r>
              <a:rPr lang="en-US" sz="2000" dirty="0"/>
              <a:t> </a:t>
            </a:r>
            <a:r>
              <a:rPr lang="en-US" sz="2000" dirty="0" err="1"/>
              <a:t>daugiau</a:t>
            </a:r>
            <a:r>
              <a:rPr lang="en-US" sz="2000" dirty="0"/>
              <a:t> </a:t>
            </a:r>
            <a:r>
              <a:rPr lang="en-US" sz="2000" dirty="0" err="1"/>
              <a:t>parametr</a:t>
            </a:r>
            <a:r>
              <a:rPr lang="lt-LT" sz="2000" dirty="0"/>
              <a:t>ų, tik jie turi būti pradžioje išvardijami </a:t>
            </a:r>
            <a:r>
              <a:rPr lang="lt-LT" sz="2000" b="1" dirty="0" err="1"/>
              <a:t>void</a:t>
            </a:r>
            <a:r>
              <a:rPr lang="lt-LT" sz="2000" b="1" dirty="0"/>
              <a:t> </a:t>
            </a:r>
            <a:r>
              <a:rPr lang="lt-LT" sz="2000" b="1" dirty="0" err="1"/>
              <a:t>foo</a:t>
            </a:r>
            <a:r>
              <a:rPr lang="lt-LT" sz="2000" b="1" dirty="0"/>
              <a:t>(</a:t>
            </a:r>
            <a:r>
              <a:rPr lang="lt-LT" sz="2000" b="1" dirty="0" err="1"/>
              <a:t>int</a:t>
            </a:r>
            <a:r>
              <a:rPr lang="lt-LT" sz="2000" b="1" dirty="0"/>
              <a:t> a, </a:t>
            </a:r>
            <a:r>
              <a:rPr lang="lt-LT" sz="2000" b="1" dirty="0" err="1"/>
              <a:t>double</a:t>
            </a:r>
            <a:r>
              <a:rPr lang="lt-LT" sz="2000" b="1" dirty="0"/>
              <a:t> d, </a:t>
            </a:r>
            <a:r>
              <a:rPr lang="lt-LT" sz="2000" b="1" dirty="0" err="1"/>
              <a:t>String</a:t>
            </a:r>
            <a:r>
              <a:rPr lang="lt-LT" sz="2000" b="1" dirty="0"/>
              <a:t>... </a:t>
            </a:r>
            <a:r>
              <a:rPr lang="lt-LT" sz="2000" b="1" dirty="0" err="1"/>
              <a:t>args</a:t>
            </a:r>
            <a:r>
              <a:rPr lang="lt-LT" sz="2000" b="1" dirty="0"/>
              <a:t>)</a:t>
            </a:r>
            <a:endParaRPr lang="en-US" sz="2000" b="1" dirty="0"/>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79873" y="1999075"/>
            <a:ext cx="657075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3600" dirty="0"/>
              <a:t>Metodo/Funkcijos parametrai</a:t>
            </a:r>
            <a:endParaRPr lang="en-US" sz="3733" b="0" dirty="0">
              <a:latin typeface="Montserrat Semi Bold" pitchFamily="50" charset="0"/>
            </a:endParaRPr>
          </a:p>
        </p:txBody>
      </p:sp>
      <p:sp>
        <p:nvSpPr>
          <p:cNvPr id="12" name="Title 3"/>
          <p:cNvSpPr txBox="1">
            <a:spLocks/>
          </p:cNvSpPr>
          <p:nvPr/>
        </p:nvSpPr>
        <p:spPr>
          <a:xfrm>
            <a:off x="1354048" y="1748838"/>
            <a:ext cx="657075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en-US" sz="1867" dirty="0" err="1">
                <a:latin typeface="Montserrat Semi Bold" pitchFamily="50" charset="0"/>
              </a:rPr>
              <a:t>Funkcijos</a:t>
            </a:r>
            <a:r>
              <a:rPr lang="en-US" sz="1867" dirty="0">
                <a:latin typeface="Montserrat Semi Bold" pitchFamily="50" charset="0"/>
              </a:rPr>
              <a:t> </a:t>
            </a:r>
            <a:r>
              <a:rPr lang="en-US" sz="1867" dirty="0" err="1">
                <a:latin typeface="Montserrat Semi Bold" pitchFamily="50" charset="0"/>
              </a:rPr>
              <a:t>ir</a:t>
            </a:r>
            <a:r>
              <a:rPr lang="en-US" sz="1867" dirty="0">
                <a:latin typeface="Montserrat Semi Bold" pitchFamily="50" charset="0"/>
              </a:rPr>
              <a:t> </a:t>
            </a:r>
            <a:r>
              <a:rPr lang="en-US" sz="1867" dirty="0" err="1">
                <a:latin typeface="Montserrat Semi Bold" pitchFamily="50" charset="0"/>
              </a:rPr>
              <a:t>metodai</a:t>
            </a:r>
            <a:endParaRPr lang="lt-LT" sz="1867" dirty="0">
              <a:latin typeface="Montserrat Semi Bold" pitchFamily="50" charset="0"/>
            </a:endParaRPr>
          </a:p>
        </p:txBody>
      </p:sp>
    </p:spTree>
    <p:extLst>
      <p:ext uri="{BB962C8B-B14F-4D97-AF65-F5344CB8AC3E}">
        <p14:creationId xmlns:p14="http://schemas.microsoft.com/office/powerpoint/2010/main" val="341103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639</TotalTime>
  <Words>974</Words>
  <Application>Microsoft Office PowerPoint</Application>
  <PresentationFormat>Plačiaekranė</PresentationFormat>
  <Paragraphs>150</Paragraphs>
  <Slides>17</Slides>
  <Notes>0</Notes>
  <HiddenSlides>0</HiddenSlides>
  <MMClips>0</MMClips>
  <ScaleCrop>false</ScaleCrop>
  <HeadingPairs>
    <vt:vector size="6" baseType="variant">
      <vt:variant>
        <vt:lpstr>Naudojami šriftai</vt:lpstr>
      </vt:variant>
      <vt:variant>
        <vt:i4>5</vt:i4>
      </vt:variant>
      <vt:variant>
        <vt:lpstr>Tema</vt:lpstr>
      </vt:variant>
      <vt:variant>
        <vt:i4>1</vt:i4>
      </vt:variant>
      <vt:variant>
        <vt:lpstr>Skaidrių pavadinimai</vt:lpstr>
      </vt:variant>
      <vt:variant>
        <vt:i4>17</vt:i4>
      </vt:variant>
    </vt:vector>
  </HeadingPairs>
  <TitlesOfParts>
    <vt:vector size="23" baseType="lpstr">
      <vt:lpstr>Arial</vt:lpstr>
      <vt:lpstr>Calibri</vt:lpstr>
      <vt:lpstr>Calibri Light</vt:lpstr>
      <vt:lpstr>Montserrat Light</vt:lpstr>
      <vt:lpstr>Montserrat Semi Bold</vt:lpstr>
      <vt:lpstr>Office Theme</vt:lpstr>
      <vt:lpstr>„PowerPoint“ pateiktis</vt:lpstr>
      <vt:lpstr>„PowerPoint“ pateiktis</vt:lpstr>
      <vt:lpstr>„PowerPoint“ pateiktis</vt:lpstr>
      <vt:lpstr>„PowerPoint“ pateiktis</vt:lpstr>
      <vt:lpstr>„PowerPoint“ pateiktis</vt:lpstr>
      <vt:lpstr>„PowerPoint“ pateiktis</vt:lpstr>
      <vt:lpstr>„PowerPoint“ pateiktis</vt:lpstr>
      <vt:lpstr>Kintamasis – kintamasis, kuriame įsimenama iš metodo per jo vardą grąžinta reikšmė. (turi tik funkcija)  MetodoVardas – metodo, į kurį kreipiamasi, vardas.  Argumentai – konstantomis, kintamaisiais ar išraiškomis nurodytos reikšmės, kurios prieš atliekant skaičiavimus suteikiamos metodo parametrams.  Argumentų skaičius ir tipai turi atitikti parametrų skaičių ir tipus, parametrams argumentų reikšmės suteikiamos parametrų sąraše išvardintos eilės tvarka. </vt:lpstr>
      <vt:lpstr>„PowerPoint“ pateiktis</vt:lpstr>
      <vt:lpstr>„PowerPoint“ pateiktis</vt:lpstr>
      <vt:lpstr>„PowerPoint“ pateiktis</vt:lpstr>
      <vt:lpstr>„PowerPoint“ pateiktis</vt:lpstr>
      <vt:lpstr>„PowerPoint“ pateiktis</vt:lpstr>
      <vt:lpstr>„PowerPoint“ pateiktis</vt:lpstr>
      <vt:lpstr>„PowerPoint“ pateiktis</vt:lpstr>
      <vt:lpstr>„PowerPoint“ pateiktis</vt:lpstr>
      <vt:lpstr>„PowerPoint“ pateiktis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Funkcijos Metodai</dc:title>
  <dc:creator>Vytautas Naudžius</dc:creator>
  <cp:lastModifiedBy>Molis Džiugas</cp:lastModifiedBy>
  <cp:revision>57</cp:revision>
  <dcterms:created xsi:type="dcterms:W3CDTF">2018-11-10T21:11:05Z</dcterms:created>
  <dcterms:modified xsi:type="dcterms:W3CDTF">2019-01-27T18:58:33Z</dcterms:modified>
</cp:coreProperties>
</file>