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00" r:id="rId3"/>
    <p:sldId id="273" r:id="rId4"/>
    <p:sldId id="296" r:id="rId5"/>
    <p:sldId id="297" r:id="rId6"/>
    <p:sldId id="298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87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E1D-1FC4-484D-9FC3-E597B9CAF905}" type="datetimeFigureOut">
              <a:rPr lang="en-US" smtClean="0"/>
              <a:t>2019-01-30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458-1B2D-4155-9D9F-A51A4767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>
            <a:spLocks/>
          </p:cNvSpPr>
          <p:nvPr/>
        </p:nvSpPr>
        <p:spPr>
          <a:xfrm>
            <a:off x="1219200" y="4505325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BALTIc TALENTs </a:t>
            </a:r>
            <a:r>
              <a:rPr lang="lt-LT" sz="1867" dirty="0">
                <a:latin typeface="Montserrat Semi Bold" pitchFamily="50" charset="0"/>
              </a:rPr>
              <a:t>AcADEMy</a:t>
            </a:r>
            <a:endParaRPr lang="en-US" sz="1867" dirty="0">
              <a:latin typeface="Montserrat Semi Bold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20800" y="4444993"/>
            <a:ext cx="3860800" cy="6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1219200" y="2616200"/>
            <a:ext cx="10363200" cy="136207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667"/>
              </a:lnSpc>
            </a:pPr>
            <a:r>
              <a:rPr lang="lt-LT" sz="5400" dirty="0"/>
              <a:t>Objektinis programavimas. Paveldimumas.</a:t>
            </a:r>
            <a:endParaRPr lang="lt-LT" sz="5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43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10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200054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Vaikinė klasė paveldi tik tuos laukus ir metodus, kurie turi </a:t>
            </a:r>
            <a:r>
              <a:rPr lang="lt-LT" b="1" dirty="0" err="1"/>
              <a:t>public</a:t>
            </a:r>
            <a:r>
              <a:rPr lang="lt-LT" b="1" dirty="0"/>
              <a:t> </a:t>
            </a:r>
            <a:r>
              <a:rPr lang="lt-LT" dirty="0"/>
              <a:t>arba </a:t>
            </a:r>
            <a:r>
              <a:rPr lang="lt-LT" b="1" dirty="0" err="1"/>
              <a:t>protected</a:t>
            </a:r>
            <a:r>
              <a:rPr lang="lt-LT" b="1" dirty="0"/>
              <a:t> </a:t>
            </a:r>
            <a:r>
              <a:rPr lang="lt-LT" dirty="0"/>
              <a:t>modifikatorius </a:t>
            </a:r>
            <a:r>
              <a:rPr lang="lt-LT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Išimtis su </a:t>
            </a:r>
            <a:r>
              <a:rPr lang="lt-LT" dirty="0" err="1"/>
              <a:t>private</a:t>
            </a:r>
            <a:r>
              <a:rPr lang="lt-LT" dirty="0"/>
              <a:t> modifikatoriais, jei mūsų vaikinė klasė yra aprašyta tam pačiam </a:t>
            </a:r>
            <a:r>
              <a:rPr lang="lt-LT" b="1" dirty="0" err="1"/>
              <a:t>package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Galima kreiptis tiesiogiai į paveldėtus metodus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PAVELDIMUMAS (INHERITANCE)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11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437042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Vaikinė klasė gali užkloti jau egzistuojanti tėvinės klasės metodą naudojant </a:t>
            </a:r>
            <a:r>
              <a:rPr lang="en-US" sz="1400" b="1" dirty="0"/>
              <a:t>@Override </a:t>
            </a:r>
            <a:r>
              <a:rPr lang="en-US" sz="1400" dirty="0" err="1"/>
              <a:t>anotacija</a:t>
            </a:r>
            <a:r>
              <a:rPr lang="en-US" sz="1400" dirty="0"/>
              <a:t>.</a:t>
            </a:r>
            <a:endParaRPr lang="lt-L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Pvz.: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Visos klasės pagal nutylėjimą paveldi </a:t>
            </a:r>
            <a:r>
              <a:rPr lang="lt-LT" sz="1400" dirty="0" err="1"/>
              <a:t>Object</a:t>
            </a:r>
            <a:r>
              <a:rPr lang="lt-LT" sz="1400" dirty="0"/>
              <a:t> klasę, kuri turi </a:t>
            </a:r>
            <a:r>
              <a:rPr lang="lt-LT" sz="1400" dirty="0" err="1"/>
              <a:t>toString</a:t>
            </a:r>
            <a:r>
              <a:rPr lang="lt-LT" sz="1400" dirty="0"/>
              <a:t>() metodą.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Norint kad mūsų klasė </a:t>
            </a:r>
            <a:r>
              <a:rPr lang="lt-LT" sz="1400" dirty="0" err="1"/>
              <a:t>Human</a:t>
            </a:r>
            <a:r>
              <a:rPr lang="lt-LT" sz="1400" dirty="0"/>
              <a:t> išspausdintų vardą ir pavardę naudojant </a:t>
            </a:r>
            <a:r>
              <a:rPr lang="lt-LT" sz="1400" dirty="0" err="1"/>
              <a:t>toString</a:t>
            </a:r>
            <a:r>
              <a:rPr lang="lt-LT" sz="1400" dirty="0"/>
              <a:t>() metodą mes jį užklojame: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1400" dirty="0"/>
          </a:p>
          <a:p>
            <a:r>
              <a:rPr lang="lt-LT" sz="1400" dirty="0" err="1"/>
              <a:t>class</a:t>
            </a:r>
            <a:r>
              <a:rPr lang="lt-LT" sz="1400" dirty="0"/>
              <a:t> </a:t>
            </a:r>
            <a:r>
              <a:rPr lang="lt-LT" sz="1400" dirty="0" err="1"/>
              <a:t>Human</a:t>
            </a:r>
            <a:r>
              <a:rPr lang="lt-LT" sz="1400" dirty="0"/>
              <a:t> {</a:t>
            </a:r>
            <a:endParaRPr lang="en-US" sz="1400" dirty="0"/>
          </a:p>
          <a:p>
            <a:r>
              <a:rPr lang="en-US" sz="1400" dirty="0"/>
              <a:t>private String name;</a:t>
            </a:r>
          </a:p>
          <a:p>
            <a:r>
              <a:rPr lang="en-US" sz="1400" dirty="0"/>
              <a:t>private String </a:t>
            </a:r>
            <a:r>
              <a:rPr lang="en-US" sz="1400" dirty="0" err="1"/>
              <a:t>lastName</a:t>
            </a:r>
            <a:r>
              <a:rPr lang="en-US" sz="1400" dirty="0"/>
              <a:t>;</a:t>
            </a:r>
            <a:endParaRPr lang="lt-LT" sz="1400" dirty="0"/>
          </a:p>
          <a:p>
            <a:r>
              <a:rPr lang="lt-LT" sz="1400" dirty="0"/>
              <a:t>...</a:t>
            </a:r>
          </a:p>
          <a:p>
            <a:r>
              <a:rPr lang="en-US" sz="1400" dirty="0"/>
              <a:t>@Override</a:t>
            </a:r>
          </a:p>
          <a:p>
            <a:r>
              <a:rPr lang="en-US" sz="1400" dirty="0"/>
              <a:t>public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r>
              <a:rPr lang="en-US" sz="1400" dirty="0"/>
              <a:t>  return name + ‘ ’ + </a:t>
            </a:r>
            <a:r>
              <a:rPr lang="en-US" sz="1400" dirty="0" err="1"/>
              <a:t>lastName</a:t>
            </a:r>
            <a:r>
              <a:rPr lang="en-US" sz="1400" dirty="0"/>
              <a:t>; </a:t>
            </a:r>
            <a:endParaRPr lang="lt-LT" sz="1400" dirty="0"/>
          </a:p>
          <a:p>
            <a:r>
              <a:rPr lang="lt-LT" sz="1400" dirty="0"/>
              <a:t>}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992143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Metodų užklojimas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9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35086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Įsivaizduokime, kad turime </a:t>
            </a:r>
            <a:r>
              <a:rPr lang="lt-LT" sz="1600" dirty="0" err="1"/>
              <a:t>Human</a:t>
            </a:r>
            <a:r>
              <a:rPr lang="lt-LT" sz="1600" dirty="0"/>
              <a:t> klasę, kuria paveldi </a:t>
            </a:r>
            <a:r>
              <a:rPr lang="lt-LT" sz="1600" dirty="0" err="1"/>
              <a:t>Student</a:t>
            </a:r>
            <a:r>
              <a:rPr lang="lt-LT" sz="1600" dirty="0"/>
              <a:t> ir </a:t>
            </a:r>
            <a:r>
              <a:rPr lang="lt-LT" sz="1600" dirty="0" err="1"/>
              <a:t>Teacher</a:t>
            </a:r>
            <a:r>
              <a:rPr lang="lt-LT" sz="1600" dirty="0"/>
              <a:t> klasės.</a:t>
            </a:r>
            <a:r>
              <a:rPr lang="en-US" sz="1600" dirty="0"/>
              <a:t> </a:t>
            </a:r>
            <a:r>
              <a:rPr lang="lt-LT" sz="1600" dirty="0" err="1"/>
              <a:t>Human</a:t>
            </a:r>
            <a:r>
              <a:rPr lang="lt-LT" sz="1600" dirty="0"/>
              <a:t>, </a:t>
            </a:r>
            <a:r>
              <a:rPr lang="en-US" sz="1600" dirty="0"/>
              <a:t>Student </a:t>
            </a:r>
            <a:r>
              <a:rPr lang="en-US" sz="1600" dirty="0" err="1"/>
              <a:t>ir</a:t>
            </a:r>
            <a:r>
              <a:rPr lang="en-US" sz="1600" dirty="0"/>
              <a:t> Teacher </a:t>
            </a:r>
            <a:r>
              <a:rPr lang="en-US" sz="1600" dirty="0" err="1"/>
              <a:t>klas</a:t>
            </a:r>
            <a:r>
              <a:rPr lang="lt-LT" sz="1600" dirty="0"/>
              <a:t>ės užklojo </a:t>
            </a:r>
            <a:r>
              <a:rPr lang="lt-LT" sz="1600" dirty="0" err="1"/>
              <a:t>toString</a:t>
            </a:r>
            <a:r>
              <a:rPr lang="lt-LT" sz="1600" dirty="0"/>
              <a:t>() metodą. Tik skirtumas toks, kad </a:t>
            </a:r>
            <a:r>
              <a:rPr lang="lt-LT" sz="1600" dirty="0" err="1"/>
              <a:t>Teacher</a:t>
            </a:r>
            <a:r>
              <a:rPr lang="lt-LT" sz="1600" dirty="0"/>
              <a:t> klasė spausdina pareigas, o </a:t>
            </a:r>
            <a:r>
              <a:rPr lang="lt-LT" sz="1600" dirty="0" err="1"/>
              <a:t>Student</a:t>
            </a:r>
            <a:r>
              <a:rPr lang="lt-LT" sz="1600" dirty="0"/>
              <a:t> klasė spausdina kurioje klasėje yra, </a:t>
            </a:r>
            <a:r>
              <a:rPr lang="lt-LT" sz="1600" dirty="0" err="1"/>
              <a:t>Human</a:t>
            </a:r>
            <a:r>
              <a:rPr lang="lt-LT" sz="1600" dirty="0"/>
              <a:t> klasė spausdina vardą ir pavardę.</a:t>
            </a:r>
          </a:p>
          <a:p>
            <a:endParaRPr lang="lt-LT" sz="1600" dirty="0"/>
          </a:p>
          <a:p>
            <a:r>
              <a:rPr lang="lt-LT" sz="1600" dirty="0"/>
              <a:t>Mes objektų sukūrimą galime užrašyti šitaip:</a:t>
            </a:r>
          </a:p>
          <a:p>
            <a:endParaRPr lang="lt-LT" sz="1600" dirty="0"/>
          </a:p>
          <a:p>
            <a:r>
              <a:rPr lang="lt-LT" sz="1600" dirty="0" err="1"/>
              <a:t>Human</a:t>
            </a:r>
            <a:r>
              <a:rPr lang="lt-LT" sz="1600" dirty="0"/>
              <a:t> </a:t>
            </a:r>
            <a:r>
              <a:rPr lang="lt-LT" sz="1600" dirty="0" err="1"/>
              <a:t>human</a:t>
            </a:r>
            <a:r>
              <a:rPr lang="en-US" sz="1600" dirty="0"/>
              <a:t>1 = new Teacher(…);</a:t>
            </a:r>
          </a:p>
          <a:p>
            <a:r>
              <a:rPr lang="en-US" sz="1600" dirty="0"/>
              <a:t>Human human2 = new Student(…);</a:t>
            </a:r>
          </a:p>
          <a:p>
            <a:endParaRPr lang="en-US" sz="1600" dirty="0"/>
          </a:p>
          <a:p>
            <a:r>
              <a:rPr lang="en-US" sz="1600" dirty="0"/>
              <a:t>human1.toString();</a:t>
            </a:r>
            <a:endParaRPr lang="lt-LT" sz="1600" dirty="0"/>
          </a:p>
          <a:p>
            <a:r>
              <a:rPr lang="lt-LT" sz="1600" dirty="0"/>
              <a:t>Ką spausdins?</a:t>
            </a:r>
          </a:p>
          <a:p>
            <a:endParaRPr lang="lt-LT" sz="16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992143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Objekt</a:t>
            </a:r>
            <a:r>
              <a:rPr lang="lt-LT" sz="3600" dirty="0"/>
              <a:t>ų </a:t>
            </a:r>
            <a:r>
              <a:rPr lang="lt-LT" sz="3600" dirty="0" err="1"/>
              <a:t>kastinimas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350865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600" dirty="0"/>
              <a:t>Įsivaizduokime, kad turime </a:t>
            </a:r>
            <a:r>
              <a:rPr lang="lt-LT" sz="1600" dirty="0" err="1"/>
              <a:t>Human</a:t>
            </a:r>
            <a:r>
              <a:rPr lang="lt-LT" sz="1600" dirty="0"/>
              <a:t> klasę, kuria paveldi </a:t>
            </a:r>
            <a:r>
              <a:rPr lang="lt-LT" sz="1600" dirty="0" err="1"/>
              <a:t>Student</a:t>
            </a:r>
            <a:r>
              <a:rPr lang="lt-LT" sz="1600" dirty="0"/>
              <a:t> ir </a:t>
            </a:r>
            <a:r>
              <a:rPr lang="lt-LT" sz="1600" dirty="0" err="1"/>
              <a:t>Teacher</a:t>
            </a:r>
            <a:r>
              <a:rPr lang="lt-LT" sz="1600" dirty="0"/>
              <a:t> klasės.</a:t>
            </a:r>
            <a:r>
              <a:rPr lang="en-US" sz="1600" dirty="0"/>
              <a:t> </a:t>
            </a:r>
            <a:endParaRPr lang="lt-LT" sz="1600" dirty="0"/>
          </a:p>
          <a:p>
            <a:r>
              <a:rPr lang="lt-LT" sz="1600" dirty="0"/>
              <a:t>Mes objektų sukūrimą galime užrašyti šitaip:</a:t>
            </a:r>
          </a:p>
          <a:p>
            <a:endParaRPr lang="lt-LT" sz="1600" dirty="0"/>
          </a:p>
          <a:p>
            <a:r>
              <a:rPr lang="lt-LT" sz="1600" dirty="0" err="1"/>
              <a:t>Human</a:t>
            </a:r>
            <a:r>
              <a:rPr lang="lt-LT" sz="1600" dirty="0"/>
              <a:t> </a:t>
            </a:r>
            <a:r>
              <a:rPr lang="lt-LT" sz="1600" dirty="0" err="1"/>
              <a:t>human</a:t>
            </a:r>
            <a:r>
              <a:rPr lang="en-US" sz="1600" dirty="0"/>
              <a:t>1 = new Teacher(…);</a:t>
            </a:r>
          </a:p>
          <a:p>
            <a:r>
              <a:rPr lang="en-US" sz="1600" dirty="0"/>
              <a:t>Human human2 = new Student(…);</a:t>
            </a:r>
            <a:endParaRPr lang="lt-LT" sz="1600" dirty="0"/>
          </a:p>
          <a:p>
            <a:endParaRPr lang="lt-LT" sz="1600" dirty="0"/>
          </a:p>
          <a:p>
            <a:r>
              <a:rPr lang="lt-LT" sz="1600" dirty="0"/>
              <a:t>Norime iškviesti </a:t>
            </a:r>
            <a:r>
              <a:rPr lang="lt-LT" sz="1600" dirty="0" err="1"/>
              <a:t>human</a:t>
            </a:r>
            <a:r>
              <a:rPr lang="en-US" sz="1600" dirty="0"/>
              <a:t>1.teach(); </a:t>
            </a:r>
            <a:r>
              <a:rPr lang="en-US" sz="1600" dirty="0" err="1"/>
              <a:t>metod</a:t>
            </a:r>
            <a:r>
              <a:rPr lang="lt-LT" sz="1600" dirty="0"/>
              <a:t>ą, tačiau </a:t>
            </a:r>
            <a:r>
              <a:rPr lang="lt-LT" sz="1600" dirty="0" err="1"/>
              <a:t>human</a:t>
            </a:r>
            <a:r>
              <a:rPr lang="lt-LT" sz="1600" dirty="0"/>
              <a:t> klasė tokio metodo neturi.</a:t>
            </a:r>
            <a:endParaRPr lang="en-US" sz="1600" dirty="0"/>
          </a:p>
          <a:p>
            <a:r>
              <a:rPr lang="lt-LT" sz="1600" dirty="0"/>
              <a:t>Neturi metodo - </a:t>
            </a:r>
            <a:r>
              <a:rPr lang="en-US" sz="1600" dirty="0"/>
              <a:t>human1.</a:t>
            </a:r>
            <a:r>
              <a:rPr lang="lt-LT" sz="1600" dirty="0" err="1"/>
              <a:t>teach</a:t>
            </a:r>
            <a:r>
              <a:rPr lang="lt-LT" sz="1600" dirty="0"/>
              <a:t>()</a:t>
            </a:r>
            <a:r>
              <a:rPr lang="en-US" sz="1600" dirty="0"/>
              <a:t>;</a:t>
            </a:r>
            <a:endParaRPr lang="lt-LT" sz="1600" dirty="0"/>
          </a:p>
          <a:p>
            <a:r>
              <a:rPr lang="lt-LT" sz="1600" dirty="0"/>
              <a:t>Pasiekiamas metodas – ((</a:t>
            </a:r>
            <a:r>
              <a:rPr lang="lt-LT" sz="1600" dirty="0" err="1"/>
              <a:t>Teacher</a:t>
            </a:r>
            <a:r>
              <a:rPr lang="lt-LT" sz="1600" dirty="0"/>
              <a:t>)</a:t>
            </a:r>
            <a:r>
              <a:rPr lang="lt-LT" sz="1600" dirty="0" err="1"/>
              <a:t>human</a:t>
            </a:r>
            <a:r>
              <a:rPr lang="en-US" sz="1600" dirty="0"/>
              <a:t>1).teach();</a:t>
            </a:r>
            <a:endParaRPr lang="lt-LT" sz="1600" dirty="0"/>
          </a:p>
          <a:p>
            <a:endParaRPr lang="lt-LT" sz="1600" dirty="0"/>
          </a:p>
          <a:p>
            <a:endParaRPr lang="lt-LT" sz="16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992143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Objekt</a:t>
            </a:r>
            <a:r>
              <a:rPr lang="lt-LT" sz="3600" dirty="0"/>
              <a:t>ų </a:t>
            </a:r>
            <a:r>
              <a:rPr lang="lt-LT" sz="3600" dirty="0" err="1"/>
              <a:t>kastinimas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4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421653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en-US" dirty="0" err="1"/>
              <a:t>Kaip</a:t>
            </a:r>
            <a:r>
              <a:rPr lang="en-US" dirty="0"/>
              <a:t> </a:t>
            </a:r>
            <a:r>
              <a:rPr lang="en-US" dirty="0" err="1"/>
              <a:t>patikrinti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objektas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Teacher </a:t>
            </a:r>
            <a:r>
              <a:rPr lang="en-US" dirty="0" err="1"/>
              <a:t>ar</a:t>
            </a:r>
            <a:r>
              <a:rPr lang="en-US" dirty="0"/>
              <a:t> Student </a:t>
            </a:r>
            <a:r>
              <a:rPr lang="en-US" dirty="0" err="1"/>
              <a:t>klas</a:t>
            </a:r>
            <a:r>
              <a:rPr lang="lt-LT" dirty="0"/>
              <a:t>ė?</a:t>
            </a:r>
            <a:endParaRPr lang="en-US" dirty="0"/>
          </a:p>
          <a:p>
            <a:r>
              <a:rPr lang="en-US" dirty="0"/>
              <a:t>S</a:t>
            </a:r>
            <a:r>
              <a:rPr lang="lt-LT" dirty="0" err="1"/>
              <a:t>ąlygos</a:t>
            </a:r>
            <a:r>
              <a:rPr lang="lt-LT" dirty="0"/>
              <a:t> sakinyje reikia naudoti </a:t>
            </a:r>
            <a:r>
              <a:rPr lang="lt-LT" b="1" dirty="0" err="1"/>
              <a:t>instanceof</a:t>
            </a:r>
            <a:r>
              <a:rPr lang="lt-LT" b="1" dirty="0"/>
              <a:t> </a:t>
            </a:r>
            <a:r>
              <a:rPr lang="lt-LT" dirty="0"/>
              <a:t>komandą ir nurodyti klasę kurios objekto mes tikimės</a:t>
            </a:r>
            <a:endParaRPr lang="lt-LT" b="1" dirty="0"/>
          </a:p>
          <a:p>
            <a:endParaRPr lang="lt-LT" dirty="0"/>
          </a:p>
          <a:p>
            <a:r>
              <a:rPr lang="lt-LT" dirty="0" err="1"/>
              <a:t>Human</a:t>
            </a:r>
            <a:r>
              <a:rPr lang="lt-LT" dirty="0"/>
              <a:t> </a:t>
            </a:r>
            <a:r>
              <a:rPr lang="lt-LT" dirty="0" err="1"/>
              <a:t>human</a:t>
            </a:r>
            <a:r>
              <a:rPr lang="en-US" dirty="0"/>
              <a:t>1 = new Teacher(…);</a:t>
            </a:r>
          </a:p>
          <a:p>
            <a:r>
              <a:rPr lang="en-US" dirty="0"/>
              <a:t>Human human2 = new Student(…);</a:t>
            </a:r>
            <a:endParaRPr lang="lt-LT" dirty="0"/>
          </a:p>
          <a:p>
            <a:endParaRPr lang="lt-LT" dirty="0"/>
          </a:p>
          <a:p>
            <a:r>
              <a:rPr lang="lt-LT" dirty="0" err="1"/>
              <a:t>if</a:t>
            </a:r>
            <a:r>
              <a:rPr lang="lt-LT" dirty="0"/>
              <a:t> (</a:t>
            </a:r>
            <a:r>
              <a:rPr lang="lt-LT" dirty="0" err="1"/>
              <a:t>human</a:t>
            </a:r>
            <a:r>
              <a:rPr lang="en-US" dirty="0"/>
              <a:t>1 </a:t>
            </a:r>
            <a:r>
              <a:rPr lang="en-US" b="1" dirty="0"/>
              <a:t>instance</a:t>
            </a:r>
            <a:r>
              <a:rPr lang="lt-LT" b="1" dirty="0"/>
              <a:t>o</a:t>
            </a:r>
            <a:r>
              <a:rPr lang="en-US" b="1" dirty="0"/>
              <a:t>f</a:t>
            </a:r>
            <a:r>
              <a:rPr lang="en-US" dirty="0"/>
              <a:t> Teacher){</a:t>
            </a:r>
          </a:p>
          <a:p>
            <a:r>
              <a:rPr lang="en-US" dirty="0"/>
              <a:t>//Teacher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//Ne Student </a:t>
            </a:r>
            <a:r>
              <a:rPr lang="en-US" dirty="0" err="1"/>
              <a:t>klas</a:t>
            </a:r>
            <a:r>
              <a:rPr lang="lt-LT" dirty="0"/>
              <a:t>ė</a:t>
            </a:r>
            <a:endParaRPr lang="en-US" dirty="0"/>
          </a:p>
          <a:p>
            <a:r>
              <a:rPr lang="en-US" dirty="0"/>
              <a:t>}</a:t>
            </a:r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992143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Objekt</a:t>
            </a:r>
            <a:r>
              <a:rPr lang="lt-LT" sz="3600" dirty="0"/>
              <a:t>ų </a:t>
            </a:r>
            <a:r>
              <a:rPr lang="lt-LT" sz="3600" dirty="0" err="1"/>
              <a:t>kastinimas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Sukurti bazinę klasę </a:t>
            </a:r>
            <a:r>
              <a:rPr lang="lt-LT" dirty="0" err="1"/>
              <a:t>Animal</a:t>
            </a:r>
            <a:r>
              <a:rPr lang="lt-LT" dirty="0"/>
              <a:t> ir vaikines klases </a:t>
            </a:r>
            <a:r>
              <a:rPr lang="lt-LT" dirty="0" err="1"/>
              <a:t>Cat</a:t>
            </a:r>
            <a:r>
              <a:rPr lang="lt-LT" dirty="0"/>
              <a:t>, </a:t>
            </a:r>
            <a:r>
              <a:rPr lang="lt-LT" dirty="0" err="1"/>
              <a:t>Dog</a:t>
            </a:r>
            <a:r>
              <a:rPr lang="lt-LT" dirty="0"/>
              <a:t>, </a:t>
            </a:r>
            <a:r>
              <a:rPr lang="lt-LT" dirty="0" err="1"/>
              <a:t>Cow</a:t>
            </a:r>
            <a:r>
              <a:rPr lang="lt-LT" dirty="0"/>
              <a:t>, </a:t>
            </a:r>
            <a:r>
              <a:rPr lang="lt-LT" dirty="0" err="1"/>
              <a:t>Sheep</a:t>
            </a:r>
            <a:r>
              <a:rPr lang="lt-LT" dirty="0"/>
              <a:t>, </a:t>
            </a:r>
            <a:r>
              <a:rPr lang="lt-LT" dirty="0" err="1"/>
              <a:t>Ch</a:t>
            </a:r>
            <a:r>
              <a:rPr lang="en-US" dirty="0" err="1"/>
              <a:t>i</a:t>
            </a:r>
            <a:r>
              <a:rPr lang="lt-LT" dirty="0" err="1"/>
              <a:t>cken</a:t>
            </a:r>
            <a:r>
              <a:rPr lang="lt-LT" dirty="0"/>
              <a:t>.</a:t>
            </a:r>
            <a:br>
              <a:rPr lang="lt-LT" dirty="0"/>
            </a:br>
            <a:r>
              <a:rPr lang="lt-LT" dirty="0"/>
              <a:t>Užkloti </a:t>
            </a:r>
            <a:r>
              <a:rPr lang="lt-LT" dirty="0" err="1"/>
              <a:t>toString</a:t>
            </a:r>
            <a:r>
              <a:rPr lang="lt-LT" dirty="0"/>
              <a:t> </a:t>
            </a:r>
            <a:r>
              <a:rPr lang="en-US" dirty="0" err="1"/>
              <a:t>funkcij</a:t>
            </a:r>
            <a:r>
              <a:rPr lang="lt-LT" dirty="0"/>
              <a:t>ą, kad jis gražintų kokį garsą skleidžia gyvūnas.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Sukurti klasę </a:t>
            </a:r>
            <a:r>
              <a:rPr lang="lt-LT" dirty="0" err="1"/>
              <a:t>Farm</a:t>
            </a:r>
            <a:r>
              <a:rPr lang="lt-LT" dirty="0"/>
              <a:t> kuri turėtų </a:t>
            </a:r>
            <a:r>
              <a:rPr lang="lt-LT" dirty="0" err="1"/>
              <a:t>Animal</a:t>
            </a:r>
            <a:r>
              <a:rPr lang="lt-LT" dirty="0"/>
              <a:t> masyvą ir masyvą užpildykite bent po keliais </a:t>
            </a:r>
            <a:r>
              <a:rPr lang="lt-LT" dirty="0" err="1"/>
              <a:t>kiekvi</a:t>
            </a:r>
            <a:r>
              <a:rPr lang="en-US" dirty="0"/>
              <a:t>e</a:t>
            </a:r>
            <a:r>
              <a:rPr lang="lt-LT" dirty="0" err="1"/>
              <a:t>nos</a:t>
            </a:r>
            <a:r>
              <a:rPr lang="lt-LT" dirty="0"/>
              <a:t> </a:t>
            </a:r>
            <a:r>
              <a:rPr lang="lt-LT" dirty="0" err="1"/>
              <a:t>Animal</a:t>
            </a:r>
            <a:r>
              <a:rPr lang="lt-LT" dirty="0"/>
              <a:t> vaikinės klasės </a:t>
            </a:r>
            <a:r>
              <a:rPr lang="lt-LT" dirty="0" err="1"/>
              <a:t>obj</a:t>
            </a:r>
            <a:r>
              <a:rPr lang="en-US" dirty="0"/>
              <a:t>e</a:t>
            </a:r>
            <a:r>
              <a:rPr lang="lt-LT" dirty="0" err="1"/>
              <a:t>ktais</a:t>
            </a:r>
            <a:r>
              <a:rPr lang="lt-LT" dirty="0"/>
              <a:t>. </a:t>
            </a:r>
            <a:r>
              <a:rPr lang="lt-LT" dirty="0" err="1"/>
              <a:t>Farm</a:t>
            </a:r>
            <a:r>
              <a:rPr lang="lt-LT" dirty="0"/>
              <a:t> klasė </a:t>
            </a:r>
            <a:r>
              <a:rPr lang="lt-LT" dirty="0" err="1"/>
              <a:t>toString</a:t>
            </a:r>
            <a:r>
              <a:rPr lang="lt-LT" dirty="0"/>
              <a:t>() turi išspausdinti kiek kokių gyvūnų yra ir jų skleidžiamą garsą.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16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06125" cy="172354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/>
              <a:t>Sukurti bazinę klasę </a:t>
            </a:r>
            <a:r>
              <a:rPr lang="lt-LT" dirty="0" err="1"/>
              <a:t>Figura</a:t>
            </a:r>
            <a:r>
              <a:rPr lang="lt-LT" dirty="0"/>
              <a:t> ir vaikines klases </a:t>
            </a:r>
            <a:r>
              <a:rPr lang="lt-LT" dirty="0" err="1"/>
              <a:t>Staciakampis</a:t>
            </a:r>
            <a:r>
              <a:rPr lang="lt-LT" dirty="0"/>
              <a:t>, Kvadratas, </a:t>
            </a:r>
            <a:r>
              <a:rPr lang="lt-LT" dirty="0" err="1"/>
              <a:t>StaciakampisTrikampis</a:t>
            </a:r>
            <a:r>
              <a:rPr lang="lt-L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Sukurti </a:t>
            </a:r>
            <a:r>
              <a:rPr lang="lt-LT" dirty="0" err="1"/>
              <a:t>funckiją</a:t>
            </a:r>
            <a:r>
              <a:rPr lang="lt-LT" dirty="0"/>
              <a:t>, kuri grąžina perimetrą.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Sukurti funkciją, kuri grąžina plotą.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/>
              <a:t>Užkloti </a:t>
            </a:r>
            <a:r>
              <a:rPr lang="lt-LT" dirty="0" err="1"/>
              <a:t>toString</a:t>
            </a:r>
            <a:r>
              <a:rPr lang="lt-LT" dirty="0"/>
              <a:t>() </a:t>
            </a:r>
            <a:r>
              <a:rPr lang="en-US" dirty="0" err="1"/>
              <a:t>funkcij</a:t>
            </a:r>
            <a:r>
              <a:rPr lang="lt-LT" dirty="0"/>
              <a:t>ą, kad jis gražintų figūros perimetrą ir plotą.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2" y="1999075"/>
            <a:ext cx="7498367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3600" dirty="0"/>
              <a:t>Uždaviniai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7011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  <a:p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2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570752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Sukurti</a:t>
            </a:r>
            <a:r>
              <a:rPr lang="en-US" dirty="0"/>
              <a:t> </a:t>
            </a:r>
            <a:r>
              <a:rPr lang="en-US" dirty="0" err="1"/>
              <a:t>klas</a:t>
            </a:r>
            <a:r>
              <a:rPr lang="lt-LT" dirty="0"/>
              <a:t>ę Suma kuri turėtų du laukus: </a:t>
            </a:r>
            <a:r>
              <a:rPr lang="lt-LT" b="1" dirty="0" err="1"/>
              <a:t>pirmasSkaicius</a:t>
            </a:r>
            <a:r>
              <a:rPr lang="lt-LT" dirty="0"/>
              <a:t>, </a:t>
            </a:r>
            <a:r>
              <a:rPr lang="lt-LT" b="1" dirty="0" err="1"/>
              <a:t>antrasSkaicius</a:t>
            </a:r>
            <a:r>
              <a:rPr lang="lt-LT" b="1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Užkloti šios klasės </a:t>
            </a:r>
            <a:r>
              <a:rPr lang="lt-LT" b="1" dirty="0" err="1"/>
              <a:t>toString</a:t>
            </a:r>
            <a:r>
              <a:rPr lang="lt-LT" b="1" dirty="0"/>
              <a:t>() </a:t>
            </a:r>
            <a:r>
              <a:rPr lang="lt-LT" dirty="0"/>
              <a:t>funkciją, kad gražintų šių skaičių sumą.</a:t>
            </a:r>
          </a:p>
          <a:p>
            <a:pPr marL="342900" indent="-342900">
              <a:buFont typeface="+mj-lt"/>
              <a:buAutoNum type="arabicPeriod"/>
            </a:pPr>
            <a:endParaRPr lang="lt-LT" dirty="0"/>
          </a:p>
          <a:p>
            <a:endParaRPr lang="en-GB" dirty="0">
              <a:latin typeface="Montserrat Light" pitchFamily="50" charset="0"/>
            </a:endParaRPr>
          </a:p>
          <a:p>
            <a:endParaRPr lang="en-US" dirty="0">
              <a:latin typeface="Montserrat Light" pitchFamily="50" charset="0"/>
            </a:endParaRPr>
          </a:p>
          <a:p>
            <a:endParaRPr lang="en-GB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PRISIMINIMUI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76003" y="1744750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4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3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1969578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n-NO" sz="1400" dirty="0"/>
              <a:t>Java paketai</a:t>
            </a:r>
          </a:p>
          <a:p>
            <a:pPr marL="342900" indent="-342900">
              <a:buFont typeface="+mj-lt"/>
              <a:buAutoNum type="arabicPeriod"/>
            </a:pPr>
            <a:r>
              <a:rPr lang="nn-NO" sz="1400" dirty="0"/>
              <a:t>Kas yra paveldimumas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Kokia nauda iš paveldimumo</a:t>
            </a:r>
          </a:p>
          <a:p>
            <a:pPr marL="342900" indent="-342900">
              <a:buFont typeface="+mj-lt"/>
              <a:buAutoNum type="arabicPeriod"/>
            </a:pPr>
            <a:r>
              <a:rPr lang="nn-NO" sz="1400" dirty="0"/>
              <a:t>Kaip j</a:t>
            </a:r>
            <a:r>
              <a:rPr lang="lt-LT" sz="1400" dirty="0"/>
              <a:t>į naudoti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Objektų </a:t>
            </a:r>
            <a:r>
              <a:rPr lang="lt-LT" sz="1400" dirty="0" err="1"/>
              <a:t>kastinimas</a:t>
            </a:r>
            <a:endParaRPr lang="lt-LT" sz="1400" dirty="0"/>
          </a:p>
          <a:p>
            <a:pPr marL="342900" indent="-342900">
              <a:buFont typeface="+mj-lt"/>
              <a:buAutoNum type="arabicPeriod"/>
            </a:pPr>
            <a:endParaRPr lang="lt-LT" sz="1400" dirty="0"/>
          </a:p>
          <a:p>
            <a:endParaRPr lang="en-GB" sz="1333" dirty="0">
              <a:latin typeface="Montserrat Light" pitchFamily="50" charset="0"/>
            </a:endParaRPr>
          </a:p>
          <a:p>
            <a:endParaRPr lang="en-US" sz="1333" dirty="0">
              <a:latin typeface="Montserrat Light" pitchFamily="50" charset="0"/>
            </a:endParaRPr>
          </a:p>
          <a:p>
            <a:endParaRPr lang="en-GB" sz="1333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</a:t>
            </a:r>
            <a:r>
              <a:rPr lang="lt-LT" sz="3600" dirty="0"/>
              <a:t>žinosite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4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877" y="2931279"/>
            <a:ext cx="7506748" cy="3385542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>
              <a:buChar char="‣"/>
            </a:pPr>
            <a:r>
              <a:rPr lang="lt-LT" sz="2400" dirty="0"/>
              <a:t>Problema su klasės pavadinimais - kaip sugalvoti klasėms unikalius pavadinimus</a:t>
            </a:r>
          </a:p>
          <a:p>
            <a:pPr>
              <a:buChar char="‣"/>
            </a:pPr>
            <a:r>
              <a:rPr lang="lt-LT" sz="2400" dirty="0"/>
              <a:t>Problema su projekto failais - kadangi kiekviena </a:t>
            </a:r>
            <a:r>
              <a:rPr lang="lt-LT" sz="2400" dirty="0" err="1"/>
              <a:t>java</a:t>
            </a:r>
            <a:r>
              <a:rPr lang="lt-LT" sz="2400" dirty="0"/>
              <a:t> klasė talpinama atskirame faile, tai su laiku tų failų pasidaro labai daug</a:t>
            </a:r>
          </a:p>
          <a:p>
            <a:pPr>
              <a:buChar char="‣"/>
            </a:pPr>
            <a:r>
              <a:rPr lang="lt-LT" sz="2400" dirty="0"/>
              <a:t>Sprendimas - paketai (</a:t>
            </a:r>
            <a:r>
              <a:rPr lang="lt-LT" sz="2400" dirty="0" err="1"/>
              <a:t>packages</a:t>
            </a:r>
            <a:r>
              <a:rPr lang="lt-LT" sz="2400" dirty="0"/>
              <a:t>). Paketas yra kaip failų katalogai kompiuteryje. Kiekvienas katalogas gali turėti </a:t>
            </a:r>
            <a:r>
              <a:rPr lang="lt-LT" sz="2400" dirty="0" err="1"/>
              <a:t>subkatalogus</a:t>
            </a:r>
            <a:r>
              <a:rPr lang="lt-LT" sz="2400" dirty="0"/>
              <a:t>. Ir juose gali būti talpinami failai (klasės) net ir tais pačiais vardais kaip ir kitame kataloge.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JAVA PAKETAI (PACKAGES)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5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876" y="2931279"/>
            <a:ext cx="8156211" cy="3108543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64489" indent="-364489" defTabSz="479044">
              <a:buChar char="‣"/>
              <a:defRPr sz="2788"/>
            </a:pPr>
            <a:r>
              <a:rPr lang="lt-LT" sz="2000" dirty="0"/>
              <a:t>Pilnas klasės vardas susideda iš paketo pavadinimo ir klasės pavadinimo. Jų kombinacija turi būti unikali.</a:t>
            </a:r>
          </a:p>
          <a:p>
            <a:pPr marL="364489" indent="-364489" defTabSz="479044">
              <a:buChar char="‣"/>
              <a:defRPr sz="2788"/>
            </a:pPr>
            <a:r>
              <a:rPr lang="lt-LT" sz="2000" dirty="0"/>
              <a:t>Paprastai paketas atitinka katalogą kompiuterio failų sistemoje.</a:t>
            </a:r>
          </a:p>
          <a:p>
            <a:pPr marL="364489" indent="-364489" defTabSz="479044">
              <a:buChar char="‣"/>
              <a:defRPr sz="2788"/>
            </a:pPr>
            <a:r>
              <a:rPr lang="lt-LT" sz="2000" dirty="0"/>
              <a:t>Labai dažnai paketo pavadinimas prasideda kompanijos atvirkščiu domeno pavadinimu po kurio seka programos/projekto pavadinimas</a:t>
            </a:r>
          </a:p>
          <a:p>
            <a:pPr marL="364489" indent="-364489" defTabSz="479044">
              <a:buChar char="‣"/>
              <a:defRPr sz="2788"/>
            </a:pPr>
            <a:r>
              <a:rPr lang="lt-LT" sz="2000" dirty="0"/>
              <a:t>Paketas nurodomas su </a:t>
            </a:r>
            <a:r>
              <a:rPr lang="lt-LT" sz="20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package</a:t>
            </a:r>
            <a:r>
              <a:rPr lang="lt-LT" sz="2000" dirty="0"/>
              <a:t> direktyva ir ji turi būti pati pirma faile (neskaitant komentarų), pvz.:</a:t>
            </a:r>
          </a:p>
          <a:p>
            <a:pPr marL="0" lvl="1" indent="187452" defTabSz="479044">
              <a:buClrTx/>
              <a:buSzTx/>
              <a:buFont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/>
              <a:t>package</a:t>
            </a:r>
            <a:r>
              <a:rPr lang="lt-LT" sz="2000" dirty="0"/>
              <a:t> lt.baltictalents.demo1;</a:t>
            </a:r>
          </a:p>
          <a:p>
            <a:pPr marL="0" lvl="1" indent="187452" defTabSz="479044">
              <a:buClrTx/>
              <a:buSzTx/>
              <a:buFont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dirty="0" err="1"/>
              <a:t>public</a:t>
            </a:r>
            <a:r>
              <a:rPr lang="lt-LT" sz="2000" dirty="0"/>
              <a:t> </a:t>
            </a:r>
            <a:r>
              <a:rPr lang="lt-LT" sz="2000" dirty="0" err="1"/>
              <a:t>class</a:t>
            </a:r>
            <a:r>
              <a:rPr lang="lt-LT" sz="2000" dirty="0"/>
              <a:t> </a:t>
            </a:r>
            <a:r>
              <a:rPr lang="lt-LT" sz="2000" dirty="0" err="1"/>
              <a:t>Zmogus</a:t>
            </a:r>
            <a:r>
              <a:rPr lang="lt-LT" sz="2000" dirty="0"/>
              <a:t> { … }</a:t>
            </a:r>
          </a:p>
          <a:p>
            <a:pPr>
              <a:buChar char="‣"/>
            </a:pPr>
            <a:endParaRPr lang="lt-LT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JAVA PAKETAI (PACKAGES)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6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6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246" y="2672583"/>
            <a:ext cx="8171841" cy="313932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marL="364489" indent="-364489" defTabSz="479044">
              <a:buChar char="‣"/>
              <a:defRPr sz="2788"/>
            </a:pPr>
            <a:r>
              <a:rPr lang="lt-LT" sz="2000" dirty="0"/>
              <a:t>Jei kitoje vietoje (faile/klasėje) norime panaudoti jau aprašytą kažkokiame pakete klasę tai galima tai padaryti dviem būdais:</a:t>
            </a:r>
          </a:p>
          <a:p>
            <a:pPr marL="364489" indent="-364489" defTabSz="479044">
              <a:buChar char="‣"/>
              <a:defRPr sz="2788"/>
            </a:pPr>
            <a:r>
              <a:rPr lang="lt-LT" sz="2000" dirty="0"/>
              <a:t>Naudoti pilną klasės pavadinimą, </a:t>
            </a:r>
            <a:r>
              <a:rPr lang="lt-LT" sz="2000" dirty="0" err="1"/>
              <a:t>t.y</a:t>
            </a:r>
            <a:r>
              <a:rPr lang="lt-LT" sz="2000" dirty="0"/>
              <a:t>. kartu su jos paketu:</a:t>
            </a:r>
          </a:p>
          <a:p>
            <a:pPr marL="0" lvl="1" indent="187452" defTabSz="479044">
              <a:buClrTx/>
              <a:buSzTx/>
              <a:buFont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dirty="0"/>
              <a:t>lt.baltictalents.demo1.Zmogus z = </a:t>
            </a:r>
            <a:r>
              <a:rPr lang="lt-LT" sz="2000" dirty="0" err="1"/>
              <a:t>new</a:t>
            </a:r>
            <a:r>
              <a:rPr lang="lt-LT" sz="2000" dirty="0"/>
              <a:t> lt.baltictalents.demo1.Zmogus(...)</a:t>
            </a:r>
          </a:p>
          <a:p>
            <a:pPr marL="364489" indent="-364489" defTabSz="479044">
              <a:buChar char="‣"/>
              <a:defRPr sz="2788"/>
            </a:pPr>
            <a:r>
              <a:rPr lang="lt-LT" sz="2000" dirty="0"/>
              <a:t>Viršuje failo (iš karto žemiau paketo aprašo) su </a:t>
            </a:r>
            <a:r>
              <a:rPr lang="lt-LT" sz="20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import</a:t>
            </a:r>
            <a:r>
              <a:rPr lang="lt-LT" sz="2000" dirty="0"/>
              <a:t> direktyva nurodant koks pilnas klasės pavadinimas ir tada klasėje galima naudoti sutrumpintą importuotos klasės pavadinimą:</a:t>
            </a:r>
          </a:p>
          <a:p>
            <a:pPr marL="0" lvl="1" indent="187452" defTabSz="479044">
              <a:buClrTx/>
              <a:buSzTx/>
              <a:buFontTx/>
              <a:buNone/>
              <a:defRPr sz="2788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lang="lt-LT" sz="2000" b="1" dirty="0" err="1"/>
              <a:t>import</a:t>
            </a:r>
            <a:r>
              <a:rPr lang="lt-LT" sz="2000" dirty="0"/>
              <a:t> lt.baltictalents.demo1.Zmogus;</a:t>
            </a:r>
            <a:br>
              <a:rPr lang="lt-LT" sz="2000" dirty="0"/>
            </a:br>
            <a:r>
              <a:rPr lang="lt-LT" sz="2000" dirty="0"/>
              <a:t>…</a:t>
            </a:r>
            <a:br>
              <a:rPr lang="lt-LT" sz="2000" dirty="0"/>
            </a:br>
            <a:r>
              <a:rPr lang="lt-LT" sz="2000" dirty="0" err="1"/>
              <a:t>Zmogus</a:t>
            </a:r>
            <a:r>
              <a:rPr lang="lt-LT" sz="2000" dirty="0"/>
              <a:t> z = </a:t>
            </a:r>
            <a:r>
              <a:rPr lang="lt-LT" sz="2000" dirty="0" err="1"/>
              <a:t>new</a:t>
            </a:r>
            <a:r>
              <a:rPr lang="lt-LT" sz="2000" dirty="0"/>
              <a:t> </a:t>
            </a:r>
            <a:r>
              <a:rPr lang="lt-LT" sz="2000" dirty="0" err="1"/>
              <a:t>Zmogus</a:t>
            </a:r>
            <a:r>
              <a:rPr lang="lt-LT" sz="2000" dirty="0"/>
              <a:t>(…)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JAVA PAKETAI (PACKAGES)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7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5431197" cy="366254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Klasė gali išplėsti kitą klasę, </a:t>
            </a:r>
            <a:r>
              <a:rPr lang="lt-LT" dirty="0" err="1"/>
              <a:t>t.y</a:t>
            </a:r>
            <a:r>
              <a:rPr lang="lt-LT" dirty="0"/>
              <a:t>. paveldėti vienas savybes ir pridėti savo kitas. Toks reiškinys vadinamas klasės paveldimumu (</a:t>
            </a:r>
            <a:r>
              <a:rPr lang="lt-LT" dirty="0" err="1"/>
              <a:t>inheritance</a:t>
            </a:r>
            <a:r>
              <a:rPr lang="lt-LT" dirty="0"/>
              <a:t>), </a:t>
            </a:r>
            <a:r>
              <a:rPr lang="lt-LT" dirty="0" err="1"/>
              <a:t>pvz</a:t>
            </a:r>
            <a:r>
              <a:rPr lang="lt-LT" dirty="0"/>
              <a:t>:</a:t>
            </a:r>
          </a:p>
          <a:p>
            <a:r>
              <a:rPr lang="lt-LT" dirty="0" err="1"/>
              <a:t>class</a:t>
            </a:r>
            <a:r>
              <a:rPr lang="lt-LT" dirty="0"/>
              <a:t> </a:t>
            </a:r>
            <a:r>
              <a:rPr lang="lt-LT" dirty="0" err="1"/>
              <a:t>Student</a:t>
            </a:r>
            <a:r>
              <a:rPr lang="lt-LT" dirty="0"/>
              <a:t> </a:t>
            </a:r>
            <a:r>
              <a:rPr lang="lt-LT" dirty="0" err="1"/>
              <a:t>extends</a:t>
            </a:r>
            <a:r>
              <a:rPr lang="lt-LT" dirty="0"/>
              <a:t> </a:t>
            </a:r>
            <a:r>
              <a:rPr lang="lt-LT" dirty="0" err="1"/>
              <a:t>Human</a:t>
            </a:r>
            <a:endParaRPr lang="lt-LT" dirty="0"/>
          </a:p>
          <a:p>
            <a:r>
              <a:rPr lang="lt-LT" dirty="0"/>
              <a:t>{</a:t>
            </a:r>
          </a:p>
          <a:p>
            <a:r>
              <a:rPr lang="lt-LT" dirty="0" err="1"/>
              <a:t>int</a:t>
            </a:r>
            <a:r>
              <a:rPr lang="lt-LT" dirty="0"/>
              <a:t> </a:t>
            </a:r>
            <a:r>
              <a:rPr lang="lt-LT" dirty="0" err="1"/>
              <a:t>level</a:t>
            </a:r>
            <a:r>
              <a:rPr lang="lt-LT" dirty="0"/>
              <a:t>; // </a:t>
            </a:r>
            <a:r>
              <a:rPr lang="lt-LT" dirty="0" err="1"/>
              <a:t>pvz</a:t>
            </a:r>
            <a:r>
              <a:rPr lang="lt-LT" dirty="0"/>
              <a:t> 6 ar 9</a:t>
            </a:r>
          </a:p>
          <a:p>
            <a:r>
              <a:rPr lang="lt-LT" dirty="0" err="1"/>
              <a:t>int</a:t>
            </a:r>
            <a:r>
              <a:rPr lang="lt-LT" dirty="0"/>
              <a:t>[] </a:t>
            </a:r>
            <a:r>
              <a:rPr lang="lt-LT" dirty="0" err="1"/>
              <a:t>marks</a:t>
            </a:r>
            <a:r>
              <a:rPr lang="lt-LT" dirty="0"/>
              <a:t>; // masyvas mokinio trimestro pažymių</a:t>
            </a:r>
          </a:p>
          <a:p>
            <a:r>
              <a:rPr lang="lt-LT" dirty="0"/>
              <a:t>}</a:t>
            </a:r>
          </a:p>
          <a:p>
            <a:r>
              <a:rPr lang="lt-LT" dirty="0" err="1"/>
              <a:t>Human</a:t>
            </a:r>
            <a:r>
              <a:rPr lang="lt-LT" dirty="0"/>
              <a:t> klasė </a:t>
            </a:r>
            <a:r>
              <a:rPr lang="lt-LT" dirty="0" err="1"/>
              <a:t>Student</a:t>
            </a:r>
            <a:r>
              <a:rPr lang="lt-LT" dirty="0"/>
              <a:t> klasės atžvilgiu vadinama tėvine (</a:t>
            </a:r>
            <a:r>
              <a:rPr lang="lt-LT" dirty="0" err="1"/>
              <a:t>parent</a:t>
            </a:r>
            <a:r>
              <a:rPr lang="lt-LT" dirty="0"/>
              <a:t>)</a:t>
            </a:r>
          </a:p>
          <a:p>
            <a:r>
              <a:rPr lang="lt-LT" dirty="0"/>
              <a:t>arba bazine (base) klase, o </a:t>
            </a:r>
            <a:r>
              <a:rPr lang="lt-LT" dirty="0" err="1"/>
              <a:t>Student</a:t>
            </a:r>
            <a:r>
              <a:rPr lang="lt-LT" dirty="0"/>
              <a:t> klasė vadinama dukterine</a:t>
            </a:r>
          </a:p>
          <a:p>
            <a:r>
              <a:rPr lang="lt-LT" dirty="0"/>
              <a:t>(</a:t>
            </a:r>
            <a:r>
              <a:rPr lang="lt-LT" dirty="0" err="1"/>
              <a:t>child</a:t>
            </a:r>
            <a:r>
              <a:rPr lang="lt-LT" dirty="0"/>
              <a:t>) arba paveldinčia klase klasei </a:t>
            </a:r>
            <a:r>
              <a:rPr lang="lt-LT" dirty="0" err="1"/>
              <a:t>Human</a:t>
            </a:r>
            <a:r>
              <a:rPr lang="lt-LT" dirty="0"/>
              <a:t>.</a:t>
            </a:r>
            <a:endParaRPr lang="en-GB" sz="1600" i="1" dirty="0">
              <a:latin typeface="Montserrat Light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PAVELDIMUMAS (INHERITANCE)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8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3293209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sz="1400" dirty="0"/>
              <a:t>Dukterinės klasės konstruktoriuje galima kviesti tėvinės klasės konstruktorių arba tos pačios klasės kitą konstruktorių su kitokiais argumentais:</a:t>
            </a:r>
          </a:p>
          <a:p>
            <a:r>
              <a:rPr lang="en-US" sz="1400" dirty="0"/>
              <a:t>class </a:t>
            </a:r>
            <a:r>
              <a:rPr lang="lt-LT" sz="1400" dirty="0" err="1"/>
              <a:t>Student</a:t>
            </a:r>
            <a:r>
              <a:rPr lang="en-US" sz="1400" dirty="0"/>
              <a:t> extends </a:t>
            </a:r>
            <a:r>
              <a:rPr lang="lt-LT" sz="1400" dirty="0" err="1"/>
              <a:t>Human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lt-LT" sz="1400" dirty="0"/>
              <a:t>  </a:t>
            </a:r>
            <a:r>
              <a:rPr lang="en-US" sz="1400" dirty="0"/>
              <a:t>int </a:t>
            </a:r>
            <a:r>
              <a:rPr lang="lt-LT" sz="1400" dirty="0" err="1"/>
              <a:t>level</a:t>
            </a:r>
            <a:r>
              <a:rPr lang="en-US" sz="1400" dirty="0"/>
              <a:t>; // </a:t>
            </a:r>
            <a:r>
              <a:rPr lang="en-US" sz="1400" dirty="0" err="1"/>
              <a:t>pvz</a:t>
            </a:r>
            <a:r>
              <a:rPr lang="en-US" sz="1400" dirty="0"/>
              <a:t> 6 </a:t>
            </a:r>
            <a:r>
              <a:rPr lang="en-US" sz="1400" dirty="0" err="1"/>
              <a:t>ar</a:t>
            </a:r>
            <a:r>
              <a:rPr lang="en-US" sz="1400" dirty="0"/>
              <a:t> 9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int</a:t>
            </a:r>
            <a:r>
              <a:rPr lang="lt-LT" sz="1400" dirty="0"/>
              <a:t>[] </a:t>
            </a:r>
            <a:r>
              <a:rPr lang="lt-LT" sz="1400" dirty="0" err="1"/>
              <a:t>marks</a:t>
            </a:r>
            <a:r>
              <a:rPr lang="lt-LT" sz="1400" dirty="0"/>
              <a:t>; // masyvas mokinio trimestro pažymių</a:t>
            </a:r>
          </a:p>
          <a:p>
            <a:r>
              <a:rPr lang="lt-LT" sz="1400" dirty="0"/>
              <a:t>  </a:t>
            </a:r>
            <a:r>
              <a:rPr lang="lt-LT" sz="1400" dirty="0" err="1"/>
              <a:t>Student</a:t>
            </a:r>
            <a:r>
              <a:rPr lang="en-US" sz="1400" dirty="0"/>
              <a:t>(String </a:t>
            </a:r>
            <a:r>
              <a:rPr lang="lt-LT" sz="1400" dirty="0"/>
              <a:t>name</a:t>
            </a:r>
            <a:r>
              <a:rPr lang="en-US" sz="1400" dirty="0"/>
              <a:t>, String </a:t>
            </a:r>
            <a:r>
              <a:rPr lang="lt-LT" sz="1400" dirty="0" err="1"/>
              <a:t>lastName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lt-LT" sz="1400" dirty="0" err="1"/>
              <a:t>level</a:t>
            </a:r>
            <a:r>
              <a:rPr lang="en-US" sz="1400" dirty="0"/>
              <a:t>) {</a:t>
            </a:r>
          </a:p>
          <a:p>
            <a:r>
              <a:rPr lang="lt-LT" sz="1400" b="1" dirty="0"/>
              <a:t>  </a:t>
            </a:r>
            <a:r>
              <a:rPr lang="en-US" sz="1400" b="1" dirty="0"/>
              <a:t>super</a:t>
            </a:r>
            <a:r>
              <a:rPr lang="en-US" sz="1400" dirty="0"/>
              <a:t>(</a:t>
            </a:r>
            <a:r>
              <a:rPr lang="lt-LT" sz="1400" dirty="0"/>
              <a:t>name</a:t>
            </a:r>
            <a:r>
              <a:rPr lang="en-US" sz="1400" dirty="0"/>
              <a:t>, </a:t>
            </a:r>
            <a:r>
              <a:rPr lang="lt-LT" sz="1400" dirty="0" err="1"/>
              <a:t>lastName</a:t>
            </a:r>
            <a:r>
              <a:rPr lang="en-US" sz="1400" dirty="0"/>
              <a:t>);</a:t>
            </a:r>
          </a:p>
          <a:p>
            <a:r>
              <a:rPr lang="lt-LT" sz="1400" dirty="0"/>
              <a:t>  </a:t>
            </a:r>
            <a:r>
              <a:rPr lang="en-US" sz="1400" dirty="0"/>
              <a:t>this.</a:t>
            </a:r>
            <a:r>
              <a:rPr lang="lt-LT" sz="1400" dirty="0" err="1"/>
              <a:t>level</a:t>
            </a:r>
            <a:r>
              <a:rPr lang="en-US" sz="1400" dirty="0"/>
              <a:t> = </a:t>
            </a:r>
            <a:r>
              <a:rPr lang="lt-LT" sz="1400" dirty="0" err="1"/>
              <a:t>level</a:t>
            </a:r>
            <a:r>
              <a:rPr lang="en-US" sz="1400" dirty="0"/>
              <a:t>;</a:t>
            </a:r>
          </a:p>
          <a:p>
            <a:r>
              <a:rPr lang="lt-LT" sz="1400" dirty="0"/>
              <a:t>      }</a:t>
            </a:r>
            <a:endParaRPr lang="en-US" sz="1400" dirty="0"/>
          </a:p>
          <a:p>
            <a:r>
              <a:rPr lang="lt-LT" sz="1400" dirty="0"/>
              <a:t>   </a:t>
            </a:r>
            <a:r>
              <a:rPr lang="lt-LT" sz="1400" dirty="0" err="1"/>
              <a:t>Student</a:t>
            </a:r>
            <a:r>
              <a:rPr lang="en-US" sz="1400" dirty="0"/>
              <a:t>(String </a:t>
            </a:r>
            <a:r>
              <a:rPr lang="lt-LT" sz="1400" dirty="0"/>
              <a:t>name</a:t>
            </a:r>
            <a:r>
              <a:rPr lang="en-US" sz="1400" dirty="0"/>
              <a:t>, String </a:t>
            </a:r>
            <a:r>
              <a:rPr lang="lt-LT" sz="1400" dirty="0" err="1"/>
              <a:t>lastName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lt-LT" sz="1400" dirty="0" err="1"/>
              <a:t>level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lt-LT" sz="1400" dirty="0" err="1"/>
              <a:t>marks</a:t>
            </a:r>
            <a:r>
              <a:rPr lang="en-US" sz="1400" dirty="0"/>
              <a:t>) {</a:t>
            </a:r>
          </a:p>
          <a:p>
            <a:r>
              <a:rPr lang="lt-LT" sz="1400" b="1" dirty="0"/>
              <a:t>   </a:t>
            </a:r>
            <a:r>
              <a:rPr lang="en-US" sz="1400" b="1" dirty="0"/>
              <a:t>this</a:t>
            </a:r>
            <a:r>
              <a:rPr lang="en-US" sz="1400" dirty="0"/>
              <a:t>(</a:t>
            </a:r>
            <a:r>
              <a:rPr lang="lt-LT" sz="1400" dirty="0"/>
              <a:t>name</a:t>
            </a:r>
            <a:r>
              <a:rPr lang="en-US" sz="1400" dirty="0"/>
              <a:t>, </a:t>
            </a:r>
            <a:r>
              <a:rPr lang="lt-LT" sz="1400" dirty="0" err="1"/>
              <a:t>lastName</a:t>
            </a:r>
            <a:r>
              <a:rPr lang="en-US" sz="1400" dirty="0"/>
              <a:t>, </a:t>
            </a:r>
            <a:r>
              <a:rPr lang="lt-LT" sz="1400" dirty="0" err="1"/>
              <a:t>level</a:t>
            </a:r>
            <a:r>
              <a:rPr lang="en-US" sz="1400" dirty="0"/>
              <a:t>);</a:t>
            </a:r>
          </a:p>
          <a:p>
            <a:r>
              <a:rPr lang="lt-LT" sz="1400" dirty="0"/>
              <a:t>   </a:t>
            </a:r>
            <a:r>
              <a:rPr lang="en-US" sz="1400" dirty="0"/>
              <a:t>this.</a:t>
            </a:r>
            <a:r>
              <a:rPr lang="lt-LT" sz="1400" dirty="0" err="1"/>
              <a:t>marks</a:t>
            </a:r>
            <a:r>
              <a:rPr lang="en-US" sz="1400" dirty="0"/>
              <a:t> = </a:t>
            </a:r>
            <a:r>
              <a:rPr lang="lt-LT" sz="1400" dirty="0" err="1"/>
              <a:t>marks</a:t>
            </a:r>
            <a:r>
              <a:rPr lang="en-US" sz="1400" dirty="0"/>
              <a:t>;</a:t>
            </a:r>
          </a:p>
          <a:p>
            <a:r>
              <a:rPr lang="lt-LT" sz="1400" dirty="0"/>
              <a:t>      </a:t>
            </a:r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PAVELDIMUMAS (INHERITANCE)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3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45400" y="4449087"/>
            <a:ext cx="3429000" cy="2380011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pPr algn="r"/>
            <a:fld id="{1646BFE7-CA91-4677-8C4E-04A025466812}" type="slidenum">
              <a:rPr lang="en-US" sz="15066" b="1" smtClean="0">
                <a:latin typeface="Montserrat Light" pitchFamily="50" charset="0"/>
              </a:rPr>
              <a:t>9</a:t>
            </a:fld>
            <a:endParaRPr lang="uk-UA" sz="15066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6003" y="2931279"/>
            <a:ext cx="6387253" cy="2277547"/>
          </a:xfrm>
          <a:prstGeom prst="rect">
            <a:avLst/>
          </a:prstGeom>
          <a:noFill/>
        </p:spPr>
        <p:txBody>
          <a:bodyPr wrap="square" lIns="60960" tIns="30480" rIns="60960" bIns="30480" rtlCol="0">
            <a:spAutoFit/>
          </a:bodyPr>
          <a:lstStyle/>
          <a:p>
            <a:r>
              <a:rPr lang="lt-LT" dirty="0"/>
              <a:t>Yra klasė, kuri yra tėvinė klasė visoms Java klasėms – tai klasė vardu </a:t>
            </a:r>
            <a:r>
              <a:rPr lang="lt-LT" dirty="0" err="1"/>
              <a:t>Object</a:t>
            </a: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Mums nereikia nurodyti, kad mūsų klasė praplečia klasę </a:t>
            </a:r>
            <a:r>
              <a:rPr lang="lt-LT" dirty="0" err="1"/>
              <a:t>Object</a:t>
            </a:r>
            <a:r>
              <a:rPr lang="lt-LT" dirty="0"/>
              <a:t>. Skaitoma, kad yra nurodyta pagal nutylėjimą, </a:t>
            </a:r>
            <a:r>
              <a:rPr lang="lt-LT" dirty="0" err="1"/>
              <a:t>t.y</a:t>
            </a:r>
            <a:r>
              <a:rPr lang="lt-LT" dirty="0"/>
              <a:t>.:</a:t>
            </a:r>
          </a:p>
          <a:p>
            <a:r>
              <a:rPr lang="en-US" dirty="0"/>
              <a:t>class </a:t>
            </a:r>
            <a:r>
              <a:rPr lang="lt-LT" dirty="0" err="1"/>
              <a:t>Human</a:t>
            </a:r>
            <a:r>
              <a:rPr lang="en-US" dirty="0"/>
              <a:t> {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atitinka</a:t>
            </a:r>
            <a:r>
              <a:rPr lang="en-US" dirty="0"/>
              <a:t>:</a:t>
            </a:r>
          </a:p>
          <a:p>
            <a:r>
              <a:rPr lang="en-US" dirty="0"/>
              <a:t>class </a:t>
            </a:r>
            <a:r>
              <a:rPr lang="lt-LT" dirty="0" err="1"/>
              <a:t>Human</a:t>
            </a:r>
            <a:r>
              <a:rPr lang="en-US" dirty="0"/>
              <a:t> </a:t>
            </a:r>
            <a:r>
              <a:rPr lang="en-US" b="1" dirty="0"/>
              <a:t>extends Object </a:t>
            </a:r>
            <a:r>
              <a:rPr lang="en-US" dirty="0"/>
              <a:t>{ …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00088" y="4185418"/>
            <a:ext cx="2777513" cy="2658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10884792" y="3835401"/>
            <a:ext cx="596009" cy="570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279873" y="1999075"/>
            <a:ext cx="657075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PAVELDIMUMAS (INHERITANCE)</a:t>
            </a:r>
            <a:endParaRPr lang="en-US" sz="3733" b="0" dirty="0">
              <a:latin typeface="Montserrat Semi Bold" pitchFamily="50" charset="0"/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354048" y="1748838"/>
            <a:ext cx="9024392" cy="132832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BALTIc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solidFill>
                  <a:srgbClr val="00A59B"/>
                </a:solidFill>
                <a:latin typeface="Montserrat Semi Bold" pitchFamily="50" charset="0"/>
              </a:rPr>
              <a:t>TALENTs</a:t>
            </a:r>
            <a:r>
              <a:rPr lang="lt-LT" sz="1867" dirty="0">
                <a:solidFill>
                  <a:srgbClr val="00A59B"/>
                </a:solidFill>
                <a:latin typeface="Montserrat Semi Bold" pitchFamily="50" charset="0"/>
              </a:rPr>
              <a:t> </a:t>
            </a:r>
            <a:r>
              <a:rPr lang="lt-LT" sz="1867" dirty="0" err="1">
                <a:latin typeface="Montserrat Semi Bold" pitchFamily="50" charset="0"/>
              </a:rPr>
              <a:t>AcADEMy</a:t>
            </a:r>
            <a:r>
              <a:rPr lang="lt-LT" sz="1867" dirty="0">
                <a:latin typeface="Montserrat Semi Bold" pitchFamily="50" charset="0"/>
              </a:rPr>
              <a:t> – </a:t>
            </a:r>
            <a:r>
              <a:rPr lang="lt-LT" sz="2000" dirty="0"/>
              <a:t>Objektinis programavimas. Paveldimumas.</a:t>
            </a:r>
            <a:endParaRPr lang="lt-LT" sz="1867" dirty="0">
              <a:latin typeface="Montserrat Semi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1094</Words>
  <Application>Microsoft Office PowerPoint</Application>
  <PresentationFormat>Plačiaekranė</PresentationFormat>
  <Paragraphs>156</Paragraphs>
  <Slides>16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6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(Headings)</vt:lpstr>
      <vt:lpstr>Calibri Light</vt:lpstr>
      <vt:lpstr>Montserrat Light</vt:lpstr>
      <vt:lpstr>Montserrat Semi Bold</vt:lpstr>
      <vt:lpstr>Office Theme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Klaidų tikrinimas, Try...cache blokas</dc:title>
  <dc:creator>Vytautas Naudžius</dc:creator>
  <cp:lastModifiedBy>Molis Džiugas</cp:lastModifiedBy>
  <cp:revision>61</cp:revision>
  <dcterms:created xsi:type="dcterms:W3CDTF">2018-11-10T21:15:22Z</dcterms:created>
  <dcterms:modified xsi:type="dcterms:W3CDTF">2019-01-30T19:21:56Z</dcterms:modified>
</cp:coreProperties>
</file>