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7" r:id="rId4"/>
    <p:sldId id="278" r:id="rId5"/>
    <p:sldId id="283" r:id="rId6"/>
    <p:sldId id="288" r:id="rId7"/>
    <p:sldId id="273" r:id="rId8"/>
    <p:sldId id="274" r:id="rId9"/>
    <p:sldId id="280" r:id="rId10"/>
    <p:sldId id="281" r:id="rId11"/>
    <p:sldId id="261" r:id="rId12"/>
    <p:sldId id="271" r:id="rId13"/>
    <p:sldId id="262" r:id="rId14"/>
    <p:sldId id="264" r:id="rId15"/>
    <p:sldId id="272" r:id="rId16"/>
    <p:sldId id="270" r:id="rId17"/>
    <p:sldId id="282" r:id="rId18"/>
    <p:sldId id="260" r:id="rId19"/>
    <p:sldId id="267" r:id="rId20"/>
    <p:sldId id="286" r:id="rId21"/>
    <p:sldId id="266" r:id="rId22"/>
    <p:sldId id="268" r:id="rId23"/>
    <p:sldId id="269" r:id="rId24"/>
    <p:sldId id="287" r:id="rId25"/>
    <p:sldId id="284" r:id="rId26"/>
    <p:sldId id="285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8DB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4F96B-5A9C-40AF-84FD-3E2D453224A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4316E-49FC-4765-8A49-976498580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1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81EE44-41E5-4EA5-B2CC-CCECE4021201}" type="slidenum">
              <a:rPr lang="en-US"/>
              <a:pPr/>
              <a:t>3</a:t>
            </a:fld>
            <a:endParaRPr 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81EE44-41E5-4EA5-B2CC-CCECE4021201}" type="slidenum">
              <a:rPr lang="en-US"/>
              <a:pPr/>
              <a:t>4</a:t>
            </a:fld>
            <a:endParaRPr 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1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81EE44-41E5-4EA5-B2CC-CCECE4021201}" type="slidenum">
              <a:rPr lang="en-US"/>
              <a:pPr/>
              <a:t>5</a:t>
            </a:fld>
            <a:endParaRPr 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9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81EE44-41E5-4EA5-B2CC-CCECE4021201}" type="slidenum">
              <a:rPr lang="en-US"/>
              <a:pPr/>
              <a:t>6</a:t>
            </a:fld>
            <a:endParaRPr 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8AF7-590B-4FDC-8001-8C59F3D56A2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5E26-8D3B-4EA7-A084-1D869F837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3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8AF7-590B-4FDC-8001-8C59F3D56A2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5E26-8D3B-4EA7-A084-1D869F837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5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8AF7-590B-4FDC-8001-8C59F3D56A2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5E26-8D3B-4EA7-A084-1D869F837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4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8AF7-590B-4FDC-8001-8C59F3D56A2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5E26-8D3B-4EA7-A084-1D869F837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9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8AF7-590B-4FDC-8001-8C59F3D56A2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5E26-8D3B-4EA7-A084-1D869F837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3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8AF7-590B-4FDC-8001-8C59F3D56A2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5E26-8D3B-4EA7-A084-1D869F837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6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8AF7-590B-4FDC-8001-8C59F3D56A2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5E26-8D3B-4EA7-A084-1D869F837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7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8AF7-590B-4FDC-8001-8C59F3D56A2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5E26-8D3B-4EA7-A084-1D869F837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0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8AF7-590B-4FDC-8001-8C59F3D56A2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5E26-8D3B-4EA7-A084-1D869F837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1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8AF7-590B-4FDC-8001-8C59F3D56A2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5E26-8D3B-4EA7-A084-1D869F837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8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8AF7-590B-4FDC-8001-8C59F3D56A2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5E26-8D3B-4EA7-A084-1D869F837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7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98AF7-590B-4FDC-8001-8C59F3D56A2B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65E26-8D3B-4EA7-A084-1D869F837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602.0062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612" y="1122363"/>
            <a:ext cx="10187492" cy="2387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DOCTORAL DISSERTATION ORAL DEFENSE</a:t>
            </a:r>
            <a:br>
              <a:rPr lang="en-US" sz="2400" dirty="0" smtClean="0"/>
            </a:br>
            <a:r>
              <a:rPr lang="en-US" sz="3600" b="1" dirty="0" smtClean="0"/>
              <a:t>Data Structures and Algorithms for the Identification of</a:t>
            </a:r>
            <a:br>
              <a:rPr lang="en-US" sz="3600" b="1" dirty="0" smtClean="0"/>
            </a:br>
            <a:r>
              <a:rPr lang="en-US" sz="3600" b="1" dirty="0" smtClean="0"/>
              <a:t>Biological Patterns</a:t>
            </a:r>
            <a:br>
              <a:rPr lang="en-US" sz="3600" b="1" dirty="0" smtClean="0"/>
            </a:b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Marius </a:t>
            </a:r>
            <a:r>
              <a:rPr lang="en-US" dirty="0" err="1"/>
              <a:t>Nicolae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Major Advisor: Prof. </a:t>
            </a:r>
            <a:r>
              <a:rPr lang="en-US" dirty="0" err="1"/>
              <a:t>Sanguthevar</a:t>
            </a:r>
            <a:r>
              <a:rPr lang="en-US" dirty="0"/>
              <a:t> </a:t>
            </a:r>
            <a:r>
              <a:rPr lang="en-US" dirty="0" err="1" smtClean="0"/>
              <a:t>Rajasekaran</a:t>
            </a:r>
            <a:endParaRPr lang="en-US" dirty="0" smtClean="0"/>
          </a:p>
          <a:p>
            <a:r>
              <a:rPr lang="en-US" dirty="0" smtClean="0"/>
              <a:t>Associate Advisors: Prof. Ion </a:t>
            </a:r>
            <a:r>
              <a:rPr lang="en-US" dirty="0" err="1" smtClean="0"/>
              <a:t>Mandoiu</a:t>
            </a:r>
            <a:r>
              <a:rPr lang="en-US" dirty="0" smtClean="0"/>
              <a:t> and Prof. </a:t>
            </a:r>
            <a:r>
              <a:rPr lang="en-US" dirty="0" err="1" smtClean="0"/>
              <a:t>Yufeng</a:t>
            </a:r>
            <a:r>
              <a:rPr lang="en-US" dirty="0" smtClean="0"/>
              <a:t>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3107"/>
            <a:ext cx="7683208" cy="54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Suffix Array Construction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string S, find lexicographic order of all suffixes of S</a:t>
            </a:r>
          </a:p>
          <a:p>
            <a:r>
              <a:rPr lang="en-US" dirty="0" smtClean="0"/>
              <a:t>Example:      </a:t>
            </a:r>
          </a:p>
          <a:p>
            <a:pPr marL="0" indent="0">
              <a:buNone/>
            </a:pPr>
            <a:r>
              <a:rPr lang="en-US" dirty="0">
                <a:latin typeface="Courant" panose="02000509030000020004" pitchFamily="49" charset="0"/>
              </a:rPr>
              <a:t> </a:t>
            </a:r>
            <a:r>
              <a:rPr lang="en-US" dirty="0" smtClean="0">
                <a:latin typeface="Courant" panose="02000509030000020004" pitchFamily="49" charset="0"/>
              </a:rPr>
              <a:t>         S=hello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endParaRPr lang="en-US" dirty="0">
              <a:latin typeface="Courant" panose="020005090300000200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ant" panose="02000509030000020004" pitchFamily="49" charset="0"/>
            </a:endParaRPr>
          </a:p>
          <a:p>
            <a:r>
              <a:rPr lang="en-US" dirty="0" smtClean="0"/>
              <a:t>Of </a:t>
            </a:r>
            <a:r>
              <a:rPr lang="en-US" dirty="0"/>
              <a:t>interest in text processing as an alternative to suffix trees</a:t>
            </a:r>
          </a:p>
          <a:p>
            <a:pPr marL="0" indent="0">
              <a:buNone/>
            </a:pPr>
            <a:endParaRPr lang="en-US" dirty="0" smtClean="0">
              <a:latin typeface="Courant" panose="020005090300000200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0200" y="3526971"/>
            <a:ext cx="14157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ant" panose="02000509030000020004" pitchFamily="49" charset="0"/>
              </a:rPr>
              <a:t>4</a:t>
            </a:r>
            <a:r>
              <a:rPr lang="en-US" sz="2000" dirty="0" smtClean="0">
                <a:latin typeface="Courant" panose="02000509030000020004" pitchFamily="49" charset="0"/>
              </a:rPr>
              <a:t>  o</a:t>
            </a:r>
          </a:p>
          <a:p>
            <a:r>
              <a:rPr lang="en-US" sz="1600" dirty="0" smtClean="0">
                <a:latin typeface="Courant" panose="02000509030000020004" pitchFamily="49" charset="0"/>
              </a:rPr>
              <a:t>3</a:t>
            </a:r>
            <a:r>
              <a:rPr lang="en-US" sz="2000" dirty="0" smtClean="0">
                <a:latin typeface="Courant" panose="02000509030000020004" pitchFamily="49" charset="0"/>
              </a:rPr>
              <a:t>  lo</a:t>
            </a:r>
          </a:p>
          <a:p>
            <a:r>
              <a:rPr lang="en-US" sz="1600" dirty="0" smtClean="0">
                <a:latin typeface="Courant" panose="02000509030000020004" pitchFamily="49" charset="0"/>
              </a:rPr>
              <a:t>2</a:t>
            </a:r>
            <a:r>
              <a:rPr lang="en-US" sz="2000" dirty="0" smtClean="0">
                <a:latin typeface="Courant" panose="02000509030000020004" pitchFamily="49" charset="0"/>
              </a:rPr>
              <a:t>  </a:t>
            </a:r>
            <a:r>
              <a:rPr lang="en-US" sz="2000" dirty="0" err="1" smtClean="0">
                <a:latin typeface="Courant" panose="02000509030000020004" pitchFamily="49" charset="0"/>
              </a:rPr>
              <a:t>llo</a:t>
            </a:r>
            <a:endParaRPr lang="en-US" sz="2000" dirty="0" smtClean="0">
              <a:latin typeface="Courant" panose="02000509030000020004" pitchFamily="49" charset="0"/>
            </a:endParaRPr>
          </a:p>
          <a:p>
            <a:r>
              <a:rPr lang="en-US" sz="1600" dirty="0" smtClean="0">
                <a:latin typeface="Courant" panose="02000509030000020004" pitchFamily="49" charset="0"/>
              </a:rPr>
              <a:t>1</a:t>
            </a:r>
            <a:r>
              <a:rPr lang="en-US" sz="2000" dirty="0" smtClean="0">
                <a:latin typeface="Courant" panose="02000509030000020004" pitchFamily="49" charset="0"/>
              </a:rPr>
              <a:t>  </a:t>
            </a:r>
            <a:r>
              <a:rPr lang="en-US" sz="2000" dirty="0" err="1" smtClean="0">
                <a:latin typeface="Courant" panose="02000509030000020004" pitchFamily="49" charset="0"/>
              </a:rPr>
              <a:t>ello</a:t>
            </a:r>
            <a:endParaRPr lang="en-US" sz="2000" dirty="0" smtClean="0">
              <a:latin typeface="Courant" panose="02000509030000020004" pitchFamily="49" charset="0"/>
            </a:endParaRPr>
          </a:p>
          <a:p>
            <a:r>
              <a:rPr lang="en-US" sz="1600" dirty="0" smtClean="0">
                <a:latin typeface="Courant" panose="02000509030000020004" pitchFamily="49" charset="0"/>
              </a:rPr>
              <a:t>0</a:t>
            </a:r>
            <a:r>
              <a:rPr lang="en-US" sz="2000" dirty="0" smtClean="0">
                <a:latin typeface="Courant" panose="02000509030000020004" pitchFamily="49" charset="0"/>
              </a:rPr>
              <a:t>  hello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76583" y="3518597"/>
            <a:ext cx="14157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ant" panose="02000509030000020004" pitchFamily="49" charset="0"/>
              </a:rPr>
              <a:t>1</a:t>
            </a:r>
            <a:r>
              <a:rPr lang="en-US" sz="2000" dirty="0" smtClean="0">
                <a:latin typeface="Courant" panose="02000509030000020004" pitchFamily="49" charset="0"/>
              </a:rPr>
              <a:t>  </a:t>
            </a:r>
            <a:r>
              <a:rPr lang="en-US" sz="2000" dirty="0" err="1" smtClean="0">
                <a:latin typeface="Courant" panose="02000509030000020004" pitchFamily="49" charset="0"/>
              </a:rPr>
              <a:t>ello</a:t>
            </a:r>
            <a:endParaRPr lang="en-US" sz="2000" dirty="0" smtClean="0">
              <a:latin typeface="Courant" panose="02000509030000020004" pitchFamily="49" charset="0"/>
            </a:endParaRPr>
          </a:p>
          <a:p>
            <a:r>
              <a:rPr lang="en-US" sz="1600" dirty="0" smtClean="0">
                <a:latin typeface="Courant" panose="02000509030000020004" pitchFamily="49" charset="0"/>
              </a:rPr>
              <a:t>0</a:t>
            </a:r>
            <a:r>
              <a:rPr lang="en-US" sz="2000" dirty="0" smtClean="0">
                <a:latin typeface="Courant" panose="02000509030000020004" pitchFamily="49" charset="0"/>
              </a:rPr>
              <a:t>  hello</a:t>
            </a:r>
            <a:endParaRPr lang="en-US" sz="2000" dirty="0">
              <a:latin typeface="Courant" panose="02000509030000020004" pitchFamily="49" charset="0"/>
            </a:endParaRPr>
          </a:p>
          <a:p>
            <a:r>
              <a:rPr lang="en-US" sz="1600" dirty="0" smtClean="0">
                <a:latin typeface="Courant" panose="02000509030000020004" pitchFamily="49" charset="0"/>
              </a:rPr>
              <a:t>2</a:t>
            </a:r>
            <a:r>
              <a:rPr lang="en-US" sz="2000" dirty="0" smtClean="0">
                <a:latin typeface="Courant" panose="02000509030000020004" pitchFamily="49" charset="0"/>
              </a:rPr>
              <a:t>  </a:t>
            </a:r>
            <a:r>
              <a:rPr lang="en-US" sz="2000" dirty="0" err="1" smtClean="0">
                <a:latin typeface="Courant" panose="02000509030000020004" pitchFamily="49" charset="0"/>
              </a:rPr>
              <a:t>llo</a:t>
            </a:r>
            <a:endParaRPr lang="en-US" sz="2000" dirty="0">
              <a:latin typeface="Courant" panose="02000509030000020004" pitchFamily="49" charset="0"/>
            </a:endParaRPr>
          </a:p>
          <a:p>
            <a:r>
              <a:rPr lang="en-US" sz="1600" dirty="0" smtClean="0">
                <a:latin typeface="Courant" panose="02000509030000020004" pitchFamily="49" charset="0"/>
              </a:rPr>
              <a:t>3</a:t>
            </a:r>
            <a:r>
              <a:rPr lang="en-US" sz="2000" dirty="0" smtClean="0">
                <a:latin typeface="Courant" panose="02000509030000020004" pitchFamily="49" charset="0"/>
              </a:rPr>
              <a:t>  lo</a:t>
            </a:r>
          </a:p>
          <a:p>
            <a:r>
              <a:rPr lang="en-US" sz="1600" dirty="0" smtClean="0">
                <a:latin typeface="Courant" panose="02000509030000020004" pitchFamily="49" charset="0"/>
              </a:rPr>
              <a:t>4</a:t>
            </a:r>
            <a:r>
              <a:rPr lang="en-US" sz="2000" dirty="0" smtClean="0">
                <a:latin typeface="Courant" panose="02000509030000020004" pitchFamily="49" charset="0"/>
              </a:rPr>
              <a:t>  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70977" y="2591557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ant" panose="02000509030000020004" pitchFamily="49" charset="0"/>
              </a:rPr>
              <a:t>0 1 2 3 4</a:t>
            </a:r>
            <a:endParaRPr lang="en-US" sz="1600" dirty="0">
              <a:latin typeface="Courant" panose="020005090300000200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82756" y="4250452"/>
            <a:ext cx="639005" cy="20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72704" y="397324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03821" y="3896303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ant" panose="02000509030000020004" pitchFamily="49" charset="0"/>
              </a:rPr>
              <a:t>SA=[1,0,2,3,4]</a:t>
            </a:r>
            <a:endParaRPr lang="en-US" sz="2800" dirty="0">
              <a:latin typeface="Courant" panose="0200050903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in [Manber and Myers, 1990], O(n log n) algorithm</a:t>
            </a:r>
          </a:p>
          <a:p>
            <a:r>
              <a:rPr lang="en-US" dirty="0" smtClean="0"/>
              <a:t>In 2003, 3 linear time algorithms: [</a:t>
            </a:r>
            <a:r>
              <a:rPr lang="en-US" dirty="0" err="1" smtClean="0"/>
              <a:t>Ko</a:t>
            </a:r>
            <a:r>
              <a:rPr lang="en-US" dirty="0" smtClean="0"/>
              <a:t> and </a:t>
            </a:r>
            <a:r>
              <a:rPr lang="en-US" dirty="0" err="1" smtClean="0"/>
              <a:t>Aluru</a:t>
            </a:r>
            <a:r>
              <a:rPr lang="en-US" dirty="0" smtClean="0"/>
              <a:t>], [K</a:t>
            </a:r>
            <a:r>
              <a:rPr lang="az-Cyrl-AZ" dirty="0" smtClean="0"/>
              <a:t>ӓ</a:t>
            </a:r>
            <a:r>
              <a:rPr lang="en-US" dirty="0" err="1" smtClean="0"/>
              <a:t>rkk</a:t>
            </a:r>
            <a:r>
              <a:rPr lang="az-Cyrl-AZ" dirty="0" smtClean="0"/>
              <a:t>ӓ</a:t>
            </a:r>
            <a:r>
              <a:rPr lang="en-US" dirty="0" err="1" smtClean="0"/>
              <a:t>inen</a:t>
            </a:r>
            <a:r>
              <a:rPr lang="en-US" dirty="0" smtClean="0"/>
              <a:t> and Sanders], [Kim, Sim et. </a:t>
            </a:r>
            <a:r>
              <a:rPr lang="en-US" dirty="0"/>
              <a:t>a</a:t>
            </a:r>
            <a:r>
              <a:rPr lang="en-US" dirty="0" smtClean="0"/>
              <a:t>l.]</a:t>
            </a:r>
          </a:p>
          <a:p>
            <a:r>
              <a:rPr lang="en-US" dirty="0" smtClean="0"/>
              <a:t>Practically fast algorithms have </a:t>
            </a:r>
            <a:r>
              <a:rPr lang="en-US" dirty="0" err="1" smtClean="0"/>
              <a:t>superlinear</a:t>
            </a:r>
            <a:r>
              <a:rPr lang="en-US" dirty="0" smtClean="0"/>
              <a:t> worst case runtime – e.g. BPR by [</a:t>
            </a:r>
            <a:r>
              <a:rPr lang="en-US" dirty="0" err="1" smtClean="0"/>
              <a:t>Schuermann</a:t>
            </a:r>
            <a:r>
              <a:rPr lang="en-US" dirty="0" smtClean="0"/>
              <a:t> and </a:t>
            </a:r>
            <a:r>
              <a:rPr lang="en-US" dirty="0" err="1" smtClean="0"/>
              <a:t>Stoye</a:t>
            </a:r>
            <a:r>
              <a:rPr lang="en-US" dirty="0" smtClean="0"/>
              <a:t>, 2007] has worst case runtime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332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</a:t>
            </a:r>
            <a:r>
              <a:rPr lang="en-US" dirty="0" smtClean="0"/>
              <a:t>Manber and Myers’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76" y="5255288"/>
            <a:ext cx="3653753" cy="1203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Example:</a:t>
            </a:r>
          </a:p>
          <a:p>
            <a:pPr marL="0" indent="0">
              <a:buNone/>
            </a:pPr>
            <a:r>
              <a:rPr lang="en-US" sz="2400" dirty="0" smtClean="0">
                <a:latin typeface="Courant" panose="02000509030000020004" pitchFamily="49" charset="0"/>
              </a:rPr>
              <a:t>S=</a:t>
            </a:r>
            <a:r>
              <a:rPr lang="en-US" sz="2400" b="1" dirty="0" err="1" smtClean="0">
                <a:latin typeface="Courant" panose="02000509030000020004" pitchFamily="49" charset="0"/>
              </a:rPr>
              <a:t>aefo</a:t>
            </a:r>
            <a:r>
              <a:rPr lang="en-US" sz="2400" dirty="0" err="1" smtClean="0">
                <a:latin typeface="Courant" panose="02000509030000020004" pitchFamily="49" charset="0"/>
              </a:rPr>
              <a:t>z</a:t>
            </a:r>
            <a:r>
              <a:rPr lang="en-US" sz="2400" b="1" dirty="0" err="1" smtClean="0">
                <a:latin typeface="Courant" panose="02000509030000020004" pitchFamily="49" charset="0"/>
              </a:rPr>
              <a:t>aefo</a:t>
            </a:r>
            <a:r>
              <a:rPr lang="en-US" sz="2400" dirty="0" err="1" smtClean="0">
                <a:latin typeface="Courant" panose="02000509030000020004" pitchFamily="49" charset="0"/>
              </a:rPr>
              <a:t>y</a:t>
            </a:r>
            <a:r>
              <a:rPr lang="en-US" sz="2400" b="1" dirty="0" err="1" smtClean="0">
                <a:latin typeface="Courant" panose="02000509030000020004" pitchFamily="49" charset="0"/>
              </a:rPr>
              <a:t>aefo</a:t>
            </a:r>
            <a:r>
              <a:rPr lang="en-US" sz="2400" dirty="0" err="1" smtClean="0">
                <a:latin typeface="Courant" panose="02000509030000020004" pitchFamily="49" charset="0"/>
              </a:rPr>
              <a:t>x</a:t>
            </a:r>
            <a:endParaRPr lang="en-US" sz="2400" dirty="0">
              <a:latin typeface="Courant" panose="02000509030000020004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6095" y="1825625"/>
            <a:ext cx="313412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Step0: bucket sort suffixes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by first char</a:t>
            </a:r>
          </a:p>
          <a:p>
            <a:r>
              <a:rPr lang="en-US" sz="2000" dirty="0" smtClean="0"/>
              <a:t>depth = 1</a:t>
            </a:r>
          </a:p>
          <a:p>
            <a:r>
              <a:rPr lang="en-US" sz="2000" b="1" dirty="0"/>
              <a:t>f</a:t>
            </a:r>
            <a:r>
              <a:rPr lang="en-US" sz="2000" b="1" dirty="0" smtClean="0"/>
              <a:t>or</a:t>
            </a:r>
            <a:r>
              <a:rPr lang="en-US" sz="2000" dirty="0" smtClean="0"/>
              <a:t> step=1 </a:t>
            </a:r>
            <a:r>
              <a:rPr lang="en-US" sz="2000" b="1" dirty="0" smtClean="0"/>
              <a:t>to</a:t>
            </a:r>
            <a:r>
              <a:rPr lang="en-US" sz="2000" dirty="0" smtClean="0"/>
              <a:t> log N </a:t>
            </a:r>
            <a:r>
              <a:rPr lang="en-US" sz="2000" b="1" dirty="0" smtClean="0"/>
              <a:t>do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b="1" dirty="0" smtClean="0"/>
              <a:t>for</a:t>
            </a:r>
            <a:r>
              <a:rPr lang="en-US" sz="2000" dirty="0" smtClean="0"/>
              <a:t> each bucket </a:t>
            </a:r>
            <a:r>
              <a:rPr lang="en-US" sz="2000" b="1" dirty="0" smtClean="0"/>
              <a:t>do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sort suffixes in bucket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w.r.t </a:t>
            </a:r>
            <a:r>
              <a:rPr lang="en-US" sz="2000" b="1" dirty="0" smtClean="0"/>
              <a:t>bucket</a:t>
            </a:r>
            <a:r>
              <a:rPr lang="en-US" sz="2000" dirty="0" smtClean="0"/>
              <a:t>[</a:t>
            </a:r>
            <a:r>
              <a:rPr lang="en-US" sz="2000" dirty="0" err="1" smtClean="0"/>
              <a:t>suffix+depth</a:t>
            </a:r>
            <a:r>
              <a:rPr lang="en-US" sz="2000" dirty="0" smtClean="0"/>
              <a:t>]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b="1" dirty="0" smtClean="0"/>
              <a:t>end</a:t>
            </a:r>
          </a:p>
          <a:p>
            <a:r>
              <a:rPr lang="en-US" sz="2000" dirty="0" smtClean="0"/>
              <a:t>  depth = depth * 2</a:t>
            </a:r>
          </a:p>
          <a:p>
            <a:r>
              <a:rPr lang="en-US" sz="2000" b="1" dirty="0" smtClean="0"/>
              <a:t>end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593105"/>
              </p:ext>
            </p:extLst>
          </p:nvPr>
        </p:nvGraphicFramePr>
        <p:xfrm>
          <a:off x="4209839" y="1887148"/>
          <a:ext cx="1864510" cy="45720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64510"/>
              </a:tblGrid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aefozaefoyaefox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aefoyaefox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efozaefoyaefox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efoyaefox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fozaefoyaefox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ozaefoyaefox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zaefoyaefox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15585" y="1561394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62535" y="1561394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09485" y="1561394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Step2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22563"/>
              </p:ext>
            </p:extLst>
          </p:nvPr>
        </p:nvGraphicFramePr>
        <p:xfrm>
          <a:off x="6168211" y="1887148"/>
          <a:ext cx="1877824" cy="45720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77824"/>
              </a:tblGrid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aefozaefoyaefox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aefoyaefox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efozaefoyaefox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efoyaefox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fozaefoyaefox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ozaefoyaefox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zaefoyaefox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70645"/>
              </p:ext>
            </p:extLst>
          </p:nvPr>
        </p:nvGraphicFramePr>
        <p:xfrm>
          <a:off x="8139897" y="1887148"/>
          <a:ext cx="1917000" cy="45720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917000"/>
              </a:tblGrid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aefozaefoyaefox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aefoyaefox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efoyaefox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efozaefoyaefox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fozaefoyaefox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ozaefoyaefox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zaefoyaefox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95368"/>
              </p:ext>
            </p:extLst>
          </p:nvPr>
        </p:nvGraphicFramePr>
        <p:xfrm>
          <a:off x="10150758" y="1887148"/>
          <a:ext cx="1799941" cy="45720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799941"/>
              </a:tblGrid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aefoyaefox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aefozaefoyaefox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efoyaefox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efozaefoyaefox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fozaefoyaefox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ozaefoyaefox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zaefoyaefox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056434" y="1561394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5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  <p:bldP spid="10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</a:t>
            </a:r>
            <a:r>
              <a:rPr lang="en-US" dirty="0" err="1" smtClean="0"/>
              <a:t>RadixSA</a:t>
            </a:r>
            <a:r>
              <a:rPr lang="en-US" dirty="0" smtClean="0"/>
              <a:t> - Our Algorithm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7977" y="1890686"/>
            <a:ext cx="31494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Step0: bucket sort suffixes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by first char</a:t>
            </a:r>
          </a:p>
          <a:p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=N </a:t>
            </a:r>
            <a:r>
              <a:rPr lang="en-US" sz="2000" b="1" dirty="0" err="1" smtClean="0"/>
              <a:t>downto</a:t>
            </a:r>
            <a:r>
              <a:rPr lang="en-US" sz="2000" dirty="0" smtClean="0"/>
              <a:t> 1 </a:t>
            </a:r>
            <a:r>
              <a:rPr lang="en-US" sz="2000" b="1" dirty="0" smtClean="0"/>
              <a:t>do</a:t>
            </a:r>
          </a:p>
          <a:p>
            <a:r>
              <a:rPr lang="en-US" sz="2000" dirty="0" smtClean="0"/>
              <a:t>   sort suffixes in </a:t>
            </a:r>
            <a:r>
              <a:rPr lang="en-US" sz="2000" b="1" dirty="0" smtClean="0"/>
              <a:t>bucket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w.r.t </a:t>
            </a:r>
            <a:r>
              <a:rPr lang="en-US" sz="2000" b="1" dirty="0" smtClean="0"/>
              <a:t>bucket</a:t>
            </a:r>
            <a:r>
              <a:rPr lang="en-US" sz="2000" dirty="0" smtClean="0"/>
              <a:t>[</a:t>
            </a:r>
            <a:r>
              <a:rPr lang="en-US" sz="2000" dirty="0" err="1" smtClean="0"/>
              <a:t>suffix+depth</a:t>
            </a:r>
            <a:r>
              <a:rPr lang="en-US" sz="2000" dirty="0" smtClean="0"/>
              <a:t>]</a:t>
            </a:r>
          </a:p>
          <a:p>
            <a:r>
              <a:rPr lang="en-US" sz="2000" b="1" dirty="0" smtClean="0"/>
              <a:t>End</a:t>
            </a:r>
          </a:p>
          <a:p>
            <a:endParaRPr lang="en-US" sz="2000" b="1" dirty="0"/>
          </a:p>
          <a:p>
            <a:r>
              <a:rPr lang="en-US" sz="2000" dirty="0" smtClean="0"/>
              <a:t>Runtime: O(n log n) with </a:t>
            </a:r>
          </a:p>
          <a:p>
            <a:r>
              <a:rPr lang="en-US" sz="2000" dirty="0" smtClean="0"/>
              <a:t>minor modifications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31749"/>
              </p:ext>
            </p:extLst>
          </p:nvPr>
        </p:nvGraphicFramePr>
        <p:xfrm>
          <a:off x="5294490" y="1690688"/>
          <a:ext cx="1792110" cy="45720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792110"/>
              </a:tblGrid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aefozaefoyaefox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aefoyaefox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efozaefoyaefox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efoyaefox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fozaefoyaefox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ozaefoyaefox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zaefoyaefox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00236" y="1344926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42640" y="1337992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Step1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32330"/>
              </p:ext>
            </p:extLst>
          </p:nvPr>
        </p:nvGraphicFramePr>
        <p:xfrm>
          <a:off x="7242640" y="1690688"/>
          <a:ext cx="1869296" cy="45720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69296"/>
              </a:tblGrid>
              <a:tr h="1669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aefoyaefox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aefozaefoyaefox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efoyaefox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efozaefoyaefox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fozaefoyaefox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ozaefoyaefox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yaefox</a:t>
                      </a:r>
                      <a:endParaRPr lang="en-US" sz="1400" dirty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ourant" panose="02000509030000020004" pitchFamily="49" charset="0"/>
                          <a:cs typeface="Courier New" panose="02070309020205020404" pitchFamily="49" charset="0"/>
                        </a:rPr>
                        <a:t>zaefoyaefox</a:t>
                      </a:r>
                      <a:endParaRPr lang="en-US" sz="1400" dirty="0" smtClean="0">
                        <a:latin typeface="Courant" panose="020005090300000200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4953007"/>
            <a:ext cx="4230089" cy="1203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Example: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ant" panose="02000509030000020004" pitchFamily="49" charset="0"/>
              </a:rPr>
              <a:t>S=</a:t>
            </a:r>
            <a:r>
              <a:rPr lang="en-US" b="1" dirty="0" err="1" smtClean="0">
                <a:latin typeface="Courant" panose="02000509030000020004" pitchFamily="49" charset="0"/>
              </a:rPr>
              <a:t>aefo</a:t>
            </a:r>
            <a:r>
              <a:rPr lang="en-US" dirty="0" err="1" smtClean="0">
                <a:latin typeface="Courant" panose="02000509030000020004" pitchFamily="49" charset="0"/>
              </a:rPr>
              <a:t>z</a:t>
            </a:r>
            <a:r>
              <a:rPr lang="en-US" b="1" dirty="0" err="1" smtClean="0">
                <a:latin typeface="Courant" panose="02000509030000020004" pitchFamily="49" charset="0"/>
              </a:rPr>
              <a:t>aefo</a:t>
            </a:r>
            <a:r>
              <a:rPr lang="en-US" dirty="0" err="1" smtClean="0">
                <a:latin typeface="Courant" panose="02000509030000020004" pitchFamily="49" charset="0"/>
              </a:rPr>
              <a:t>y</a:t>
            </a:r>
            <a:r>
              <a:rPr lang="en-US" b="1" dirty="0" err="1" smtClean="0">
                <a:latin typeface="Courant" panose="02000509030000020004" pitchFamily="49" charset="0"/>
              </a:rPr>
              <a:t>aefo</a:t>
            </a:r>
            <a:r>
              <a:rPr lang="en-US" dirty="0" err="1" smtClean="0">
                <a:latin typeface="Courant" panose="02000509030000020004" pitchFamily="49" charset="0"/>
              </a:rPr>
              <a:t>x</a:t>
            </a:r>
            <a:endParaRPr lang="en-US" dirty="0" smtClean="0">
              <a:latin typeface="Courant" panose="0200050903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95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Radix Sort 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690688"/>
            <a:ext cx="4876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Typical LSD radix sort: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digit=4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                 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count[x[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][digit]]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Place x[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in bucket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][digit] using count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cs typeface="Courier New" panose="02070309020205020404" pitchFamily="49" charset="0"/>
              </a:rPr>
              <a:t>8 passes through data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25490"/>
              </p:ext>
            </p:extLst>
          </p:nvPr>
        </p:nvGraphicFramePr>
        <p:xfrm>
          <a:off x="533400" y="2160588"/>
          <a:ext cx="1689100" cy="2966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37820"/>
                <a:gridCol w="337820"/>
                <a:gridCol w="337820"/>
                <a:gridCol w="337820"/>
                <a:gridCol w="3378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667500" y="1611665"/>
            <a:ext cx="5105400" cy="484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Optimization: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digit=4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8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[x[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][digit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digit=4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  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Place x[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in bucket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][digit]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8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800" dirty="0" smtClean="0">
                <a:cs typeface="Courier New" panose="02070309020205020404" pitchFamily="49" charset="0"/>
              </a:rPr>
              <a:t>5 passes through data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0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/>
          <a:lstStyle/>
          <a:p>
            <a:r>
              <a:rPr lang="en-US" sz="4000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80" y="119943"/>
            <a:ext cx="10574820" cy="665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5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Average Accesses per Suffix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60" y="1354216"/>
            <a:ext cx="7364344" cy="55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Pattern matching with k mismatches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202"/>
            <a:ext cx="10515600" cy="4821374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Given text T and pattern P and integer k</a:t>
            </a:r>
            <a:r>
              <a:rPr lang="en-US" sz="2800" dirty="0" smtClean="0"/>
              <a:t>, </a:t>
            </a:r>
            <a:r>
              <a:rPr lang="en-US" sz="3200" dirty="0" smtClean="0"/>
              <a:t>find alignments for which the Hamming Distance is no more than k</a:t>
            </a:r>
            <a:endParaRPr lang="en-US" sz="2800" dirty="0" smtClean="0"/>
          </a:p>
          <a:p>
            <a:r>
              <a:rPr lang="en-US" sz="3200" dirty="0" smtClean="0"/>
              <a:t>Example:</a:t>
            </a:r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Naïve </a:t>
            </a:r>
            <a:r>
              <a:rPr lang="en-US" sz="3200" dirty="0"/>
              <a:t>algorithm: O(nm), where n=|T|, m=|P|</a:t>
            </a:r>
          </a:p>
          <a:p>
            <a:pPr marL="914400" lvl="1" indent="-457200">
              <a:buFont typeface="+mj-lt"/>
              <a:buAutoNum type="arabicPeriod"/>
            </a:pPr>
            <a:endParaRPr lang="en-US" sz="2800" dirty="0" smtClean="0"/>
          </a:p>
          <a:p>
            <a:pPr marL="914400" lvl="1" indent="-457200">
              <a:buFont typeface="+mj-lt"/>
              <a:buAutoNum type="arabicPeriod"/>
            </a:pPr>
            <a:endParaRPr lang="en-US" sz="2800" dirty="0"/>
          </a:p>
          <a:p>
            <a:pPr marL="914400" lvl="1" indent="-457200">
              <a:buAutoNum type="arabicPeriod"/>
            </a:pPr>
            <a:endParaRPr lang="en-US" sz="2800" dirty="0">
              <a:latin typeface="Courant" panose="020005090300000200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89826" y="3666269"/>
            <a:ext cx="4534738" cy="2489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22698" y="4160310"/>
            <a:ext cx="1868993" cy="2489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6535" y="3380569"/>
            <a:ext cx="623119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800" dirty="0" smtClean="0"/>
              <a:t>             </a:t>
            </a:r>
            <a:r>
              <a:rPr lang="en-US" sz="1400" dirty="0" smtClean="0">
                <a:latin typeface="Courant" panose="02000509030000020004" pitchFamily="49" charset="0"/>
              </a:rPr>
              <a:t>0 </a:t>
            </a:r>
            <a:r>
              <a:rPr lang="en-US" sz="1400" dirty="0">
                <a:latin typeface="Courant" panose="02000509030000020004" pitchFamily="49" charset="0"/>
              </a:rPr>
              <a:t>1 2 3 4 5 6 7 8 9</a:t>
            </a:r>
          </a:p>
          <a:p>
            <a:pPr lvl="1"/>
            <a:r>
              <a:rPr lang="en-US" sz="2800" dirty="0">
                <a:latin typeface="Courant" panose="02000509030000020004" pitchFamily="49" charset="0"/>
              </a:rPr>
              <a:t>   T=</a:t>
            </a:r>
            <a:r>
              <a:rPr lang="en-US" sz="2800" dirty="0" err="1">
                <a:latin typeface="Courant" panose="02000509030000020004" pitchFamily="49" charset="0"/>
              </a:rPr>
              <a:t>ababcbcabc</a:t>
            </a:r>
            <a:r>
              <a:rPr lang="en-US" sz="2800" dirty="0">
                <a:latin typeface="Courant" panose="02000509030000020004" pitchFamily="49" charset="0"/>
              </a:rPr>
              <a:t>           </a:t>
            </a:r>
          </a:p>
          <a:p>
            <a:pPr lvl="1"/>
            <a:r>
              <a:rPr lang="en-US" sz="2800" dirty="0">
                <a:latin typeface="Courant" panose="02000509030000020004" pitchFamily="49" charset="0"/>
              </a:rPr>
              <a:t>   </a:t>
            </a:r>
            <a:r>
              <a:rPr lang="en-US" sz="2800" dirty="0" smtClean="0">
                <a:latin typeface="Courant" panose="02000509030000020004" pitchFamily="49" charset="0"/>
              </a:rPr>
              <a:t>P=</a:t>
            </a:r>
            <a:r>
              <a:rPr lang="en-US" sz="2800" dirty="0" err="1" smtClean="0">
                <a:latin typeface="Courant" panose="02000509030000020004" pitchFamily="49" charset="0"/>
              </a:rPr>
              <a:t>abc</a:t>
            </a:r>
            <a:endParaRPr lang="en-US" sz="2800" dirty="0" smtClean="0">
              <a:latin typeface="Courant" panose="02000509030000020004" pitchFamily="49" charset="0"/>
            </a:endParaRPr>
          </a:p>
          <a:p>
            <a:pPr lvl="1"/>
            <a:r>
              <a:rPr lang="en-US" sz="2800" dirty="0">
                <a:latin typeface="Courant" panose="02000509030000020004" pitchFamily="49" charset="0"/>
              </a:rPr>
              <a:t> </a:t>
            </a:r>
            <a:r>
              <a:rPr lang="en-US" sz="2800" dirty="0" smtClean="0">
                <a:latin typeface="Courant" panose="02000509030000020004" pitchFamily="49" charset="0"/>
              </a:rPr>
              <a:t>  k=1</a:t>
            </a:r>
            <a:endParaRPr lang="en-US" sz="2800" dirty="0">
              <a:latin typeface="Courant" panose="02000509030000020004" pitchFamily="49" charset="0"/>
            </a:endParaRPr>
          </a:p>
          <a:p>
            <a:pPr lvl="1"/>
            <a:r>
              <a:rPr lang="en-US" sz="2800" dirty="0" smtClean="0">
                <a:latin typeface="Courant" panose="02000509030000020004" pitchFamily="49" charset="0"/>
              </a:rPr>
              <a:t> Res=[</a:t>
            </a:r>
            <a:r>
              <a:rPr lang="en-US" sz="2800" dirty="0">
                <a:latin typeface="Courant" panose="02000509030000020004" pitchFamily="49" charset="0"/>
              </a:rPr>
              <a:t>0,2,4,7]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914846" y="360605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25822" y="4100098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92089" y="4566327"/>
            <a:ext cx="4330213" cy="1620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dirty="0">
              <a:latin typeface="Courant" panose="0200050903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Kangaroo Method [</a:t>
            </a:r>
            <a:r>
              <a:rPr lang="en-US" dirty="0" err="1" smtClean="0"/>
              <a:t>Galil</a:t>
            </a:r>
            <a:r>
              <a:rPr lang="en-US" dirty="0"/>
              <a:t> </a:t>
            </a:r>
            <a:r>
              <a:rPr lang="en-US" dirty="0" smtClean="0"/>
              <a:t>&amp; Giancarlo ‘86]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612671"/>
            <a:ext cx="9605339" cy="462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Runtime O(k) per alignment, total O(</a:t>
            </a:r>
            <a:r>
              <a:rPr lang="en-US" dirty="0" err="1" smtClean="0"/>
              <a:t>nk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Construct Generalized Suffix tree of T+P</a:t>
            </a:r>
          </a:p>
          <a:p>
            <a:r>
              <a:rPr lang="en-US" dirty="0" smtClean="0"/>
              <a:t>Add support for Lowest Common Ancestor queries in O(1) time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587407" y="3192633"/>
            <a:ext cx="4894818" cy="334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d=0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a=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LCA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(P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=i+a+1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j=j+a+1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d=d+1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until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 &gt; k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8200" y="3295300"/>
            <a:ext cx="5022455" cy="1571225"/>
            <a:chOff x="838200" y="4243567"/>
            <a:chExt cx="5022455" cy="1571225"/>
          </a:xfrm>
        </p:grpSpPr>
        <p:grpSp>
          <p:nvGrpSpPr>
            <p:cNvPr id="38" name="Group 37"/>
            <p:cNvGrpSpPr/>
            <p:nvPr/>
          </p:nvGrpSpPr>
          <p:grpSpPr>
            <a:xfrm>
              <a:off x="838200" y="4243567"/>
              <a:ext cx="5022455" cy="1571225"/>
              <a:chOff x="966363" y="2995801"/>
              <a:chExt cx="5022455" cy="157122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94616" y="3349515"/>
                <a:ext cx="4694202" cy="2489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627487" y="3843556"/>
                <a:ext cx="2669513" cy="2489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                    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588188" y="357324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627488" y="4193533"/>
                <a:ext cx="860713" cy="52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2411609" y="4228472"/>
                <a:ext cx="1166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sz="1600" dirty="0" smtClean="0"/>
                  <a:t>=LCA(P</a:t>
                </a:r>
                <a:r>
                  <a:rPr lang="en-US" sz="1600" baseline="-25000" dirty="0" smtClean="0"/>
                  <a:t>0</a:t>
                </a:r>
                <a:r>
                  <a:rPr lang="en-US" sz="1600" dirty="0" smtClean="0"/>
                  <a:t>,T</a:t>
                </a:r>
                <a:r>
                  <a:rPr lang="en-US" sz="1600" baseline="-25000" dirty="0" smtClean="0"/>
                  <a:t>j</a:t>
                </a:r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66363" y="3243136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292140" y="3731868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endParaRPr lang="en-US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631292" y="3035117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j+a+1</a:t>
                </a:r>
                <a:endParaRPr lang="en-US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3674190" y="4190415"/>
                <a:ext cx="1201654" cy="31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604060" y="4228472"/>
                <a:ext cx="13637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LCA(P</a:t>
                </a:r>
                <a:r>
                  <a:rPr lang="en-US" sz="1600" baseline="-25000" dirty="0" smtClean="0"/>
                  <a:t>a+1</a:t>
                </a:r>
                <a:r>
                  <a:rPr lang="en-US" sz="1600" dirty="0" smtClean="0"/>
                  <a:t>,T</a:t>
                </a:r>
                <a:r>
                  <a:rPr lang="en-US" sz="1600" baseline="-25000" dirty="0" smtClean="0"/>
                  <a:t>j+a+1</a:t>
                </a:r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620248" y="2995801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641275" y="3541163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dirty="0" smtClean="0"/>
                  <a:t>+1</a:t>
                </a:r>
                <a:endParaRPr lang="en-US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2617440" y="3037100"/>
                <a:ext cx="8017" cy="1056235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663382" y="3037100"/>
                <a:ext cx="8017" cy="1056235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456051" y="3037100"/>
                <a:ext cx="8017" cy="1056235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843694" y="3037100"/>
                <a:ext cx="8017" cy="1056235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051300" y="3037100"/>
                <a:ext cx="8017" cy="1056235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3336886" y="5094480"/>
              <a:ext cx="204351" cy="24308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30257" y="5094480"/>
              <a:ext cx="204351" cy="24308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43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Planted Motif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Suffix Array Construction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Pattern Matching with k Mismatches (and wild cards)</a:t>
            </a:r>
          </a:p>
        </p:txBody>
      </p:sp>
    </p:spTree>
    <p:extLst>
      <p:ext uri="{BB962C8B-B14F-4D97-AF65-F5344CB8AC3E}">
        <p14:creationId xmlns:p14="http://schemas.microsoft.com/office/powerpoint/2010/main" val="23504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Marking [Abrahamson ‘87]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833533" cy="47000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Idea: count only matches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  for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=1 </a:t>
                </a:r>
                <a:r>
                  <a:rPr lang="en-US" b="1" dirty="0" smtClean="0"/>
                  <a:t>to</a:t>
                </a:r>
                <a:r>
                  <a:rPr lang="en-US" dirty="0" smtClean="0"/>
                  <a:t> |T| </a:t>
                </a:r>
                <a:r>
                  <a:rPr lang="en-US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r>
                  <a:rPr lang="en-US" b="1" dirty="0" smtClean="0"/>
                  <a:t>for all</a:t>
                </a:r>
                <a:r>
                  <a:rPr lang="en-US" dirty="0" smtClean="0"/>
                  <a:t> j </a:t>
                </a:r>
                <a:r>
                  <a:rPr lang="en-US" b="1" dirty="0" smtClean="0"/>
                  <a:t>where </a:t>
                </a:r>
                <a:r>
                  <a:rPr lang="en-US" dirty="0" smtClean="0"/>
                  <a:t>P[j]=T[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</a:t>
                </a:r>
                <a:r>
                  <a:rPr lang="en-US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M[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-j]++;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Let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/>
                  <a:t> = no. of occurrences of </a:t>
                </a:r>
                <a:r>
                  <a:rPr lang="en-US" i="1" dirty="0">
                    <a:ea typeface="Cambria Math" panose="02040503050406030204" pitchFamily="18" charset="0"/>
                    <a:cs typeface="Courier New" panose="02070309020205020404" pitchFamily="49" charset="0"/>
                  </a:rPr>
                  <a:t>a</a:t>
                </a:r>
                <a:r>
                  <a:rPr lang="en-US" dirty="0"/>
                  <a:t> in T</a:t>
                </a:r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/>
                  <a:t> = no. of occurrences of </a:t>
                </a:r>
                <a:r>
                  <a:rPr lang="en-US" i="1" dirty="0"/>
                  <a:t>a</a:t>
                </a:r>
                <a:r>
                  <a:rPr lang="en-US" dirty="0"/>
                  <a:t> in P</a:t>
                </a:r>
              </a:p>
              <a:p>
                <a:pPr marL="0" indent="0">
                  <a:buNone/>
                </a:pPr>
                <a:r>
                  <a:rPr lang="en-US" dirty="0"/>
                  <a:t>Runtime: O(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833533" cy="4700022"/>
              </a:xfrm>
              <a:blipFill rotWithShape="0">
                <a:blip r:embed="rId2"/>
                <a:stretch>
                  <a:fillRect l="-2197" t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5984371" y="2107181"/>
            <a:ext cx="4874096" cy="1621118"/>
            <a:chOff x="3145233" y="1602642"/>
            <a:chExt cx="4874096" cy="1621118"/>
          </a:xfrm>
        </p:grpSpPr>
        <p:sp>
          <p:nvSpPr>
            <p:cNvPr id="4" name="Rectangle 3"/>
            <p:cNvSpPr/>
            <p:nvPr/>
          </p:nvSpPr>
          <p:spPr>
            <a:xfrm>
              <a:off x="3484591" y="1903980"/>
              <a:ext cx="4534738" cy="24890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17463" y="2398021"/>
              <a:ext cx="1868993" cy="24890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         </a:t>
              </a:r>
              <a:r>
                <a:rPr lang="en-US" dirty="0" err="1" smtClean="0"/>
                <a:t>a</a:t>
              </a:r>
              <a:r>
                <a:rPr lang="en-US" dirty="0" smtClean="0"/>
                <a:t>         </a:t>
              </a:r>
              <a:r>
                <a:rPr lang="en-US" dirty="0" err="1" smtClean="0"/>
                <a:t>a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4591" y="2914640"/>
              <a:ext cx="4534738" cy="24890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                    +1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33176" y="160264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3176" y="208093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87713" y="18437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20586" y="2349098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45233" y="28544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12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</a:t>
            </a:r>
            <a:r>
              <a:rPr lang="en-US" dirty="0" smtClean="0"/>
              <a:t>Convolution [Abrahamson ‘87]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1019" y="3221948"/>
                <a:ext cx="4638152" cy="352108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Idea: Use convolution to count matches</a:t>
                </a:r>
              </a:p>
              <a:p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C=Convolution(T, P)</a:t>
                </a:r>
              </a:p>
              <a:p>
                <a:pPr marL="0" indent="0">
                  <a:buNone/>
                </a:pPr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1019" y="3221948"/>
                <a:ext cx="4638152" cy="3521081"/>
              </a:xfrm>
              <a:blipFill rotWithShape="0">
                <a:blip r:embed="rId2"/>
                <a:stretch>
                  <a:fillRect l="-1708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5838595" y="3060588"/>
            <a:ext cx="5877447" cy="3480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</a:t>
            </a:r>
            <a:r>
              <a:rPr lang="en-US" b="1" dirty="0" smtClean="0"/>
              <a:t>or</a:t>
            </a:r>
            <a:r>
              <a:rPr lang="en-US" dirty="0" smtClean="0"/>
              <a:t> a 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l-GR" dirty="0" smtClean="0"/>
              <a:t>Σ</a:t>
            </a:r>
            <a:r>
              <a:rPr lang="en-US" dirty="0" smtClean="0"/>
              <a:t> </a:t>
            </a:r>
            <a:r>
              <a:rPr lang="en-US" b="1" dirty="0" smtClean="0"/>
              <a:t>do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T</a:t>
            </a:r>
            <a:r>
              <a:rPr lang="en-US" baseline="-25000" dirty="0" smtClean="0"/>
              <a:t>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]=1 if T[</a:t>
            </a:r>
            <a:r>
              <a:rPr lang="en-US" dirty="0" err="1" smtClean="0"/>
              <a:t>i</a:t>
            </a:r>
            <a:r>
              <a:rPr lang="en-US" dirty="0" smtClean="0"/>
              <a:t>]=a, 0 otherwise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</a:t>
            </a:r>
            <a:r>
              <a:rPr lang="en-US" baseline="-25000" dirty="0" smtClean="0"/>
              <a:t>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]=1 if P[</a:t>
            </a:r>
            <a:r>
              <a:rPr lang="en-US" dirty="0" err="1" smtClean="0"/>
              <a:t>i</a:t>
            </a:r>
            <a:r>
              <a:rPr lang="en-US" dirty="0" smtClean="0"/>
              <a:t>]=a, 0 otherwise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</a:t>
            </a:r>
            <a:r>
              <a:rPr lang="en-US" baseline="-25000" dirty="0" smtClean="0"/>
              <a:t>a</a:t>
            </a:r>
            <a:r>
              <a:rPr lang="en-US" dirty="0" smtClean="0"/>
              <a:t>=</a:t>
            </a:r>
            <a:r>
              <a:rPr lang="en-US" i="1" dirty="0" smtClean="0"/>
              <a:t>Convolution</a:t>
            </a:r>
            <a:r>
              <a:rPr lang="en-US" dirty="0" smtClean="0"/>
              <a:t>(T</a:t>
            </a:r>
            <a:r>
              <a:rPr lang="en-US" baseline="-25000" dirty="0" smtClean="0"/>
              <a:t>a</a:t>
            </a:r>
            <a:r>
              <a:rPr lang="en-US" dirty="0" smtClean="0"/>
              <a:t>, P</a:t>
            </a:r>
            <a:r>
              <a:rPr lang="en-US" baseline="-25000" dirty="0" smtClean="0"/>
              <a:t>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M[</a:t>
            </a:r>
            <a:r>
              <a:rPr lang="en-US" dirty="0" err="1" smtClean="0"/>
              <a:t>i</a:t>
            </a:r>
            <a:r>
              <a:rPr lang="en-US" dirty="0" smtClean="0"/>
              <a:t>]=M[</a:t>
            </a:r>
            <a:r>
              <a:rPr lang="en-US" dirty="0" err="1" smtClean="0"/>
              <a:t>i</a:t>
            </a:r>
            <a:r>
              <a:rPr lang="en-US" dirty="0" smtClean="0"/>
              <a:t>]+C</a:t>
            </a:r>
            <a:r>
              <a:rPr lang="en-US" baseline="-25000" dirty="0" smtClean="0"/>
              <a:t>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], for all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smtClean="0"/>
              <a:t>end</a:t>
            </a:r>
          </a:p>
          <a:p>
            <a:r>
              <a:rPr lang="en-US" dirty="0" smtClean="0"/>
              <a:t>  M[</a:t>
            </a:r>
            <a:r>
              <a:rPr lang="en-US" dirty="0" err="1" smtClean="0"/>
              <a:t>i</a:t>
            </a:r>
            <a:r>
              <a:rPr lang="en-US" dirty="0" smtClean="0"/>
              <a:t>]=no. of matches for alignment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Runtime: O(|</a:t>
            </a:r>
            <a:r>
              <a:rPr lang="en-US" dirty="0" err="1"/>
              <a:t>Σ</a:t>
            </a:r>
            <a:r>
              <a:rPr lang="en-US" dirty="0" err="1" smtClean="0"/>
              <a:t>|n</a:t>
            </a:r>
            <a:r>
              <a:rPr lang="en-US" dirty="0" smtClean="0"/>
              <a:t> log m)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27013" y="1690688"/>
            <a:ext cx="4838890" cy="1212023"/>
            <a:chOff x="1082495" y="1536736"/>
            <a:chExt cx="4838890" cy="1212023"/>
          </a:xfrm>
        </p:grpSpPr>
        <p:grpSp>
          <p:nvGrpSpPr>
            <p:cNvPr id="4" name="Group 3"/>
            <p:cNvGrpSpPr/>
            <p:nvPr/>
          </p:nvGrpSpPr>
          <p:grpSpPr>
            <a:xfrm>
              <a:off x="1082495" y="1547494"/>
              <a:ext cx="4838890" cy="1201265"/>
              <a:chOff x="789861" y="4391879"/>
              <a:chExt cx="4838890" cy="1201265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421270" y="4461462"/>
                <a:ext cx="8017" cy="1056235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1094013" y="4700000"/>
                <a:ext cx="4534738" cy="2489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    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23248" y="5284024"/>
                <a:ext cx="1868993" cy="2489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397004" y="4391879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272742" y="4967390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89861" y="4621608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147516" y="5223812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475961" y="153673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i+j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805064" y="1701446"/>
            <a:ext cx="4831616" cy="1194273"/>
            <a:chOff x="6096000" y="1547494"/>
            <a:chExt cx="4831616" cy="1194273"/>
          </a:xfrm>
        </p:grpSpPr>
        <p:grpSp>
          <p:nvGrpSpPr>
            <p:cNvPr id="23" name="Group 22"/>
            <p:cNvGrpSpPr/>
            <p:nvPr/>
          </p:nvGrpSpPr>
          <p:grpSpPr>
            <a:xfrm>
              <a:off x="6096000" y="1552478"/>
              <a:ext cx="4831616" cy="1189289"/>
              <a:chOff x="797135" y="4391879"/>
              <a:chExt cx="4831616" cy="1189289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421270" y="4461462"/>
                <a:ext cx="8017" cy="1056235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1094013" y="4700000"/>
                <a:ext cx="4534738" cy="2489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      1         1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423248" y="5284024"/>
                <a:ext cx="1868993" cy="2489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1     1    1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97004" y="4391879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272742" y="4967390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7135" y="4628499"/>
                <a:ext cx="352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a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057197" y="5211836"/>
                <a:ext cx="372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a</a:t>
                </a:r>
                <a:endParaRPr lang="en-US" baseline="-250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486648" y="154749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i+j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7527" y="2009567"/>
            <a:ext cx="4534738" cy="833994"/>
            <a:chOff x="1027527" y="2009567"/>
            <a:chExt cx="4534738" cy="833994"/>
          </a:xfrm>
        </p:grpSpPr>
        <p:sp>
          <p:nvSpPr>
            <p:cNvPr id="35" name="Rectangle 34"/>
            <p:cNvSpPr/>
            <p:nvPr/>
          </p:nvSpPr>
          <p:spPr>
            <a:xfrm>
              <a:off x="1027527" y="2009567"/>
              <a:ext cx="4534738" cy="24890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a         </a:t>
              </a:r>
              <a:r>
                <a:rPr lang="en-US" dirty="0" err="1" smtClean="0"/>
                <a:t>a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62430" y="2594653"/>
              <a:ext cx="1868993" cy="24890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     </a:t>
              </a:r>
              <a:r>
                <a:rPr lang="en-US" dirty="0" err="1" smtClean="0"/>
                <a:t>a</a:t>
              </a:r>
              <a:r>
                <a:rPr lang="en-US" dirty="0" smtClean="0"/>
                <a:t>    </a:t>
              </a:r>
              <a:r>
                <a:rPr lang="en-US" dirty="0" err="1" smtClean="0"/>
                <a:t>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622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</a:t>
            </a:r>
            <a:r>
              <a:rPr lang="en-US" dirty="0" smtClean="0"/>
              <a:t>Filtering [Amir ‘04]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20231" y="1690688"/>
                <a:ext cx="4973609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Let B = total number of marks (i.e. B=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The number of positions that have at least k marks is no more than B/k.</a:t>
                </a:r>
              </a:p>
              <a:p>
                <a:r>
                  <a:rPr lang="en-US" dirty="0" smtClean="0"/>
                  <a:t>For each such position, verify if </a:t>
                </a:r>
                <a:r>
                  <a:rPr lang="en-US" dirty="0" err="1" smtClean="0"/>
                  <a:t>Hd≤k</a:t>
                </a:r>
                <a:r>
                  <a:rPr lang="en-US" dirty="0" smtClean="0"/>
                  <a:t>. Let verification take O(V) per position.</a:t>
                </a:r>
              </a:p>
              <a:p>
                <a:r>
                  <a:rPr lang="en-US" dirty="0" smtClean="0"/>
                  <a:t>Runtime O(</a:t>
                </a:r>
                <a:r>
                  <a:rPr lang="en-US" dirty="0" err="1" smtClean="0"/>
                  <a:t>n+BV</a:t>
                </a:r>
                <a:r>
                  <a:rPr lang="en-US" dirty="0" smtClean="0"/>
                  <a:t>/k)</a:t>
                </a:r>
              </a:p>
              <a:p>
                <a:r>
                  <a:rPr lang="en-US" dirty="0" smtClean="0"/>
                  <a:t>With O(k) Kangaroo verification, runtime O(</a:t>
                </a:r>
                <a:r>
                  <a:rPr lang="en-US" dirty="0" err="1" smtClean="0"/>
                  <a:t>n+B</a:t>
                </a:r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0231" y="1690688"/>
                <a:ext cx="4973609" cy="4351338"/>
              </a:xfrm>
              <a:blipFill rotWithShape="0">
                <a:blip r:embed="rId2"/>
                <a:stretch>
                  <a:fillRect l="-196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853599" y="1690688"/>
            <a:ext cx="5246511" cy="4789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Idea: quickly exclude some of the alignments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Choose 2k positions from P, call this array A</a:t>
            </a:r>
          </a:p>
          <a:p>
            <a:r>
              <a:rPr lang="en-US" dirty="0" smtClean="0"/>
              <a:t>Using marking, count matches only with respect to A</a:t>
            </a:r>
          </a:p>
          <a:p>
            <a:r>
              <a:rPr lang="en-US" dirty="0" smtClean="0"/>
              <a:t>Any alignment with less than k marks has more than k mismatches.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7357" y="2501687"/>
            <a:ext cx="4874094" cy="1364670"/>
            <a:chOff x="7062480" y="393486"/>
            <a:chExt cx="4874094" cy="1364670"/>
          </a:xfrm>
        </p:grpSpPr>
        <p:sp>
          <p:nvSpPr>
            <p:cNvPr id="5" name="Rectangle 4"/>
            <p:cNvSpPr/>
            <p:nvPr/>
          </p:nvSpPr>
          <p:spPr>
            <a:xfrm>
              <a:off x="7401836" y="453698"/>
              <a:ext cx="4534738" cy="24890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60466" y="947739"/>
              <a:ext cx="1868993" cy="24890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    b    a            c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01836" y="1441780"/>
              <a:ext cx="4534738" cy="24890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                    +1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04960" y="39348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63590" y="88752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2480" y="138882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20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 Knapsack k-mismatches (Our Algorithm)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89302" y="1406769"/>
                <a:ext cx="5395964" cy="52653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If we cannot fill knapsack, then each distinct character not in the knapsack has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 smtClean="0"/>
                  <a:t>&gt; B/2k</a:t>
                </a:r>
              </a:p>
              <a:p>
                <a:r>
                  <a:rPr lang="en-US" dirty="0" smtClean="0"/>
                  <a:t>The number of such characters cannot exceed n/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dirty="0" smtClean="0"/>
                  <a:t>=n/(B/2k)</a:t>
                </a:r>
              </a:p>
              <a:p>
                <a:r>
                  <a:rPr lang="en-US" dirty="0" smtClean="0"/>
                  <a:t>For characters not in the knapsack count matches using convolution =&gt; </a:t>
                </a:r>
                <a:r>
                  <a:rPr lang="en-US" dirty="0"/>
                  <a:t>O(</a:t>
                </a:r>
                <a:r>
                  <a:rPr lang="en-US" dirty="0" err="1"/>
                  <a:t>nk</a:t>
                </a:r>
                <a:r>
                  <a:rPr lang="en-US" dirty="0"/>
                  <a:t>/B * 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 smtClean="0"/>
                  <a:t>) time</a:t>
                </a:r>
              </a:p>
              <a:p>
                <a:r>
                  <a:rPr lang="en-US" dirty="0" smtClean="0"/>
                  <a:t>For characters in the knapsack count matches using marking =&gt; O(</a:t>
                </a:r>
                <a:r>
                  <a:rPr lang="en-US" dirty="0" err="1" smtClean="0"/>
                  <a:t>n+B</a:t>
                </a:r>
                <a:r>
                  <a:rPr lang="en-US" dirty="0" smtClean="0"/>
                  <a:t>) time</a:t>
                </a:r>
                <a:endParaRPr lang="en-US" dirty="0"/>
              </a:p>
              <a:p>
                <a:r>
                  <a:rPr lang="en-US" dirty="0" smtClean="0"/>
                  <a:t>Equalize the two: B=n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k/B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 smtClean="0"/>
                  <a:t> =&gt; Runtime O(n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9302" y="1406769"/>
                <a:ext cx="5395964" cy="5265336"/>
              </a:xfrm>
              <a:blipFill rotWithShape="0">
                <a:blip r:embed="rId2"/>
                <a:stretch>
                  <a:fillRect l="-2034" t="-2662" r="-3051" b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172811"/>
            <a:ext cx="5251102" cy="3499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Knapsack </a:t>
            </a:r>
            <a:r>
              <a:rPr lang="en-US" dirty="0"/>
              <a:t>of size 2k and budget </a:t>
            </a:r>
            <a:r>
              <a:rPr lang="en-US" dirty="0" smtClean="0"/>
              <a:t>B</a:t>
            </a:r>
          </a:p>
          <a:p>
            <a:r>
              <a:rPr lang="en-US" dirty="0"/>
              <a:t>Every character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dirty="0"/>
              <a:t> in P is an object of size 1 and cost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  <a:p>
            <a:r>
              <a:rPr lang="en-US" dirty="0"/>
              <a:t>F</a:t>
            </a:r>
            <a:r>
              <a:rPr lang="en-US" dirty="0" smtClean="0"/>
              <a:t>ill knapsack without exceeding budget B (greedy algorithm)</a:t>
            </a:r>
          </a:p>
          <a:p>
            <a:r>
              <a:rPr lang="en-US" dirty="0"/>
              <a:t>If we can fill knapsack </a:t>
            </a:r>
            <a:r>
              <a:rPr lang="en-US" dirty="0" smtClean="0"/>
              <a:t>then </a:t>
            </a:r>
            <a:r>
              <a:rPr lang="en-US" dirty="0"/>
              <a:t>mark and filter =&gt; Runtime O(</a:t>
            </a:r>
            <a:r>
              <a:rPr lang="en-US" dirty="0" err="1"/>
              <a:t>n+B</a:t>
            </a:r>
            <a:r>
              <a:rPr lang="en-US" dirty="0"/>
              <a:t>)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96382" y="1566234"/>
            <a:ext cx="4534738" cy="2489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6382" y="2554316"/>
            <a:ext cx="4534738" cy="2489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           +1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5012" y="2060275"/>
            <a:ext cx="1868993" cy="2489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   b    a            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06" y="150602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59780" y="200006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026" y="24941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2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3.7 Knapsack k-mismatches with wildcards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89302" y="1406769"/>
                <a:ext cx="5395964" cy="526533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Split pattern into islands of non-wildcard characters. Let the number of islands be </a:t>
                </a:r>
                <a:r>
                  <a:rPr lang="en-US" b="1" dirty="0">
                    <a:solidFill>
                      <a:srgbClr val="00B050"/>
                    </a:solidFill>
                  </a:rPr>
                  <a:t>q</a:t>
                </a:r>
              </a:p>
              <a:p>
                <a:r>
                  <a:rPr lang="en-US" dirty="0"/>
                  <a:t>Use Kangaroo within islands =&gt; runtime </a:t>
                </a:r>
                <a:r>
                  <a:rPr lang="en-US" dirty="0" smtClean="0"/>
                  <a:t>per </a:t>
                </a:r>
                <a:r>
                  <a:rPr lang="en-US" dirty="0"/>
                  <a:t>verification O(</a:t>
                </a:r>
                <a:r>
                  <a:rPr lang="en-US" dirty="0" err="1"/>
                  <a:t>q+k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Knapsack k-mismatches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ra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Further improve verification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func>
                          </m:e>
                        </m:rad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Knapsack k-mismatches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𝑞𝑘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0" baseline="30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fName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func>
                          </m:e>
                        </m:rad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n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func>
                          </m:e>
                        </m:ra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9302" y="1406769"/>
                <a:ext cx="5395964" cy="5265336"/>
              </a:xfrm>
              <a:blipFill rotWithShape="0">
                <a:blip r:embed="rId2"/>
                <a:stretch>
                  <a:fillRect l="-2034" t="-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2614528"/>
                <a:ext cx="5251102" cy="32591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Assume that pattern contains wildcards</a:t>
                </a:r>
              </a:p>
              <a:p>
                <a:r>
                  <a:rPr lang="en-US" dirty="0"/>
                  <a:t>Kangaroo doesn’t work</a:t>
                </a:r>
                <a:r>
                  <a:rPr lang="en-US" dirty="0" smtClean="0"/>
                  <a:t>!</a:t>
                </a:r>
              </a:p>
              <a:p>
                <a:r>
                  <a:rPr lang="en-US" dirty="0" smtClean="0"/>
                  <a:t>Previous best </a:t>
                </a:r>
                <a:r>
                  <a:rPr lang="en-US" dirty="0"/>
                  <a:t>[Clifford, </a:t>
                </a:r>
                <a:r>
                  <a:rPr lang="en-US" dirty="0" err="1"/>
                  <a:t>Porat</a:t>
                </a:r>
                <a:r>
                  <a:rPr lang="en-US" dirty="0"/>
                  <a:t> ‘07]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</m:t>
                    </m:r>
                    <m:rad>
                      <m:ra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𝑚𝑘</m:t>
                        </m:r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b="0" i="0" baseline="30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rad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14528"/>
                <a:ext cx="5251102" cy="3259148"/>
              </a:xfrm>
              <a:prstGeom prst="rect">
                <a:avLst/>
              </a:prstGeom>
              <a:blipFill rotWithShape="0">
                <a:blip r:embed="rId3"/>
                <a:stretch>
                  <a:fillRect l="-1970" t="-2980" r="-220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196382" y="1566234"/>
            <a:ext cx="4534738" cy="2489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20128" y="2060275"/>
            <a:ext cx="2261481" cy="2489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</a:t>
            </a:r>
            <a:r>
              <a:rPr lang="en-US" dirty="0"/>
              <a:t>?</a:t>
            </a:r>
            <a:r>
              <a:rPr lang="en-US" dirty="0" smtClean="0"/>
              <a:t>                  ?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06" y="150602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59780" y="200006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44254" y="2429124"/>
            <a:ext cx="478383" cy="0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69779" y="2428813"/>
            <a:ext cx="971915" cy="0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56724" y="2428813"/>
            <a:ext cx="526221" cy="0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6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3.8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155" y="139213"/>
            <a:ext cx="7154645" cy="658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3.8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24" y="101383"/>
            <a:ext cx="7397856" cy="664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59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[PMS8] Nicolae, Marius, and </a:t>
            </a:r>
            <a:r>
              <a:rPr lang="en-US" dirty="0" err="1"/>
              <a:t>Sanguthevar</a:t>
            </a:r>
            <a:r>
              <a:rPr lang="en-US" dirty="0"/>
              <a:t> </a:t>
            </a:r>
            <a:r>
              <a:rPr lang="en-US" dirty="0" err="1"/>
              <a:t>Rajasekaran</a:t>
            </a:r>
            <a:r>
              <a:rPr lang="en-US" dirty="0"/>
              <a:t>. "Efficient sequential and parallel algorithms for planted motif search." </a:t>
            </a:r>
            <a:r>
              <a:rPr lang="en-US" i="1" dirty="0"/>
              <a:t>BMC bioinformatics</a:t>
            </a:r>
            <a:r>
              <a:rPr lang="en-US" dirty="0"/>
              <a:t> 15.1 (2014): 34. </a:t>
            </a:r>
            <a:endParaRPr lang="en-US" dirty="0" smtClean="0"/>
          </a:p>
          <a:p>
            <a:r>
              <a:rPr lang="en-US" dirty="0"/>
              <a:t>[qPMS9] Nicolae, Marius, and </a:t>
            </a:r>
            <a:r>
              <a:rPr lang="en-US" dirty="0" err="1"/>
              <a:t>Sanguthevar</a:t>
            </a:r>
            <a:r>
              <a:rPr lang="en-US" dirty="0"/>
              <a:t> </a:t>
            </a:r>
            <a:r>
              <a:rPr lang="en-US" dirty="0" err="1"/>
              <a:t>Rajasekaran</a:t>
            </a:r>
            <a:r>
              <a:rPr lang="en-US" dirty="0"/>
              <a:t>. "qPMS9: An Efficient Algorithm for Quorum Planted Motif Search." </a:t>
            </a:r>
            <a:r>
              <a:rPr lang="en-US" i="1" dirty="0"/>
              <a:t>Scientific reports</a:t>
            </a:r>
            <a:r>
              <a:rPr lang="en-US" dirty="0"/>
              <a:t> 5 (2015</a:t>
            </a:r>
            <a:r>
              <a:rPr lang="en-US" dirty="0" smtClean="0"/>
              <a:t>).</a:t>
            </a:r>
          </a:p>
          <a:p>
            <a:r>
              <a:rPr lang="en-US" dirty="0" smtClean="0"/>
              <a:t>[Suffix Arrays</a:t>
            </a:r>
            <a:r>
              <a:rPr lang="en-US" dirty="0"/>
              <a:t>] </a:t>
            </a:r>
            <a:r>
              <a:rPr lang="en-US" dirty="0" err="1"/>
              <a:t>Rajasekaran</a:t>
            </a:r>
            <a:r>
              <a:rPr lang="en-US" dirty="0"/>
              <a:t>, </a:t>
            </a:r>
            <a:r>
              <a:rPr lang="en-US" dirty="0" err="1"/>
              <a:t>Sanguthevar</a:t>
            </a:r>
            <a:r>
              <a:rPr lang="en-US" dirty="0"/>
              <a:t>, and Marius </a:t>
            </a:r>
            <a:r>
              <a:rPr lang="en-US" dirty="0" err="1"/>
              <a:t>Nicolae</a:t>
            </a:r>
            <a:r>
              <a:rPr lang="en-US" dirty="0"/>
              <a:t>. "An elegant algorithm for the construction of suffix arrays." </a:t>
            </a:r>
            <a:r>
              <a:rPr lang="en-US" i="1" dirty="0"/>
              <a:t>Journal of Discrete Algorithms</a:t>
            </a:r>
            <a:r>
              <a:rPr lang="en-US" dirty="0"/>
              <a:t> 27 (2014): 21-28. </a:t>
            </a:r>
            <a:endParaRPr lang="en-US" dirty="0" smtClean="0"/>
          </a:p>
          <a:p>
            <a:r>
              <a:rPr lang="en-US" dirty="0"/>
              <a:t>[K-Mismatch] Nicolae, Marius, and </a:t>
            </a:r>
            <a:r>
              <a:rPr lang="en-US" dirty="0" err="1"/>
              <a:t>Sanguthevar</a:t>
            </a:r>
            <a:r>
              <a:rPr lang="en-US" dirty="0"/>
              <a:t> </a:t>
            </a:r>
            <a:r>
              <a:rPr lang="en-US" dirty="0" err="1"/>
              <a:t>Rajasekaran</a:t>
            </a:r>
            <a:r>
              <a:rPr lang="en-US" dirty="0"/>
              <a:t>. "On String Matching with Mismatches." </a:t>
            </a:r>
            <a:r>
              <a:rPr lang="en-US" i="1" dirty="0"/>
              <a:t>Algorithms</a:t>
            </a:r>
            <a:r>
              <a:rPr lang="en-US" dirty="0"/>
              <a:t> 8.2 (2015): 248-270</a:t>
            </a:r>
            <a:r>
              <a:rPr lang="en-US" dirty="0" smtClean="0"/>
              <a:t>.</a:t>
            </a:r>
          </a:p>
          <a:p>
            <a:r>
              <a:rPr lang="en-US" dirty="0"/>
              <a:t>[</a:t>
            </a:r>
            <a:r>
              <a:rPr lang="en-US" dirty="0" smtClean="0"/>
              <a:t>K-Mismatch-Wildcard] </a:t>
            </a:r>
            <a:r>
              <a:rPr lang="en-US" dirty="0"/>
              <a:t>Nicolae, Marius, and </a:t>
            </a:r>
            <a:r>
              <a:rPr lang="en-US" dirty="0" err="1"/>
              <a:t>Sanguthevar</a:t>
            </a:r>
            <a:r>
              <a:rPr lang="en-US" dirty="0"/>
              <a:t> </a:t>
            </a:r>
            <a:r>
              <a:rPr lang="en-US" dirty="0" err="1"/>
              <a:t>Rajasekaran</a:t>
            </a:r>
            <a:r>
              <a:rPr lang="en-US" dirty="0"/>
              <a:t>. </a:t>
            </a:r>
            <a:r>
              <a:rPr lang="en-US" dirty="0" smtClean="0"/>
              <a:t>"</a:t>
            </a:r>
            <a:r>
              <a:rPr lang="en-US" dirty="0"/>
              <a:t>On pattern matching with k mismatches and few don't </a:t>
            </a:r>
            <a:r>
              <a:rPr lang="en-US" dirty="0" smtClean="0"/>
              <a:t>cares." </a:t>
            </a:r>
            <a:r>
              <a:rPr lang="en-US" dirty="0">
                <a:hlinkClick r:id="rId2"/>
              </a:rPr>
              <a:t>arXiv:1602.00621</a:t>
            </a:r>
            <a:r>
              <a:rPr lang="en-US" dirty="0"/>
              <a:t> [</a:t>
            </a:r>
            <a:r>
              <a:rPr lang="en-US" dirty="0" smtClean="0"/>
              <a:t>cs.DS].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052349" y="4642068"/>
            <a:ext cx="6175717" cy="181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052350" y="3849013"/>
            <a:ext cx="6175717" cy="181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052350" y="3334005"/>
            <a:ext cx="6175717" cy="181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052351" y="2801842"/>
            <a:ext cx="6175717" cy="181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292987" y="399152"/>
            <a:ext cx="8229024" cy="1144921"/>
          </a:xfrm>
          <a:ln/>
        </p:spPr>
        <p:txBody>
          <a:bodyPr vert="horz" lIns="91440" tIns="35268" rIns="91440" bIns="45720" rtlCol="0" anchor="ctr">
            <a:normAutofit/>
          </a:bodyPr>
          <a:lstStyle/>
          <a:p>
            <a:pPr>
              <a:tabLst>
                <a:tab pos="0" algn="l"/>
                <a:tab pos="414728" algn="l"/>
                <a:tab pos="829457" algn="l"/>
                <a:tab pos="1244186" algn="l"/>
                <a:tab pos="1658915" algn="l"/>
                <a:tab pos="2073644" algn="l"/>
                <a:tab pos="2488373" algn="l"/>
                <a:tab pos="2903102" algn="l"/>
                <a:tab pos="3317831" algn="l"/>
                <a:tab pos="3732559" algn="l"/>
                <a:tab pos="4147288" algn="l"/>
                <a:tab pos="4562017" algn="l"/>
                <a:tab pos="4976746" algn="l"/>
                <a:tab pos="5391475" algn="l"/>
                <a:tab pos="5806204" algn="l"/>
                <a:tab pos="6220933" algn="l"/>
                <a:tab pos="6635662" algn="l"/>
                <a:tab pos="7050390" algn="l"/>
                <a:tab pos="7465119" algn="l"/>
                <a:tab pos="7879848" algn="l"/>
                <a:tab pos="8294577" algn="l"/>
              </a:tabLst>
            </a:pPr>
            <a:r>
              <a:rPr lang="en-US" dirty="0" smtClean="0"/>
              <a:t>1. Planted </a:t>
            </a:r>
            <a:r>
              <a:rPr lang="en-US" dirty="0"/>
              <a:t>Motif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1632804" y="5060917"/>
            <a:ext cx="9566176" cy="145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/>
          <a:lstStyle>
            <a:lvl1pPr marL="430213" indent="-323850"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96493" indent="0">
              <a:spcAft>
                <a:spcPts val="1293"/>
              </a:spcAft>
              <a:buSzPct val="45000"/>
            </a:pPr>
            <a:r>
              <a:rPr lang="en-US" sz="2400" dirty="0" smtClean="0">
                <a:latin typeface="+mn-lt"/>
              </a:rPr>
              <a:t>Applications: find transcription factor binding sites, find gene promoter regions, PCR primer design, find unbiased consensus of protein families etc.</a:t>
            </a:r>
            <a:endParaRPr lang="en-US" sz="2400" dirty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8387" y="3842528"/>
            <a:ext cx="691273" cy="18852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21902" y="4635404"/>
            <a:ext cx="691273" cy="18852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3370" y="270789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b="1" baseline="-250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13742" y="322919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b="1" baseline="-250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2530" y="375110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b="1" baseline="-25000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12530" y="452820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baseline="-25000" dirty="0" err="1"/>
              <a:t>n</a:t>
            </a:r>
            <a:endParaRPr lang="en-US" b="1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722950" y="412558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0216" y="2791371"/>
            <a:ext cx="691273" cy="19054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27645" y="3332122"/>
            <a:ext cx="691273" cy="185556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2807" y="1826221"/>
            <a:ext cx="8087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Input:</a:t>
            </a:r>
            <a:r>
              <a:rPr lang="en-US" sz="2400" dirty="0" smtClean="0"/>
              <a:t> n strings and two integers l and d</a:t>
            </a:r>
          </a:p>
          <a:p>
            <a:r>
              <a:rPr lang="en-US" sz="2400" b="1" dirty="0"/>
              <a:t>Output:</a:t>
            </a:r>
            <a:r>
              <a:rPr lang="en-US" sz="2400" dirty="0"/>
              <a:t> l-</a:t>
            </a:r>
            <a:r>
              <a:rPr lang="en-US" sz="2400" dirty="0" err="1"/>
              <a:t>mers</a:t>
            </a:r>
            <a:r>
              <a:rPr lang="en-US" sz="2400" dirty="0"/>
              <a:t> M that appear in all strings such that </a:t>
            </a:r>
            <a:r>
              <a:rPr lang="en-US" sz="2400" dirty="0" err="1"/>
              <a:t>Hd</a:t>
            </a:r>
            <a:r>
              <a:rPr lang="en-US" sz="2400" dirty="0"/>
              <a:t>(</a:t>
            </a:r>
            <a:r>
              <a:rPr lang="en-US" sz="2400" dirty="0" err="1"/>
              <a:t>M,t</a:t>
            </a:r>
            <a:r>
              <a:rPr lang="en-US" sz="2400" baseline="-25000" dirty="0" err="1"/>
              <a:t>i</a:t>
            </a:r>
            <a:r>
              <a:rPr lang="en-US" sz="2400" dirty="0"/>
              <a:t>)≤d</a:t>
            </a:r>
          </a:p>
          <a:p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9028876" y="3758184"/>
            <a:ext cx="691273" cy="16868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M=?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7688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2806" y="1623592"/>
            <a:ext cx="83309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General algorithm:</a:t>
            </a:r>
          </a:p>
          <a:p>
            <a:r>
              <a:rPr lang="en-US" sz="2400" dirty="0" smtClean="0"/>
              <a:t>   </a:t>
            </a:r>
            <a:r>
              <a:rPr lang="en-US" sz="2400" b="1" dirty="0"/>
              <a:t>f</a:t>
            </a:r>
            <a:r>
              <a:rPr lang="en-US" sz="2400" b="1" dirty="0" smtClean="0"/>
              <a:t>or</a:t>
            </a:r>
            <a:r>
              <a:rPr lang="en-US" sz="2400" dirty="0" smtClean="0"/>
              <a:t> all (t1,t2,…,</a:t>
            </a:r>
            <a:r>
              <a:rPr lang="en-US" sz="2400" dirty="0" err="1" smtClean="0"/>
              <a:t>tk</a:t>
            </a:r>
            <a:r>
              <a:rPr lang="en-US" sz="2400" dirty="0" smtClean="0"/>
              <a:t>) </a:t>
            </a:r>
            <a:r>
              <a:rPr lang="en-US" sz="2400" b="1" dirty="0" smtClean="0"/>
              <a:t>do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find common neighbors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check which of them are motifs</a:t>
            </a:r>
          </a:p>
          <a:p>
            <a:r>
              <a:rPr lang="en-US" sz="2400" dirty="0" smtClean="0"/>
              <a:t>   </a:t>
            </a:r>
            <a:r>
              <a:rPr lang="en-US" sz="2400" b="1" dirty="0" smtClean="0"/>
              <a:t>end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Choices for k: </a:t>
            </a:r>
          </a:p>
          <a:p>
            <a:r>
              <a:rPr lang="en-US" sz="2400" dirty="0" smtClean="0"/>
              <a:t>     k=1 [</a:t>
            </a:r>
            <a:r>
              <a:rPr lang="en-US" sz="2400" dirty="0" err="1" smtClean="0"/>
              <a:t>Rajasekaran</a:t>
            </a:r>
            <a:r>
              <a:rPr lang="en-US" sz="2400" dirty="0" smtClean="0"/>
              <a:t> et. al. 2005]               </a:t>
            </a:r>
          </a:p>
          <a:p>
            <a:r>
              <a:rPr lang="en-US" sz="2400" dirty="0" smtClean="0"/>
              <a:t>     </a:t>
            </a:r>
            <a:r>
              <a:rPr lang="en-US" sz="2400" dirty="0"/>
              <a:t>k=2 [Yu et. al. 2012]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k=3 </a:t>
            </a:r>
            <a:r>
              <a:rPr lang="en-US" sz="2400" dirty="0"/>
              <a:t>[</a:t>
            </a:r>
            <a:r>
              <a:rPr lang="en-US" sz="2400" dirty="0" err="1"/>
              <a:t>Dinh</a:t>
            </a:r>
            <a:r>
              <a:rPr lang="en-US" sz="2400" dirty="0"/>
              <a:t> et. al. </a:t>
            </a:r>
            <a:r>
              <a:rPr lang="en-US" sz="2400" dirty="0" smtClean="0"/>
              <a:t>2011; Tanaka 2014]</a:t>
            </a:r>
          </a:p>
          <a:p>
            <a:r>
              <a:rPr lang="en-US" sz="2400" dirty="0" smtClean="0"/>
              <a:t>     k=n [</a:t>
            </a:r>
            <a:r>
              <a:rPr lang="en-US" sz="2400" dirty="0" err="1" smtClean="0"/>
              <a:t>Pevzner</a:t>
            </a:r>
            <a:r>
              <a:rPr lang="en-US" sz="2400" dirty="0" smtClean="0"/>
              <a:t>, Sze 2000; Roy, </a:t>
            </a:r>
            <a:r>
              <a:rPr lang="en-US" sz="2400" dirty="0" err="1" smtClean="0"/>
              <a:t>Aluru</a:t>
            </a:r>
            <a:r>
              <a:rPr lang="en-US" sz="2400" dirty="0" smtClean="0"/>
              <a:t> 2014]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this work (PMS8, qPMS9) k is variable.    </a:t>
            </a: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292987" y="313774"/>
            <a:ext cx="9905996" cy="1144921"/>
          </a:xfrm>
          <a:ln/>
        </p:spPr>
        <p:txBody>
          <a:bodyPr vert="horz" lIns="91440" tIns="35268" rIns="91440" bIns="45720" rtlCol="0" anchor="ctr">
            <a:normAutofit/>
          </a:bodyPr>
          <a:lstStyle/>
          <a:p>
            <a:pPr>
              <a:tabLst>
                <a:tab pos="0" algn="l"/>
                <a:tab pos="414728" algn="l"/>
                <a:tab pos="829457" algn="l"/>
                <a:tab pos="1244186" algn="l"/>
                <a:tab pos="1658915" algn="l"/>
                <a:tab pos="2073644" algn="l"/>
                <a:tab pos="2488373" algn="l"/>
                <a:tab pos="2903102" algn="l"/>
                <a:tab pos="3317831" algn="l"/>
                <a:tab pos="3732559" algn="l"/>
                <a:tab pos="4147288" algn="l"/>
                <a:tab pos="4562017" algn="l"/>
                <a:tab pos="4976746" algn="l"/>
                <a:tab pos="5391475" algn="l"/>
                <a:tab pos="5806204" algn="l"/>
                <a:tab pos="6220933" algn="l"/>
                <a:tab pos="6635662" algn="l"/>
                <a:tab pos="7050390" algn="l"/>
                <a:tab pos="7465119" algn="l"/>
                <a:tab pos="7879848" algn="l"/>
                <a:tab pos="8294577" algn="l"/>
              </a:tabLst>
            </a:pPr>
            <a:r>
              <a:rPr lang="en-US" dirty="0" smtClean="0"/>
              <a:t>1.1 Previous Work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57948" y="1623592"/>
            <a:ext cx="5226825" cy="1960047"/>
            <a:chOff x="1313827" y="3614541"/>
            <a:chExt cx="5226825" cy="1960047"/>
          </a:xfrm>
        </p:grpSpPr>
        <p:sp>
          <p:nvSpPr>
            <p:cNvPr id="37" name="Rectangle 36"/>
            <p:cNvSpPr/>
            <p:nvPr/>
          </p:nvSpPr>
          <p:spPr>
            <a:xfrm>
              <a:off x="1653646" y="5312455"/>
              <a:ext cx="4887005" cy="1885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53648" y="4762511"/>
              <a:ext cx="4887004" cy="17500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53648" y="4234362"/>
              <a:ext cx="4887004" cy="18814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653649" y="3698013"/>
              <a:ext cx="4887002" cy="19233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59684" y="4749170"/>
              <a:ext cx="691273" cy="188528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23199" y="5312455"/>
              <a:ext cx="691273" cy="188528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tn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34667" y="3614541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r>
                <a:rPr lang="en-US" b="1" baseline="-25000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15039" y="4135834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r>
                <a:rPr lang="en-US" b="1" baseline="-25000" dirty="0"/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13827" y="4657746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r>
                <a:rPr lang="en-US" b="1" baseline="-25000" dirty="0"/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13827" y="520525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S</a:t>
              </a:r>
              <a:r>
                <a:rPr lang="en-US" b="1" baseline="-25000" dirty="0" err="1"/>
                <a:t>n</a:t>
              </a:r>
              <a:endParaRPr lang="en-US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55507" y="4898187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201513" y="3698013"/>
              <a:ext cx="691273" cy="190548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93348" y="4236955"/>
              <a:ext cx="691273" cy="185556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72525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292987" y="313774"/>
            <a:ext cx="9905996" cy="1144921"/>
          </a:xfrm>
          <a:ln/>
        </p:spPr>
        <p:txBody>
          <a:bodyPr vert="horz" lIns="91440" tIns="35268" rIns="91440" bIns="45720" rtlCol="0" anchor="ctr">
            <a:normAutofit/>
          </a:bodyPr>
          <a:lstStyle/>
          <a:p>
            <a:pPr>
              <a:tabLst>
                <a:tab pos="0" algn="l"/>
                <a:tab pos="414728" algn="l"/>
                <a:tab pos="829457" algn="l"/>
                <a:tab pos="1244186" algn="l"/>
                <a:tab pos="1658915" algn="l"/>
                <a:tab pos="2073644" algn="l"/>
                <a:tab pos="2488373" algn="l"/>
                <a:tab pos="2903102" algn="l"/>
                <a:tab pos="3317831" algn="l"/>
                <a:tab pos="3732559" algn="l"/>
                <a:tab pos="4147288" algn="l"/>
                <a:tab pos="4562017" algn="l"/>
                <a:tab pos="4976746" algn="l"/>
                <a:tab pos="5391475" algn="l"/>
                <a:tab pos="5806204" algn="l"/>
                <a:tab pos="6220933" algn="l"/>
                <a:tab pos="6635662" algn="l"/>
                <a:tab pos="7050390" algn="l"/>
                <a:tab pos="7465119" algn="l"/>
                <a:tab pos="7879848" algn="l"/>
                <a:tab pos="8294577" algn="l"/>
              </a:tabLst>
            </a:pPr>
            <a:r>
              <a:rPr lang="en-US" dirty="0" smtClean="0"/>
              <a:t>1.2 Generate Tuples (t1,t2,…</a:t>
            </a:r>
            <a:r>
              <a:rPr lang="en-US" dirty="0" err="1" smtClean="0"/>
              <a:t>tk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3" y="1384023"/>
            <a:ext cx="7643604" cy="549439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477496" y="2763902"/>
            <a:ext cx="5226825" cy="1960047"/>
            <a:chOff x="1313827" y="3614541"/>
            <a:chExt cx="5226825" cy="1960047"/>
          </a:xfrm>
        </p:grpSpPr>
        <p:sp>
          <p:nvSpPr>
            <p:cNvPr id="37" name="Rectangle 36"/>
            <p:cNvSpPr/>
            <p:nvPr/>
          </p:nvSpPr>
          <p:spPr>
            <a:xfrm>
              <a:off x="1653646" y="5312455"/>
              <a:ext cx="4887005" cy="1885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53648" y="4762511"/>
              <a:ext cx="4887004" cy="17500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53648" y="4234362"/>
              <a:ext cx="4887004" cy="18814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653649" y="3698013"/>
              <a:ext cx="4887002" cy="19233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59684" y="4749170"/>
              <a:ext cx="691273" cy="188528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23199" y="5312455"/>
              <a:ext cx="691273" cy="188528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tn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34667" y="3614541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r>
                <a:rPr lang="en-US" b="1" baseline="-25000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15039" y="4135834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r>
                <a:rPr lang="en-US" b="1" baseline="-25000" dirty="0"/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13827" y="4657746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r>
                <a:rPr lang="en-US" b="1" baseline="-25000" dirty="0"/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13827" y="520525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S</a:t>
              </a:r>
              <a:r>
                <a:rPr lang="en-US" b="1" baseline="-25000" dirty="0" err="1"/>
                <a:t>n</a:t>
              </a:r>
              <a:endParaRPr lang="en-US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55507" y="4898187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201513" y="3698013"/>
              <a:ext cx="691273" cy="190548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93348" y="4236955"/>
              <a:ext cx="691273" cy="185556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6558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292987" y="313774"/>
            <a:ext cx="9905996" cy="1144921"/>
          </a:xfrm>
          <a:ln/>
        </p:spPr>
        <p:txBody>
          <a:bodyPr vert="horz" lIns="91440" tIns="35268" rIns="91440" bIns="45720" rtlCol="0" anchor="ctr">
            <a:normAutofit fontScale="90000"/>
          </a:bodyPr>
          <a:lstStyle/>
          <a:p>
            <a:pPr>
              <a:tabLst>
                <a:tab pos="0" algn="l"/>
                <a:tab pos="414728" algn="l"/>
                <a:tab pos="829457" algn="l"/>
                <a:tab pos="1244186" algn="l"/>
                <a:tab pos="1658915" algn="l"/>
                <a:tab pos="2073644" algn="l"/>
                <a:tab pos="2488373" algn="l"/>
                <a:tab pos="2903102" algn="l"/>
                <a:tab pos="3317831" algn="l"/>
                <a:tab pos="3732559" algn="l"/>
                <a:tab pos="4147288" algn="l"/>
                <a:tab pos="4562017" algn="l"/>
                <a:tab pos="4976746" algn="l"/>
                <a:tab pos="5391475" algn="l"/>
                <a:tab pos="5806204" algn="l"/>
                <a:tab pos="6220933" algn="l"/>
                <a:tab pos="6635662" algn="l"/>
                <a:tab pos="7050390" algn="l"/>
                <a:tab pos="7465119" algn="l"/>
                <a:tab pos="7879848" algn="l"/>
                <a:tab pos="8294577" algn="l"/>
              </a:tabLst>
            </a:pPr>
            <a:r>
              <a:rPr lang="en-US" dirty="0" smtClean="0"/>
              <a:t>1.3 Generate Neighbors for tuple (t1,t2,…</a:t>
            </a:r>
            <a:r>
              <a:rPr lang="en-US" dirty="0" err="1" smtClean="0"/>
              <a:t>tk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89486" y="1824916"/>
            <a:ext cx="650949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Problem</a:t>
            </a:r>
            <a:r>
              <a:rPr lang="en-US" sz="2000" dirty="0" smtClean="0"/>
              <a:t>: Given l-</a:t>
            </a:r>
            <a:r>
              <a:rPr lang="en-US" sz="2000" dirty="0" err="1" smtClean="0"/>
              <a:t>mers</a:t>
            </a:r>
            <a:r>
              <a:rPr lang="en-US" sz="2000" dirty="0" smtClean="0"/>
              <a:t> t1, t2, …, </a:t>
            </a:r>
            <a:r>
              <a:rPr lang="en-US" sz="2000" dirty="0" err="1" smtClean="0"/>
              <a:t>tk</a:t>
            </a:r>
            <a:r>
              <a:rPr lang="en-US" sz="2000" dirty="0" smtClean="0"/>
              <a:t> find all l-</a:t>
            </a:r>
            <a:r>
              <a:rPr lang="en-US" sz="2000" dirty="0" err="1" smtClean="0"/>
              <a:t>mers</a:t>
            </a:r>
            <a:r>
              <a:rPr lang="en-US" sz="2000" dirty="0" smtClean="0"/>
              <a:t> M such that for all </a:t>
            </a:r>
            <a:r>
              <a:rPr lang="en-US" sz="2000" dirty="0" err="1" smtClean="0"/>
              <a:t>i</a:t>
            </a:r>
            <a:r>
              <a:rPr lang="en-US" sz="2000" dirty="0" smtClean="0"/>
              <a:t>=1..k, </a:t>
            </a:r>
            <a:r>
              <a:rPr lang="en-US" sz="2000" dirty="0" err="1"/>
              <a:t>Hd</a:t>
            </a:r>
            <a:r>
              <a:rPr lang="en-US" sz="2000" dirty="0"/>
              <a:t>(M, </a:t>
            </a:r>
            <a:r>
              <a:rPr lang="en-US" sz="2000" dirty="0" err="1"/>
              <a:t>ti</a:t>
            </a:r>
            <a:r>
              <a:rPr lang="en-US" sz="2000" dirty="0"/>
              <a:t>) &lt;= </a:t>
            </a:r>
            <a:r>
              <a:rPr lang="en-US" sz="2000" dirty="0" smtClean="0"/>
              <a:t>d.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Algorithm </a:t>
            </a:r>
            <a:r>
              <a:rPr lang="en-US" sz="2000" b="1" dirty="0" err="1" smtClean="0"/>
              <a:t>GenerateNeighbors</a:t>
            </a:r>
            <a:r>
              <a:rPr lang="en-US" sz="2000" b="1" dirty="0" smtClean="0"/>
              <a:t>(</a:t>
            </a:r>
            <a:r>
              <a:rPr lang="en-US" sz="2000" dirty="0" smtClean="0"/>
              <a:t>p,t1,t2,..,tk, d1,d2,…,</a:t>
            </a:r>
            <a:r>
              <a:rPr lang="en-US" sz="2000" dirty="0" err="1" smtClean="0"/>
              <a:t>dk</a:t>
            </a:r>
            <a:r>
              <a:rPr lang="en-US" sz="2000" b="1" dirty="0" smtClean="0"/>
              <a:t>):</a:t>
            </a:r>
            <a:r>
              <a:rPr lang="en-US" sz="2000" dirty="0" smtClean="0"/>
              <a:t> </a:t>
            </a:r>
          </a:p>
          <a:p>
            <a:r>
              <a:rPr lang="en-US" sz="2000" b="1" dirty="0" smtClean="0"/>
              <a:t>  If</a:t>
            </a:r>
            <a:r>
              <a:rPr lang="en-US" sz="2000" dirty="0" smtClean="0"/>
              <a:t> p == l+1 </a:t>
            </a:r>
            <a:r>
              <a:rPr lang="en-US" sz="2000" b="1" dirty="0" smtClean="0"/>
              <a:t>then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b="1" dirty="0" smtClean="0"/>
              <a:t>report</a:t>
            </a:r>
            <a:r>
              <a:rPr lang="en-US" sz="2000" dirty="0" smtClean="0"/>
              <a:t> M and </a:t>
            </a:r>
            <a:r>
              <a:rPr lang="en-US" sz="2000" b="1" dirty="0" smtClean="0"/>
              <a:t>exit</a:t>
            </a:r>
            <a:r>
              <a:rPr lang="en-US" sz="2000" dirty="0" smtClean="0"/>
              <a:t>;</a:t>
            </a:r>
          </a:p>
          <a:p>
            <a:r>
              <a:rPr lang="en-US" sz="2000" b="1" dirty="0" smtClean="0"/>
              <a:t>  end</a:t>
            </a:r>
          </a:p>
          <a:p>
            <a:r>
              <a:rPr lang="en-US" sz="2000" b="1" dirty="0" smtClean="0"/>
              <a:t>  for</a:t>
            </a:r>
            <a:r>
              <a:rPr lang="en-US" sz="2000" dirty="0" smtClean="0"/>
              <a:t> a </a:t>
            </a:r>
            <a:r>
              <a:rPr lang="en-US" sz="2000" b="1" dirty="0" smtClean="0"/>
              <a:t>in</a:t>
            </a:r>
            <a:r>
              <a:rPr lang="en-US" sz="2000" dirty="0" smtClean="0"/>
              <a:t> ∑ </a:t>
            </a:r>
            <a:r>
              <a:rPr lang="en-US" sz="2000" b="1" dirty="0" smtClean="0"/>
              <a:t>do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set </a:t>
            </a:r>
            <a:r>
              <a:rPr lang="en-US" sz="2000" dirty="0" smtClean="0"/>
              <a:t>M[p]=a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let </a:t>
            </a:r>
            <a:r>
              <a:rPr lang="en-US" sz="2000" dirty="0" err="1" smtClean="0"/>
              <a:t>ti</a:t>
            </a:r>
            <a:r>
              <a:rPr lang="en-US" sz="2000" dirty="0" smtClean="0"/>
              <a:t>’=</a:t>
            </a:r>
            <a:r>
              <a:rPr lang="en-US" sz="2000" dirty="0" err="1" smtClean="0"/>
              <a:t>ti</a:t>
            </a:r>
            <a:r>
              <a:rPr lang="en-US" sz="2000" dirty="0" smtClean="0"/>
              <a:t>[2..l] </a:t>
            </a:r>
            <a:r>
              <a:rPr lang="en-US" sz="2000" b="1" dirty="0" smtClean="0"/>
              <a:t>for all </a:t>
            </a:r>
            <a:r>
              <a:rPr lang="en-US" sz="2000" dirty="0" err="1" smtClean="0"/>
              <a:t>i</a:t>
            </a:r>
            <a:r>
              <a:rPr lang="en-US" sz="2000" dirty="0" smtClean="0"/>
              <a:t>=1,k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b="1" dirty="0"/>
              <a:t>l</a:t>
            </a:r>
            <a:r>
              <a:rPr lang="en-US" sz="2000" b="1" dirty="0" smtClean="0"/>
              <a:t>et</a:t>
            </a:r>
            <a:r>
              <a:rPr lang="en-US" sz="2000" dirty="0" smtClean="0"/>
              <a:t> di’=di </a:t>
            </a:r>
            <a:r>
              <a:rPr lang="en-US" sz="2000" b="1" dirty="0" smtClean="0"/>
              <a:t>if</a:t>
            </a:r>
            <a:r>
              <a:rPr lang="en-US" sz="2000" dirty="0" smtClean="0"/>
              <a:t> a==</a:t>
            </a:r>
            <a:r>
              <a:rPr lang="en-US" sz="2000" dirty="0" err="1" smtClean="0"/>
              <a:t>ti</a:t>
            </a:r>
            <a:r>
              <a:rPr lang="en-US" sz="2000" dirty="0" smtClean="0"/>
              <a:t>[1] </a:t>
            </a:r>
            <a:r>
              <a:rPr lang="en-US" sz="2000" b="1" dirty="0" smtClean="0"/>
              <a:t>or</a:t>
            </a:r>
            <a:r>
              <a:rPr lang="en-US" sz="2000" dirty="0" smtClean="0"/>
              <a:t> di-1 </a:t>
            </a:r>
            <a:r>
              <a:rPr lang="en-US" sz="2000" b="1" dirty="0" smtClean="0"/>
              <a:t>otherwise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if not Prune(</a:t>
            </a:r>
            <a:r>
              <a:rPr lang="en-US" sz="2000" dirty="0" smtClean="0"/>
              <a:t>l-p,t1</a:t>
            </a:r>
            <a:r>
              <a:rPr lang="en-US" sz="2000" dirty="0"/>
              <a:t>’,t2’,…,tk’,d1’,d2’,…,</a:t>
            </a:r>
            <a:r>
              <a:rPr lang="en-US" sz="2000" dirty="0" err="1"/>
              <a:t>dk</a:t>
            </a:r>
            <a:r>
              <a:rPr lang="en-US" sz="2000" dirty="0" smtClean="0"/>
              <a:t>’</a:t>
            </a:r>
            <a:r>
              <a:rPr lang="en-US" sz="2000" b="1" dirty="0" smtClean="0"/>
              <a:t>) then</a:t>
            </a:r>
          </a:p>
          <a:p>
            <a:r>
              <a:rPr lang="en-US" sz="2000" b="1" dirty="0" smtClean="0"/>
              <a:t>         </a:t>
            </a:r>
            <a:r>
              <a:rPr lang="en-US" sz="2000" b="1" dirty="0" err="1" smtClean="0"/>
              <a:t>GenerateNeighbors</a:t>
            </a:r>
            <a:r>
              <a:rPr lang="en-US" sz="2000" b="1" dirty="0" smtClean="0"/>
              <a:t>(</a:t>
            </a:r>
            <a:r>
              <a:rPr lang="en-US" sz="2000" dirty="0" smtClean="0"/>
              <a:t>p+1,t1’,t2’,…,tk’,d1’,d2’,…,</a:t>
            </a:r>
            <a:r>
              <a:rPr lang="en-US" sz="2000" dirty="0" err="1" smtClean="0"/>
              <a:t>dk</a:t>
            </a:r>
            <a:r>
              <a:rPr lang="en-US" sz="2000" dirty="0" smtClean="0"/>
              <a:t>’</a:t>
            </a:r>
            <a:r>
              <a:rPr lang="en-US" sz="2000" b="1" dirty="0" smtClean="0"/>
              <a:t>)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end</a:t>
            </a:r>
            <a:endParaRPr lang="en-US" sz="2000" b="1" dirty="0"/>
          </a:p>
          <a:p>
            <a:r>
              <a:rPr lang="en-US" sz="2000" b="1" dirty="0" smtClean="0"/>
              <a:t>  end </a:t>
            </a:r>
          </a:p>
          <a:p>
            <a:r>
              <a:rPr lang="en-US" sz="2000" b="1" dirty="0" smtClean="0"/>
              <a:t>end  </a:t>
            </a:r>
            <a:endParaRPr lang="en-US" sz="20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19865" y="1458695"/>
            <a:ext cx="3025465" cy="2226384"/>
            <a:chOff x="914357" y="1365939"/>
            <a:chExt cx="3025465" cy="2226384"/>
          </a:xfrm>
        </p:grpSpPr>
        <p:sp>
          <p:nvSpPr>
            <p:cNvPr id="3" name="Rectangle 2"/>
            <p:cNvSpPr/>
            <p:nvPr/>
          </p:nvSpPr>
          <p:spPr>
            <a:xfrm>
              <a:off x="1295499" y="1814271"/>
              <a:ext cx="2644323" cy="262109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A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A</a:t>
              </a:r>
              <a:r>
                <a:rPr lang="en-US" sz="1600" dirty="0" smtClean="0">
                  <a:solidFill>
                    <a:schemeClr val="tx1"/>
                  </a:solidFill>
                </a:rPr>
                <a:t> . . . 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95499" y="2260200"/>
              <a:ext cx="2644323" cy="262109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A </a:t>
              </a:r>
              <a:r>
                <a:rPr lang="en-US" sz="1600" dirty="0">
                  <a:solidFill>
                    <a:schemeClr val="tx1"/>
                  </a:solidFill>
                </a:rPr>
                <a:t>T</a:t>
              </a:r>
              <a:r>
                <a:rPr lang="en-US" sz="1600" dirty="0" smtClean="0">
                  <a:solidFill>
                    <a:schemeClr val="tx1"/>
                  </a:solidFill>
                </a:rPr>
                <a:t> . . 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95499" y="2706129"/>
              <a:ext cx="2644323" cy="262109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C A . . 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14357" y="1763491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14357" y="2206588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t2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14357" y="2649685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t3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95499" y="3279435"/>
              <a:ext cx="2644323" cy="262109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4357" y="3222991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292987" y="1689726"/>
              <a:ext cx="2646835" cy="201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3954" y="1365939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19865" y="4144748"/>
            <a:ext cx="3025465" cy="2164105"/>
            <a:chOff x="914357" y="3634861"/>
            <a:chExt cx="3025465" cy="2164105"/>
          </a:xfrm>
        </p:grpSpPr>
        <p:sp>
          <p:nvSpPr>
            <p:cNvPr id="34" name="Rectangle 33"/>
            <p:cNvSpPr/>
            <p:nvPr/>
          </p:nvSpPr>
          <p:spPr>
            <a:xfrm>
              <a:off x="1524000" y="4020914"/>
              <a:ext cx="2415822" cy="262109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A . . . 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24000" y="4466843"/>
              <a:ext cx="2415822" cy="221313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T</a:t>
              </a:r>
              <a:r>
                <a:rPr lang="en-US" sz="1600" dirty="0" smtClean="0">
                  <a:solidFill>
                    <a:schemeClr val="tx1"/>
                  </a:solidFill>
                </a:rPr>
                <a:t> . . 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24000" y="4912773"/>
              <a:ext cx="2415822" cy="238032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</a:t>
              </a:r>
              <a:r>
                <a:rPr lang="en-US" sz="1600" dirty="0" smtClean="0">
                  <a:solidFill>
                    <a:schemeClr val="tx1"/>
                  </a:solidFill>
                </a:rPr>
                <a:t> . . 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4357" y="3970134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1’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14357" y="441323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2’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4357" y="4856328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3’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0695" y="5450277"/>
              <a:ext cx="2589127" cy="348689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A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A</a:t>
              </a:r>
              <a:r>
                <a:rPr lang="en-US" sz="1600" dirty="0" smtClean="0">
                  <a:solidFill>
                    <a:schemeClr val="tx1"/>
                  </a:solidFill>
                </a:rPr>
                <a:t> . . 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14357" y="542963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1524000" y="3927595"/>
              <a:ext cx="2415822" cy="201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333954" y="3634861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dirty="0" smtClean="0"/>
                <a:t>-1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3187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ontent Placeholder 2"/>
          <p:cNvSpPr txBox="1">
            <a:spLocks/>
          </p:cNvSpPr>
          <p:nvPr/>
        </p:nvSpPr>
        <p:spPr>
          <a:xfrm>
            <a:off x="602900" y="1580444"/>
            <a:ext cx="10549931" cy="25675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Problem:</a:t>
            </a:r>
            <a:r>
              <a:rPr lang="en-US" sz="2400" dirty="0" smtClean="0"/>
              <a:t> Given A and B, is there an M </a:t>
            </a:r>
            <a:r>
              <a:rPr lang="en-US" sz="2400" dirty="0" err="1" smtClean="0"/>
              <a:t>s.t.</a:t>
            </a:r>
            <a:r>
              <a:rPr lang="en-US" sz="2400" dirty="0" smtClean="0"/>
              <a:t>  </a:t>
            </a:r>
            <a:r>
              <a:rPr lang="en-US" sz="2400" dirty="0" err="1" smtClean="0"/>
              <a:t>Hd</a:t>
            </a:r>
            <a:r>
              <a:rPr lang="en-US" sz="2400" dirty="0" smtClean="0"/>
              <a:t>(A,M)≤d1 and </a:t>
            </a:r>
            <a:r>
              <a:rPr lang="en-US" sz="2400" dirty="0" err="1" smtClean="0"/>
              <a:t>Hd</a:t>
            </a:r>
            <a:r>
              <a:rPr lang="en-US" sz="2400" dirty="0" smtClean="0"/>
              <a:t>(B,M)≤d2?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Theorem:</a:t>
            </a:r>
            <a:r>
              <a:rPr lang="en-US" sz="2400" dirty="0" smtClean="0"/>
              <a:t> M </a:t>
            </a:r>
            <a:r>
              <a:rPr lang="en-US" sz="2400" dirty="0"/>
              <a:t>exists if and only if </a:t>
            </a:r>
            <a:r>
              <a:rPr lang="en-US" sz="2400" dirty="0" err="1"/>
              <a:t>Hd</a:t>
            </a:r>
            <a:r>
              <a:rPr lang="en-US" sz="2400" dirty="0"/>
              <a:t>(A,B)≤d1+d2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Pruning Conditions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33874" y="2360423"/>
            <a:ext cx="2205244" cy="24264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3874" y="3092065"/>
            <a:ext cx="2205244" cy="24264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933" y="2705660"/>
            <a:ext cx="2205244" cy="2426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M=?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77713" y="230277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Hd≤d1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77712" y="302872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Hd≤d2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5151818" y="2493894"/>
            <a:ext cx="1397140" cy="356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151816" y="2839021"/>
            <a:ext cx="1397142" cy="33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1"/>
            <a:endCxn id="8" idx="1"/>
          </p:cNvCxnSpPr>
          <p:nvPr/>
        </p:nvCxnSpPr>
        <p:spPr>
          <a:xfrm rot="10800000" flipV="1">
            <a:off x="2933874" y="2481747"/>
            <a:ext cx="12700" cy="73164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18248" y="264231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Hd≤d1+d2</a:t>
            </a:r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2597694" y="4256008"/>
            <a:ext cx="3378094" cy="2053302"/>
            <a:chOff x="903883" y="3772285"/>
            <a:chExt cx="3378094" cy="2053302"/>
          </a:xfrm>
        </p:grpSpPr>
        <p:sp>
          <p:nvSpPr>
            <p:cNvPr id="59" name="Rectangle 58"/>
            <p:cNvSpPr/>
            <p:nvPr/>
          </p:nvSpPr>
          <p:spPr>
            <a:xfrm>
              <a:off x="1233944" y="4216393"/>
              <a:ext cx="2192544" cy="242647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03883" y="499827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3883" y="455882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03883" y="414811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233944" y="4632070"/>
              <a:ext cx="976693" cy="242647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10637" y="4632069"/>
              <a:ext cx="1215851" cy="242647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2210637" y="4089507"/>
              <a:ext cx="121585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2210637" y="3959051"/>
              <a:ext cx="0" cy="67301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363919" y="3772285"/>
              <a:ext cx="909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Hd</a:t>
              </a:r>
              <a:r>
                <a:rPr lang="en-US" dirty="0" smtClean="0"/>
                <a:t>(A,B)</a:t>
              </a:r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235313" y="5058870"/>
              <a:ext cx="976693" cy="242647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210636" y="5057441"/>
              <a:ext cx="552661" cy="242647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2210636" y="5057441"/>
              <a:ext cx="0" cy="54953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2210637" y="5456255"/>
              <a:ext cx="552660" cy="115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275209" y="5456255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d1</a:t>
              </a: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759547" y="5058869"/>
              <a:ext cx="666941" cy="242647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2761220" y="5025318"/>
              <a:ext cx="0" cy="54953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2759547" y="5456255"/>
              <a:ext cx="66694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709046" y="5412147"/>
              <a:ext cx="1572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Hd</a:t>
              </a:r>
              <a:r>
                <a:rPr lang="en-US" dirty="0" smtClean="0"/>
                <a:t>(A,B)-d1</a:t>
              </a:r>
              <a:r>
                <a:rPr lang="en-US" dirty="0"/>
                <a:t>≤</a:t>
              </a:r>
              <a:r>
                <a:rPr lang="en-US" dirty="0" smtClean="0"/>
                <a:t>d2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09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ontent Placeholder 2"/>
          <p:cNvSpPr txBox="1">
            <a:spLocks/>
          </p:cNvSpPr>
          <p:nvPr/>
        </p:nvSpPr>
        <p:spPr>
          <a:xfrm>
            <a:off x="602900" y="1535289"/>
            <a:ext cx="10549931" cy="44782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Problem:</a:t>
            </a:r>
            <a:r>
              <a:rPr lang="en-US" sz="2000" dirty="0" smtClean="0"/>
              <a:t> Given A, B and C, is there an M </a:t>
            </a:r>
            <a:r>
              <a:rPr lang="en-US" sz="2000" dirty="0" err="1" smtClean="0"/>
              <a:t>s.t.</a:t>
            </a:r>
            <a:r>
              <a:rPr lang="en-US" sz="2000" dirty="0" smtClean="0"/>
              <a:t>  </a:t>
            </a:r>
            <a:r>
              <a:rPr lang="en-US" sz="2000" dirty="0" err="1" smtClean="0"/>
              <a:t>Hd</a:t>
            </a:r>
            <a:r>
              <a:rPr lang="en-US" sz="2000" dirty="0" smtClean="0"/>
              <a:t>(A,M)≤d1, </a:t>
            </a:r>
            <a:r>
              <a:rPr lang="en-US" sz="2000" dirty="0" err="1" smtClean="0"/>
              <a:t>Hd</a:t>
            </a:r>
            <a:r>
              <a:rPr lang="en-US" sz="2000" dirty="0" smtClean="0"/>
              <a:t>(B,M)≤d2 and </a:t>
            </a:r>
            <a:r>
              <a:rPr lang="en-US" sz="2000" dirty="0" err="1" smtClean="0"/>
              <a:t>Hd</a:t>
            </a:r>
            <a:r>
              <a:rPr lang="en-US" sz="2000" dirty="0" smtClean="0"/>
              <a:t>(C,M)≤d3?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Theorem:</a:t>
            </a:r>
            <a:r>
              <a:rPr lang="en-US" sz="2000" dirty="0" smtClean="0"/>
              <a:t> M </a:t>
            </a:r>
            <a:r>
              <a:rPr lang="en-US" sz="2000" dirty="0"/>
              <a:t>exists if and only </a:t>
            </a:r>
            <a:r>
              <a:rPr lang="en-US" sz="2000" dirty="0" smtClean="0"/>
              <a:t>if: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1. </a:t>
            </a:r>
            <a:r>
              <a:rPr lang="en-US" sz="2000" dirty="0" err="1" smtClean="0"/>
              <a:t>Hd</a:t>
            </a:r>
            <a:r>
              <a:rPr lang="en-US" sz="2000" dirty="0" smtClean="0"/>
              <a:t>(A,B</a:t>
            </a:r>
            <a:r>
              <a:rPr lang="en-US" sz="2000" dirty="0"/>
              <a:t>)≤</a:t>
            </a:r>
            <a:r>
              <a:rPr lang="en-US" sz="2000" dirty="0" smtClean="0"/>
              <a:t>d1+d2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2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Hd</a:t>
            </a:r>
            <a:r>
              <a:rPr lang="en-US" sz="2000" dirty="0" smtClean="0"/>
              <a:t>(B,C)</a:t>
            </a:r>
            <a:r>
              <a:rPr lang="en-US" sz="2000" dirty="0"/>
              <a:t>≤</a:t>
            </a:r>
            <a:r>
              <a:rPr lang="en-US" sz="2000" dirty="0" smtClean="0"/>
              <a:t>d2+d3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3. </a:t>
            </a:r>
            <a:r>
              <a:rPr lang="en-US" sz="2000" dirty="0" err="1" smtClean="0"/>
              <a:t>Hd</a:t>
            </a:r>
            <a:r>
              <a:rPr lang="en-US" sz="2000" dirty="0" smtClean="0"/>
              <a:t>(A,C)</a:t>
            </a:r>
            <a:r>
              <a:rPr lang="en-US" sz="2000" dirty="0"/>
              <a:t>≤</a:t>
            </a:r>
            <a:r>
              <a:rPr lang="en-US" sz="2000" dirty="0" smtClean="0"/>
              <a:t>d1+d3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4</a:t>
            </a:r>
            <a:r>
              <a:rPr lang="en-US" sz="2000" dirty="0"/>
              <a:t>.</a:t>
            </a:r>
            <a:r>
              <a:rPr lang="en-US" sz="2000" dirty="0" smtClean="0"/>
              <a:t> Cd(A,B,C)≤d1+d2+d3</a:t>
            </a:r>
          </a:p>
          <a:p>
            <a:pPr marL="0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here </a:t>
            </a:r>
          </a:p>
          <a:p>
            <a:pPr marL="0" indent="0">
              <a:buNone/>
            </a:pPr>
            <a:r>
              <a:rPr lang="en-US" sz="2000" dirty="0" smtClean="0"/>
              <a:t>     Cd(A,B,C)=n1+n2+n3+2*n4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Pruning Conditions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968859" y="1928559"/>
            <a:ext cx="6092367" cy="1250412"/>
            <a:chOff x="4365534" y="1983812"/>
            <a:chExt cx="6092367" cy="1250412"/>
          </a:xfrm>
        </p:grpSpPr>
        <p:cxnSp>
          <p:nvCxnSpPr>
            <p:cNvPr id="53" name="Straight Connector 52"/>
            <p:cNvCxnSpPr>
              <a:stCxn id="9" idx="1"/>
            </p:cNvCxnSpPr>
            <p:nvPr/>
          </p:nvCxnSpPr>
          <p:spPr>
            <a:xfrm flipH="1">
              <a:off x="6570778" y="2562744"/>
              <a:ext cx="1681879" cy="31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4365534" y="2066591"/>
              <a:ext cx="2205244" cy="242647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365534" y="2499397"/>
              <a:ext cx="2205244" cy="242647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252657" y="2441420"/>
              <a:ext cx="2205244" cy="242647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M=?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52698" y="1983812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Hd≤d1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52698" y="2299297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Hd≤d2</a:t>
              </a:r>
              <a:endParaRPr lang="en-US" dirty="0"/>
            </a:p>
          </p:txBody>
        </p:sp>
        <p:cxnSp>
          <p:nvCxnSpPr>
            <p:cNvPr id="51" name="Straight Connector 50"/>
            <p:cNvCxnSpPr>
              <a:stCxn id="5" idx="3"/>
              <a:endCxn id="9" idx="1"/>
            </p:cNvCxnSpPr>
            <p:nvPr/>
          </p:nvCxnSpPr>
          <p:spPr>
            <a:xfrm>
              <a:off x="6570778" y="2187915"/>
              <a:ext cx="1681879" cy="374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4365534" y="2931261"/>
              <a:ext cx="2205244" cy="242647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/>
            <p:cNvCxnSpPr>
              <a:stCxn id="9" idx="1"/>
              <a:endCxn id="32" idx="3"/>
            </p:cNvCxnSpPr>
            <p:nvPr/>
          </p:nvCxnSpPr>
          <p:spPr>
            <a:xfrm flipH="1">
              <a:off x="6570778" y="2562744"/>
              <a:ext cx="1681879" cy="489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752698" y="2864892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Hd≤d3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02152" y="3084841"/>
            <a:ext cx="6065725" cy="1725910"/>
            <a:chOff x="4390863" y="3479956"/>
            <a:chExt cx="6065725" cy="1725910"/>
          </a:xfrm>
        </p:grpSpPr>
        <p:sp>
          <p:nvSpPr>
            <p:cNvPr id="41" name="Rectangle 40"/>
            <p:cNvSpPr/>
            <p:nvPr/>
          </p:nvSpPr>
          <p:spPr>
            <a:xfrm>
              <a:off x="4739419" y="3911648"/>
              <a:ext cx="694400" cy="208183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92826" y="3911648"/>
              <a:ext cx="643960" cy="208183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14922" y="4917319"/>
              <a:ext cx="697988" cy="208183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23616" y="4374173"/>
              <a:ext cx="694398" cy="208183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718512" y="4374173"/>
              <a:ext cx="694398" cy="208183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90863" y="383523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94871" y="429359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95672" y="483653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5419102" y="3780387"/>
              <a:ext cx="558796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466292" y="3479956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n1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31075" y="3479956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n2</a:t>
              </a:r>
              <a:endParaRPr lang="en-US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6054346" y="3780387"/>
              <a:ext cx="622318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739471" y="3780387"/>
              <a:ext cx="631796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4744136" y="3780387"/>
              <a:ext cx="622885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846711" y="3479956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n0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40914" y="3479956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n3</a:t>
              </a:r>
              <a:endParaRPr lang="en-US" dirty="0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7428410" y="3780387"/>
              <a:ext cx="2989662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430909" y="3479956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n4</a:t>
              </a:r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421036" y="4374173"/>
              <a:ext cx="3035552" cy="210093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415779" y="4917319"/>
              <a:ext cx="3040809" cy="208183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35947" y="4917319"/>
              <a:ext cx="1989526" cy="208183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35947" y="4375099"/>
              <a:ext cx="1292921" cy="208183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37262" y="3911648"/>
              <a:ext cx="4419326" cy="208183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5404115" y="3314770"/>
            <a:ext cx="3550" cy="15049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053393" y="3314770"/>
            <a:ext cx="3227" cy="15049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736376" y="3314770"/>
            <a:ext cx="3227" cy="15049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431414" y="3314770"/>
            <a:ext cx="3227" cy="15049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370092" y="4805474"/>
            <a:ext cx="7534391" cy="618157"/>
            <a:chOff x="4358803" y="5155433"/>
            <a:chExt cx="7534391" cy="618157"/>
          </a:xfrm>
        </p:grpSpPr>
        <p:sp>
          <p:nvSpPr>
            <p:cNvPr id="100" name="TextBox 99"/>
            <p:cNvSpPr txBox="1"/>
            <p:nvPr/>
          </p:nvSpPr>
          <p:spPr>
            <a:xfrm>
              <a:off x="7425805" y="5155433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n1+n4-d1</a:t>
              </a:r>
              <a:endParaRPr lang="en-US" sz="14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35589" y="5486853"/>
              <a:ext cx="3580365" cy="208183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358803" y="540159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endParaRPr lang="en-US" dirty="0" smtClean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7428749" y="5421335"/>
              <a:ext cx="876752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8321442" y="5486853"/>
              <a:ext cx="961771" cy="208183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274635" y="5486853"/>
              <a:ext cx="924244" cy="208183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8325766" y="5421335"/>
              <a:ext cx="914215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9293071" y="5421335"/>
              <a:ext cx="902813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8366771" y="5155433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</a:t>
              </a:r>
              <a:r>
                <a:rPr lang="en-US" sz="1400" dirty="0" smtClean="0"/>
                <a:t>2+n4-d2</a:t>
              </a:r>
              <a:endParaRPr lang="en-US" sz="14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293513" y="5155433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n3+n4-d3</a:t>
              </a:r>
              <a:endParaRPr lang="en-US" sz="14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0198148" y="5485788"/>
              <a:ext cx="258440" cy="210312"/>
            </a:xfrm>
            <a:prstGeom prst="rect">
              <a:avLst/>
            </a:prstGeom>
            <a:solidFill>
              <a:srgbClr val="7030A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498260" y="5404258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</a:t>
              </a:r>
              <a:r>
                <a:rPr lang="en-US" baseline="-25000" dirty="0" err="1" smtClean="0"/>
                <a:t>i</a:t>
              </a:r>
              <a:r>
                <a:rPr lang="en-US" dirty="0" smtClean="0"/>
                <a:t>&lt;d</a:t>
              </a:r>
              <a:r>
                <a:rPr lang="en-US" baseline="-25000" dirty="0" smtClean="0"/>
                <a:t>i</a:t>
              </a:r>
              <a:r>
                <a:rPr lang="en-US" dirty="0" smtClean="0"/>
                <a:t>, </a:t>
              </a:r>
              <a:r>
                <a:rPr lang="en-US" dirty="0" err="1" smtClean="0"/>
                <a:t>i</a:t>
              </a:r>
              <a:r>
                <a:rPr lang="en-US" dirty="0" smtClean="0"/>
                <a:t>=1,2,3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370092" y="5397403"/>
            <a:ext cx="6901318" cy="622704"/>
            <a:chOff x="4358803" y="5724784"/>
            <a:chExt cx="6901318" cy="622704"/>
          </a:xfrm>
        </p:grpSpPr>
        <p:sp>
          <p:nvSpPr>
            <p:cNvPr id="76" name="Rectangle 75"/>
            <p:cNvSpPr/>
            <p:nvPr/>
          </p:nvSpPr>
          <p:spPr>
            <a:xfrm>
              <a:off x="5704435" y="6064986"/>
              <a:ext cx="333758" cy="208183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037262" y="6064986"/>
              <a:ext cx="4419326" cy="208183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735589" y="6064986"/>
              <a:ext cx="1020940" cy="208183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58803" y="597815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endParaRPr lang="en-US" dirty="0" smtClean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99239" y="5724784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5419102" y="5983286"/>
              <a:ext cx="337427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0501580" y="5940673"/>
                  <a:ext cx="7585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r>
                    <a:rPr lang="en-US" baseline="-250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 smtClean="0"/>
                    <a:t>d</a:t>
                  </a:r>
                  <a:r>
                    <a:rPr lang="en-US" baseline="-25000" dirty="0" smtClean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1580" y="5940673"/>
                  <a:ext cx="75854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25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8" name="Straight Connector 107"/>
          <p:cNvCxnSpPr/>
          <p:nvPr/>
        </p:nvCxnSpPr>
        <p:spPr>
          <a:xfrm>
            <a:off x="5404115" y="4737936"/>
            <a:ext cx="3550" cy="124372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053393" y="4737936"/>
            <a:ext cx="3227" cy="124372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736376" y="4737936"/>
            <a:ext cx="3227" cy="124372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431414" y="4737936"/>
            <a:ext cx="3227" cy="124372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393338" y="6030622"/>
            <a:ext cx="350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Hd</a:t>
            </a:r>
            <a:r>
              <a:rPr lang="en-US" dirty="0" smtClean="0"/>
              <a:t>(M,B) = </a:t>
            </a:r>
            <a:r>
              <a:rPr lang="en-US" dirty="0" err="1" smtClean="0"/>
              <a:t>Hd</a:t>
            </a:r>
            <a:r>
              <a:rPr lang="en-US" dirty="0" smtClean="0"/>
              <a:t>(A,B)-d</a:t>
            </a:r>
            <a:r>
              <a:rPr lang="en-US" baseline="-25000" dirty="0" smtClean="0"/>
              <a:t>1 </a:t>
            </a:r>
            <a:r>
              <a:rPr lang="en-US" dirty="0" smtClean="0"/>
              <a:t>≤ d2  (from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3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245"/>
            <a:ext cx="10085861" cy="526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1753</Words>
  <Application>Microsoft Office PowerPoint</Application>
  <PresentationFormat>Widescreen</PresentationFormat>
  <Paragraphs>509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Courant</vt:lpstr>
      <vt:lpstr>Courier New</vt:lpstr>
      <vt:lpstr>WenQuanYi Micro Hei</vt:lpstr>
      <vt:lpstr>Office Theme</vt:lpstr>
      <vt:lpstr>DOCTORAL DISSERTATION ORAL DEFENSE Data Structures and Algorithms for the Identification of Biological Patterns </vt:lpstr>
      <vt:lpstr>Overview</vt:lpstr>
      <vt:lpstr>1. Planted Motif Search</vt:lpstr>
      <vt:lpstr>1.1 Previous Work</vt:lpstr>
      <vt:lpstr>1.2 Generate Tuples (t1,t2,…tk)</vt:lpstr>
      <vt:lpstr>1.3 Generate Neighbors for tuple (t1,t2,…tk)</vt:lpstr>
      <vt:lpstr>1.4 Pruning Conditions</vt:lpstr>
      <vt:lpstr>1.4 Pruning Conditions</vt:lpstr>
      <vt:lpstr>1.5 Results</vt:lpstr>
      <vt:lpstr>1.5 Results</vt:lpstr>
      <vt:lpstr>2. Suffix Array Construction Algorithms</vt:lpstr>
      <vt:lpstr>2.1 Previous Work</vt:lpstr>
      <vt:lpstr>2.1 Manber and Myers’ Algorithm</vt:lpstr>
      <vt:lpstr>2.2 RadixSA - Our Algorithm</vt:lpstr>
      <vt:lpstr>2.2 Radix Sort Speedup</vt:lpstr>
      <vt:lpstr>Results</vt:lpstr>
      <vt:lpstr>2.4 Average Accesses per Suffix</vt:lpstr>
      <vt:lpstr>3. Pattern matching with k mismatches</vt:lpstr>
      <vt:lpstr>3.2 Kangaroo Method [Galil &amp; Giancarlo ‘86]</vt:lpstr>
      <vt:lpstr>3.3 Marking [Abrahamson ‘87]</vt:lpstr>
      <vt:lpstr>3.4 Convolution [Abrahamson ‘87]</vt:lpstr>
      <vt:lpstr>3.5 Filtering [Amir ‘04]</vt:lpstr>
      <vt:lpstr>3.6 Knapsack k-mismatches (Our Algorithm)</vt:lpstr>
      <vt:lpstr>3.7 Knapsack k-mismatches with wildcards</vt:lpstr>
      <vt:lpstr>3.8 Results</vt:lpstr>
      <vt:lpstr>3.8 Results</vt:lpstr>
      <vt:lpstr>References</vt:lpstr>
    </vt:vector>
  </TitlesOfParts>
  <Company>University of Connecticut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DISSERTATION PROPOSAL FOR THE DOCTORAL DEGREE Data Structures and Algorithms for the Identification of Biological Patterns </dc:title>
  <dc:creator>Nicolae, Marius</dc:creator>
  <cp:lastModifiedBy>Nicolae, Marius</cp:lastModifiedBy>
  <cp:revision>280</cp:revision>
  <dcterms:created xsi:type="dcterms:W3CDTF">2015-12-10T16:36:05Z</dcterms:created>
  <dcterms:modified xsi:type="dcterms:W3CDTF">2016-03-30T20:36:44Z</dcterms:modified>
</cp:coreProperties>
</file>