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261" r:id="rId5"/>
    <p:sldId id="262" r:id="rId6"/>
    <p:sldId id="263" r:id="rId7"/>
    <p:sldId id="264" r:id="rId8"/>
    <p:sldId id="265" r:id="rId9"/>
    <p:sldId id="266" r:id="rId10"/>
    <p:sldId id="267" r:id="rId11"/>
    <p:sldId id="277" r:id="rId12"/>
    <p:sldId id="268" r:id="rId13"/>
    <p:sldId id="271" r:id="rId14"/>
    <p:sldId id="272" r:id="rId15"/>
    <p:sldId id="273" r:id="rId16"/>
    <p:sldId id="276" r:id="rId17"/>
    <p:sldId id="278" r:id="rId18"/>
    <p:sldId id="274" r:id="rId19"/>
    <p:sldId id="275"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snapToGrid="0">
      <p:cViewPr varScale="1">
        <p:scale>
          <a:sx n="91" d="100"/>
          <a:sy n="91" d="100"/>
        </p:scale>
        <p:origin x="370"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7C199-00D4-4622-82FD-A264BDC21FA0}"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B03D6-5694-4B71-B5B8-F8034E324D9E}" type="slidenum">
              <a:rPr lang="en-US" smtClean="0"/>
              <a:t>‹#›</a:t>
            </a:fld>
            <a:endParaRPr lang="en-US"/>
          </a:p>
        </p:txBody>
      </p:sp>
    </p:spTree>
    <p:extLst>
      <p:ext uri="{BB962C8B-B14F-4D97-AF65-F5344CB8AC3E}">
        <p14:creationId xmlns:p14="http://schemas.microsoft.com/office/powerpoint/2010/main" val="2535393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B03D6-5694-4B71-B5B8-F8034E324D9E}" type="slidenum">
              <a:rPr lang="en-US" smtClean="0"/>
              <a:t>4</a:t>
            </a:fld>
            <a:endParaRPr lang="en-US"/>
          </a:p>
        </p:txBody>
      </p:sp>
    </p:spTree>
    <p:extLst>
      <p:ext uri="{BB962C8B-B14F-4D97-AF65-F5344CB8AC3E}">
        <p14:creationId xmlns:p14="http://schemas.microsoft.com/office/powerpoint/2010/main" val="284978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B03D6-5694-4B71-B5B8-F8034E324D9E}" type="slidenum">
              <a:rPr lang="en-US" smtClean="0"/>
              <a:t>13</a:t>
            </a:fld>
            <a:endParaRPr lang="en-US"/>
          </a:p>
        </p:txBody>
      </p:sp>
    </p:spTree>
    <p:extLst>
      <p:ext uri="{BB962C8B-B14F-4D97-AF65-F5344CB8AC3E}">
        <p14:creationId xmlns:p14="http://schemas.microsoft.com/office/powerpoint/2010/main" val="365898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B03D6-5694-4B71-B5B8-F8034E324D9E}" type="slidenum">
              <a:rPr lang="en-US" smtClean="0"/>
              <a:t>14</a:t>
            </a:fld>
            <a:endParaRPr lang="en-US"/>
          </a:p>
        </p:txBody>
      </p:sp>
    </p:spTree>
    <p:extLst>
      <p:ext uri="{BB962C8B-B14F-4D97-AF65-F5344CB8AC3E}">
        <p14:creationId xmlns:p14="http://schemas.microsoft.com/office/powerpoint/2010/main" val="244546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B03D6-5694-4B71-B5B8-F8034E324D9E}" type="slidenum">
              <a:rPr lang="en-US" smtClean="0"/>
              <a:t>15</a:t>
            </a:fld>
            <a:endParaRPr lang="en-US"/>
          </a:p>
        </p:txBody>
      </p:sp>
    </p:spTree>
    <p:extLst>
      <p:ext uri="{BB962C8B-B14F-4D97-AF65-F5344CB8AC3E}">
        <p14:creationId xmlns:p14="http://schemas.microsoft.com/office/powerpoint/2010/main" val="10242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B03D6-5694-4B71-B5B8-F8034E324D9E}" type="slidenum">
              <a:rPr lang="en-US" smtClean="0"/>
              <a:t>16</a:t>
            </a:fld>
            <a:endParaRPr lang="en-US"/>
          </a:p>
        </p:txBody>
      </p:sp>
    </p:spTree>
    <p:extLst>
      <p:ext uri="{BB962C8B-B14F-4D97-AF65-F5344CB8AC3E}">
        <p14:creationId xmlns:p14="http://schemas.microsoft.com/office/powerpoint/2010/main" val="289763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B03D6-5694-4B71-B5B8-F8034E324D9E}" type="slidenum">
              <a:rPr lang="en-US" smtClean="0"/>
              <a:t>17</a:t>
            </a:fld>
            <a:endParaRPr lang="en-US"/>
          </a:p>
        </p:txBody>
      </p:sp>
    </p:spTree>
    <p:extLst>
      <p:ext uri="{BB962C8B-B14F-4D97-AF65-F5344CB8AC3E}">
        <p14:creationId xmlns:p14="http://schemas.microsoft.com/office/powerpoint/2010/main" val="2211861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B03D6-5694-4B71-B5B8-F8034E324D9E}" type="slidenum">
              <a:rPr lang="en-US" smtClean="0"/>
              <a:t>18</a:t>
            </a:fld>
            <a:endParaRPr lang="en-US"/>
          </a:p>
        </p:txBody>
      </p:sp>
    </p:spTree>
    <p:extLst>
      <p:ext uri="{BB962C8B-B14F-4D97-AF65-F5344CB8AC3E}">
        <p14:creationId xmlns:p14="http://schemas.microsoft.com/office/powerpoint/2010/main" val="75859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B03D6-5694-4B71-B5B8-F8034E324D9E}" type="slidenum">
              <a:rPr lang="en-US" smtClean="0"/>
              <a:t>19</a:t>
            </a:fld>
            <a:endParaRPr lang="en-US"/>
          </a:p>
        </p:txBody>
      </p:sp>
    </p:spTree>
    <p:extLst>
      <p:ext uri="{BB962C8B-B14F-4D97-AF65-F5344CB8AC3E}">
        <p14:creationId xmlns:p14="http://schemas.microsoft.com/office/powerpoint/2010/main" val="1323367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B03D6-5694-4B71-B5B8-F8034E324D9E}" type="slidenum">
              <a:rPr lang="en-US" smtClean="0"/>
              <a:t>20</a:t>
            </a:fld>
            <a:endParaRPr lang="en-US"/>
          </a:p>
        </p:txBody>
      </p:sp>
    </p:spTree>
    <p:extLst>
      <p:ext uri="{BB962C8B-B14F-4D97-AF65-F5344CB8AC3E}">
        <p14:creationId xmlns:p14="http://schemas.microsoft.com/office/powerpoint/2010/main" val="138653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AA04-4CC1-D475-80B6-EF7A8E0191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2AB86A-73BC-E9CB-583A-A3AC85C5E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88252-15AC-A358-E80C-F94DEF39CAF3}"/>
              </a:ext>
            </a:extLst>
          </p:cNvPr>
          <p:cNvSpPr>
            <a:spLocks noGrp="1"/>
          </p:cNvSpPr>
          <p:nvPr>
            <p:ph type="dt" sz="half" idx="10"/>
          </p:nvPr>
        </p:nvSpPr>
        <p:spPr/>
        <p:txBody>
          <a:bodyPr/>
          <a:lstStyle/>
          <a:p>
            <a:fld id="{38E5E104-BBBE-4B43-A95C-503C5059E41D}" type="datetimeFigureOut">
              <a:rPr lang="en-US" smtClean="0"/>
              <a:t>7/16/2024</a:t>
            </a:fld>
            <a:endParaRPr lang="en-US"/>
          </a:p>
        </p:txBody>
      </p:sp>
      <p:sp>
        <p:nvSpPr>
          <p:cNvPr id="5" name="Footer Placeholder 4">
            <a:extLst>
              <a:ext uri="{FF2B5EF4-FFF2-40B4-BE49-F238E27FC236}">
                <a16:creationId xmlns:a16="http://schemas.microsoft.com/office/drawing/2014/main" id="{785631C8-6874-3375-F4EF-3CD6714F9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80A87-5C0B-F5E1-A395-8FB0DFEA8CE7}"/>
              </a:ext>
            </a:extLst>
          </p:cNvPr>
          <p:cNvSpPr>
            <a:spLocks noGrp="1"/>
          </p:cNvSpPr>
          <p:nvPr>
            <p:ph type="sldNum" sz="quarter" idx="12"/>
          </p:nvPr>
        </p:nvSpPr>
        <p:spPr/>
        <p:txBody>
          <a:bodyPr/>
          <a:lstStyle/>
          <a:p>
            <a:fld id="{748532DB-9B4C-4439-A7B3-42C0C4476293}" type="slidenum">
              <a:rPr lang="en-US" smtClean="0"/>
              <a:t>‹#›</a:t>
            </a:fld>
            <a:endParaRPr lang="en-US"/>
          </a:p>
        </p:txBody>
      </p:sp>
    </p:spTree>
    <p:extLst>
      <p:ext uri="{BB962C8B-B14F-4D97-AF65-F5344CB8AC3E}">
        <p14:creationId xmlns:p14="http://schemas.microsoft.com/office/powerpoint/2010/main" val="426341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4F2B-8FA0-462E-7F48-2548C06029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D2CA8C-8E8F-B72C-57D9-B687C2B947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A6651-5A0C-23F2-7930-4CECB4CB7981}"/>
              </a:ext>
            </a:extLst>
          </p:cNvPr>
          <p:cNvSpPr>
            <a:spLocks noGrp="1"/>
          </p:cNvSpPr>
          <p:nvPr>
            <p:ph type="dt" sz="half" idx="10"/>
          </p:nvPr>
        </p:nvSpPr>
        <p:spPr/>
        <p:txBody>
          <a:bodyPr/>
          <a:lstStyle/>
          <a:p>
            <a:fld id="{38E5E104-BBBE-4B43-A95C-503C5059E41D}" type="datetimeFigureOut">
              <a:rPr lang="en-US" smtClean="0"/>
              <a:t>7/16/2024</a:t>
            </a:fld>
            <a:endParaRPr lang="en-US"/>
          </a:p>
        </p:txBody>
      </p:sp>
      <p:sp>
        <p:nvSpPr>
          <p:cNvPr id="5" name="Footer Placeholder 4">
            <a:extLst>
              <a:ext uri="{FF2B5EF4-FFF2-40B4-BE49-F238E27FC236}">
                <a16:creationId xmlns:a16="http://schemas.microsoft.com/office/drawing/2014/main" id="{8C831EC1-F4AF-087E-332D-04106F5C5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F22D7-E2B4-264C-037E-6E46F7924DD4}"/>
              </a:ext>
            </a:extLst>
          </p:cNvPr>
          <p:cNvSpPr>
            <a:spLocks noGrp="1"/>
          </p:cNvSpPr>
          <p:nvPr>
            <p:ph type="sldNum" sz="quarter" idx="12"/>
          </p:nvPr>
        </p:nvSpPr>
        <p:spPr/>
        <p:txBody>
          <a:bodyPr/>
          <a:lstStyle/>
          <a:p>
            <a:fld id="{748532DB-9B4C-4439-A7B3-42C0C4476293}" type="slidenum">
              <a:rPr lang="en-US" smtClean="0"/>
              <a:t>‹#›</a:t>
            </a:fld>
            <a:endParaRPr lang="en-US"/>
          </a:p>
        </p:txBody>
      </p:sp>
    </p:spTree>
    <p:extLst>
      <p:ext uri="{BB962C8B-B14F-4D97-AF65-F5344CB8AC3E}">
        <p14:creationId xmlns:p14="http://schemas.microsoft.com/office/powerpoint/2010/main" val="244697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C2E4F6-34BE-3E6A-2954-ABC2B46834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0ACBD-1136-3A40-E8A3-209DC9D3D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2DB22-951C-F93C-D70A-859ECE83346C}"/>
              </a:ext>
            </a:extLst>
          </p:cNvPr>
          <p:cNvSpPr>
            <a:spLocks noGrp="1"/>
          </p:cNvSpPr>
          <p:nvPr>
            <p:ph type="dt" sz="half" idx="10"/>
          </p:nvPr>
        </p:nvSpPr>
        <p:spPr/>
        <p:txBody>
          <a:bodyPr/>
          <a:lstStyle/>
          <a:p>
            <a:fld id="{38E5E104-BBBE-4B43-A95C-503C5059E41D}" type="datetimeFigureOut">
              <a:rPr lang="en-US" smtClean="0"/>
              <a:t>7/16/2024</a:t>
            </a:fld>
            <a:endParaRPr lang="en-US"/>
          </a:p>
        </p:txBody>
      </p:sp>
      <p:sp>
        <p:nvSpPr>
          <p:cNvPr id="5" name="Footer Placeholder 4">
            <a:extLst>
              <a:ext uri="{FF2B5EF4-FFF2-40B4-BE49-F238E27FC236}">
                <a16:creationId xmlns:a16="http://schemas.microsoft.com/office/drawing/2014/main" id="{97566140-689D-BE8D-7708-0AB556309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DA45C-B46E-C63E-71F8-3BB36568ACC9}"/>
              </a:ext>
            </a:extLst>
          </p:cNvPr>
          <p:cNvSpPr>
            <a:spLocks noGrp="1"/>
          </p:cNvSpPr>
          <p:nvPr>
            <p:ph type="sldNum" sz="quarter" idx="12"/>
          </p:nvPr>
        </p:nvSpPr>
        <p:spPr/>
        <p:txBody>
          <a:bodyPr/>
          <a:lstStyle/>
          <a:p>
            <a:fld id="{748532DB-9B4C-4439-A7B3-42C0C4476293}" type="slidenum">
              <a:rPr lang="en-US" smtClean="0"/>
              <a:t>‹#›</a:t>
            </a:fld>
            <a:endParaRPr lang="en-US"/>
          </a:p>
        </p:txBody>
      </p:sp>
    </p:spTree>
    <p:extLst>
      <p:ext uri="{BB962C8B-B14F-4D97-AF65-F5344CB8AC3E}">
        <p14:creationId xmlns:p14="http://schemas.microsoft.com/office/powerpoint/2010/main" val="64644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7DA2-76D1-6602-29C0-A3199387C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8FA1A-933A-7420-F865-A269633E8F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99E02-AA49-A2CB-61C4-23ADB743A10E}"/>
              </a:ext>
            </a:extLst>
          </p:cNvPr>
          <p:cNvSpPr>
            <a:spLocks noGrp="1"/>
          </p:cNvSpPr>
          <p:nvPr>
            <p:ph type="dt" sz="half" idx="10"/>
          </p:nvPr>
        </p:nvSpPr>
        <p:spPr/>
        <p:txBody>
          <a:bodyPr/>
          <a:lstStyle/>
          <a:p>
            <a:fld id="{38E5E104-BBBE-4B43-A95C-503C5059E41D}" type="datetimeFigureOut">
              <a:rPr lang="en-US" smtClean="0"/>
              <a:t>7/16/2024</a:t>
            </a:fld>
            <a:endParaRPr lang="en-US"/>
          </a:p>
        </p:txBody>
      </p:sp>
      <p:sp>
        <p:nvSpPr>
          <p:cNvPr id="5" name="Footer Placeholder 4">
            <a:extLst>
              <a:ext uri="{FF2B5EF4-FFF2-40B4-BE49-F238E27FC236}">
                <a16:creationId xmlns:a16="http://schemas.microsoft.com/office/drawing/2014/main" id="{BBE8319E-3532-DBD9-EF75-E1F743554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41B61-BC22-8D66-CA88-60C191EE749E}"/>
              </a:ext>
            </a:extLst>
          </p:cNvPr>
          <p:cNvSpPr>
            <a:spLocks noGrp="1"/>
          </p:cNvSpPr>
          <p:nvPr>
            <p:ph type="sldNum" sz="quarter" idx="12"/>
          </p:nvPr>
        </p:nvSpPr>
        <p:spPr/>
        <p:txBody>
          <a:bodyPr/>
          <a:lstStyle/>
          <a:p>
            <a:fld id="{748532DB-9B4C-4439-A7B3-42C0C4476293}" type="slidenum">
              <a:rPr lang="en-US" smtClean="0"/>
              <a:t>‹#›</a:t>
            </a:fld>
            <a:endParaRPr lang="en-US"/>
          </a:p>
        </p:txBody>
      </p:sp>
    </p:spTree>
    <p:extLst>
      <p:ext uri="{BB962C8B-B14F-4D97-AF65-F5344CB8AC3E}">
        <p14:creationId xmlns:p14="http://schemas.microsoft.com/office/powerpoint/2010/main" val="15618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1197-40D3-7DCE-1492-EEB2A561A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F1ADE7-0BCD-83E5-E403-D73997326C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F52CD3-9F54-9851-7F96-2E283AF2EC02}"/>
              </a:ext>
            </a:extLst>
          </p:cNvPr>
          <p:cNvSpPr>
            <a:spLocks noGrp="1"/>
          </p:cNvSpPr>
          <p:nvPr>
            <p:ph type="dt" sz="half" idx="10"/>
          </p:nvPr>
        </p:nvSpPr>
        <p:spPr/>
        <p:txBody>
          <a:bodyPr/>
          <a:lstStyle/>
          <a:p>
            <a:fld id="{38E5E104-BBBE-4B43-A95C-503C5059E41D}" type="datetimeFigureOut">
              <a:rPr lang="en-US" smtClean="0"/>
              <a:t>7/16/2024</a:t>
            </a:fld>
            <a:endParaRPr lang="en-US"/>
          </a:p>
        </p:txBody>
      </p:sp>
      <p:sp>
        <p:nvSpPr>
          <p:cNvPr id="5" name="Footer Placeholder 4">
            <a:extLst>
              <a:ext uri="{FF2B5EF4-FFF2-40B4-BE49-F238E27FC236}">
                <a16:creationId xmlns:a16="http://schemas.microsoft.com/office/drawing/2014/main" id="{3B96B220-E3D8-D66F-07FE-BAC27D7F1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EB9CF-8312-FF66-F738-E3B0DB7F658A}"/>
              </a:ext>
            </a:extLst>
          </p:cNvPr>
          <p:cNvSpPr>
            <a:spLocks noGrp="1"/>
          </p:cNvSpPr>
          <p:nvPr>
            <p:ph type="sldNum" sz="quarter" idx="12"/>
          </p:nvPr>
        </p:nvSpPr>
        <p:spPr/>
        <p:txBody>
          <a:bodyPr/>
          <a:lstStyle/>
          <a:p>
            <a:fld id="{748532DB-9B4C-4439-A7B3-42C0C4476293}" type="slidenum">
              <a:rPr lang="en-US" smtClean="0"/>
              <a:t>‹#›</a:t>
            </a:fld>
            <a:endParaRPr lang="en-US"/>
          </a:p>
        </p:txBody>
      </p:sp>
    </p:spTree>
    <p:extLst>
      <p:ext uri="{BB962C8B-B14F-4D97-AF65-F5344CB8AC3E}">
        <p14:creationId xmlns:p14="http://schemas.microsoft.com/office/powerpoint/2010/main" val="209352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4BAA-9178-7E19-4613-F60953B55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D6C0D9-8B2F-5E13-7917-CA83E0316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E5F133-D304-3FD4-C61E-53A0C47F7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D62C44-001D-DF50-46BD-4F60B11DD649}"/>
              </a:ext>
            </a:extLst>
          </p:cNvPr>
          <p:cNvSpPr>
            <a:spLocks noGrp="1"/>
          </p:cNvSpPr>
          <p:nvPr>
            <p:ph type="dt" sz="half" idx="10"/>
          </p:nvPr>
        </p:nvSpPr>
        <p:spPr/>
        <p:txBody>
          <a:bodyPr/>
          <a:lstStyle/>
          <a:p>
            <a:fld id="{38E5E104-BBBE-4B43-A95C-503C5059E41D}" type="datetimeFigureOut">
              <a:rPr lang="en-US" smtClean="0"/>
              <a:t>7/16/2024</a:t>
            </a:fld>
            <a:endParaRPr lang="en-US"/>
          </a:p>
        </p:txBody>
      </p:sp>
      <p:sp>
        <p:nvSpPr>
          <p:cNvPr id="6" name="Footer Placeholder 5">
            <a:extLst>
              <a:ext uri="{FF2B5EF4-FFF2-40B4-BE49-F238E27FC236}">
                <a16:creationId xmlns:a16="http://schemas.microsoft.com/office/drawing/2014/main" id="{69495323-3125-7C8A-36A2-A8CB8B3DA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C69C8-4C32-5603-246E-CC4C94B8EC48}"/>
              </a:ext>
            </a:extLst>
          </p:cNvPr>
          <p:cNvSpPr>
            <a:spLocks noGrp="1"/>
          </p:cNvSpPr>
          <p:nvPr>
            <p:ph type="sldNum" sz="quarter" idx="12"/>
          </p:nvPr>
        </p:nvSpPr>
        <p:spPr/>
        <p:txBody>
          <a:bodyPr/>
          <a:lstStyle/>
          <a:p>
            <a:fld id="{748532DB-9B4C-4439-A7B3-42C0C4476293}" type="slidenum">
              <a:rPr lang="en-US" smtClean="0"/>
              <a:t>‹#›</a:t>
            </a:fld>
            <a:endParaRPr lang="en-US"/>
          </a:p>
        </p:txBody>
      </p:sp>
    </p:spTree>
    <p:extLst>
      <p:ext uri="{BB962C8B-B14F-4D97-AF65-F5344CB8AC3E}">
        <p14:creationId xmlns:p14="http://schemas.microsoft.com/office/powerpoint/2010/main" val="349695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7565-51B9-2B80-E988-4CD08E5F5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685D63-E4C4-F7C5-A002-9C469B213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293CB-7B34-B51B-1E37-8156F9F240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122F9-2AF7-D65D-FC02-24D0C6C3D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C81FF-2F6D-08D7-9AF2-79846E7937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58742E-EB41-10D7-8E09-3DF3BEB4556E}"/>
              </a:ext>
            </a:extLst>
          </p:cNvPr>
          <p:cNvSpPr>
            <a:spLocks noGrp="1"/>
          </p:cNvSpPr>
          <p:nvPr>
            <p:ph type="dt" sz="half" idx="10"/>
          </p:nvPr>
        </p:nvSpPr>
        <p:spPr/>
        <p:txBody>
          <a:bodyPr/>
          <a:lstStyle/>
          <a:p>
            <a:fld id="{38E5E104-BBBE-4B43-A95C-503C5059E41D}" type="datetimeFigureOut">
              <a:rPr lang="en-US" smtClean="0"/>
              <a:t>7/16/2024</a:t>
            </a:fld>
            <a:endParaRPr lang="en-US"/>
          </a:p>
        </p:txBody>
      </p:sp>
      <p:sp>
        <p:nvSpPr>
          <p:cNvPr id="8" name="Footer Placeholder 7">
            <a:extLst>
              <a:ext uri="{FF2B5EF4-FFF2-40B4-BE49-F238E27FC236}">
                <a16:creationId xmlns:a16="http://schemas.microsoft.com/office/drawing/2014/main" id="{88CCEB7B-4AA2-5715-1B9B-A7DB18DA5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A7C128-2632-E262-B710-3F97EC8DB0F7}"/>
              </a:ext>
            </a:extLst>
          </p:cNvPr>
          <p:cNvSpPr>
            <a:spLocks noGrp="1"/>
          </p:cNvSpPr>
          <p:nvPr>
            <p:ph type="sldNum" sz="quarter" idx="12"/>
          </p:nvPr>
        </p:nvSpPr>
        <p:spPr/>
        <p:txBody>
          <a:bodyPr/>
          <a:lstStyle/>
          <a:p>
            <a:fld id="{748532DB-9B4C-4439-A7B3-42C0C4476293}" type="slidenum">
              <a:rPr lang="en-US" smtClean="0"/>
              <a:t>‹#›</a:t>
            </a:fld>
            <a:endParaRPr lang="en-US"/>
          </a:p>
        </p:txBody>
      </p:sp>
    </p:spTree>
    <p:extLst>
      <p:ext uri="{BB962C8B-B14F-4D97-AF65-F5344CB8AC3E}">
        <p14:creationId xmlns:p14="http://schemas.microsoft.com/office/powerpoint/2010/main" val="28157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4527-1D7C-7F57-85E8-DE6838567D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B9D1B5-2C70-4217-722A-2FE17BE5901B}"/>
              </a:ext>
            </a:extLst>
          </p:cNvPr>
          <p:cNvSpPr>
            <a:spLocks noGrp="1"/>
          </p:cNvSpPr>
          <p:nvPr>
            <p:ph type="dt" sz="half" idx="10"/>
          </p:nvPr>
        </p:nvSpPr>
        <p:spPr/>
        <p:txBody>
          <a:bodyPr/>
          <a:lstStyle/>
          <a:p>
            <a:fld id="{38E5E104-BBBE-4B43-A95C-503C5059E41D}" type="datetimeFigureOut">
              <a:rPr lang="en-US" smtClean="0"/>
              <a:t>7/16/2024</a:t>
            </a:fld>
            <a:endParaRPr lang="en-US"/>
          </a:p>
        </p:txBody>
      </p:sp>
      <p:sp>
        <p:nvSpPr>
          <p:cNvPr id="4" name="Footer Placeholder 3">
            <a:extLst>
              <a:ext uri="{FF2B5EF4-FFF2-40B4-BE49-F238E27FC236}">
                <a16:creationId xmlns:a16="http://schemas.microsoft.com/office/drawing/2014/main" id="{0F7F4747-5D52-066D-988C-8204B36D4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F2D51E-D193-EBE5-9404-8EE962589164}"/>
              </a:ext>
            </a:extLst>
          </p:cNvPr>
          <p:cNvSpPr>
            <a:spLocks noGrp="1"/>
          </p:cNvSpPr>
          <p:nvPr>
            <p:ph type="sldNum" sz="quarter" idx="12"/>
          </p:nvPr>
        </p:nvSpPr>
        <p:spPr/>
        <p:txBody>
          <a:bodyPr/>
          <a:lstStyle/>
          <a:p>
            <a:fld id="{748532DB-9B4C-4439-A7B3-42C0C4476293}" type="slidenum">
              <a:rPr lang="en-US" smtClean="0"/>
              <a:t>‹#›</a:t>
            </a:fld>
            <a:endParaRPr lang="en-US"/>
          </a:p>
        </p:txBody>
      </p:sp>
    </p:spTree>
    <p:extLst>
      <p:ext uri="{BB962C8B-B14F-4D97-AF65-F5344CB8AC3E}">
        <p14:creationId xmlns:p14="http://schemas.microsoft.com/office/powerpoint/2010/main" val="315085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5F856-3F2E-2D8C-5B21-B8F568F259FC}"/>
              </a:ext>
            </a:extLst>
          </p:cNvPr>
          <p:cNvSpPr>
            <a:spLocks noGrp="1"/>
          </p:cNvSpPr>
          <p:nvPr>
            <p:ph type="dt" sz="half" idx="10"/>
          </p:nvPr>
        </p:nvSpPr>
        <p:spPr/>
        <p:txBody>
          <a:bodyPr/>
          <a:lstStyle/>
          <a:p>
            <a:fld id="{38E5E104-BBBE-4B43-A95C-503C5059E41D}" type="datetimeFigureOut">
              <a:rPr lang="en-US" smtClean="0"/>
              <a:t>7/16/2024</a:t>
            </a:fld>
            <a:endParaRPr lang="en-US"/>
          </a:p>
        </p:txBody>
      </p:sp>
      <p:sp>
        <p:nvSpPr>
          <p:cNvPr id="3" name="Footer Placeholder 2">
            <a:extLst>
              <a:ext uri="{FF2B5EF4-FFF2-40B4-BE49-F238E27FC236}">
                <a16:creationId xmlns:a16="http://schemas.microsoft.com/office/drawing/2014/main" id="{A04B61B9-6614-11AD-FEF0-D7B469FD47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05554E-F7A3-7393-47A4-5008F3B01531}"/>
              </a:ext>
            </a:extLst>
          </p:cNvPr>
          <p:cNvSpPr>
            <a:spLocks noGrp="1"/>
          </p:cNvSpPr>
          <p:nvPr>
            <p:ph type="sldNum" sz="quarter" idx="12"/>
          </p:nvPr>
        </p:nvSpPr>
        <p:spPr/>
        <p:txBody>
          <a:bodyPr/>
          <a:lstStyle/>
          <a:p>
            <a:fld id="{748532DB-9B4C-4439-A7B3-42C0C4476293}" type="slidenum">
              <a:rPr lang="en-US" smtClean="0"/>
              <a:t>‹#›</a:t>
            </a:fld>
            <a:endParaRPr lang="en-US"/>
          </a:p>
        </p:txBody>
      </p:sp>
    </p:spTree>
    <p:extLst>
      <p:ext uri="{BB962C8B-B14F-4D97-AF65-F5344CB8AC3E}">
        <p14:creationId xmlns:p14="http://schemas.microsoft.com/office/powerpoint/2010/main" val="70102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1C6F-A9EE-D136-BFDD-52AA855BE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200CB3-0213-FB57-F102-4B006A7D3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614ECB-1451-7113-E805-4232CD391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D754D-8DF9-F259-C4B2-1E8C221E8391}"/>
              </a:ext>
            </a:extLst>
          </p:cNvPr>
          <p:cNvSpPr>
            <a:spLocks noGrp="1"/>
          </p:cNvSpPr>
          <p:nvPr>
            <p:ph type="dt" sz="half" idx="10"/>
          </p:nvPr>
        </p:nvSpPr>
        <p:spPr/>
        <p:txBody>
          <a:bodyPr/>
          <a:lstStyle/>
          <a:p>
            <a:fld id="{38E5E104-BBBE-4B43-A95C-503C5059E41D}" type="datetimeFigureOut">
              <a:rPr lang="en-US" smtClean="0"/>
              <a:t>7/16/2024</a:t>
            </a:fld>
            <a:endParaRPr lang="en-US"/>
          </a:p>
        </p:txBody>
      </p:sp>
      <p:sp>
        <p:nvSpPr>
          <p:cNvPr id="6" name="Footer Placeholder 5">
            <a:extLst>
              <a:ext uri="{FF2B5EF4-FFF2-40B4-BE49-F238E27FC236}">
                <a16:creationId xmlns:a16="http://schemas.microsoft.com/office/drawing/2014/main" id="{3CD92D68-320E-4FF3-15E7-11D2C4961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B9451-BF69-B23B-2BEA-389543599DD1}"/>
              </a:ext>
            </a:extLst>
          </p:cNvPr>
          <p:cNvSpPr>
            <a:spLocks noGrp="1"/>
          </p:cNvSpPr>
          <p:nvPr>
            <p:ph type="sldNum" sz="quarter" idx="12"/>
          </p:nvPr>
        </p:nvSpPr>
        <p:spPr/>
        <p:txBody>
          <a:bodyPr/>
          <a:lstStyle/>
          <a:p>
            <a:fld id="{748532DB-9B4C-4439-A7B3-42C0C4476293}" type="slidenum">
              <a:rPr lang="en-US" smtClean="0"/>
              <a:t>‹#›</a:t>
            </a:fld>
            <a:endParaRPr lang="en-US"/>
          </a:p>
        </p:txBody>
      </p:sp>
    </p:spTree>
    <p:extLst>
      <p:ext uri="{BB962C8B-B14F-4D97-AF65-F5344CB8AC3E}">
        <p14:creationId xmlns:p14="http://schemas.microsoft.com/office/powerpoint/2010/main" val="3223380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0D8E-9E97-BC16-A682-7FFE1A8B6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185C34-AF3E-A68F-6975-93CB5E2909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61A5E1-DD23-13EA-24D2-273890E57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5E1E5-78C7-3927-256B-6EA96AAA1D72}"/>
              </a:ext>
            </a:extLst>
          </p:cNvPr>
          <p:cNvSpPr>
            <a:spLocks noGrp="1"/>
          </p:cNvSpPr>
          <p:nvPr>
            <p:ph type="dt" sz="half" idx="10"/>
          </p:nvPr>
        </p:nvSpPr>
        <p:spPr/>
        <p:txBody>
          <a:bodyPr/>
          <a:lstStyle/>
          <a:p>
            <a:fld id="{38E5E104-BBBE-4B43-A95C-503C5059E41D}" type="datetimeFigureOut">
              <a:rPr lang="en-US" smtClean="0"/>
              <a:t>7/16/2024</a:t>
            </a:fld>
            <a:endParaRPr lang="en-US"/>
          </a:p>
        </p:txBody>
      </p:sp>
      <p:sp>
        <p:nvSpPr>
          <p:cNvPr id="6" name="Footer Placeholder 5">
            <a:extLst>
              <a:ext uri="{FF2B5EF4-FFF2-40B4-BE49-F238E27FC236}">
                <a16:creationId xmlns:a16="http://schemas.microsoft.com/office/drawing/2014/main" id="{32254A92-1992-2067-C307-59D5F3E34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CC002-1998-C7ED-56FB-BAE572D01D9B}"/>
              </a:ext>
            </a:extLst>
          </p:cNvPr>
          <p:cNvSpPr>
            <a:spLocks noGrp="1"/>
          </p:cNvSpPr>
          <p:nvPr>
            <p:ph type="sldNum" sz="quarter" idx="12"/>
          </p:nvPr>
        </p:nvSpPr>
        <p:spPr/>
        <p:txBody>
          <a:bodyPr/>
          <a:lstStyle/>
          <a:p>
            <a:fld id="{748532DB-9B4C-4439-A7B3-42C0C4476293}" type="slidenum">
              <a:rPr lang="en-US" smtClean="0"/>
              <a:t>‹#›</a:t>
            </a:fld>
            <a:endParaRPr lang="en-US"/>
          </a:p>
        </p:txBody>
      </p:sp>
    </p:spTree>
    <p:extLst>
      <p:ext uri="{BB962C8B-B14F-4D97-AF65-F5344CB8AC3E}">
        <p14:creationId xmlns:p14="http://schemas.microsoft.com/office/powerpoint/2010/main" val="403144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6E79D5-044F-D922-D173-FB17F4125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AF8BC4-0AA4-1137-3806-E3DD94FA9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271A1-340A-C075-A9BC-40D64FD88F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E5E104-BBBE-4B43-A95C-503C5059E41D}" type="datetimeFigureOut">
              <a:rPr lang="en-US" smtClean="0"/>
              <a:t>7/16/2024</a:t>
            </a:fld>
            <a:endParaRPr lang="en-US"/>
          </a:p>
        </p:txBody>
      </p:sp>
      <p:sp>
        <p:nvSpPr>
          <p:cNvPr id="5" name="Footer Placeholder 4">
            <a:extLst>
              <a:ext uri="{FF2B5EF4-FFF2-40B4-BE49-F238E27FC236}">
                <a16:creationId xmlns:a16="http://schemas.microsoft.com/office/drawing/2014/main" id="{78BF0C7E-A7F4-2B2B-99C5-BA74C0730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9BB82A-4ECB-4755-6259-08693390E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8532DB-9B4C-4439-A7B3-42C0C4476293}" type="slidenum">
              <a:rPr lang="en-US" smtClean="0"/>
              <a:t>‹#›</a:t>
            </a:fld>
            <a:endParaRPr lang="en-US"/>
          </a:p>
        </p:txBody>
      </p:sp>
    </p:spTree>
    <p:extLst>
      <p:ext uri="{BB962C8B-B14F-4D97-AF65-F5344CB8AC3E}">
        <p14:creationId xmlns:p14="http://schemas.microsoft.com/office/powerpoint/2010/main" val="361455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88EA5-4461-8216-A513-6F264BEF58C7}"/>
              </a:ext>
            </a:extLst>
          </p:cNvPr>
          <p:cNvSpPr>
            <a:spLocks noGrp="1"/>
          </p:cNvSpPr>
          <p:nvPr>
            <p:ph type="ctrTitle"/>
          </p:nvPr>
        </p:nvSpPr>
        <p:spPr>
          <a:xfrm>
            <a:off x="823442" y="921715"/>
            <a:ext cx="5163022" cy="2635993"/>
          </a:xfrm>
        </p:spPr>
        <p:txBody>
          <a:bodyPr anchor="b">
            <a:normAutofit/>
          </a:bodyPr>
          <a:lstStyle/>
          <a:p>
            <a:pPr algn="l"/>
            <a:r>
              <a:rPr lang="en-US" sz="4100">
                <a:latin typeface="Times New Roman" panose="02020603050405020304" pitchFamily="18" charset="0"/>
                <a:cs typeface="Times New Roman" panose="02020603050405020304" pitchFamily="18" charset="0"/>
              </a:rPr>
              <a:t>Sistem de </a:t>
            </a:r>
            <a:r>
              <a:rPr lang="ro-RO" sz="4100">
                <a:latin typeface="Times New Roman" panose="02020603050405020304" pitchFamily="18" charset="0"/>
                <a:cs typeface="Times New Roman" panose="02020603050405020304" pitchFamily="18" charset="0"/>
              </a:rPr>
              <a:t>P</a:t>
            </a:r>
            <a:r>
              <a:rPr lang="en-US" sz="4100">
                <a:latin typeface="Times New Roman" panose="02020603050405020304" pitchFamily="18" charset="0"/>
                <a:cs typeface="Times New Roman" panose="02020603050405020304" pitchFamily="18" charset="0"/>
              </a:rPr>
              <a:t>ozi</a:t>
            </a:r>
            <a:r>
              <a:rPr lang="ro-RO" sz="4100">
                <a:latin typeface="Times New Roman" panose="02020603050405020304" pitchFamily="18" charset="0"/>
                <a:cs typeface="Times New Roman" panose="02020603050405020304" pitchFamily="18" charset="0"/>
              </a:rPr>
              <a:t>ționare Controlat prin Browser pentru Antenă pe Azimut și Elevație</a:t>
            </a:r>
            <a:endParaRPr lang="en-US" sz="410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B250B9B1-D0E4-B7A5-FC16-715777E3AB4E}"/>
              </a:ext>
            </a:extLst>
          </p:cNvPr>
          <p:cNvSpPr>
            <a:spLocks noGrp="1"/>
          </p:cNvSpPr>
          <p:nvPr>
            <p:ph type="subTitle" idx="1"/>
          </p:nvPr>
        </p:nvSpPr>
        <p:spPr>
          <a:xfrm>
            <a:off x="323378" y="4541263"/>
            <a:ext cx="5163022" cy="1395022"/>
          </a:xfrm>
        </p:spPr>
        <p:txBody>
          <a:bodyPr anchor="t">
            <a:normAutofit/>
          </a:bodyPr>
          <a:lstStyle/>
          <a:p>
            <a:pPr algn="l"/>
            <a:r>
              <a:rPr lang="ro-RO" sz="2200" dirty="0">
                <a:solidFill>
                  <a:srgbClr val="FFFFFF"/>
                </a:solidFill>
                <a:latin typeface="Times New Roman" panose="02020603050405020304" pitchFamily="18" charset="0"/>
                <a:cs typeface="Times New Roman" panose="02020603050405020304" pitchFamily="18" charset="0"/>
              </a:rPr>
              <a:t>Absolvent</a:t>
            </a:r>
            <a:r>
              <a:rPr lang="en-US" sz="2200" dirty="0">
                <a:solidFill>
                  <a:srgbClr val="FFFFFF"/>
                </a:solidFill>
                <a:latin typeface="Times New Roman" panose="02020603050405020304" pitchFamily="18" charset="0"/>
                <a:cs typeface="Times New Roman" panose="02020603050405020304" pitchFamily="18" charset="0"/>
              </a:rPr>
              <a:t>: Marius-Lucian MUNTEAN</a:t>
            </a:r>
          </a:p>
          <a:p>
            <a:pPr algn="l"/>
            <a:r>
              <a:rPr lang="en-US" sz="2200" dirty="0" err="1">
                <a:solidFill>
                  <a:srgbClr val="FFFFFF"/>
                </a:solidFill>
                <a:latin typeface="Times New Roman" panose="02020603050405020304" pitchFamily="18" charset="0"/>
                <a:cs typeface="Times New Roman" panose="02020603050405020304" pitchFamily="18" charset="0"/>
              </a:rPr>
              <a:t>Coordonator</a:t>
            </a:r>
            <a:r>
              <a:rPr lang="en-US" sz="2200" dirty="0">
                <a:solidFill>
                  <a:srgbClr val="FFFFFF"/>
                </a:solidFill>
                <a:latin typeface="Times New Roman" panose="02020603050405020304" pitchFamily="18" charset="0"/>
                <a:cs typeface="Times New Roman" panose="02020603050405020304" pitchFamily="18" charset="0"/>
              </a:rPr>
              <a:t>: </a:t>
            </a:r>
            <a:r>
              <a:rPr lang="en-US" sz="2200" dirty="0" err="1">
                <a:solidFill>
                  <a:srgbClr val="FFFFFF"/>
                </a:solidFill>
                <a:latin typeface="Times New Roman" panose="02020603050405020304" pitchFamily="18" charset="0"/>
                <a:cs typeface="Times New Roman" panose="02020603050405020304" pitchFamily="18" charset="0"/>
              </a:rPr>
              <a:t>Conf.dr.ing</a:t>
            </a:r>
            <a:r>
              <a:rPr lang="en-US" sz="2200" dirty="0">
                <a:solidFill>
                  <a:srgbClr val="FFFFFF"/>
                </a:solidFill>
                <a:latin typeface="Times New Roman" panose="02020603050405020304" pitchFamily="18" charset="0"/>
                <a:cs typeface="Times New Roman" panose="02020603050405020304" pitchFamily="18" charset="0"/>
              </a:rPr>
              <a:t> Nicolae CRI</a:t>
            </a:r>
            <a:r>
              <a:rPr lang="ro-RO" sz="2200" dirty="0">
                <a:solidFill>
                  <a:srgbClr val="FFFFFF"/>
                </a:solidFill>
                <a:latin typeface="Times New Roman" panose="02020603050405020304" pitchFamily="18" charset="0"/>
                <a:cs typeface="Times New Roman" panose="02020603050405020304" pitchFamily="18" charset="0"/>
              </a:rPr>
              <a:t>ȘAN</a:t>
            </a:r>
            <a:endParaRPr lang="en-US" sz="2200" dirty="0">
              <a:solidFill>
                <a:srgbClr val="FFFF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35B1687-AC17-0BBA-BF68-89D6E5293DF5}"/>
              </a:ext>
            </a:extLst>
          </p:cNvPr>
          <p:cNvPicPr>
            <a:picLocks noChangeAspect="1"/>
          </p:cNvPicPr>
          <p:nvPr/>
        </p:nvPicPr>
        <p:blipFill rotWithShape="1">
          <a:blip r:embed="rId2">
            <a:extLst>
              <a:ext uri="{28A0092B-C50C-407E-A947-70E740481C1C}">
                <a14:useLocalDpi xmlns:a14="http://schemas.microsoft.com/office/drawing/2010/main" val="0"/>
              </a:ext>
            </a:extLst>
          </a:blip>
          <a:srcRect l="2876" r="33375" b="2"/>
          <a:stretch/>
        </p:blipFill>
        <p:spPr>
          <a:xfrm>
            <a:off x="6180575" y="273225"/>
            <a:ext cx="5663086" cy="5663060"/>
          </a:xfrm>
          <a:prstGeom prst="ellipse">
            <a:avLst/>
          </a:prstGeom>
          <a:ln>
            <a:noFill/>
          </a:ln>
          <a:effectLst>
            <a:softEdge rad="112500"/>
          </a:effectLst>
        </p:spPr>
      </p:pic>
      <p:sp>
        <p:nvSpPr>
          <p:cNvPr id="46" name="Rectangle 4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0">
            <a:extLst>
              <a:ext uri="{FF2B5EF4-FFF2-40B4-BE49-F238E27FC236}">
                <a16:creationId xmlns:a16="http://schemas.microsoft.com/office/drawing/2014/main" id="{38D19117-CE06-4CEB-E92D-44AD3F060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8600" y="166878"/>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ECD07B3C-6D52-2D0A-854D-208F908515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85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2"/>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Implementarea software</a:t>
            </a:r>
            <a:endParaRPr lang="en-US" sz="4800" kern="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BDA36-A3B7-C467-DCB4-51A7C9373DDF}"/>
              </a:ext>
            </a:extLst>
          </p:cNvPr>
          <p:cNvSpPr txBox="1"/>
          <p:nvPr/>
        </p:nvSpPr>
        <p:spPr>
          <a:xfrm>
            <a:off x="658762" y="1694712"/>
            <a:ext cx="11304638" cy="1015663"/>
          </a:xfrm>
          <a:prstGeom prst="rect">
            <a:avLst/>
          </a:prstGeom>
          <a:noFill/>
        </p:spPr>
        <p:txBody>
          <a:bodyPr wrap="square">
            <a:spAutoFit/>
          </a:bodyPr>
          <a:lstStyle/>
          <a:p>
            <a:pPr algn="just"/>
            <a:r>
              <a:rPr lang="ro-RO" sz="2000" b="1" dirty="0">
                <a:solidFill>
                  <a:schemeClr val="bg1"/>
                </a:solidFill>
                <a:latin typeface="Times New Roman" panose="02020603050405020304" pitchFamily="18" charset="0"/>
                <a:cs typeface="Times New Roman" panose="02020603050405020304" pitchFamily="18" charset="0"/>
              </a:rPr>
              <a:t>Controlul motoarelor pas cu pas </a:t>
            </a:r>
            <a:r>
              <a:rPr lang="ro-RO" sz="2000" dirty="0">
                <a:solidFill>
                  <a:schemeClr val="bg1"/>
                </a:solidFill>
                <a:latin typeface="Times New Roman" panose="02020603050405020304" pitchFamily="18" charset="0"/>
                <a:cs typeface="Times New Roman" panose="02020603050405020304" pitchFamily="18" charset="0"/>
              </a:rPr>
              <a:t>a fost posibil utilizând cod </a:t>
            </a:r>
            <a:r>
              <a:rPr lang="ro-RO" sz="2000" dirty="0" err="1">
                <a:solidFill>
                  <a:schemeClr val="bg1"/>
                </a:solidFill>
                <a:latin typeface="Times New Roman" panose="02020603050405020304" pitchFamily="18" charset="0"/>
                <a:cs typeface="Times New Roman" panose="02020603050405020304" pitchFamily="18" charset="0"/>
              </a:rPr>
              <a:t>Arduino</a:t>
            </a:r>
            <a:r>
              <a:rPr lang="ro-RO" sz="2000" dirty="0">
                <a:solidFill>
                  <a:schemeClr val="bg1"/>
                </a:solidFill>
                <a:latin typeface="Times New Roman" panose="02020603050405020304" pitchFamily="18" charset="0"/>
                <a:cs typeface="Times New Roman" panose="02020603050405020304" pitchFamily="18" charset="0"/>
              </a:rPr>
              <a:t> încărcat în placa </a:t>
            </a:r>
            <a:r>
              <a:rPr lang="ro-RO" sz="2000" dirty="0" err="1">
                <a:solidFill>
                  <a:schemeClr val="bg1"/>
                </a:solidFill>
                <a:latin typeface="Times New Roman" panose="02020603050405020304" pitchFamily="18" charset="0"/>
                <a:cs typeface="Times New Roman" panose="02020603050405020304" pitchFamily="18" charset="0"/>
              </a:rPr>
              <a:t>Arduino</a:t>
            </a:r>
            <a:r>
              <a:rPr lang="ro-RO" sz="2000" dirty="0">
                <a:solidFill>
                  <a:schemeClr val="bg1"/>
                </a:solidFill>
                <a:latin typeface="Times New Roman" panose="02020603050405020304" pitchFamily="18" charset="0"/>
                <a:cs typeface="Times New Roman" panose="02020603050405020304" pitchFamily="18" charset="0"/>
              </a:rPr>
              <a:t> UNO. Se gestionează setări de viteză pe fiecare motor, se inițializează portul serial, se convertește input-</a:t>
            </a:r>
            <a:r>
              <a:rPr lang="ro-RO" sz="2000" dirty="0" err="1">
                <a:solidFill>
                  <a:schemeClr val="bg1"/>
                </a:solidFill>
                <a:latin typeface="Times New Roman" panose="02020603050405020304" pitchFamily="18" charset="0"/>
                <a:cs typeface="Times New Roman" panose="02020603050405020304" pitchFamily="18" charset="0"/>
              </a:rPr>
              <a:t>ul</a:t>
            </a:r>
            <a:r>
              <a:rPr lang="ro-RO" sz="2000" dirty="0">
                <a:solidFill>
                  <a:schemeClr val="bg1"/>
                </a:solidFill>
                <a:latin typeface="Times New Roman" panose="02020603050405020304" pitchFamily="18" charset="0"/>
                <a:cs typeface="Times New Roman" panose="02020603050405020304" pitchFamily="18" charset="0"/>
              </a:rPr>
              <a:t> în pași de azimut și de elevație și se execută mișcarea propriu-zisă a motoarelor.</a:t>
            </a:r>
          </a:p>
        </p:txBody>
      </p:sp>
      <p:pic>
        <p:nvPicPr>
          <p:cNvPr id="16" name="Picture 15" descr="A blue electronic board with wires and a white background&#10;&#10;Description automatically generated">
            <a:extLst>
              <a:ext uri="{FF2B5EF4-FFF2-40B4-BE49-F238E27FC236}">
                <a16:creationId xmlns:a16="http://schemas.microsoft.com/office/drawing/2014/main" id="{85D23F77-1C8F-6857-5167-0B94FAF10F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1717" y="3240892"/>
            <a:ext cx="3419493" cy="2861828"/>
          </a:xfrm>
          <a:prstGeom prst="rect">
            <a:avLst/>
          </a:prstGeom>
          <a:ln>
            <a:noFill/>
          </a:ln>
          <a:effectLst>
            <a:softEdge rad="112500"/>
          </a:effectLst>
        </p:spPr>
      </p:pic>
    </p:spTree>
    <p:extLst>
      <p:ext uri="{BB962C8B-B14F-4D97-AF65-F5344CB8AC3E}">
        <p14:creationId xmlns:p14="http://schemas.microsoft.com/office/powerpoint/2010/main" val="221825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2"/>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Implementarea software</a:t>
            </a:r>
            <a:endParaRPr lang="en-US" sz="4800" kern="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BDA36-A3B7-C467-DCB4-51A7C9373DDF}"/>
              </a:ext>
            </a:extLst>
          </p:cNvPr>
          <p:cNvSpPr txBox="1"/>
          <p:nvPr/>
        </p:nvSpPr>
        <p:spPr>
          <a:xfrm>
            <a:off x="658762" y="1694712"/>
            <a:ext cx="11304638" cy="1015663"/>
          </a:xfrm>
          <a:prstGeom prst="rect">
            <a:avLst/>
          </a:prstGeom>
          <a:noFill/>
        </p:spPr>
        <p:txBody>
          <a:bodyPr wrap="square">
            <a:spAutoFit/>
          </a:bodyPr>
          <a:lstStyle/>
          <a:p>
            <a:pPr algn="just"/>
            <a:r>
              <a:rPr lang="en-US" sz="2000" b="1" dirty="0" err="1">
                <a:solidFill>
                  <a:schemeClr val="bg1"/>
                </a:solidFill>
                <a:latin typeface="Times New Roman" panose="02020603050405020304" pitchFamily="18" charset="0"/>
                <a:cs typeface="Times New Roman" panose="02020603050405020304" pitchFamily="18" charset="0"/>
              </a:rPr>
              <a:t>Conversia</a:t>
            </a:r>
            <a:r>
              <a:rPr lang="en-US" sz="2000" b="1" dirty="0">
                <a:solidFill>
                  <a:schemeClr val="bg1"/>
                </a:solidFill>
                <a:latin typeface="Times New Roman" panose="02020603050405020304" pitchFamily="18" charset="0"/>
                <a:cs typeface="Times New Roman" panose="02020603050405020304" pitchFamily="18" charset="0"/>
              </a:rPr>
              <a:t> din </a:t>
            </a:r>
            <a:r>
              <a:rPr lang="en-US" sz="2000" b="1" dirty="0" err="1">
                <a:solidFill>
                  <a:schemeClr val="bg1"/>
                </a:solidFill>
                <a:latin typeface="Times New Roman" panose="02020603050405020304" pitchFamily="18" charset="0"/>
                <a:cs typeface="Times New Roman" panose="02020603050405020304" pitchFamily="18" charset="0"/>
              </a:rPr>
              <a:t>unghiuri</a:t>
            </a:r>
            <a:r>
              <a:rPr lang="en-US" sz="2000" b="1" dirty="0">
                <a:solidFill>
                  <a:schemeClr val="bg1"/>
                </a:solidFill>
                <a:latin typeface="Times New Roman" panose="02020603050405020304" pitchFamily="18" charset="0"/>
                <a:cs typeface="Times New Roman" panose="02020603050405020304" pitchFamily="18" charset="0"/>
              </a:rPr>
              <a:t> </a:t>
            </a:r>
            <a:r>
              <a:rPr lang="ro-RO" sz="2000" b="1" dirty="0">
                <a:solidFill>
                  <a:schemeClr val="bg1"/>
                </a:solidFill>
                <a:latin typeface="Times New Roman" panose="02020603050405020304" pitchFamily="18" charset="0"/>
                <a:cs typeface="Times New Roman" panose="02020603050405020304" pitchFamily="18" charset="0"/>
              </a:rPr>
              <a:t>în pași </a:t>
            </a:r>
            <a:r>
              <a:rPr lang="ro-RO" sz="2000" dirty="0">
                <a:solidFill>
                  <a:schemeClr val="bg1"/>
                </a:solidFill>
                <a:latin typeface="Times New Roman" panose="02020603050405020304" pitchFamily="18" charset="0"/>
                <a:cs typeface="Times New Roman" panose="02020603050405020304" pitchFamily="18" charset="0"/>
              </a:rPr>
              <a:t>pentru motoarele pas cu pas a fost realizată cu ajutorul unor formule. Formulele (1) și (2) oferă valoarea unghiului corespunzător fiecărui pas al motorului pentru mișcarea pe azimut. Formulele (3) și (4) convertesc unghiurile introduse de utilizator în pași de motor.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A5F4F1-2DB1-94E5-4AAC-12CC0624D449}"/>
                  </a:ext>
                </a:extLst>
              </p:cNvPr>
              <p:cNvSpPr txBox="1"/>
              <p:nvPr/>
            </p:nvSpPr>
            <p:spPr>
              <a:xfrm>
                <a:off x="2239861" y="2902269"/>
                <a:ext cx="6916722" cy="534121"/>
              </a:xfrm>
              <a:prstGeom prst="rect">
                <a:avLst/>
              </a:prstGeom>
              <a:noFill/>
            </p:spPr>
            <p:txBody>
              <a:bodyPr wrap="square">
                <a:spAutoFit/>
              </a:bodyPr>
              <a:lstStyle/>
              <a:p>
                <a14:m>
                  <m:oMath xmlns:m="http://schemas.openxmlformats.org/officeDocument/2006/math">
                    <m:r>
                      <a:rPr lang="ro-RO" sz="18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𝑷𝒂𝒔</m:t>
                    </m:r>
                    <m:r>
                      <a:rPr lang="ro-RO" sz="18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𝒖𝒏𝒈𝒉𝒊𝒖𝒍𝒂𝒓</m:t>
                    </m:r>
                    <m:r>
                      <a:rPr lang="ro-RO" sz="18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𝒑𝒆𝒏𝒕𝒓𝒖</m:t>
                    </m:r>
                    <m:r>
                      <a:rPr lang="ro-RO" sz="18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𝒂𝒛𝒊𝒎𝒖𝒕</m:t>
                    </m:r>
                    <m:r>
                      <a:rPr lang="ro-RO" sz="18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solidFill>
                              <a:schemeClr val="bg1"/>
                            </a:solidFill>
                            <a:effectLst/>
                            <a:latin typeface="Cambria Math" panose="02040503050406030204" pitchFamily="18" charset="0"/>
                            <a:cs typeface="Times New Roman" panose="02020603050405020304" pitchFamily="18" charset="0"/>
                          </a:rPr>
                        </m:ctrlPr>
                      </m:fPr>
                      <m:num>
                        <m:sSup>
                          <m:sSupPr>
                            <m:ctrlPr>
                              <a:rPr lang="en-US" sz="1800" b="1" i="1">
                                <a:solidFill>
                                  <a:schemeClr val="bg1"/>
                                </a:solidFill>
                                <a:effectLst/>
                                <a:latin typeface="Cambria Math" panose="02040503050406030204" pitchFamily="18" charset="0"/>
                                <a:cs typeface="Times New Roman" panose="02020603050405020304" pitchFamily="18" charset="0"/>
                              </a:rPr>
                            </m:ctrlPr>
                          </m:sSupPr>
                          <m:e>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360</m:t>
                            </m:r>
                          </m:e>
                          <m:sup>
                            <m:r>
                              <a:rPr lang="ro-RO"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p>
                      </m:num>
                      <m:den>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200∗2.5</m:t>
                        </m:r>
                      </m:den>
                    </m:f>
                  </m:oMath>
                </a14:m>
                <a:r>
                  <a:rPr lang="ro-RO" sz="1800" b="1"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               </a:t>
                </a:r>
                <a:r>
                  <a:rPr lang="ro-RO" sz="1800" b="1"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(1)</a:t>
                </a:r>
                <a:r>
                  <a:rPr lang="ro-RO" sz="1800" b="1" dirty="0">
                    <a:solidFill>
                      <a:schemeClr val="bg1"/>
                    </a:solidFill>
                    <a:effectLst/>
                    <a:latin typeface="Times New Roman" panose="02020603050405020304" pitchFamily="18" charset="0"/>
                    <a:ea typeface="Times New Roman" panose="02020603050405020304" pitchFamily="18" charset="0"/>
                  </a:rPr>
                  <a:t>                  </a:t>
                </a:r>
                <a:endParaRPr lang="en-US" dirty="0">
                  <a:solidFill>
                    <a:schemeClr val="bg1"/>
                  </a:solidFill>
                </a:endParaRPr>
              </a:p>
            </p:txBody>
          </p:sp>
        </mc:Choice>
        <mc:Fallback xmlns="">
          <p:sp>
            <p:nvSpPr>
              <p:cNvPr id="8" name="TextBox 7">
                <a:extLst>
                  <a:ext uri="{FF2B5EF4-FFF2-40B4-BE49-F238E27FC236}">
                    <a16:creationId xmlns:a16="http://schemas.microsoft.com/office/drawing/2014/main" id="{B3A5F4F1-2DB1-94E5-4AAC-12CC0624D449}"/>
                  </a:ext>
                </a:extLst>
              </p:cNvPr>
              <p:cNvSpPr txBox="1">
                <a:spLocks noRot="1" noChangeAspect="1" noMove="1" noResize="1" noEditPoints="1" noAdjustHandles="1" noChangeArrowheads="1" noChangeShapeType="1" noTextEdit="1"/>
              </p:cNvSpPr>
              <p:nvPr/>
            </p:nvSpPr>
            <p:spPr>
              <a:xfrm>
                <a:off x="2239861" y="2902269"/>
                <a:ext cx="6916722" cy="534121"/>
              </a:xfrm>
              <a:prstGeom prst="rect">
                <a:avLst/>
              </a:prstGeom>
              <a:blipFill>
                <a:blip r:embed="rId5"/>
                <a:stretch>
                  <a:fillRect r="-529" b="-5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1FBBAEE-8D5E-C682-41AF-4750BA10EAD6}"/>
                  </a:ext>
                </a:extLst>
              </p:cNvPr>
              <p:cNvSpPr txBox="1"/>
              <p:nvPr/>
            </p:nvSpPr>
            <p:spPr>
              <a:xfrm>
                <a:off x="2204437" y="3738218"/>
                <a:ext cx="7180976" cy="534121"/>
              </a:xfrm>
              <a:prstGeom prst="rect">
                <a:avLst/>
              </a:prstGeom>
              <a:noFill/>
            </p:spPr>
            <p:txBody>
              <a:bodyPr wrap="square">
                <a:spAutoFit/>
              </a:bodyPr>
              <a:lstStyle/>
              <a:p>
                <a14:m>
                  <m:oMath xmlns:m="http://schemas.openxmlformats.org/officeDocument/2006/math">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𝑷𝒂𝒔</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𝒖𝒏𝒈𝒉𝒊𝒖𝒍𝒂𝒓</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𝒑𝒆𝒏𝒕𝒓𝒖</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𝒆𝒍𝒆𝒗𝒂𝒕𝒊𝒆</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solidFill>
                              <a:schemeClr val="bg1"/>
                            </a:solidFill>
                            <a:effectLst/>
                            <a:latin typeface="Cambria Math" panose="02040503050406030204" pitchFamily="18" charset="0"/>
                            <a:cs typeface="Times New Roman" panose="02020603050405020304" pitchFamily="18" charset="0"/>
                          </a:rPr>
                        </m:ctrlPr>
                      </m:fPr>
                      <m:num>
                        <m:sSup>
                          <m:sSupPr>
                            <m:ctrlPr>
                              <a:rPr lang="en-US" sz="1800" b="1" i="1">
                                <a:solidFill>
                                  <a:schemeClr val="bg1"/>
                                </a:solidFill>
                                <a:effectLst/>
                                <a:latin typeface="Cambria Math" panose="02040503050406030204" pitchFamily="18" charset="0"/>
                                <a:cs typeface="Times New Roman" panose="02020603050405020304" pitchFamily="18" charset="0"/>
                              </a:rPr>
                            </m:ctrlPr>
                          </m:sSupPr>
                          <m:e>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360</m:t>
                            </m:r>
                          </m:e>
                          <m:sup>
                            <m:r>
                              <a:rPr lang="ro-RO"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p>
                      </m:num>
                      <m:den>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200∗2.04</m:t>
                        </m:r>
                      </m:den>
                    </m:f>
                  </m:oMath>
                </a14:m>
                <a:r>
                  <a:rPr lang="ro-RO" sz="1800" b="1"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               </a:t>
                </a:r>
                <a:r>
                  <a:rPr lang="ro-RO" sz="1800" b="1"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(2)</a:t>
                </a:r>
                <a:r>
                  <a:rPr lang="ro-RO" sz="1800" b="1" dirty="0">
                    <a:solidFill>
                      <a:schemeClr val="bg1"/>
                    </a:solidFill>
                    <a:effectLst/>
                    <a:latin typeface="Times New Roman" panose="02020603050405020304" pitchFamily="18" charset="0"/>
                    <a:ea typeface="Times New Roman" panose="02020603050405020304" pitchFamily="18" charset="0"/>
                  </a:rPr>
                  <a:t>                </a:t>
                </a:r>
                <a:endParaRPr lang="en-US" dirty="0">
                  <a:solidFill>
                    <a:schemeClr val="bg1"/>
                  </a:solidFill>
                </a:endParaRPr>
              </a:p>
            </p:txBody>
          </p:sp>
        </mc:Choice>
        <mc:Fallback xmlns="">
          <p:sp>
            <p:nvSpPr>
              <p:cNvPr id="10" name="TextBox 9">
                <a:extLst>
                  <a:ext uri="{FF2B5EF4-FFF2-40B4-BE49-F238E27FC236}">
                    <a16:creationId xmlns:a16="http://schemas.microsoft.com/office/drawing/2014/main" id="{D1FBBAEE-8D5E-C682-41AF-4750BA10EAD6}"/>
                  </a:ext>
                </a:extLst>
              </p:cNvPr>
              <p:cNvSpPr txBox="1">
                <a:spLocks noRot="1" noChangeAspect="1" noMove="1" noResize="1" noEditPoints="1" noAdjustHandles="1" noChangeArrowheads="1" noChangeShapeType="1" noTextEdit="1"/>
              </p:cNvSpPr>
              <p:nvPr/>
            </p:nvSpPr>
            <p:spPr>
              <a:xfrm>
                <a:off x="2204437" y="3738218"/>
                <a:ext cx="7180976" cy="534121"/>
              </a:xfrm>
              <a:prstGeom prst="rect">
                <a:avLst/>
              </a:prstGeom>
              <a:blipFill>
                <a:blip r:embed="rId6"/>
                <a:stretch>
                  <a:fillRect b="-5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2E11018-0900-91BC-6938-B7DFA71732E1}"/>
                  </a:ext>
                </a:extLst>
              </p:cNvPr>
              <p:cNvSpPr txBox="1"/>
              <p:nvPr/>
            </p:nvSpPr>
            <p:spPr>
              <a:xfrm>
                <a:off x="2162537" y="4538688"/>
                <a:ext cx="7592035" cy="592085"/>
              </a:xfrm>
              <a:prstGeom prst="rect">
                <a:avLst/>
              </a:prstGeom>
              <a:noFill/>
            </p:spPr>
            <p:txBody>
              <a:bodyPr wrap="square">
                <a:spAutoFit/>
              </a:bodyPr>
              <a:lstStyle/>
              <a:p>
                <a:pPr marL="0" marR="0" algn="just">
                  <a:lnSpc>
                    <a:spcPct val="115000"/>
                  </a:lnSpc>
                  <a:spcBef>
                    <a:spcPts val="0"/>
                  </a:spcBef>
                  <a:spcAft>
                    <a:spcPts val="0"/>
                  </a:spcAft>
                </a:pPr>
                <a14:m>
                  <m:oMath xmlns:m="http://schemas.openxmlformats.org/officeDocument/2006/math">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𝑵𝒖𝒎𝒂𝒓</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𝒅𝒆</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𝒑𝒂𝒔𝒊</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𝒑𝒆𝒏𝒕𝒓𝒖</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𝒂𝒛𝒊𝒎𝒖𝒕</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𝑈𝑛𝑔h𝑖𝑢𝑙</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𝑑𝑒</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𝑎𝑧𝑖𝑚𝑢𝑡</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𝑖𝑛𝑡𝑟𝑜𝑑𝑢𝑠</m:t>
                        </m:r>
                      </m:num>
                      <m:den>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𝑃𝑎𝑠</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𝑢𝑛𝑔h𝑖𝑢𝑙𝑎𝑟</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𝑝𝑒𝑛𝑡𝑟𝑢</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𝑎𝑧𝑖𝑚𝑢𝑡</m:t>
                        </m:r>
                      </m:den>
                    </m:f>
                  </m:oMath>
                </a14:m>
                <a:r>
                  <a:rPr lang="ro-RO"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(3)</a:t>
                </a:r>
                <a:r>
                  <a:rPr lang="ro-RO"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2E11018-0900-91BC-6938-B7DFA71732E1}"/>
                  </a:ext>
                </a:extLst>
              </p:cNvPr>
              <p:cNvSpPr txBox="1">
                <a:spLocks noRot="1" noChangeAspect="1" noMove="1" noResize="1" noEditPoints="1" noAdjustHandles="1" noChangeArrowheads="1" noChangeShapeType="1" noTextEdit="1"/>
              </p:cNvSpPr>
              <p:nvPr/>
            </p:nvSpPr>
            <p:spPr>
              <a:xfrm>
                <a:off x="2162537" y="4538688"/>
                <a:ext cx="7592035" cy="592085"/>
              </a:xfrm>
              <a:prstGeom prst="rect">
                <a:avLst/>
              </a:prstGeom>
              <a:blipFill>
                <a:blip r:embed="rId7"/>
                <a:stretch>
                  <a:fillRect b="-61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6BD077F-3F67-7897-6916-66B0D7EBA095}"/>
                  </a:ext>
                </a:extLst>
              </p:cNvPr>
              <p:cNvSpPr txBox="1"/>
              <p:nvPr/>
            </p:nvSpPr>
            <p:spPr>
              <a:xfrm>
                <a:off x="2157884" y="5348544"/>
                <a:ext cx="7080675" cy="989951"/>
              </a:xfrm>
              <a:prstGeom prst="rect">
                <a:avLst/>
              </a:prstGeom>
              <a:noFill/>
            </p:spPr>
            <p:txBody>
              <a:bodyPr wrap="square">
                <a:spAutoFit/>
              </a:bodyPr>
              <a:lstStyle/>
              <a:p>
                <a:pPr marL="0" marR="0" algn="just">
                  <a:lnSpc>
                    <a:spcPct val="115000"/>
                  </a:lnSpc>
                  <a:spcBef>
                    <a:spcPts val="0"/>
                  </a:spcBef>
                  <a:spcAft>
                    <a:spcPts val="0"/>
                  </a:spcAft>
                </a:pPr>
                <a14:m>
                  <m:oMath xmlns:m="http://schemas.openxmlformats.org/officeDocument/2006/math">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𝑵𝒖𝒎𝒂𝒓</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𝒅𝒆</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𝒑𝒂𝒔𝒊</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𝒑𝒆𝒏𝒕𝒓𝒖</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𝒆𝒍𝒆𝒗𝒂𝒕𝒊𝒆</m:t>
                    </m:r>
                    <m:r>
                      <a:rPr lang="ro-RO" sz="1800" b="1"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𝑈𝑛𝑔h𝑖𝑢𝑙</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𝑑𝑒</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𝑒𝑙𝑒𝑣𝑎𝑡𝑖𝑒</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𝑖𝑛𝑡𝑟𝑜𝑑𝑢𝑠</m:t>
                        </m:r>
                      </m:num>
                      <m:den>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𝑃𝑎𝑠</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𝑢𝑛𝑔h𝑖𝑢𝑙𝑎𝑟</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𝑝𝑒𝑛𝑡𝑟𝑢</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ro-RO"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𝑒𝑙𝑒𝑣𝑎𝑡𝑖𝑒</m:t>
                        </m:r>
                      </m:den>
                    </m:f>
                  </m:oMath>
                </a14:m>
                <a:r>
                  <a:rPr lang="ro-RO"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(4)</a:t>
                </a:r>
                <a:r>
                  <a:rPr lang="ro-RO"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ro-RO"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A6BD077F-3F67-7897-6916-66B0D7EBA095}"/>
                  </a:ext>
                </a:extLst>
              </p:cNvPr>
              <p:cNvSpPr txBox="1">
                <a:spLocks noRot="1" noChangeAspect="1" noMove="1" noResize="1" noEditPoints="1" noAdjustHandles="1" noChangeArrowheads="1" noChangeShapeType="1" noTextEdit="1"/>
              </p:cNvSpPr>
              <p:nvPr/>
            </p:nvSpPr>
            <p:spPr>
              <a:xfrm>
                <a:off x="2157884" y="5348544"/>
                <a:ext cx="7080675" cy="989951"/>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3003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2"/>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Implementarea software</a:t>
            </a:r>
            <a:endParaRPr lang="en-US" sz="4800" kern="12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59F7F90-32E3-4DA7-424F-EA2A0FB1B344}"/>
              </a:ext>
            </a:extLst>
          </p:cNvPr>
          <p:cNvPicPr>
            <a:picLocks noChangeAspect="1"/>
          </p:cNvPicPr>
          <p:nvPr/>
        </p:nvPicPr>
        <p:blipFill>
          <a:blip r:embed="rId5"/>
          <a:stretch>
            <a:fillRect/>
          </a:stretch>
        </p:blipFill>
        <p:spPr>
          <a:xfrm>
            <a:off x="224245" y="2033135"/>
            <a:ext cx="11739156" cy="4627178"/>
          </a:xfrm>
          <a:prstGeom prst="rect">
            <a:avLst/>
          </a:prstGeom>
          <a:ln w="2286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B89C2F90-B44B-C0A9-FA85-C0C59734A36E}"/>
              </a:ext>
            </a:extLst>
          </p:cNvPr>
          <p:cNvSpPr txBox="1"/>
          <p:nvPr/>
        </p:nvSpPr>
        <p:spPr>
          <a:xfrm>
            <a:off x="1006997" y="1331161"/>
            <a:ext cx="10397877" cy="379404"/>
          </a:xfrm>
          <a:prstGeom prst="rect">
            <a:avLst/>
          </a:prstGeom>
          <a:noFill/>
        </p:spPr>
        <p:txBody>
          <a:bodyPr wrap="square" rtlCol="0">
            <a:spAutoFit/>
          </a:bodyPr>
          <a:lstStyle/>
          <a:p>
            <a:r>
              <a:rPr lang="ro-RO" b="1" dirty="0">
                <a:solidFill>
                  <a:schemeClr val="bg1"/>
                </a:solidFill>
                <a:latin typeface="Times New Roman" panose="02020603050405020304" pitchFamily="18" charset="0"/>
                <a:cs typeface="Times New Roman" panose="02020603050405020304" pitchFamily="18" charset="0"/>
              </a:rPr>
              <a:t>Arhitectura de comunicare între interfața web și </a:t>
            </a:r>
            <a:r>
              <a:rPr lang="ro-RO" b="1" dirty="0" err="1">
                <a:solidFill>
                  <a:schemeClr val="bg1"/>
                </a:solidFill>
                <a:latin typeface="Times New Roman" panose="02020603050405020304" pitchFamily="18" charset="0"/>
                <a:cs typeface="Times New Roman" panose="02020603050405020304" pitchFamily="18" charset="0"/>
              </a:rPr>
              <a:t>Arduino</a:t>
            </a:r>
            <a:r>
              <a:rPr lang="ro-RO" b="1" dirty="0">
                <a:solidFill>
                  <a:schemeClr val="bg1"/>
                </a:solidFill>
                <a:latin typeface="Times New Roman" panose="02020603050405020304" pitchFamily="18" charset="0"/>
                <a:cs typeface="Times New Roman" panose="02020603050405020304" pitchFamily="18" charset="0"/>
              </a:rPr>
              <a:t> folosind Node.js, </a:t>
            </a:r>
            <a:r>
              <a:rPr lang="ro-RO" b="1" dirty="0" err="1">
                <a:solidFill>
                  <a:schemeClr val="bg1"/>
                </a:solidFill>
                <a:latin typeface="Times New Roman" panose="02020603050405020304" pitchFamily="18" charset="0"/>
                <a:cs typeface="Times New Roman" panose="02020603050405020304" pitchFamily="18" charset="0"/>
              </a:rPr>
              <a:t>WebSockets</a:t>
            </a:r>
            <a:r>
              <a:rPr lang="ro-RO" b="1" dirty="0">
                <a:solidFill>
                  <a:schemeClr val="bg1"/>
                </a:solidFill>
                <a:latin typeface="Times New Roman" panose="02020603050405020304" pitchFamily="18" charset="0"/>
                <a:cs typeface="Times New Roman" panose="02020603050405020304" pitchFamily="18" charset="0"/>
              </a:rPr>
              <a:t> și port serial</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19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3"/>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Implementarea software</a:t>
            </a:r>
            <a:endParaRPr lang="en-US" sz="4800" kern="1200"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AE8AE0CF-6775-42A6-BA10-D060821F3789}"/>
              </a:ext>
            </a:extLst>
          </p:cNvPr>
          <p:cNvPicPr>
            <a:picLocks noChangeAspect="1"/>
          </p:cNvPicPr>
          <p:nvPr/>
        </p:nvPicPr>
        <p:blipFill rotWithShape="1">
          <a:blip r:embed="rId6">
            <a:extLst>
              <a:ext uri="{28A0092B-C50C-407E-A947-70E740481C1C}">
                <a14:useLocalDpi xmlns:a14="http://schemas.microsoft.com/office/drawing/2010/main" val="0"/>
              </a:ext>
            </a:extLst>
          </a:blip>
          <a:srcRect l="3096" r="4934" b="10441"/>
          <a:stretch/>
        </p:blipFill>
        <p:spPr bwMode="auto">
          <a:xfrm>
            <a:off x="2455968" y="1932972"/>
            <a:ext cx="7268901" cy="4641448"/>
          </a:xfrm>
          <a:prstGeom prst="rect">
            <a:avLst/>
          </a:prstGeom>
          <a:ln w="228600" cap="sq" cmpd="thickThin">
            <a:solidFill>
              <a:srgbClr val="000000"/>
            </a:solidFill>
            <a:prstDash val="solid"/>
            <a:miter lim="800000"/>
          </a:ln>
          <a:effectLst>
            <a:innerShdw blurRad="76200">
              <a:srgbClr val="000000"/>
            </a:innerShdw>
          </a:effectLst>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410345EA-78CB-60B6-C5CB-052886F1DF4A}"/>
              </a:ext>
            </a:extLst>
          </p:cNvPr>
          <p:cNvSpPr txBox="1"/>
          <p:nvPr/>
        </p:nvSpPr>
        <p:spPr>
          <a:xfrm>
            <a:off x="2222339" y="1331161"/>
            <a:ext cx="7731889" cy="369332"/>
          </a:xfrm>
          <a:prstGeom prst="rect">
            <a:avLst/>
          </a:prstGeom>
          <a:noFill/>
        </p:spPr>
        <p:txBody>
          <a:bodyPr wrap="square" rtlCol="0">
            <a:spAutoFit/>
          </a:bodyPr>
          <a:lstStyle/>
          <a:p>
            <a:pPr algn="ctr"/>
            <a:r>
              <a:rPr lang="en-US" b="1" dirty="0" err="1">
                <a:solidFill>
                  <a:schemeClr val="bg1"/>
                </a:solidFill>
                <a:latin typeface="Times New Roman" panose="02020603050405020304" pitchFamily="18" charset="0"/>
                <a:cs typeface="Times New Roman" panose="02020603050405020304" pitchFamily="18" charset="0"/>
              </a:rPr>
              <a:t>Interfa</a:t>
            </a:r>
            <a:r>
              <a:rPr lang="ro-RO" b="1" dirty="0">
                <a:solidFill>
                  <a:schemeClr val="bg1"/>
                </a:solidFill>
                <a:latin typeface="Times New Roman" panose="02020603050405020304" pitchFamily="18" charset="0"/>
                <a:cs typeface="Times New Roman" panose="02020603050405020304" pitchFamily="18" charset="0"/>
              </a:rPr>
              <a:t>ța grafică pentru utilizatori</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29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3"/>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Implementarea software</a:t>
            </a:r>
            <a:endParaRPr lang="en-US" sz="4800" kern="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E8ED28C-CB78-BBFC-C57B-524FE30613AD}"/>
              </a:ext>
            </a:extLst>
          </p:cNvPr>
          <p:cNvPicPr>
            <a:picLocks noChangeAspect="1"/>
          </p:cNvPicPr>
          <p:nvPr/>
        </p:nvPicPr>
        <p:blipFill rotWithShape="1">
          <a:blip r:embed="rId6">
            <a:extLst>
              <a:ext uri="{28A0092B-C50C-407E-A947-70E740481C1C}">
                <a14:useLocalDpi xmlns:a14="http://schemas.microsoft.com/office/drawing/2010/main" val="0"/>
              </a:ext>
            </a:extLst>
          </a:blip>
          <a:srcRect l="5859" t="11931" r="6199" b="8247"/>
          <a:stretch/>
        </p:blipFill>
        <p:spPr>
          <a:xfrm>
            <a:off x="224245" y="2047590"/>
            <a:ext cx="11739155" cy="4526830"/>
          </a:xfrm>
          <a:prstGeom prst="rect">
            <a:avLst/>
          </a:prstGeom>
          <a:ln w="2286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6B336A39-90D6-D998-ADDC-B739E90685EC}"/>
              </a:ext>
            </a:extLst>
          </p:cNvPr>
          <p:cNvSpPr txBox="1"/>
          <p:nvPr/>
        </p:nvSpPr>
        <p:spPr>
          <a:xfrm>
            <a:off x="115747" y="1408582"/>
            <a:ext cx="10933253" cy="369332"/>
          </a:xfrm>
          <a:prstGeom prst="rect">
            <a:avLst/>
          </a:prstGeom>
          <a:noFill/>
        </p:spPr>
        <p:txBody>
          <a:bodyPr wrap="square" rtlCol="0">
            <a:spAutoFit/>
          </a:bodyPr>
          <a:lstStyle/>
          <a:p>
            <a:pPr algn="ctr"/>
            <a:r>
              <a:rPr lang="en-US" dirty="0" err="1">
                <a:solidFill>
                  <a:schemeClr val="bg1"/>
                </a:solidFill>
                <a:latin typeface="Times New Roman" panose="02020603050405020304" pitchFamily="18" charset="0"/>
                <a:cs typeface="Times New Roman" panose="02020603050405020304" pitchFamily="18" charset="0"/>
              </a:rPr>
              <a:t>Diagrama</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func</a:t>
            </a:r>
            <a:r>
              <a:rPr lang="ro-RO" dirty="0" err="1">
                <a:solidFill>
                  <a:schemeClr val="bg1"/>
                </a:solidFill>
                <a:latin typeface="Times New Roman" panose="02020603050405020304" pitchFamily="18" charset="0"/>
                <a:cs typeface="Times New Roman" panose="02020603050405020304" pitchFamily="18" charset="0"/>
              </a:rPr>
              <a:t>ționare</a:t>
            </a:r>
            <a:r>
              <a:rPr lang="ro-RO" dirty="0">
                <a:solidFill>
                  <a:schemeClr val="bg1"/>
                </a:solidFill>
                <a:latin typeface="Times New Roman" panose="02020603050405020304" pitchFamily="18" charset="0"/>
                <a:cs typeface="Times New Roman" panose="02020603050405020304" pitchFamily="18" charset="0"/>
              </a:rPr>
              <a:t> </a:t>
            </a:r>
            <a:r>
              <a:rPr lang="ro-RO" dirty="0" err="1">
                <a:solidFill>
                  <a:schemeClr val="bg1"/>
                </a:solidFill>
                <a:latin typeface="Times New Roman" panose="02020603050405020304" pitchFamily="18" charset="0"/>
                <a:cs typeface="Times New Roman" panose="02020603050405020304" pitchFamily="18" charset="0"/>
              </a:rPr>
              <a:t>ngrok</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expunerea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serverului</a:t>
            </a:r>
            <a:r>
              <a:rPr lang="en-US" dirty="0">
                <a:solidFill>
                  <a:schemeClr val="bg1"/>
                </a:solidFill>
                <a:latin typeface="Times New Roman" panose="02020603050405020304" pitchFamily="18" charset="0"/>
                <a:cs typeface="Times New Roman" panose="02020603050405020304" pitchFamily="18" charset="0"/>
              </a:rPr>
              <a:t> local </a:t>
            </a:r>
          </a:p>
        </p:txBody>
      </p:sp>
    </p:spTree>
    <p:extLst>
      <p:ext uri="{BB962C8B-B14F-4D97-AF65-F5344CB8AC3E}">
        <p14:creationId xmlns:p14="http://schemas.microsoft.com/office/powerpoint/2010/main" val="1588529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3"/>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kern="1200" dirty="0">
                <a:latin typeface="Times New Roman" panose="02020603050405020304" pitchFamily="18" charset="0"/>
                <a:cs typeface="Times New Roman" panose="02020603050405020304" pitchFamily="18" charset="0"/>
              </a:rPr>
              <a:t>Configurația finală</a:t>
            </a:r>
            <a:endParaRPr lang="en-US" sz="4800" kern="1200" dirty="0">
              <a:latin typeface="Times New Roman" panose="02020603050405020304" pitchFamily="18" charset="0"/>
              <a:cs typeface="Times New Roman" panose="02020603050405020304" pitchFamily="18" charset="0"/>
            </a:endParaRPr>
          </a:p>
        </p:txBody>
      </p:sp>
      <p:pic>
        <p:nvPicPr>
          <p:cNvPr id="3" name="Picture 2" descr="A machine with wires and wires&#10;&#10;Description automatically generated with medium confidence">
            <a:extLst>
              <a:ext uri="{FF2B5EF4-FFF2-40B4-BE49-F238E27FC236}">
                <a16:creationId xmlns:a16="http://schemas.microsoft.com/office/drawing/2014/main" id="{9D1C00B5-7CE3-0F4E-84BE-4EF8F0C126DF}"/>
              </a:ext>
            </a:extLst>
          </p:cNvPr>
          <p:cNvPicPr>
            <a:picLocks noChangeAspect="1"/>
          </p:cNvPicPr>
          <p:nvPr/>
        </p:nvPicPr>
        <p:blipFill rotWithShape="1">
          <a:blip r:embed="rId6"/>
          <a:srcRect l="1042" b="5516"/>
          <a:stretch/>
        </p:blipFill>
        <p:spPr>
          <a:xfrm>
            <a:off x="1685173" y="1610603"/>
            <a:ext cx="8831484" cy="496795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24424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3"/>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en-US" sz="4800" kern="1200" dirty="0" err="1">
                <a:latin typeface="Times New Roman" panose="02020603050405020304" pitchFamily="18" charset="0"/>
                <a:cs typeface="Times New Roman" panose="02020603050405020304" pitchFamily="18" charset="0"/>
              </a:rPr>
              <a:t>Rezultat</a:t>
            </a:r>
            <a:r>
              <a:rPr lang="en-US" sz="4800" dirty="0" err="1">
                <a:latin typeface="Times New Roman" panose="02020603050405020304" pitchFamily="18" charset="0"/>
                <a:cs typeface="Times New Roman" panose="02020603050405020304" pitchFamily="18" charset="0"/>
              </a:rPr>
              <a:t>e</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experimentale</a:t>
            </a:r>
            <a:endParaRPr lang="en-US" sz="4800" kern="12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761F8E94-8925-8A79-16AD-10FD07C770B9}"/>
              </a:ext>
            </a:extLst>
          </p:cNvPr>
          <p:cNvGraphicFramePr>
            <a:graphicFrameLocks noGrp="1"/>
          </p:cNvGraphicFramePr>
          <p:nvPr>
            <p:extLst>
              <p:ext uri="{D42A27DB-BD31-4B8C-83A1-F6EECF244321}">
                <p14:modId xmlns:p14="http://schemas.microsoft.com/office/powerpoint/2010/main" val="4011296353"/>
              </p:ext>
            </p:extLst>
          </p:nvPr>
        </p:nvGraphicFramePr>
        <p:xfrm>
          <a:off x="2767405" y="4203980"/>
          <a:ext cx="6545928" cy="2128682"/>
        </p:xfrm>
        <a:graphic>
          <a:graphicData uri="http://schemas.openxmlformats.org/drawingml/2006/table">
            <a:tbl>
              <a:tblPr firstRow="1" firstCol="1" bandRow="1">
                <a:tableStyleId>{5C22544A-7EE6-4342-B048-85BDC9FD1C3A}</a:tableStyleId>
              </a:tblPr>
              <a:tblGrid>
                <a:gridCol w="2332598">
                  <a:extLst>
                    <a:ext uri="{9D8B030D-6E8A-4147-A177-3AD203B41FA5}">
                      <a16:colId xmlns:a16="http://schemas.microsoft.com/office/drawing/2014/main" val="1657506632"/>
                    </a:ext>
                  </a:extLst>
                </a:gridCol>
                <a:gridCol w="2320384">
                  <a:extLst>
                    <a:ext uri="{9D8B030D-6E8A-4147-A177-3AD203B41FA5}">
                      <a16:colId xmlns:a16="http://schemas.microsoft.com/office/drawing/2014/main" val="3871725738"/>
                    </a:ext>
                  </a:extLst>
                </a:gridCol>
                <a:gridCol w="1892946">
                  <a:extLst>
                    <a:ext uri="{9D8B030D-6E8A-4147-A177-3AD203B41FA5}">
                      <a16:colId xmlns:a16="http://schemas.microsoft.com/office/drawing/2014/main" val="3907481821"/>
                    </a:ext>
                  </a:extLst>
                </a:gridCol>
              </a:tblGrid>
              <a:tr h="301786">
                <a:tc>
                  <a:txBody>
                    <a:bodyPr/>
                    <a:lstStyle/>
                    <a:p>
                      <a:pPr marL="0" marR="0" algn="ctr">
                        <a:lnSpc>
                          <a:spcPct val="115000"/>
                        </a:lnSpc>
                        <a:spcBef>
                          <a:spcPts val="0"/>
                        </a:spcBef>
                        <a:spcAft>
                          <a:spcPts val="0"/>
                        </a:spcAft>
                      </a:pPr>
                      <a:r>
                        <a:rPr lang="ro-RO" sz="1200">
                          <a:effectLst/>
                        </a:rPr>
                        <a:t>Unghiul de azimut introdus(°)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Unghiul de azimut măsurat(°)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Deviația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9911943"/>
                  </a:ext>
                </a:extLst>
              </a:tr>
              <a:tr h="396807">
                <a:tc>
                  <a:txBody>
                    <a:bodyPr/>
                    <a:lstStyle/>
                    <a:p>
                      <a:pPr marL="0" marR="0" algn="ctr">
                        <a:lnSpc>
                          <a:spcPct val="115000"/>
                        </a:lnSpc>
                        <a:spcBef>
                          <a:spcPts val="0"/>
                        </a:spcBef>
                        <a:spcAft>
                          <a:spcPts val="0"/>
                        </a:spcAft>
                      </a:pPr>
                      <a:r>
                        <a:rPr lang="ro-RO"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4613409"/>
                  </a:ext>
                </a:extLst>
              </a:tr>
              <a:tr h="301786">
                <a:tc>
                  <a:txBody>
                    <a:bodyPr/>
                    <a:lstStyle/>
                    <a:p>
                      <a:pPr marL="0" marR="0" algn="ctr">
                        <a:lnSpc>
                          <a:spcPct val="115000"/>
                        </a:lnSpc>
                        <a:spcBef>
                          <a:spcPts val="0"/>
                        </a:spcBef>
                        <a:spcAft>
                          <a:spcPts val="0"/>
                        </a:spcAft>
                      </a:pPr>
                      <a:r>
                        <a:rPr lang="ro-RO"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dirty="0">
                          <a:effectLst/>
                        </a:rPr>
                        <a:t>29.8°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5056164"/>
                  </a:ext>
                </a:extLst>
              </a:tr>
              <a:tr h="222945">
                <a:tc>
                  <a:txBody>
                    <a:bodyPr/>
                    <a:lstStyle/>
                    <a:p>
                      <a:pPr marL="0" marR="0" algn="ctr">
                        <a:lnSpc>
                          <a:spcPct val="115000"/>
                        </a:lnSpc>
                        <a:spcBef>
                          <a:spcPts val="0"/>
                        </a:spcBef>
                        <a:spcAft>
                          <a:spcPts val="0"/>
                        </a:spcAft>
                      </a:pPr>
                      <a:r>
                        <a:rPr lang="ro-RO" sz="1200">
                          <a:effectLst/>
                        </a:rPr>
                        <a:t>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89.8°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368001"/>
                  </a:ext>
                </a:extLst>
              </a:tr>
              <a:tr h="301786">
                <a:tc>
                  <a:txBody>
                    <a:bodyPr/>
                    <a:lstStyle/>
                    <a:p>
                      <a:pPr marL="0" marR="0" algn="ctr">
                        <a:lnSpc>
                          <a:spcPct val="115000"/>
                        </a:lnSpc>
                        <a:spcBef>
                          <a:spcPts val="0"/>
                        </a:spcBef>
                        <a:spcAft>
                          <a:spcPts val="0"/>
                        </a:spcAft>
                      </a:pPr>
                      <a:r>
                        <a:rPr lang="ro-RO" sz="1200">
                          <a:effectLst/>
                        </a:rPr>
                        <a:t>180°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dirty="0">
                          <a:effectLst/>
                        </a:rPr>
                        <a:t>178.6°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5566119"/>
                  </a:ext>
                </a:extLst>
              </a:tr>
              <a:tr h="301786">
                <a:tc>
                  <a:txBody>
                    <a:bodyPr/>
                    <a:lstStyle/>
                    <a:p>
                      <a:pPr marL="0" marR="0" algn="ctr">
                        <a:lnSpc>
                          <a:spcPct val="115000"/>
                        </a:lnSpc>
                        <a:spcBef>
                          <a:spcPts val="0"/>
                        </a:spcBef>
                        <a:spcAft>
                          <a:spcPts val="0"/>
                        </a:spcAft>
                      </a:pPr>
                      <a:r>
                        <a:rPr lang="ro-RO" sz="1200">
                          <a:effectLst/>
                        </a:rPr>
                        <a:t>270°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268.6°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3513721"/>
                  </a:ext>
                </a:extLst>
              </a:tr>
              <a:tr h="301786">
                <a:tc>
                  <a:txBody>
                    <a:bodyPr/>
                    <a:lstStyle/>
                    <a:p>
                      <a:pPr marL="0" marR="0" algn="ctr">
                        <a:lnSpc>
                          <a:spcPct val="115000"/>
                        </a:lnSpc>
                        <a:spcBef>
                          <a:spcPts val="0"/>
                        </a:spcBef>
                        <a:spcAft>
                          <a:spcPts val="0"/>
                        </a:spcAft>
                      </a:pPr>
                      <a:r>
                        <a:rPr lang="ro-RO" sz="1200">
                          <a:effectLst/>
                        </a:rPr>
                        <a:t>360°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dirty="0">
                          <a:effectLst/>
                        </a:rPr>
                        <a:t>358.2°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dirty="0">
                          <a:effectLst/>
                        </a:rPr>
                        <a:t>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1014126"/>
                  </a:ext>
                </a:extLst>
              </a:tr>
            </a:tbl>
          </a:graphicData>
        </a:graphic>
      </p:graphicFrame>
      <p:graphicFrame>
        <p:nvGraphicFramePr>
          <p:cNvPr id="8" name="Table 7">
            <a:extLst>
              <a:ext uri="{FF2B5EF4-FFF2-40B4-BE49-F238E27FC236}">
                <a16:creationId xmlns:a16="http://schemas.microsoft.com/office/drawing/2014/main" id="{803BDEC7-086E-BC5E-3DD3-03D19BF180C8}"/>
              </a:ext>
            </a:extLst>
          </p:cNvPr>
          <p:cNvGraphicFramePr>
            <a:graphicFrameLocks noGrp="1"/>
          </p:cNvGraphicFramePr>
          <p:nvPr>
            <p:extLst>
              <p:ext uri="{D42A27DB-BD31-4B8C-83A1-F6EECF244321}">
                <p14:modId xmlns:p14="http://schemas.microsoft.com/office/powerpoint/2010/main" val="4266469094"/>
              </p:ext>
            </p:extLst>
          </p:nvPr>
        </p:nvGraphicFramePr>
        <p:xfrm>
          <a:off x="2767405" y="1747005"/>
          <a:ext cx="6545929" cy="2128683"/>
        </p:xfrm>
        <a:graphic>
          <a:graphicData uri="http://schemas.openxmlformats.org/drawingml/2006/table">
            <a:tbl>
              <a:tblPr firstRow="1" firstCol="1" bandRow="1">
                <a:tableStyleId>{5C22544A-7EE6-4342-B048-85BDC9FD1C3A}</a:tableStyleId>
              </a:tblPr>
              <a:tblGrid>
                <a:gridCol w="2332598">
                  <a:extLst>
                    <a:ext uri="{9D8B030D-6E8A-4147-A177-3AD203B41FA5}">
                      <a16:colId xmlns:a16="http://schemas.microsoft.com/office/drawing/2014/main" val="1692028363"/>
                    </a:ext>
                  </a:extLst>
                </a:gridCol>
                <a:gridCol w="2320385">
                  <a:extLst>
                    <a:ext uri="{9D8B030D-6E8A-4147-A177-3AD203B41FA5}">
                      <a16:colId xmlns:a16="http://schemas.microsoft.com/office/drawing/2014/main" val="2106033028"/>
                    </a:ext>
                  </a:extLst>
                </a:gridCol>
                <a:gridCol w="1892946">
                  <a:extLst>
                    <a:ext uri="{9D8B030D-6E8A-4147-A177-3AD203B41FA5}">
                      <a16:colId xmlns:a16="http://schemas.microsoft.com/office/drawing/2014/main" val="271931384"/>
                    </a:ext>
                  </a:extLst>
                </a:gridCol>
              </a:tblGrid>
              <a:tr h="522535">
                <a:tc>
                  <a:txBody>
                    <a:bodyPr/>
                    <a:lstStyle/>
                    <a:p>
                      <a:pPr marL="0" marR="0" algn="ctr">
                        <a:lnSpc>
                          <a:spcPct val="115000"/>
                        </a:lnSpc>
                        <a:spcBef>
                          <a:spcPts val="0"/>
                        </a:spcBef>
                        <a:spcAft>
                          <a:spcPts val="0"/>
                        </a:spcAft>
                      </a:pPr>
                      <a:r>
                        <a:rPr lang="ro-RO" sz="1200">
                          <a:effectLst/>
                        </a:rPr>
                        <a:t>Unghiul de elevație introdus(°)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Unghiul de elevație măsurat(°)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Deviația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8339338"/>
                  </a:ext>
                </a:extLst>
              </a:tr>
              <a:tr h="334428">
                <a:tc>
                  <a:txBody>
                    <a:bodyPr/>
                    <a:lstStyle/>
                    <a:p>
                      <a:pPr marL="0" marR="0" algn="ctr">
                        <a:lnSpc>
                          <a:spcPct val="115000"/>
                        </a:lnSpc>
                        <a:spcBef>
                          <a:spcPts val="0"/>
                        </a:spcBef>
                        <a:spcAft>
                          <a:spcPts val="0"/>
                        </a:spcAft>
                      </a:pPr>
                      <a:r>
                        <a:rPr lang="ro-RO"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7861551"/>
                  </a:ext>
                </a:extLst>
              </a:tr>
              <a:tr h="254344">
                <a:tc>
                  <a:txBody>
                    <a:bodyPr/>
                    <a:lstStyle/>
                    <a:p>
                      <a:pPr marL="0" marR="0" algn="ctr">
                        <a:lnSpc>
                          <a:spcPct val="115000"/>
                        </a:lnSpc>
                        <a:spcBef>
                          <a:spcPts val="0"/>
                        </a:spcBef>
                        <a:spcAft>
                          <a:spcPts val="0"/>
                        </a:spcAft>
                      </a:pPr>
                      <a:r>
                        <a:rPr lang="ro-RO"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dirty="0">
                          <a:effectLst/>
                        </a:rPr>
                        <a:t>29.7°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9991364"/>
                  </a:ext>
                </a:extLst>
              </a:tr>
              <a:tr h="254344">
                <a:tc>
                  <a:txBody>
                    <a:bodyPr/>
                    <a:lstStyle/>
                    <a:p>
                      <a:pPr marL="0" marR="0" algn="ctr">
                        <a:lnSpc>
                          <a:spcPct val="115000"/>
                        </a:lnSpc>
                        <a:spcBef>
                          <a:spcPts val="0"/>
                        </a:spcBef>
                        <a:spcAft>
                          <a:spcPts val="0"/>
                        </a:spcAft>
                      </a:pPr>
                      <a:r>
                        <a:rPr lang="ro-RO" sz="1200">
                          <a:effectLst/>
                        </a:rPr>
                        <a:t>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89.9°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488408"/>
                  </a:ext>
                </a:extLst>
              </a:tr>
              <a:tr h="254344">
                <a:tc>
                  <a:txBody>
                    <a:bodyPr/>
                    <a:lstStyle/>
                    <a:p>
                      <a:pPr marL="0" marR="0" algn="ctr">
                        <a:lnSpc>
                          <a:spcPct val="115000"/>
                        </a:lnSpc>
                        <a:spcBef>
                          <a:spcPts val="0"/>
                        </a:spcBef>
                        <a:spcAft>
                          <a:spcPts val="0"/>
                        </a:spcAft>
                      </a:pPr>
                      <a:r>
                        <a:rPr lang="ro-RO" sz="1200">
                          <a:effectLst/>
                        </a:rPr>
                        <a:t>180°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178.2°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7850689"/>
                  </a:ext>
                </a:extLst>
              </a:tr>
              <a:tr h="254344">
                <a:tc>
                  <a:txBody>
                    <a:bodyPr/>
                    <a:lstStyle/>
                    <a:p>
                      <a:pPr marL="0" marR="0" algn="ctr">
                        <a:lnSpc>
                          <a:spcPct val="115000"/>
                        </a:lnSpc>
                        <a:spcBef>
                          <a:spcPts val="0"/>
                        </a:spcBef>
                        <a:spcAft>
                          <a:spcPts val="0"/>
                        </a:spcAft>
                      </a:pPr>
                      <a:r>
                        <a:rPr lang="ro-RO" sz="1200">
                          <a:effectLst/>
                        </a:rPr>
                        <a:t>270°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269°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5778790"/>
                  </a:ext>
                </a:extLst>
              </a:tr>
              <a:tr h="254344">
                <a:tc>
                  <a:txBody>
                    <a:bodyPr/>
                    <a:lstStyle/>
                    <a:p>
                      <a:pPr marL="0" marR="0" algn="ctr">
                        <a:lnSpc>
                          <a:spcPct val="115000"/>
                        </a:lnSpc>
                        <a:spcBef>
                          <a:spcPts val="0"/>
                        </a:spcBef>
                        <a:spcAft>
                          <a:spcPts val="0"/>
                        </a:spcAft>
                      </a:pPr>
                      <a:r>
                        <a:rPr lang="ro-RO" sz="1200">
                          <a:effectLst/>
                        </a:rPr>
                        <a:t>360°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a:effectLst/>
                        </a:rPr>
                        <a:t>358.2°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ro-RO" sz="1200" dirty="0">
                          <a:effectLst/>
                        </a:rPr>
                        <a:t>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5537243"/>
                  </a:ext>
                </a:extLst>
              </a:tr>
            </a:tbl>
          </a:graphicData>
        </a:graphic>
      </p:graphicFrame>
    </p:spTree>
    <p:extLst>
      <p:ext uri="{BB962C8B-B14F-4D97-AF65-F5344CB8AC3E}">
        <p14:creationId xmlns:p14="http://schemas.microsoft.com/office/powerpoint/2010/main" val="786785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3"/>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en-US" sz="4800" kern="1200" dirty="0" err="1">
                <a:latin typeface="Times New Roman" panose="02020603050405020304" pitchFamily="18" charset="0"/>
                <a:cs typeface="Times New Roman" panose="02020603050405020304" pitchFamily="18" charset="0"/>
              </a:rPr>
              <a:t>Rezultat</a:t>
            </a:r>
            <a:r>
              <a:rPr lang="en-US" sz="4800" dirty="0" err="1">
                <a:latin typeface="Times New Roman" panose="02020603050405020304" pitchFamily="18" charset="0"/>
                <a:cs typeface="Times New Roman" panose="02020603050405020304" pitchFamily="18" charset="0"/>
              </a:rPr>
              <a:t>e</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experimentale</a:t>
            </a:r>
            <a:endParaRPr lang="en-US" sz="4800" kern="1200" dirty="0">
              <a:latin typeface="Times New Roman" panose="02020603050405020304" pitchFamily="18" charset="0"/>
              <a:cs typeface="Times New Roman" panose="02020603050405020304" pitchFamily="18" charset="0"/>
            </a:endParaRPr>
          </a:p>
        </p:txBody>
      </p:sp>
      <p:pic>
        <p:nvPicPr>
          <p:cNvPr id="10" name="Picture 9" descr="A screenshot of a computer&#10;&#10;Description automatically generated">
            <a:extLst>
              <a:ext uri="{FF2B5EF4-FFF2-40B4-BE49-F238E27FC236}">
                <a16:creationId xmlns:a16="http://schemas.microsoft.com/office/drawing/2014/main" id="{80CCA146-07D2-2EB2-85FB-94D624545A4E}"/>
              </a:ext>
            </a:extLst>
          </p:cNvPr>
          <p:cNvPicPr>
            <a:picLocks noChangeAspect="1"/>
          </p:cNvPicPr>
          <p:nvPr/>
        </p:nvPicPr>
        <p:blipFill rotWithShape="1">
          <a:blip r:embed="rId6">
            <a:extLst>
              <a:ext uri="{28A0092B-C50C-407E-A947-70E740481C1C}">
                <a14:useLocalDpi xmlns:a14="http://schemas.microsoft.com/office/drawing/2010/main" val="0"/>
              </a:ext>
            </a:extLst>
          </a:blip>
          <a:srcRect r="12324"/>
          <a:stretch/>
        </p:blipFill>
        <p:spPr bwMode="auto">
          <a:xfrm>
            <a:off x="2886019" y="1584852"/>
            <a:ext cx="5767227" cy="5019456"/>
          </a:xfrm>
          <a:prstGeom prst="rect">
            <a:avLst/>
          </a:prstGeom>
          <a:ln w="228600" cap="sq" cmpd="thickThin">
            <a:solidFill>
              <a:srgbClr val="000000"/>
            </a:solidFill>
            <a:prstDash val="solid"/>
            <a:miter lim="800000"/>
          </a:ln>
          <a:effectLst>
            <a:innerShdw blurRad="76200">
              <a:srgbClr val="000000"/>
            </a:inn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350034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3"/>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Îmbunătățiri și optimizări</a:t>
            </a:r>
            <a:endParaRPr lang="en-US" sz="4800" kern="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64BD14-B0DF-C943-0042-B22B35566347}"/>
              </a:ext>
            </a:extLst>
          </p:cNvPr>
          <p:cNvSpPr txBox="1"/>
          <p:nvPr/>
        </p:nvSpPr>
        <p:spPr>
          <a:xfrm>
            <a:off x="441959" y="1759352"/>
            <a:ext cx="11121150" cy="1631216"/>
          </a:xfrm>
          <a:prstGeom prst="rect">
            <a:avLst/>
          </a:prstGeom>
          <a:noFill/>
        </p:spPr>
        <p:txBody>
          <a:bodyPr wrap="square" rtlCol="0">
            <a:spAutoFit/>
          </a:bodyPr>
          <a:lstStyle/>
          <a:p>
            <a:pPr algn="just"/>
            <a:r>
              <a:rPr lang="en-US" sz="2000" dirty="0" err="1">
                <a:solidFill>
                  <a:schemeClr val="bg1"/>
                </a:solidFill>
                <a:latin typeface="Times New Roman" panose="02020603050405020304" pitchFamily="18" charset="0"/>
                <a:cs typeface="Times New Roman" panose="02020603050405020304" pitchFamily="18" charset="0"/>
              </a:rPr>
              <a:t>Pentru</a:t>
            </a:r>
            <a:r>
              <a:rPr lang="en-US" sz="2000" dirty="0">
                <a:solidFill>
                  <a:schemeClr val="bg1"/>
                </a:solidFill>
                <a:latin typeface="Times New Roman" panose="02020603050405020304" pitchFamily="18" charset="0"/>
                <a:cs typeface="Times New Roman" panose="02020603050405020304" pitchFamily="18" charset="0"/>
              </a:rPr>
              <a:t> a </a:t>
            </a:r>
            <a:r>
              <a:rPr lang="en-US" sz="2000" dirty="0" err="1">
                <a:solidFill>
                  <a:schemeClr val="bg1"/>
                </a:solidFill>
                <a:latin typeface="Times New Roman" panose="02020603050405020304" pitchFamily="18" charset="0"/>
                <a:cs typeface="Times New Roman" panose="02020603050405020304" pitchFamily="18" charset="0"/>
              </a:rPr>
              <a:t>crește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performanța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și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fiabilitatea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sistemului</a:t>
            </a:r>
            <a:r>
              <a:rPr lang="en-US" sz="2000" dirty="0">
                <a:solidFill>
                  <a:schemeClr val="bg1"/>
                </a:solidFill>
                <a:latin typeface="Times New Roman" panose="02020603050405020304" pitchFamily="18" charset="0"/>
                <a:cs typeface="Times New Roman" panose="02020603050405020304" pitchFamily="18" charset="0"/>
              </a:rPr>
              <a:t>, se </a:t>
            </a:r>
            <a:r>
              <a:rPr lang="en-US" sz="2000" dirty="0" err="1">
                <a:solidFill>
                  <a:schemeClr val="bg1"/>
                </a:solidFill>
                <a:latin typeface="Times New Roman" panose="02020603050405020304" pitchFamily="18" charset="0"/>
                <a:cs typeface="Times New Roman" panose="02020603050405020304" pitchFamily="18" charset="0"/>
              </a:rPr>
              <a:t>propune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adăugarea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amortizoarelor</a:t>
            </a:r>
            <a:r>
              <a:rPr lang="en-US" sz="2000" dirty="0">
                <a:solidFill>
                  <a:schemeClr val="bg1"/>
                </a:solidFill>
                <a:latin typeface="Times New Roman" panose="02020603050405020304" pitchFamily="18" charset="0"/>
                <a:cs typeface="Times New Roman" panose="02020603050405020304" pitchFamily="18" charset="0"/>
              </a:rPr>
              <a:t> de </a:t>
            </a:r>
            <a:r>
              <a:rPr lang="en-US" sz="2000" dirty="0" err="1">
                <a:solidFill>
                  <a:schemeClr val="bg1"/>
                </a:solidFill>
                <a:latin typeface="Times New Roman" panose="02020603050405020304" pitchFamily="18" charset="0"/>
                <a:cs typeface="Times New Roman" panose="02020603050405020304" pitchFamily="18" charset="0"/>
              </a:rPr>
              <a:t>vibrații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implementarea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unui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algoritm</a:t>
            </a:r>
            <a:r>
              <a:rPr lang="en-US" sz="2000" dirty="0">
                <a:solidFill>
                  <a:schemeClr val="bg1"/>
                </a:solidFill>
                <a:latin typeface="Times New Roman" panose="02020603050405020304" pitchFamily="18" charset="0"/>
                <a:cs typeface="Times New Roman" panose="02020603050405020304" pitchFamily="18" charset="0"/>
              </a:rPr>
              <a:t> de </a:t>
            </a:r>
            <a:r>
              <a:rPr lang="en-US" sz="2000" dirty="0" err="1">
                <a:solidFill>
                  <a:schemeClr val="bg1"/>
                </a:solidFill>
                <a:latin typeface="Times New Roman" panose="02020603050405020304" pitchFamily="18" charset="0"/>
                <a:cs typeface="Times New Roman" panose="02020603050405020304" pitchFamily="18" charset="0"/>
              </a:rPr>
              <a:t>corecție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bazat</a:t>
            </a:r>
            <a:r>
              <a:rPr lang="en-US" sz="2000" dirty="0">
                <a:solidFill>
                  <a:schemeClr val="bg1"/>
                </a:solidFill>
                <a:latin typeface="Times New Roman" panose="02020603050405020304" pitchFamily="18" charset="0"/>
                <a:cs typeface="Times New Roman" panose="02020603050405020304" pitchFamily="18" charset="0"/>
              </a:rPr>
              <a:t> pe feedback </a:t>
            </a:r>
            <a:r>
              <a:rPr lang="en-US" sz="2000" dirty="0" err="1">
                <a:solidFill>
                  <a:schemeClr val="bg1"/>
                </a:solidFill>
                <a:latin typeface="Times New Roman" panose="02020603050405020304" pitchFamily="18" charset="0"/>
                <a:cs typeface="Times New Roman" panose="02020603050405020304" pitchFamily="18" charset="0"/>
              </a:rPr>
              <a:t>în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timp</a:t>
            </a:r>
            <a:r>
              <a:rPr lang="en-US" sz="2000" dirty="0">
                <a:solidFill>
                  <a:schemeClr val="bg1"/>
                </a:solidFill>
                <a:latin typeface="Times New Roman" panose="02020603050405020304" pitchFamily="18" charset="0"/>
                <a:cs typeface="Times New Roman" panose="02020603050405020304" pitchFamily="18" charset="0"/>
              </a:rPr>
              <a:t> real, </a:t>
            </a:r>
            <a:r>
              <a:rPr lang="en-US" sz="2000" dirty="0" err="1">
                <a:solidFill>
                  <a:schemeClr val="bg1"/>
                </a:solidFill>
                <a:latin typeface="Times New Roman" panose="02020603050405020304" pitchFamily="18" charset="0"/>
                <a:cs typeface="Times New Roman" panose="02020603050405020304" pitchFamily="18" charset="0"/>
              </a:rPr>
              <a:t>integrarea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senzorilor</a:t>
            </a:r>
            <a:r>
              <a:rPr lang="en-US" sz="2000" dirty="0">
                <a:solidFill>
                  <a:schemeClr val="bg1"/>
                </a:solidFill>
                <a:latin typeface="Times New Roman" panose="02020603050405020304" pitchFamily="18" charset="0"/>
                <a:cs typeface="Times New Roman" panose="02020603050405020304" pitchFamily="18" charset="0"/>
              </a:rPr>
              <a:t> de </a:t>
            </a:r>
            <a:r>
              <a:rPr lang="en-US" sz="2000" dirty="0" err="1">
                <a:solidFill>
                  <a:schemeClr val="bg1"/>
                </a:solidFill>
                <a:latin typeface="Times New Roman" panose="02020603050405020304" pitchFamily="18" charset="0"/>
                <a:cs typeface="Times New Roman" panose="02020603050405020304" pitchFamily="18" charset="0"/>
              </a:rPr>
              <a:t>poziție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pentru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calibrare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automată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și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utilizarea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materialelor</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mai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durabile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pentru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componente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În</a:t>
            </a:r>
            <a:r>
              <a:rPr lang="en-US" sz="2000" dirty="0">
                <a:solidFill>
                  <a:schemeClr val="bg1"/>
                </a:solidFill>
                <a:latin typeface="Times New Roman" panose="02020603050405020304" pitchFamily="18" charset="0"/>
                <a:cs typeface="Times New Roman" panose="02020603050405020304" pitchFamily="18" charset="0"/>
              </a:rPr>
              <a:t> plus, </a:t>
            </a:r>
            <a:r>
              <a:rPr lang="en-US" sz="2000" dirty="0" err="1">
                <a:solidFill>
                  <a:schemeClr val="bg1"/>
                </a:solidFill>
                <a:latin typeface="Times New Roman" panose="02020603050405020304" pitchFamily="18" charset="0"/>
                <a:cs typeface="Times New Roman" panose="02020603050405020304" pitchFamily="18" charset="0"/>
              </a:rPr>
              <a:t>trecerea</a:t>
            </a:r>
            <a:r>
              <a:rPr lang="en-US" sz="2000" dirty="0">
                <a:solidFill>
                  <a:schemeClr val="bg1"/>
                </a:solidFill>
                <a:latin typeface="Times New Roman" panose="02020603050405020304" pitchFamily="18" charset="0"/>
                <a:cs typeface="Times New Roman" panose="02020603050405020304" pitchFamily="18" charset="0"/>
              </a:rPr>
              <a:t> la un </a:t>
            </a:r>
            <a:r>
              <a:rPr lang="en-US" sz="2000" dirty="0" err="1">
                <a:solidFill>
                  <a:schemeClr val="bg1"/>
                </a:solidFill>
                <a:latin typeface="Times New Roman" panose="02020603050405020304" pitchFamily="18" charset="0"/>
                <a:cs typeface="Times New Roman" panose="02020603050405020304" pitchFamily="18" charset="0"/>
              </a:rPr>
              <a:t>domeniu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propriu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securizat</a:t>
            </a:r>
            <a:r>
              <a:rPr lang="en-US" sz="2000" dirty="0">
                <a:solidFill>
                  <a:schemeClr val="bg1"/>
                </a:solidFill>
                <a:latin typeface="Times New Roman" panose="02020603050405020304" pitchFamily="18" charset="0"/>
                <a:cs typeface="Times New Roman" panose="02020603050405020304" pitchFamily="18" charset="0"/>
              </a:rPr>
              <a:t> </a:t>
            </a:r>
            <a:r>
              <a:rPr lang="ro-RO" sz="2000" dirty="0">
                <a:solidFill>
                  <a:schemeClr val="bg1"/>
                </a:solidFill>
                <a:latin typeface="Times New Roman" panose="02020603050405020304" pitchFamily="18" charset="0"/>
                <a:cs typeface="Times New Roman" panose="02020603050405020304" pitchFamily="18" charset="0"/>
              </a:rPr>
              <a:t>și </a:t>
            </a:r>
            <a:r>
              <a:rPr lang="ro-RO" sz="2000" dirty="0" err="1">
                <a:solidFill>
                  <a:schemeClr val="bg1"/>
                </a:solidFill>
                <a:latin typeface="Times New Roman" panose="02020603050405020304" pitchFamily="18" charset="0"/>
                <a:cs typeface="Times New Roman" panose="02020603050405020304" pitchFamily="18" charset="0"/>
              </a:rPr>
              <a:t>hostat</a:t>
            </a:r>
            <a:r>
              <a:rPr lang="ro-RO" sz="2000" dirty="0">
                <a:solidFill>
                  <a:schemeClr val="bg1"/>
                </a:solidFill>
                <a:latin typeface="Times New Roman" panose="02020603050405020304" pitchFamily="18" charset="0"/>
                <a:cs typeface="Times New Roman" panose="02020603050405020304" pitchFamily="18" charset="0"/>
              </a:rPr>
              <a:t> 24/7 </a:t>
            </a:r>
            <a:r>
              <a:rPr lang="en-US" sz="2000" dirty="0" err="1">
                <a:solidFill>
                  <a:schemeClr val="bg1"/>
                </a:solidFill>
                <a:latin typeface="Times New Roman" panose="02020603050405020304" pitchFamily="18" charset="0"/>
                <a:cs typeface="Times New Roman" panose="02020603050405020304" pitchFamily="18" charset="0"/>
              </a:rPr>
              <a:t>ar</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asigura</a:t>
            </a:r>
            <a:r>
              <a:rPr lang="en-US" sz="2000" dirty="0">
                <a:solidFill>
                  <a:schemeClr val="bg1"/>
                </a:solidFill>
                <a:latin typeface="Times New Roman" panose="02020603050405020304" pitchFamily="18" charset="0"/>
                <a:cs typeface="Times New Roman" panose="02020603050405020304" pitchFamily="18" charset="0"/>
              </a:rPr>
              <a:t> o </a:t>
            </a:r>
            <a:r>
              <a:rPr lang="en-US" sz="2000" dirty="0" err="1">
                <a:solidFill>
                  <a:schemeClr val="bg1"/>
                </a:solidFill>
                <a:latin typeface="Times New Roman" panose="02020603050405020304" pitchFamily="18" charset="0"/>
                <a:cs typeface="Times New Roman" panose="02020603050405020304" pitchFamily="18" charset="0"/>
              </a:rPr>
              <a:t>disponibilitate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constantă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și</a:t>
            </a:r>
            <a:r>
              <a:rPr lang="en-US" sz="2000" dirty="0">
                <a:solidFill>
                  <a:schemeClr val="bg1"/>
                </a:solidFill>
                <a:latin typeface="Times New Roman" panose="02020603050405020304" pitchFamily="18" charset="0"/>
                <a:cs typeface="Times New Roman" panose="02020603050405020304" pitchFamily="18" charset="0"/>
              </a:rPr>
              <a:t> o </a:t>
            </a:r>
            <a:r>
              <a:rPr lang="en-US" sz="2000" dirty="0" err="1">
                <a:solidFill>
                  <a:schemeClr val="bg1"/>
                </a:solidFill>
                <a:latin typeface="Times New Roman" panose="02020603050405020304" pitchFamily="18" charset="0"/>
                <a:cs typeface="Times New Roman" panose="02020603050405020304" pitchFamily="18" charset="0"/>
              </a:rPr>
              <a:t>securitate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sporită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pentru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interfața</a:t>
            </a:r>
            <a:r>
              <a:rPr lang="en-US" sz="2000" dirty="0">
                <a:solidFill>
                  <a:schemeClr val="bg1"/>
                </a:solidFill>
                <a:latin typeface="Times New Roman" panose="02020603050405020304" pitchFamily="18" charset="0"/>
                <a:cs typeface="Times New Roman" panose="02020603050405020304" pitchFamily="18" charset="0"/>
              </a:rPr>
              <a:t> web</a:t>
            </a:r>
            <a:r>
              <a:rPr lang="ro-RO" sz="2000" dirty="0">
                <a:solidFill>
                  <a:schemeClr val="bg1"/>
                </a:solidFill>
                <a:latin typeface="Times New Roman" panose="02020603050405020304" pitchFamily="18" charset="0"/>
                <a:cs typeface="Times New Roman" panose="02020603050405020304" pitchFamily="18" charset="0"/>
              </a:rPr>
              <a:t>, eliminând dependența de un serviciu terț și oferind o soluție mai profesională</a:t>
            </a:r>
            <a:r>
              <a:rPr lang="en-US" sz="20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01516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3"/>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kern="1200" dirty="0">
                <a:latin typeface="Times New Roman" panose="02020603050405020304" pitchFamily="18" charset="0"/>
                <a:cs typeface="Times New Roman" panose="02020603050405020304" pitchFamily="18" charset="0"/>
              </a:rPr>
              <a:t>Concluzi</a:t>
            </a:r>
            <a:r>
              <a:rPr lang="en-US" sz="4800" kern="1200" dirty="0" err="1">
                <a:latin typeface="Times New Roman" panose="02020603050405020304" pitchFamily="18" charset="0"/>
                <a:cs typeface="Times New Roman" panose="02020603050405020304" pitchFamily="18" charset="0"/>
              </a:rPr>
              <a:t>i</a:t>
            </a:r>
            <a:endParaRPr lang="en-US" sz="4800" kern="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019983D-85DE-EE52-943B-30350239118D}"/>
              </a:ext>
            </a:extLst>
          </p:cNvPr>
          <p:cNvSpPr txBox="1"/>
          <p:nvPr/>
        </p:nvSpPr>
        <p:spPr>
          <a:xfrm>
            <a:off x="441958" y="1759352"/>
            <a:ext cx="11243905" cy="1938992"/>
          </a:xfrm>
          <a:prstGeom prst="rect">
            <a:avLst/>
          </a:prstGeom>
          <a:noFill/>
        </p:spPr>
        <p:txBody>
          <a:bodyPr wrap="square" rtlCol="0">
            <a:spAutoFit/>
          </a:bodyPr>
          <a:lstStyle/>
          <a:p>
            <a:pPr algn="just"/>
            <a:r>
              <a:rPr lang="ro-RO" sz="2000" dirty="0">
                <a:solidFill>
                  <a:schemeClr val="bg1"/>
                </a:solidFill>
                <a:latin typeface="Times New Roman" panose="02020603050405020304" pitchFamily="18" charset="0"/>
                <a:cs typeface="Times New Roman" panose="02020603050405020304" pitchFamily="18" charset="0"/>
              </a:rPr>
              <a:t>În concluzie, acest proiect a demonstrat dezvoltarea unui sistem de poziționare a unei antene controlat prin browser, bazat pe unghiurile de azimut și de elevație. Integrarea componentelor hardware cu software-</a:t>
            </a:r>
            <a:r>
              <a:rPr lang="ro-RO" sz="2000" dirty="0" err="1">
                <a:solidFill>
                  <a:schemeClr val="bg1"/>
                </a:solidFill>
                <a:latin typeface="Times New Roman" panose="02020603050405020304" pitchFamily="18" charset="0"/>
                <a:cs typeface="Times New Roman" panose="02020603050405020304" pitchFamily="18" charset="0"/>
              </a:rPr>
              <a:t>ul</a:t>
            </a:r>
            <a:r>
              <a:rPr lang="ro-RO" sz="2000" dirty="0">
                <a:solidFill>
                  <a:schemeClr val="bg1"/>
                </a:solidFill>
                <a:latin typeface="Times New Roman" panose="02020603050405020304" pitchFamily="18" charset="0"/>
                <a:cs typeface="Times New Roman" panose="02020603050405020304" pitchFamily="18" charset="0"/>
              </a:rPr>
              <a:t> creat a permis realizarea unui sistem precis și eficient. Interfața web ușor de utilizat și mesajele de feedback dintre placa </a:t>
            </a:r>
            <a:r>
              <a:rPr lang="ro-RO" sz="2000" dirty="0" err="1">
                <a:solidFill>
                  <a:schemeClr val="bg1"/>
                </a:solidFill>
                <a:latin typeface="Times New Roman" panose="02020603050405020304" pitchFamily="18" charset="0"/>
                <a:cs typeface="Times New Roman" panose="02020603050405020304" pitchFamily="18" charset="0"/>
              </a:rPr>
              <a:t>Arduino</a:t>
            </a:r>
            <a:r>
              <a:rPr lang="ro-RO" sz="2000" dirty="0">
                <a:solidFill>
                  <a:schemeClr val="bg1"/>
                </a:solidFill>
                <a:latin typeface="Times New Roman" panose="02020603050405020304" pitchFamily="18" charset="0"/>
                <a:cs typeface="Times New Roman" panose="02020603050405020304" pitchFamily="18" charset="0"/>
              </a:rPr>
              <a:t> și server au asigurat o operare fluidă și receptivă. Proiectul a evidențiat importanța sincronizării eficiente între componentele hardware și software pentru a obține performanțe optime, precum și posibilitatea de modificări ulterioare și îmbunătățiri.  </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97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2"/>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en-US" sz="4800" kern="1200" dirty="0" err="1">
                <a:latin typeface="Times New Roman" panose="02020603050405020304" pitchFamily="18" charset="0"/>
                <a:cs typeface="Times New Roman" panose="02020603050405020304" pitchFamily="18" charset="0"/>
              </a:rPr>
              <a:t>Cuprins</a:t>
            </a:r>
            <a:endParaRPr lang="en-US" sz="4800" kern="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A3204C-7EB6-E8A3-B453-805CFD4C47A7}"/>
              </a:ext>
            </a:extLst>
          </p:cNvPr>
          <p:cNvSpPr txBox="1"/>
          <p:nvPr/>
        </p:nvSpPr>
        <p:spPr>
          <a:xfrm>
            <a:off x="224245" y="1851072"/>
            <a:ext cx="11548152" cy="3477875"/>
          </a:xfrm>
          <a:prstGeom prst="rect">
            <a:avLst/>
          </a:prstGeom>
          <a:noFill/>
        </p:spPr>
        <p:txBody>
          <a:bodyPr wrap="square">
            <a:spAutoFit/>
          </a:bodyPr>
          <a:lstStyle/>
          <a:p>
            <a:pPr marL="457200" indent="-457200">
              <a:buFont typeface="Arial" panose="020B0604020202020204" pitchFamily="34" charset="0"/>
              <a:buChar char="•"/>
            </a:pPr>
            <a:r>
              <a:rPr lang="ro-RO" sz="2000" b="1" dirty="0">
                <a:solidFill>
                  <a:schemeClr val="bg1"/>
                </a:solidFill>
                <a:latin typeface="Times New Roman" panose="02020603050405020304" pitchFamily="18" charset="0"/>
                <a:cs typeface="Times New Roman" panose="02020603050405020304" pitchFamily="18" charset="0"/>
              </a:rPr>
              <a:t>Introducere</a:t>
            </a:r>
          </a:p>
          <a:p>
            <a:pPr marL="457200" indent="-457200">
              <a:buFont typeface="Arial" panose="020B0604020202020204" pitchFamily="34" charset="0"/>
              <a:buChar char="•"/>
            </a:pPr>
            <a:r>
              <a:rPr lang="ro-RO" sz="2000" b="1" dirty="0">
                <a:solidFill>
                  <a:schemeClr val="bg1"/>
                </a:solidFill>
                <a:latin typeface="Times New Roman" panose="02020603050405020304" pitchFamily="18" charset="0"/>
                <a:cs typeface="Times New Roman" panose="02020603050405020304" pitchFamily="18" charset="0"/>
              </a:rPr>
              <a:t>Arhitectura sistemului</a:t>
            </a:r>
          </a:p>
          <a:p>
            <a:pPr marL="457200" indent="-457200">
              <a:buFont typeface="Arial" panose="020B0604020202020204" pitchFamily="34" charset="0"/>
              <a:buChar char="•"/>
            </a:pPr>
            <a:r>
              <a:rPr lang="ro-RO" sz="2000" b="1" dirty="0">
                <a:solidFill>
                  <a:schemeClr val="bg1"/>
                </a:solidFill>
                <a:latin typeface="Times New Roman" panose="02020603050405020304" pitchFamily="18" charset="0"/>
                <a:cs typeface="Times New Roman" panose="02020603050405020304" pitchFamily="18" charset="0"/>
              </a:rPr>
              <a:t>Implementarea hardware</a:t>
            </a:r>
          </a:p>
          <a:p>
            <a:pPr marL="457200" indent="-457200">
              <a:buFont typeface="Arial" panose="020B0604020202020204" pitchFamily="34" charset="0"/>
              <a:buChar char="•"/>
            </a:pPr>
            <a:r>
              <a:rPr lang="ro-RO" sz="2000" b="1" dirty="0">
                <a:solidFill>
                  <a:schemeClr val="bg1"/>
                </a:solidFill>
                <a:latin typeface="Times New Roman" panose="02020603050405020304" pitchFamily="18" charset="0"/>
                <a:cs typeface="Times New Roman" panose="02020603050405020304" pitchFamily="18" charset="0"/>
              </a:rPr>
              <a:t>Implementarea software</a:t>
            </a:r>
          </a:p>
          <a:p>
            <a:pPr marL="457200" indent="-457200">
              <a:buFont typeface="Arial" panose="020B0604020202020204" pitchFamily="34" charset="0"/>
              <a:buChar char="•"/>
            </a:pPr>
            <a:r>
              <a:rPr lang="ro-RO" sz="2000" b="1" dirty="0">
                <a:solidFill>
                  <a:schemeClr val="bg1"/>
                </a:solidFill>
                <a:latin typeface="Times New Roman" panose="02020603050405020304" pitchFamily="18" charset="0"/>
                <a:cs typeface="Times New Roman" panose="02020603050405020304" pitchFamily="18" charset="0"/>
              </a:rPr>
              <a:t>Configurația finală</a:t>
            </a:r>
          </a:p>
          <a:p>
            <a:pPr marL="457200" indent="-457200">
              <a:buFont typeface="Arial" panose="020B0604020202020204" pitchFamily="34" charset="0"/>
              <a:buChar char="•"/>
            </a:pPr>
            <a:r>
              <a:rPr lang="en-US" sz="2000" b="1" dirty="0" err="1">
                <a:solidFill>
                  <a:schemeClr val="bg1"/>
                </a:solidFill>
                <a:latin typeface="Times New Roman" panose="02020603050405020304" pitchFamily="18" charset="0"/>
                <a:cs typeface="Times New Roman" panose="02020603050405020304" pitchFamily="18" charset="0"/>
              </a:rPr>
              <a:t>Rezultate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experimentale</a:t>
            </a:r>
            <a:endParaRPr lang="ro-RO" sz="2000" b="1"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ro-RO" sz="2000" b="1" dirty="0">
                <a:solidFill>
                  <a:schemeClr val="bg1"/>
                </a:solidFill>
                <a:latin typeface="Times New Roman" panose="02020603050405020304" pitchFamily="18" charset="0"/>
                <a:cs typeface="Times New Roman" panose="02020603050405020304" pitchFamily="18" charset="0"/>
              </a:rPr>
              <a:t>Îmbunătățiri și optimizări</a:t>
            </a:r>
          </a:p>
          <a:p>
            <a:pPr marL="457200" indent="-457200">
              <a:buFont typeface="Arial" panose="020B0604020202020204" pitchFamily="34" charset="0"/>
              <a:buChar char="•"/>
            </a:pPr>
            <a:r>
              <a:rPr lang="ro-RO" sz="2000" b="1" dirty="0">
                <a:solidFill>
                  <a:schemeClr val="bg1"/>
                </a:solidFill>
                <a:latin typeface="Times New Roman" panose="02020603050405020304" pitchFamily="18" charset="0"/>
                <a:cs typeface="Times New Roman" panose="02020603050405020304" pitchFamily="18" charset="0"/>
              </a:rPr>
              <a:t>Concluzie</a:t>
            </a:r>
          </a:p>
          <a:p>
            <a:pPr marL="457200" indent="-457200">
              <a:buFont typeface="Arial" panose="020B0604020202020204" pitchFamily="34" charset="0"/>
              <a:buChar char="•"/>
            </a:pPr>
            <a:endParaRPr lang="ro-RO" sz="2000" b="1" dirty="0">
              <a:solidFill>
                <a:schemeClr val="bg1"/>
              </a:solidFill>
              <a:latin typeface="Times New Roman" panose="02020603050405020304" pitchFamily="18" charset="0"/>
              <a:cs typeface="Times New Roman" panose="02020603050405020304" pitchFamily="18" charset="0"/>
            </a:endParaRPr>
          </a:p>
          <a:p>
            <a:endParaRPr lang="ro-RO" sz="2000" dirty="0">
              <a:solidFill>
                <a:schemeClr val="bg1"/>
              </a:solidFill>
              <a:latin typeface="Times New Roman" panose="02020603050405020304" pitchFamily="18" charset="0"/>
              <a:cs typeface="Times New Roman" panose="02020603050405020304" pitchFamily="18" charset="0"/>
            </a:endParaRPr>
          </a:p>
          <a:p>
            <a:pPr marL="457200" indent="-457200">
              <a:buFont typeface="Courier New" panose="02070309020205020404" pitchFamily="49" charset="0"/>
              <a:buChar char="o"/>
            </a:pPr>
            <a:endParaRPr lang="ro-RO"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604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019983D-85DE-EE52-943B-30350239118D}"/>
              </a:ext>
            </a:extLst>
          </p:cNvPr>
          <p:cNvSpPr txBox="1"/>
          <p:nvPr/>
        </p:nvSpPr>
        <p:spPr>
          <a:xfrm>
            <a:off x="2026873" y="2659914"/>
            <a:ext cx="9253056" cy="923330"/>
          </a:xfrm>
          <a:prstGeom prst="rect">
            <a:avLst/>
          </a:prstGeom>
          <a:noFill/>
        </p:spPr>
        <p:txBody>
          <a:bodyPr wrap="square" rtlCol="0">
            <a:spAutoFit/>
          </a:bodyPr>
          <a:lstStyle/>
          <a:p>
            <a:pPr algn="just"/>
            <a:r>
              <a:rPr lang="en-US" sz="5400" dirty="0">
                <a:solidFill>
                  <a:schemeClr val="bg1"/>
                </a:solidFill>
                <a:latin typeface="Times New Roman" panose="02020603050405020304" pitchFamily="18" charset="0"/>
                <a:cs typeface="Times New Roman" panose="02020603050405020304" pitchFamily="18" charset="0"/>
              </a:rPr>
              <a:t>V</a:t>
            </a:r>
            <a:r>
              <a:rPr lang="ro-RO" sz="5400" dirty="0">
                <a:solidFill>
                  <a:schemeClr val="bg1"/>
                </a:solidFill>
                <a:latin typeface="Times New Roman" panose="02020603050405020304" pitchFamily="18" charset="0"/>
                <a:cs typeface="Times New Roman" panose="02020603050405020304" pitchFamily="18" charset="0"/>
              </a:rPr>
              <a:t>ă mulțumesc pentru atenție!</a:t>
            </a:r>
            <a:endParaRPr lang="en-US" sz="5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3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2"/>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Introducere</a:t>
            </a:r>
            <a:endParaRPr lang="en-US" sz="4800" kern="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E339D63-B350-D49A-3795-15A9C7F72614}"/>
              </a:ext>
            </a:extLst>
          </p:cNvPr>
          <p:cNvSpPr txBox="1"/>
          <p:nvPr/>
        </p:nvSpPr>
        <p:spPr>
          <a:xfrm>
            <a:off x="658762" y="1694712"/>
            <a:ext cx="11304638" cy="3354765"/>
          </a:xfrm>
          <a:prstGeom prst="rect">
            <a:avLst/>
          </a:prstGeom>
          <a:noFill/>
        </p:spPr>
        <p:txBody>
          <a:bodyPr wrap="square">
            <a:spAutoFit/>
          </a:bodyPr>
          <a:lstStyle/>
          <a:p>
            <a:pPr marL="457200" indent="-457200">
              <a:buFont typeface="Arial" panose="020B0604020202020204" pitchFamily="34" charset="0"/>
              <a:buChar char="•"/>
            </a:pPr>
            <a:r>
              <a:rPr lang="ro-RO" sz="3200" b="1" dirty="0">
                <a:solidFill>
                  <a:schemeClr val="bg1"/>
                </a:solidFill>
                <a:latin typeface="Times New Roman" panose="02020603050405020304" pitchFamily="18" charset="0"/>
                <a:cs typeface="Times New Roman" panose="02020603050405020304" pitchFamily="18" charset="0"/>
              </a:rPr>
              <a:t>Scopul și obiectivele proiectului</a:t>
            </a:r>
          </a:p>
          <a:p>
            <a:pPr marL="285750" indent="-285750">
              <a:buFont typeface="Courier New" panose="02070309020205020404" pitchFamily="49" charset="0"/>
              <a:buChar char="o"/>
            </a:pPr>
            <a:r>
              <a:rPr lang="ro-RO" sz="2000" dirty="0">
                <a:solidFill>
                  <a:schemeClr val="bg1"/>
                </a:solidFill>
                <a:latin typeface="Times New Roman" panose="02020603050405020304" pitchFamily="18" charset="0"/>
                <a:cs typeface="Times New Roman" panose="02020603050405020304" pitchFamily="18" charset="0"/>
              </a:rPr>
              <a:t>Constă în dezvoltarea unui sistem de poziționare a unei antene controlat </a:t>
            </a:r>
            <a:r>
              <a:rPr lang="en-US" sz="2000" dirty="0">
                <a:solidFill>
                  <a:schemeClr val="bg1"/>
                </a:solidFill>
                <a:latin typeface="Times New Roman" panose="02020603050405020304" pitchFamily="18" charset="0"/>
                <a:cs typeface="Times New Roman" panose="02020603050405020304" pitchFamily="18" charset="0"/>
              </a:rPr>
              <a:t>prin intermediul </a:t>
            </a:r>
            <a:r>
              <a:rPr lang="ro-RO"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unei </a:t>
            </a:r>
            <a:r>
              <a:rPr lang="en-US" sz="2000" dirty="0" err="1">
                <a:solidFill>
                  <a:schemeClr val="bg1"/>
                </a:solidFill>
                <a:latin typeface="Times New Roman" panose="02020603050405020304" pitchFamily="18" charset="0"/>
                <a:cs typeface="Times New Roman" panose="02020603050405020304" pitchFamily="18" charset="0"/>
              </a:rPr>
              <a:t>interf</a:t>
            </a:r>
            <a:r>
              <a:rPr lang="ro-RO" sz="2000" dirty="0" err="1">
                <a:solidFill>
                  <a:schemeClr val="bg1"/>
                </a:solidFill>
                <a:latin typeface="Times New Roman" panose="02020603050405020304" pitchFamily="18" charset="0"/>
                <a:cs typeface="Times New Roman" panose="02020603050405020304" pitchFamily="18" charset="0"/>
              </a:rPr>
              <a:t>ețe</a:t>
            </a:r>
            <a:r>
              <a:rPr lang="ro-RO" sz="2000" dirty="0">
                <a:solidFill>
                  <a:schemeClr val="bg1"/>
                </a:solidFill>
                <a:latin typeface="Times New Roman" panose="02020603050405020304" pitchFamily="18" charset="0"/>
                <a:cs typeface="Times New Roman" panose="02020603050405020304" pitchFamily="18" charset="0"/>
              </a:rPr>
              <a:t> web</a:t>
            </a:r>
          </a:p>
          <a:p>
            <a:pPr marL="285750" indent="-285750">
              <a:buFont typeface="Courier New" panose="02070309020205020404" pitchFamily="49" charset="0"/>
              <a:buChar char="o"/>
            </a:pPr>
            <a:r>
              <a:rPr lang="ro-RO" sz="2000" dirty="0">
                <a:solidFill>
                  <a:schemeClr val="bg1"/>
                </a:solidFill>
                <a:latin typeface="Times New Roman" panose="02020603050405020304" pitchFamily="18" charset="0"/>
                <a:cs typeface="Times New Roman" panose="02020603050405020304" pitchFamily="18" charset="0"/>
              </a:rPr>
              <a:t>Sistemul utilizează unghiurile de elevație și azimut pentru a permite poziționarea tridimensională precisă a antenei. </a:t>
            </a:r>
          </a:p>
          <a:p>
            <a:pPr marL="285750" indent="-285750">
              <a:buFont typeface="Courier New" panose="02070309020205020404" pitchFamily="49" charset="0"/>
              <a:buChar char="o"/>
            </a:pPr>
            <a:r>
              <a:rPr lang="ro-RO" sz="2000" dirty="0">
                <a:solidFill>
                  <a:schemeClr val="bg1"/>
                </a:solidFill>
                <a:latin typeface="Times New Roman" panose="02020603050405020304" pitchFamily="18" charset="0"/>
                <a:cs typeface="Times New Roman" panose="02020603050405020304" pitchFamily="18" charset="0"/>
              </a:rPr>
              <a:t>Este utilizat pentru a îmbunătăți recepția și transmisia semnalelor</a:t>
            </a:r>
          </a:p>
          <a:p>
            <a:pPr marL="285750" indent="-285750">
              <a:buFont typeface="Courier New" panose="02070309020205020404" pitchFamily="49" charset="0"/>
              <a:buChar char="o"/>
            </a:pPr>
            <a:r>
              <a:rPr lang="ro-RO" sz="2000" dirty="0">
                <a:solidFill>
                  <a:schemeClr val="bg1"/>
                </a:solidFill>
                <a:latin typeface="Times New Roman" panose="02020603050405020304" pitchFamily="18" charset="0"/>
                <a:cs typeface="Times New Roman" panose="02020603050405020304" pitchFamily="18" charset="0"/>
              </a:rPr>
              <a:t>Urmărește implementarea unei interfețe web </a:t>
            </a:r>
            <a:r>
              <a:rPr lang="ro-RO" sz="2000" dirty="0" err="1">
                <a:solidFill>
                  <a:schemeClr val="bg1"/>
                </a:solidFill>
                <a:latin typeface="Times New Roman" panose="02020603050405020304" pitchFamily="18" charset="0"/>
                <a:cs typeface="Times New Roman" panose="02020603050405020304" pitchFamily="18" charset="0"/>
              </a:rPr>
              <a:t>user-friendly</a:t>
            </a:r>
            <a:r>
              <a:rPr lang="ro-RO" sz="2000" dirty="0">
                <a:solidFill>
                  <a:schemeClr val="bg1"/>
                </a:solidFill>
                <a:latin typeface="Times New Roman" panose="02020603050405020304" pitchFamily="18" charset="0"/>
                <a:cs typeface="Times New Roman" panose="02020603050405020304" pitchFamily="18" charset="0"/>
              </a:rPr>
              <a:t>, care să permită controlul sistemului direct din browser</a:t>
            </a:r>
          </a:p>
          <a:p>
            <a:endParaRPr lang="ro-RO" sz="2000"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ro-RO"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01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3"/>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kern="1200" dirty="0">
                <a:latin typeface="Times New Roman" panose="02020603050405020304" pitchFamily="18" charset="0"/>
                <a:cs typeface="Times New Roman" panose="02020603050405020304" pitchFamily="18" charset="0"/>
              </a:rPr>
              <a:t>Arhitectura sistemului</a:t>
            </a:r>
            <a:endParaRPr lang="en-US" sz="4800" kern="1200" dirty="0">
              <a:latin typeface="Times New Roman" panose="02020603050405020304" pitchFamily="18" charset="0"/>
              <a:cs typeface="Times New Roman" panose="02020603050405020304" pitchFamily="18" charset="0"/>
            </a:endParaRPr>
          </a:p>
        </p:txBody>
      </p:sp>
      <p:pic>
        <p:nvPicPr>
          <p:cNvPr id="10" name="Picture 9" descr="A diagram of a computer system&#10;&#10;Description automatically generated">
            <a:extLst>
              <a:ext uri="{FF2B5EF4-FFF2-40B4-BE49-F238E27FC236}">
                <a16:creationId xmlns:a16="http://schemas.microsoft.com/office/drawing/2014/main" id="{2F07CBED-704A-E864-D2A2-5991D51394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55" y="1458371"/>
            <a:ext cx="12034687" cy="5630686"/>
          </a:xfrm>
          <a:prstGeom prst="rect">
            <a:avLst/>
          </a:prstGeom>
        </p:spPr>
      </p:pic>
    </p:spTree>
    <p:extLst>
      <p:ext uri="{BB962C8B-B14F-4D97-AF65-F5344CB8AC3E}">
        <p14:creationId xmlns:p14="http://schemas.microsoft.com/office/powerpoint/2010/main" val="13881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2"/>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Implementarea hardware</a:t>
            </a:r>
            <a:endParaRPr lang="en-US" sz="4800" kern="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BDA36-A3B7-C467-DCB4-51A7C9373DDF}"/>
              </a:ext>
            </a:extLst>
          </p:cNvPr>
          <p:cNvSpPr txBox="1"/>
          <p:nvPr/>
        </p:nvSpPr>
        <p:spPr>
          <a:xfrm>
            <a:off x="658762" y="1694712"/>
            <a:ext cx="11304638" cy="1815882"/>
          </a:xfrm>
          <a:prstGeom prst="rect">
            <a:avLst/>
          </a:prstGeom>
          <a:noFill/>
        </p:spPr>
        <p:txBody>
          <a:bodyPr wrap="square">
            <a:spAutoFit/>
          </a:bodyPr>
          <a:lstStyle/>
          <a:p>
            <a:pPr marL="457200" indent="-457200">
              <a:buFont typeface="Arial" panose="020B0604020202020204" pitchFamily="34" charset="0"/>
              <a:buChar char="•"/>
            </a:pPr>
            <a:r>
              <a:rPr lang="en-US" sz="3200" b="1" dirty="0" err="1">
                <a:solidFill>
                  <a:schemeClr val="bg1"/>
                </a:solidFill>
                <a:latin typeface="Times New Roman" panose="02020603050405020304" pitchFamily="18" charset="0"/>
                <a:cs typeface="Times New Roman" panose="02020603050405020304" pitchFamily="18" charset="0"/>
              </a:rPr>
              <a:t>Aceast</a:t>
            </a:r>
            <a:r>
              <a:rPr lang="ro-RO" sz="3200" b="1" dirty="0">
                <a:solidFill>
                  <a:schemeClr val="bg1"/>
                </a:solidFill>
                <a:latin typeface="Times New Roman" panose="02020603050405020304" pitchFamily="18" charset="0"/>
                <a:cs typeface="Times New Roman" panose="02020603050405020304" pitchFamily="18" charset="0"/>
              </a:rPr>
              <a:t>ă etapă constă în</a:t>
            </a:r>
            <a:r>
              <a:rPr lang="en-US" sz="3200" b="1" dirty="0">
                <a:solidFill>
                  <a:schemeClr val="bg1"/>
                </a:solidFill>
                <a:latin typeface="Times New Roman" panose="02020603050405020304" pitchFamily="18" charset="0"/>
                <a:cs typeface="Times New Roman" panose="02020603050405020304" pitchFamily="18" charset="0"/>
              </a:rPr>
              <a:t>:</a:t>
            </a:r>
            <a:endParaRPr lang="ro-RO" sz="3200" b="1"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G</a:t>
            </a:r>
            <a:r>
              <a:rPr lang="ro-RO" sz="2000" dirty="0" err="1">
                <a:solidFill>
                  <a:schemeClr val="bg1"/>
                </a:solidFill>
                <a:latin typeface="Times New Roman" panose="02020603050405020304" pitchFamily="18" charset="0"/>
                <a:cs typeface="Times New Roman" panose="02020603050405020304" pitchFamily="18" charset="0"/>
              </a:rPr>
              <a:t>ândirea</a:t>
            </a:r>
            <a:r>
              <a:rPr lang="ro-RO" sz="2000" dirty="0">
                <a:solidFill>
                  <a:schemeClr val="bg1"/>
                </a:solidFill>
                <a:latin typeface="Times New Roman" panose="02020603050405020304" pitchFamily="18" charset="0"/>
                <a:cs typeface="Times New Roman" panose="02020603050405020304" pitchFamily="18" charset="0"/>
              </a:rPr>
              <a:t> și pro</a:t>
            </a:r>
            <a:r>
              <a:rPr lang="en-US" sz="2000" dirty="0" err="1">
                <a:solidFill>
                  <a:schemeClr val="bg1"/>
                </a:solidFill>
                <a:latin typeface="Times New Roman" panose="02020603050405020304" pitchFamily="18" charset="0"/>
                <a:cs typeface="Times New Roman" panose="02020603050405020304" pitchFamily="18" charset="0"/>
              </a:rPr>
              <a:t>iectarea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structurii</a:t>
            </a:r>
            <a:r>
              <a:rPr lang="ro-RO" sz="2000" dirty="0">
                <a:solidFill>
                  <a:schemeClr val="bg1"/>
                </a:solidFill>
                <a:latin typeface="Times New Roman" panose="02020603050405020304" pitchFamily="18" charset="0"/>
                <a:cs typeface="Times New Roman" panose="02020603050405020304" pitchFamily="18" charset="0"/>
              </a:rPr>
              <a:t> fizice 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sistemului</a:t>
            </a:r>
            <a:r>
              <a:rPr lang="en-US" sz="2000" dirty="0">
                <a:solidFill>
                  <a:schemeClr val="bg1"/>
                </a:solidFill>
                <a:latin typeface="Times New Roman" panose="02020603050405020304" pitchFamily="18" charset="0"/>
                <a:cs typeface="Times New Roman" panose="02020603050405020304" pitchFamily="18" charset="0"/>
              </a:rPr>
              <a:t> </a:t>
            </a:r>
            <a:endParaRPr lang="ro-RO" sz="2000"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ro-RO" sz="2000" dirty="0">
                <a:solidFill>
                  <a:schemeClr val="bg1"/>
                </a:solidFill>
                <a:latin typeface="Times New Roman" panose="02020603050405020304" pitchFamily="18" charset="0"/>
                <a:cs typeface="Times New Roman" panose="02020603050405020304" pitchFamily="18" charset="0"/>
              </a:rPr>
              <a:t>Proiectarea și </a:t>
            </a:r>
            <a:r>
              <a:rPr lang="ro-RO" sz="2000" dirty="0" err="1">
                <a:solidFill>
                  <a:schemeClr val="bg1"/>
                </a:solidFill>
                <a:latin typeface="Times New Roman" panose="02020603050405020304" pitchFamily="18" charset="0"/>
                <a:cs typeface="Times New Roman" panose="02020603050405020304" pitchFamily="18" charset="0"/>
              </a:rPr>
              <a:t>printarea</a:t>
            </a:r>
            <a:r>
              <a:rPr lang="ro-RO" sz="2000" dirty="0">
                <a:solidFill>
                  <a:schemeClr val="bg1"/>
                </a:solidFill>
                <a:latin typeface="Times New Roman" panose="02020603050405020304" pitchFamily="18" charset="0"/>
                <a:cs typeface="Times New Roman" panose="02020603050405020304" pitchFamily="18" charset="0"/>
              </a:rPr>
              <a:t> componentelor 3D necesare </a:t>
            </a:r>
          </a:p>
          <a:p>
            <a:pPr marL="285750" indent="-285750">
              <a:buFont typeface="Courier New" panose="02070309020205020404" pitchFamily="49" charset="0"/>
              <a:buChar char="o"/>
            </a:pPr>
            <a:r>
              <a:rPr lang="en-US" sz="2000" dirty="0" err="1">
                <a:solidFill>
                  <a:schemeClr val="bg1"/>
                </a:solidFill>
                <a:latin typeface="Times New Roman" panose="02020603050405020304" pitchFamily="18" charset="0"/>
                <a:cs typeface="Times New Roman" panose="02020603050405020304" pitchFamily="18" charset="0"/>
              </a:rPr>
              <a:t>Achizi</a:t>
            </a:r>
            <a:r>
              <a:rPr lang="ro-RO" sz="2000" dirty="0" err="1">
                <a:solidFill>
                  <a:schemeClr val="bg1"/>
                </a:solidFill>
                <a:latin typeface="Times New Roman" panose="02020603050405020304" pitchFamily="18" charset="0"/>
                <a:cs typeface="Times New Roman" panose="02020603050405020304" pitchFamily="18" charset="0"/>
              </a:rPr>
              <a:t>ționarea</a:t>
            </a:r>
            <a:r>
              <a:rPr lang="ro-RO" sz="2000" dirty="0">
                <a:solidFill>
                  <a:schemeClr val="bg1"/>
                </a:solidFill>
                <a:latin typeface="Times New Roman" panose="02020603050405020304" pitchFamily="18" charset="0"/>
                <a:cs typeface="Times New Roman" panose="02020603050405020304" pitchFamily="18" charset="0"/>
              </a:rPr>
              <a:t> și incorporarea componentelor mecanice de transmisie</a:t>
            </a:r>
          </a:p>
          <a:p>
            <a:pPr marL="285750" indent="-285750">
              <a:buFont typeface="Courier New" panose="02070309020205020404" pitchFamily="49" charset="0"/>
              <a:buChar char="o"/>
            </a:pPr>
            <a:r>
              <a:rPr lang="ro-RO" sz="2000" dirty="0">
                <a:solidFill>
                  <a:schemeClr val="bg1"/>
                </a:solidFill>
                <a:latin typeface="Times New Roman" panose="02020603050405020304" pitchFamily="18" charset="0"/>
                <a:cs typeface="Times New Roman" panose="02020603050405020304" pitchFamily="18" charset="0"/>
              </a:rPr>
              <a:t>Redimensionarea componentelor de câte ori este necesar pentru a asigura îmbinarea corectă a acestora </a:t>
            </a:r>
          </a:p>
        </p:txBody>
      </p:sp>
    </p:spTree>
    <p:extLst>
      <p:ext uri="{BB962C8B-B14F-4D97-AF65-F5344CB8AC3E}">
        <p14:creationId xmlns:p14="http://schemas.microsoft.com/office/powerpoint/2010/main" val="34179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2"/>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Implementarea hardware</a:t>
            </a:r>
            <a:endParaRPr lang="en-US" sz="4800" kern="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BDA36-A3B7-C467-DCB4-51A7C9373DDF}"/>
              </a:ext>
            </a:extLst>
          </p:cNvPr>
          <p:cNvSpPr txBox="1"/>
          <p:nvPr/>
        </p:nvSpPr>
        <p:spPr>
          <a:xfrm>
            <a:off x="433765" y="1415765"/>
            <a:ext cx="11304638" cy="707886"/>
          </a:xfrm>
          <a:prstGeom prst="rect">
            <a:avLst/>
          </a:prstGeom>
          <a:noFill/>
        </p:spPr>
        <p:txBody>
          <a:bodyPr wrap="square">
            <a:spAutoFit/>
          </a:bodyPr>
          <a:lstStyle/>
          <a:p>
            <a:r>
              <a:rPr lang="ro-RO" sz="2000" b="1" dirty="0" err="1">
                <a:solidFill>
                  <a:schemeClr val="bg1"/>
                </a:solidFill>
                <a:latin typeface="Times New Roman" panose="02020603050405020304" pitchFamily="18" charset="0"/>
                <a:cs typeface="Times New Roman" panose="02020603050405020304" pitchFamily="18" charset="0"/>
              </a:rPr>
              <a:t>Printarea</a:t>
            </a:r>
            <a:r>
              <a:rPr lang="ro-RO" sz="2000" b="1" dirty="0">
                <a:solidFill>
                  <a:schemeClr val="bg1"/>
                </a:solidFill>
                <a:latin typeface="Times New Roman" panose="02020603050405020304" pitchFamily="18" charset="0"/>
                <a:cs typeface="Times New Roman" panose="02020603050405020304" pitchFamily="18" charset="0"/>
              </a:rPr>
              <a:t> 3D </a:t>
            </a:r>
            <a:r>
              <a:rPr lang="ro-RO" sz="2000" dirty="0">
                <a:solidFill>
                  <a:schemeClr val="bg1"/>
                </a:solidFill>
                <a:latin typeface="Times New Roman" panose="02020603050405020304" pitchFamily="18" charset="0"/>
                <a:cs typeface="Times New Roman" panose="02020603050405020304" pitchFamily="18" charset="0"/>
              </a:rPr>
              <a:t>a fost aleasă pentru fabricarea componentelor datorită preciziei ridicate, precum și capacității de realizare a unor componente personalizate și optimizate pentru specificațiile proiectului. </a:t>
            </a:r>
          </a:p>
        </p:txBody>
      </p:sp>
      <p:pic>
        <p:nvPicPr>
          <p:cNvPr id="3" name="Picture 2" descr="A yellow gears on a white background&#10;&#10;Description automatically generated">
            <a:extLst>
              <a:ext uri="{FF2B5EF4-FFF2-40B4-BE49-F238E27FC236}">
                <a16:creationId xmlns:a16="http://schemas.microsoft.com/office/drawing/2014/main" id="{3CD1C64A-AC87-F111-CE1E-CE38BD162E46}"/>
              </a:ext>
            </a:extLst>
          </p:cNvPr>
          <p:cNvPicPr>
            <a:picLocks noChangeAspect="1"/>
          </p:cNvPicPr>
          <p:nvPr/>
        </p:nvPicPr>
        <p:blipFill rotWithShape="1">
          <a:blip r:embed="rId5">
            <a:extLst>
              <a:ext uri="{28A0092B-C50C-407E-A947-70E740481C1C}">
                <a14:useLocalDpi xmlns:a14="http://schemas.microsoft.com/office/drawing/2010/main" val="0"/>
              </a:ext>
            </a:extLst>
          </a:blip>
          <a:srcRect r="5668"/>
          <a:stretch/>
        </p:blipFill>
        <p:spPr bwMode="auto">
          <a:xfrm>
            <a:off x="5032537" y="2373221"/>
            <a:ext cx="3321529" cy="2022388"/>
          </a:xfrm>
          <a:prstGeom prst="rect">
            <a:avLst/>
          </a:prstGeom>
          <a:ln>
            <a:noFill/>
          </a:ln>
          <a:extLst>
            <a:ext uri="{53640926-AAD7-44D8-BBD7-CCE9431645EC}">
              <a14:shadowObscured xmlns:a14="http://schemas.microsoft.com/office/drawing/2010/main"/>
            </a:ext>
          </a:extLst>
        </p:spPr>
      </p:pic>
      <p:pic>
        <p:nvPicPr>
          <p:cNvPr id="2052" name="Picture 1" descr="A yellow cube with black lines and numbers&#10;&#10;Description automatically generated">
            <a:extLst>
              <a:ext uri="{FF2B5EF4-FFF2-40B4-BE49-F238E27FC236}">
                <a16:creationId xmlns:a16="http://schemas.microsoft.com/office/drawing/2014/main" id="{65A3F8E9-75C6-2E02-C61F-521B32AB74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8330" t="21690" r="19336" b="13824"/>
          <a:stretch>
            <a:fillRect/>
          </a:stretch>
        </p:blipFill>
        <p:spPr bwMode="auto">
          <a:xfrm>
            <a:off x="3189949" y="2374250"/>
            <a:ext cx="2001316" cy="203884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 yellow rectangular object with a hole in the middle&#10;&#10;Description automatically generated">
            <a:extLst>
              <a:ext uri="{FF2B5EF4-FFF2-40B4-BE49-F238E27FC236}">
                <a16:creationId xmlns:a16="http://schemas.microsoft.com/office/drawing/2014/main" id="{27391274-9AB4-C93E-A24C-9EB3ACDA06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0897" t="22926" r="30341" b="17673"/>
          <a:stretch>
            <a:fillRect/>
          </a:stretch>
        </p:blipFill>
        <p:spPr bwMode="auto">
          <a:xfrm>
            <a:off x="8318359" y="2371826"/>
            <a:ext cx="2717359" cy="20388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yellow cylinder with a cross-section&#10;&#10;Description automatically generated with medium confidence">
            <a:extLst>
              <a:ext uri="{FF2B5EF4-FFF2-40B4-BE49-F238E27FC236}">
                <a16:creationId xmlns:a16="http://schemas.microsoft.com/office/drawing/2014/main" id="{C890334B-B791-81EC-72CF-D10C74F6F5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5042" y="2374250"/>
            <a:ext cx="2258283" cy="2038843"/>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descr="A yellow object with holes&#10;&#10;Description automatically generated">
            <a:extLst>
              <a:ext uri="{FF2B5EF4-FFF2-40B4-BE49-F238E27FC236}">
                <a16:creationId xmlns:a16="http://schemas.microsoft.com/office/drawing/2014/main" id="{9B5B2A70-2208-47A2-BFE0-BCCAE8FE98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3764" y="4327035"/>
            <a:ext cx="2409346" cy="19709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yellow rectangular object with black lines on it&#10;&#10;Description automatically generated">
            <a:extLst>
              <a:ext uri="{FF2B5EF4-FFF2-40B4-BE49-F238E27FC236}">
                <a16:creationId xmlns:a16="http://schemas.microsoft.com/office/drawing/2014/main" id="{2D119F57-7170-21E7-428E-AE90703F21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9981" y="4334735"/>
            <a:ext cx="2311665" cy="1963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yellow cube with black lines and numbers&#10;&#10;Description automatically generated">
            <a:extLst>
              <a:ext uri="{FF2B5EF4-FFF2-40B4-BE49-F238E27FC236}">
                <a16:creationId xmlns:a16="http://schemas.microsoft.com/office/drawing/2014/main" id="{01391281-17C3-ADDB-D3B0-301AD53DDD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52933" y="4395610"/>
            <a:ext cx="2582786" cy="19023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43EC3AD-F473-1ED7-7024-51E06F68B662}"/>
              </a:ext>
            </a:extLst>
          </p:cNvPr>
          <p:cNvSpPr>
            <a:spLocks noChangeArrowheads="1"/>
          </p:cNvSpPr>
          <p:nvPr/>
        </p:nvSpPr>
        <p:spPr bwMode="auto">
          <a:xfrm>
            <a:off x="1681316" y="31558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405DD163-3D8D-C7A5-CD34-0CA456AFA5CA}"/>
              </a:ext>
            </a:extLst>
          </p:cNvPr>
          <p:cNvSpPr>
            <a:spLocks noChangeArrowheads="1"/>
          </p:cNvSpPr>
          <p:nvPr/>
        </p:nvSpPr>
        <p:spPr bwMode="auto">
          <a:xfrm>
            <a:off x="1796487" y="35943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B736B3EB-3D0D-EB7F-AAAF-1A172A8CFE08}"/>
              </a:ext>
            </a:extLst>
          </p:cNvPr>
          <p:cNvPicPr>
            <a:picLocks noChangeAspect="1"/>
          </p:cNvPicPr>
          <p:nvPr/>
        </p:nvPicPr>
        <p:blipFill>
          <a:blip r:embed="rId12"/>
          <a:stretch>
            <a:fillRect/>
          </a:stretch>
        </p:blipFill>
        <p:spPr>
          <a:xfrm>
            <a:off x="1163236" y="4401321"/>
            <a:ext cx="2839768" cy="1896614"/>
          </a:xfrm>
          <a:prstGeom prst="rect">
            <a:avLst/>
          </a:prstGeom>
        </p:spPr>
      </p:pic>
    </p:spTree>
    <p:extLst>
      <p:ext uri="{BB962C8B-B14F-4D97-AF65-F5344CB8AC3E}">
        <p14:creationId xmlns:p14="http://schemas.microsoft.com/office/powerpoint/2010/main" val="331590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2"/>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Implementarea hardware</a:t>
            </a:r>
            <a:endParaRPr lang="en-US" sz="4800" kern="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BDA36-A3B7-C467-DCB4-51A7C9373DDF}"/>
              </a:ext>
            </a:extLst>
          </p:cNvPr>
          <p:cNvSpPr txBox="1"/>
          <p:nvPr/>
        </p:nvSpPr>
        <p:spPr>
          <a:xfrm>
            <a:off x="658762" y="1694712"/>
            <a:ext cx="11304638" cy="1015663"/>
          </a:xfrm>
          <a:prstGeom prst="rect">
            <a:avLst/>
          </a:prstGeom>
          <a:noFill/>
        </p:spPr>
        <p:txBody>
          <a:bodyPr wrap="square">
            <a:spAutoFit/>
          </a:bodyPr>
          <a:lstStyle/>
          <a:p>
            <a:pPr algn="just"/>
            <a:r>
              <a:rPr lang="ro-RO" sz="2000" dirty="0">
                <a:solidFill>
                  <a:schemeClr val="bg1"/>
                </a:solidFill>
                <a:latin typeface="Times New Roman" panose="02020603050405020304" pitchFamily="18" charset="0"/>
                <a:cs typeface="Times New Roman" panose="02020603050405020304" pitchFamily="18" charset="0"/>
              </a:rPr>
              <a:t>Pe lângă roțile dințate care sunt </a:t>
            </a:r>
            <a:r>
              <a:rPr lang="ro-RO" sz="2000" b="1" dirty="0">
                <a:solidFill>
                  <a:schemeClr val="bg1"/>
                </a:solidFill>
                <a:latin typeface="Times New Roman" panose="02020603050405020304" pitchFamily="18" charset="0"/>
                <a:cs typeface="Times New Roman" panose="02020603050405020304" pitchFamily="18" charset="0"/>
              </a:rPr>
              <a:t>componente mecanice </a:t>
            </a:r>
            <a:r>
              <a:rPr lang="ro-RO" sz="2000" dirty="0">
                <a:solidFill>
                  <a:schemeClr val="bg1"/>
                </a:solidFill>
                <a:latin typeface="Times New Roman" panose="02020603050405020304" pitchFamily="18" charset="0"/>
                <a:cs typeface="Times New Roman" panose="02020603050405020304" pitchFamily="18" charset="0"/>
              </a:rPr>
              <a:t>de transmisie, s-au mai utilizat arbori și rulmenți pentru asigurarea mișcării line și precise a sistemului, precum și pentru a reduce frecarea și a oferi susținere și durabilitate. </a:t>
            </a:r>
          </a:p>
        </p:txBody>
      </p:sp>
      <p:pic>
        <p:nvPicPr>
          <p:cNvPr id="3" name="Picture 2">
            <a:extLst>
              <a:ext uri="{FF2B5EF4-FFF2-40B4-BE49-F238E27FC236}">
                <a16:creationId xmlns:a16="http://schemas.microsoft.com/office/drawing/2014/main" id="{6A939E78-C6DA-D1FA-F85F-699824497A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305" y="3073925"/>
            <a:ext cx="4299122" cy="2828935"/>
          </a:xfrm>
          <a:prstGeom prst="rect">
            <a:avLst/>
          </a:prstGeom>
          <a:ln>
            <a:noFill/>
          </a:ln>
          <a:effectLst>
            <a:softEdge rad="112500"/>
          </a:effectLst>
        </p:spPr>
      </p:pic>
      <p:pic>
        <p:nvPicPr>
          <p:cNvPr id="8" name="Picture 7" descr="Several metal rods&#10;&#10;Description automatically generated">
            <a:extLst>
              <a:ext uri="{FF2B5EF4-FFF2-40B4-BE49-F238E27FC236}">
                <a16:creationId xmlns:a16="http://schemas.microsoft.com/office/drawing/2014/main" id="{7B0FC270-AB97-B1F8-9D28-C7B73BA42F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8093" y="3073513"/>
            <a:ext cx="4912603" cy="2833191"/>
          </a:xfrm>
          <a:prstGeom prst="rect">
            <a:avLst/>
          </a:prstGeom>
          <a:ln>
            <a:noFill/>
          </a:ln>
          <a:effectLst>
            <a:softEdge rad="112500"/>
          </a:effectLst>
        </p:spPr>
      </p:pic>
    </p:spTree>
    <p:extLst>
      <p:ext uri="{BB962C8B-B14F-4D97-AF65-F5344CB8AC3E}">
        <p14:creationId xmlns:p14="http://schemas.microsoft.com/office/powerpoint/2010/main" val="100138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2"/>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Implementarea hardware</a:t>
            </a:r>
            <a:endParaRPr lang="en-US" sz="4800" kern="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BDA36-A3B7-C467-DCB4-51A7C9373DDF}"/>
              </a:ext>
            </a:extLst>
          </p:cNvPr>
          <p:cNvSpPr txBox="1"/>
          <p:nvPr/>
        </p:nvSpPr>
        <p:spPr>
          <a:xfrm>
            <a:off x="433765" y="1694712"/>
            <a:ext cx="11529635" cy="1015663"/>
          </a:xfrm>
          <a:prstGeom prst="rect">
            <a:avLst/>
          </a:prstGeom>
          <a:noFill/>
        </p:spPr>
        <p:txBody>
          <a:bodyPr wrap="square">
            <a:spAutoFit/>
          </a:bodyPr>
          <a:lstStyle/>
          <a:p>
            <a:pPr algn="just"/>
            <a:r>
              <a:rPr lang="ro-RO" sz="2000" dirty="0">
                <a:solidFill>
                  <a:schemeClr val="bg1"/>
                </a:solidFill>
                <a:latin typeface="Times New Roman" panose="02020603050405020304" pitchFamily="18" charset="0"/>
                <a:cs typeface="Times New Roman" panose="02020603050405020304" pitchFamily="18" charset="0"/>
              </a:rPr>
              <a:t>O altă componentă esențială în acest sistem este </a:t>
            </a:r>
            <a:r>
              <a:rPr lang="ro-RO" sz="2000" b="1" dirty="0">
                <a:solidFill>
                  <a:schemeClr val="bg1"/>
                </a:solidFill>
                <a:latin typeface="Times New Roman" panose="02020603050405020304" pitchFamily="18" charset="0"/>
                <a:cs typeface="Times New Roman" panose="02020603050405020304" pitchFamily="18" charset="0"/>
              </a:rPr>
              <a:t>motorul pas cu pas</a:t>
            </a:r>
            <a:r>
              <a:rPr lang="ro-RO" sz="2000" dirty="0">
                <a:solidFill>
                  <a:schemeClr val="bg1"/>
                </a:solidFill>
                <a:latin typeface="Times New Roman" panose="02020603050405020304" pitchFamily="18" charset="0"/>
                <a:cs typeface="Times New Roman" panose="02020603050405020304" pitchFamily="18" charset="0"/>
              </a:rPr>
              <a:t>, și anume NEMA17. Aceste motoare au fost alese datorită capacității lor de a efectua rotații discrete și controlabile. Dar mai ales pentru fiabilitatea și precizia lor, permițând ajustări fine ale unghiurilor pe azimut și pe elevație. </a:t>
            </a:r>
          </a:p>
        </p:txBody>
      </p:sp>
      <p:pic>
        <p:nvPicPr>
          <p:cNvPr id="3" name="Picture 2" descr="A small black and silver device&#10;&#10;Description automatically generated">
            <a:extLst>
              <a:ext uri="{FF2B5EF4-FFF2-40B4-BE49-F238E27FC236}">
                <a16:creationId xmlns:a16="http://schemas.microsoft.com/office/drawing/2014/main" id="{7D60AF51-0BD3-7E63-CEA3-9C993CD44B4D}"/>
              </a:ext>
            </a:extLst>
          </p:cNvPr>
          <p:cNvPicPr>
            <a:picLocks noChangeAspect="1"/>
          </p:cNvPicPr>
          <p:nvPr/>
        </p:nvPicPr>
        <p:blipFill rotWithShape="1">
          <a:blip r:embed="rId5">
            <a:extLst>
              <a:ext uri="{28A0092B-C50C-407E-A947-70E740481C1C}">
                <a14:useLocalDpi xmlns:a14="http://schemas.microsoft.com/office/drawing/2010/main" val="0"/>
              </a:ext>
            </a:extLst>
          </a:blip>
          <a:srcRect l="10873" t="8798" r="11883" b="6520"/>
          <a:stretch/>
        </p:blipFill>
        <p:spPr bwMode="auto">
          <a:xfrm>
            <a:off x="3991265" y="3110897"/>
            <a:ext cx="3523086" cy="3038990"/>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65800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3FBD2-6B72-7612-32A0-C5D72F1287BD}"/>
              </a:ext>
            </a:extLst>
          </p:cNvPr>
          <p:cNvPicPr>
            <a:picLocks noChangeAspect="1"/>
          </p:cNvPicPr>
          <p:nvPr/>
        </p:nvPicPr>
        <p:blipFill>
          <a:blip r:embed="rId2"/>
          <a:stretch>
            <a:fillRect/>
          </a:stretch>
        </p:blipFill>
        <p:spPr>
          <a:xfrm>
            <a:off x="-41583" y="-10075"/>
            <a:ext cx="12264005" cy="1341236"/>
          </a:xfrm>
          <a:prstGeom prst="rect">
            <a:avLst/>
          </a:prstGeom>
        </p:spPr>
      </p:pic>
      <p:pic>
        <p:nvPicPr>
          <p:cNvPr id="4" name="Picture 10">
            <a:extLst>
              <a:ext uri="{FF2B5EF4-FFF2-40B4-BE49-F238E27FC236}">
                <a16:creationId xmlns:a16="http://schemas.microsoft.com/office/drawing/2014/main" id="{E5F86DF7-71EA-5BD2-079A-62FFE5E4B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4245" y="197687"/>
            <a:ext cx="914400"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a:extLst>
              <a:ext uri="{FF2B5EF4-FFF2-40B4-BE49-F238E27FC236}">
                <a16:creationId xmlns:a16="http://schemas.microsoft.com/office/drawing/2014/main" id="{96B92261-25BD-36CB-3765-5F326350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49000" y="1333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C471D9-930A-8346-8714-54C61C0A73B4}"/>
              </a:ext>
            </a:extLst>
          </p:cNvPr>
          <p:cNvSpPr>
            <a:spLocks noGrp="1"/>
          </p:cNvSpPr>
          <p:nvPr>
            <p:ph type="title"/>
          </p:nvPr>
        </p:nvSpPr>
        <p:spPr>
          <a:xfrm>
            <a:off x="1362890" y="-373626"/>
            <a:ext cx="9514377" cy="1418657"/>
          </a:xfrm>
        </p:spPr>
        <p:txBody>
          <a:bodyPr vert="horz" lIns="91440" tIns="45720" rIns="91440" bIns="45720" rtlCol="0" anchor="b">
            <a:normAutofit/>
          </a:bodyPr>
          <a:lstStyle/>
          <a:p>
            <a:r>
              <a:rPr lang="ro-RO" sz="4800" dirty="0">
                <a:latin typeface="Times New Roman" panose="02020603050405020304" pitchFamily="18" charset="0"/>
                <a:cs typeface="Times New Roman" panose="02020603050405020304" pitchFamily="18" charset="0"/>
              </a:rPr>
              <a:t>Implementarea software</a:t>
            </a:r>
            <a:endParaRPr lang="en-US" sz="4800" kern="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BDA36-A3B7-C467-DCB4-51A7C9373DDF}"/>
              </a:ext>
            </a:extLst>
          </p:cNvPr>
          <p:cNvSpPr txBox="1"/>
          <p:nvPr/>
        </p:nvSpPr>
        <p:spPr>
          <a:xfrm>
            <a:off x="658762" y="1694712"/>
            <a:ext cx="11304638" cy="2123658"/>
          </a:xfrm>
          <a:prstGeom prst="rect">
            <a:avLst/>
          </a:prstGeom>
          <a:noFill/>
        </p:spPr>
        <p:txBody>
          <a:bodyPr wrap="square">
            <a:spAutoFit/>
          </a:bodyPr>
          <a:lstStyle/>
          <a:p>
            <a:pPr marL="457200" indent="-457200">
              <a:buFont typeface="Arial" panose="020B0604020202020204" pitchFamily="34" charset="0"/>
              <a:buChar char="•"/>
            </a:pPr>
            <a:r>
              <a:rPr lang="en-US" sz="3200" b="1" dirty="0" err="1">
                <a:solidFill>
                  <a:schemeClr val="bg1"/>
                </a:solidFill>
                <a:latin typeface="Times New Roman" panose="02020603050405020304" pitchFamily="18" charset="0"/>
                <a:cs typeface="Times New Roman" panose="02020603050405020304" pitchFamily="18" charset="0"/>
              </a:rPr>
              <a:t>Aceast</a:t>
            </a:r>
            <a:r>
              <a:rPr lang="ro-RO" sz="3200" b="1" dirty="0">
                <a:solidFill>
                  <a:schemeClr val="bg1"/>
                </a:solidFill>
                <a:latin typeface="Times New Roman" panose="02020603050405020304" pitchFamily="18" charset="0"/>
                <a:cs typeface="Times New Roman" panose="02020603050405020304" pitchFamily="18" charset="0"/>
              </a:rPr>
              <a:t>ă etapă constă în</a:t>
            </a:r>
            <a:r>
              <a:rPr lang="en-US" sz="3200" b="1" dirty="0">
                <a:solidFill>
                  <a:schemeClr val="bg1"/>
                </a:solidFill>
                <a:latin typeface="Times New Roman" panose="02020603050405020304" pitchFamily="18" charset="0"/>
                <a:cs typeface="Times New Roman" panose="02020603050405020304" pitchFamily="18" charset="0"/>
              </a:rPr>
              <a:t>:</a:t>
            </a:r>
            <a:endParaRPr lang="ro-RO" sz="3200" b="1"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ro-RO" sz="2000" dirty="0">
                <a:solidFill>
                  <a:schemeClr val="bg1"/>
                </a:solidFill>
                <a:latin typeface="Times New Roman" panose="02020603050405020304" pitchFamily="18" charset="0"/>
                <a:cs typeface="Times New Roman" panose="02020603050405020304" pitchFamily="18" charset="0"/>
              </a:rPr>
              <a:t>Programarea </a:t>
            </a:r>
            <a:r>
              <a:rPr lang="ro-RO" sz="2000" dirty="0" err="1">
                <a:solidFill>
                  <a:schemeClr val="bg1"/>
                </a:solidFill>
                <a:latin typeface="Times New Roman" panose="02020603050405020304" pitchFamily="18" charset="0"/>
                <a:cs typeface="Times New Roman" panose="02020603050405020304" pitchFamily="18" charset="0"/>
              </a:rPr>
              <a:t>Arduino</a:t>
            </a:r>
            <a:r>
              <a:rPr lang="ro-RO" sz="2000" dirty="0">
                <a:solidFill>
                  <a:schemeClr val="bg1"/>
                </a:solidFill>
                <a:latin typeface="Times New Roman" panose="02020603050405020304" pitchFamily="18" charset="0"/>
                <a:cs typeface="Times New Roman" panose="02020603050405020304" pitchFamily="18" charset="0"/>
              </a:rPr>
              <a:t> pentru controlul motoarelor pas cu pas</a:t>
            </a:r>
          </a:p>
          <a:p>
            <a:pPr marL="285750" indent="-285750">
              <a:buFont typeface="Courier New" panose="02070309020205020404" pitchFamily="49" charset="0"/>
              <a:buChar char="o"/>
            </a:pPr>
            <a:r>
              <a:rPr lang="ro-RO" sz="2000" dirty="0">
                <a:solidFill>
                  <a:schemeClr val="bg1"/>
                </a:solidFill>
                <a:latin typeface="Times New Roman" panose="02020603050405020304" pitchFamily="18" charset="0"/>
                <a:cs typeface="Times New Roman" panose="02020603050405020304" pitchFamily="18" charset="0"/>
              </a:rPr>
              <a:t>Configurarea serverului Node.js</a:t>
            </a:r>
          </a:p>
          <a:p>
            <a:pPr marL="285750" indent="-285750">
              <a:buFont typeface="Courier New" panose="02070309020205020404" pitchFamily="49" charset="0"/>
              <a:buChar char="o"/>
            </a:pPr>
            <a:r>
              <a:rPr lang="ro-RO" sz="2000" dirty="0">
                <a:solidFill>
                  <a:schemeClr val="bg1"/>
                </a:solidFill>
                <a:latin typeface="Times New Roman" panose="02020603050405020304" pitchFamily="18" charset="0"/>
                <a:cs typeface="Times New Roman" panose="02020603050405020304" pitchFamily="18" charset="0"/>
              </a:rPr>
              <a:t>Stabilirea conexiunii seriale</a:t>
            </a:r>
          </a:p>
          <a:p>
            <a:pPr marL="285750" indent="-285750">
              <a:buFont typeface="Courier New" panose="02070309020205020404" pitchFamily="49" charset="0"/>
              <a:buChar char="o"/>
            </a:pPr>
            <a:r>
              <a:rPr lang="ro-RO" sz="2000" dirty="0">
                <a:solidFill>
                  <a:schemeClr val="bg1"/>
                </a:solidFill>
                <a:latin typeface="Times New Roman" panose="02020603050405020304" pitchFamily="18" charset="0"/>
                <a:cs typeface="Times New Roman" panose="02020603050405020304" pitchFamily="18" charset="0"/>
              </a:rPr>
              <a:t>Dezvoltarea interfeței web prin care utilizatorii pot controla sistemul de poziționare</a:t>
            </a:r>
          </a:p>
          <a:p>
            <a:pPr marL="285750" indent="-285750">
              <a:buFont typeface="Courier New" panose="02070309020205020404" pitchFamily="49" charset="0"/>
              <a:buChar char="o"/>
            </a:pPr>
            <a:r>
              <a:rPr lang="ro-RO" sz="2000" dirty="0">
                <a:solidFill>
                  <a:schemeClr val="bg1"/>
                </a:solidFill>
                <a:latin typeface="Times New Roman" panose="02020603050405020304" pitchFamily="18" charset="0"/>
                <a:cs typeface="Times New Roman" panose="02020603050405020304" pitchFamily="18" charset="0"/>
              </a:rPr>
              <a:t>Utilizarea unui tunel securizat pentru a permite accesul extern la interfața web</a:t>
            </a:r>
          </a:p>
        </p:txBody>
      </p:sp>
    </p:spTree>
    <p:extLst>
      <p:ext uri="{BB962C8B-B14F-4D97-AF65-F5344CB8AC3E}">
        <p14:creationId xmlns:p14="http://schemas.microsoft.com/office/powerpoint/2010/main" val="4242485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1964</TotalTime>
  <Words>804</Words>
  <Application>Microsoft Office PowerPoint</Application>
  <PresentationFormat>Widescreen</PresentationFormat>
  <Paragraphs>113</Paragraphs>
  <Slides>20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Aptos Display</vt:lpstr>
      <vt:lpstr>Arial</vt:lpstr>
      <vt:lpstr>Calibri</vt:lpstr>
      <vt:lpstr>Cambria Math</vt:lpstr>
      <vt:lpstr>Courier New</vt:lpstr>
      <vt:lpstr>Times New Roman</vt:lpstr>
      <vt:lpstr>Office Theme</vt:lpstr>
      <vt:lpstr>Sistem de Poziționare Controlat prin Browser pentru Antenă pe Azimut și Elevație</vt:lpstr>
      <vt:lpstr>Cuprins</vt:lpstr>
      <vt:lpstr>Introducere</vt:lpstr>
      <vt:lpstr>Arhitectura sistemului</vt:lpstr>
      <vt:lpstr>Implementarea hardware</vt:lpstr>
      <vt:lpstr>Implementarea hardware</vt:lpstr>
      <vt:lpstr>Implementarea hardware</vt:lpstr>
      <vt:lpstr>Implementarea hardware</vt:lpstr>
      <vt:lpstr>Implementarea software</vt:lpstr>
      <vt:lpstr>Implementarea software</vt:lpstr>
      <vt:lpstr>Implementarea software</vt:lpstr>
      <vt:lpstr>Implementarea software</vt:lpstr>
      <vt:lpstr>Implementarea software</vt:lpstr>
      <vt:lpstr>Implementarea software</vt:lpstr>
      <vt:lpstr>Configurația finală</vt:lpstr>
      <vt:lpstr>Rezultate experimentale</vt:lpstr>
      <vt:lpstr>Rezultate experimentale</vt:lpstr>
      <vt:lpstr>Îmbunătățiri și optimizări</vt:lpstr>
      <vt:lpstr>Concluzii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Marius Lucian Muntean</dc:creator>
  <cp:lastModifiedBy>Marius Lucian Muntean</cp:lastModifiedBy>
  <cp:revision>5</cp:revision>
  <dcterms:created xsi:type="dcterms:W3CDTF">2024-07-13T11:49:51Z</dcterms:created>
  <dcterms:modified xsi:type="dcterms:W3CDTF">2024-07-17T09:52:05Z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2024-07-13T16:43:42Z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4c8663f4-6b80-4578-91fc-15d609fdb38f</vt:lpwstr>
  </property>
  <property fmtid="{D5CDD505-2E9C-101B-9397-08002B2CF9AE}" pid="8" name="MSIP_Label_5b58b62f-6f94-46bd-8089-18e64b0a9abb_ContentBits">
    <vt:lpwstr>0</vt:lpwstr>
  </property>
</Properties>
</file>