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60" r:id="rId3"/>
    <p:sldId id="284" r:id="rId4"/>
    <p:sldId id="330" r:id="rId5"/>
    <p:sldId id="308" r:id="rId6"/>
    <p:sldId id="309" r:id="rId7"/>
    <p:sldId id="310" r:id="rId8"/>
    <p:sldId id="311" r:id="rId9"/>
    <p:sldId id="312" r:id="rId10"/>
    <p:sldId id="303" r:id="rId11"/>
    <p:sldId id="302" r:id="rId12"/>
    <p:sldId id="313" r:id="rId13"/>
    <p:sldId id="314" r:id="rId14"/>
    <p:sldId id="316" r:id="rId15"/>
    <p:sldId id="318" r:id="rId16"/>
    <p:sldId id="319" r:id="rId17"/>
    <p:sldId id="321" r:id="rId18"/>
    <p:sldId id="322" r:id="rId19"/>
    <p:sldId id="328" r:id="rId20"/>
    <p:sldId id="323" r:id="rId21"/>
    <p:sldId id="324" r:id="rId22"/>
    <p:sldId id="327" r:id="rId23"/>
    <p:sldId id="325" r:id="rId24"/>
    <p:sldId id="326" r:id="rId25"/>
    <p:sldId id="329" r:id="rId26"/>
    <p:sldId id="279" r:id="rId27"/>
  </p:sldIdLst>
  <p:sldSz cx="9144000" cy="6858000" type="screen4x3"/>
  <p:notesSz cx="6858000" cy="9144000"/>
  <p:embeddedFontLst>
    <p:embeddedFont>
      <p:font typeface="Lucida Console" panose="020B0609040504020204" pitchFamily="49" charset="0"/>
      <p:regular r:id="rId29"/>
    </p:embeddedFont>
    <p:embeddedFont>
      <p:font typeface="Quicksan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F2507-75B8-47BD-977B-D80FE26193E4}">
  <a:tblStyle styleId="{1AEF2507-75B8-47BD-977B-D80FE261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14" autoAdjust="0"/>
  </p:normalViewPr>
  <p:slideViewPr>
    <p:cSldViewPr snapToGrid="0">
      <p:cViewPr varScale="1">
        <p:scale>
          <a:sx n="63" d="100"/>
          <a:sy n="63" d="100"/>
        </p:scale>
        <p:origin x="1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z Wojcik" userId="e142e3ce-41ae-46f2-89b6-18fcac3e5d8e" providerId="ADAL" clId="{216B0C3C-9438-4786-B4AB-7576F2B72E82}"/>
    <pc:docChg chg="modSld">
      <pc:chgData name="Mariusz Wojcik" userId="e142e3ce-41ae-46f2-89b6-18fcac3e5d8e" providerId="ADAL" clId="{216B0C3C-9438-4786-B4AB-7576F2B72E82}" dt="2019-03-26T05:37:01.373" v="0" actId="20577"/>
      <pc:docMkLst>
        <pc:docMk/>
      </pc:docMkLst>
      <pc:sldChg chg="modNotesTx">
        <pc:chgData name="Mariusz Wojcik" userId="e142e3ce-41ae-46f2-89b6-18fcac3e5d8e" providerId="ADAL" clId="{216B0C3C-9438-4786-B4AB-7576F2B72E82}" dt="2019-03-26T05:37:01.373" v="0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56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0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67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8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5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8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ide-galaxy.blogspot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ch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arkov_cha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markov-chain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8404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 to</a:t>
            </a:r>
            <a:br>
              <a:rPr lang="en" sz="4000" dirty="0"/>
            </a:br>
            <a:r>
              <a:rPr lang="en-GB" dirty="0"/>
              <a:t>Markov Chains</a:t>
            </a:r>
            <a:br>
              <a:rPr lang="en-GB" dirty="0"/>
            </a:br>
            <a:r>
              <a:rPr lang="en-GB" sz="4000" dirty="0"/>
              <a:t>in </a:t>
            </a:r>
            <a:r>
              <a:rPr lang="en" dirty="0"/>
              <a:t>F#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dirty="0"/>
              <a:t>Code sample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723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56AA-5210-43BB-9FDA-46020EFBB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Prediction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25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EE431-704D-40E0-B4D1-ADFDA9E9EFE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46D7B4-6C35-48CE-A63B-1FAE223A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502920"/>
            <a:ext cx="3291840" cy="5852160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E67F4-26EE-4559-AD40-01B5235F6058}"/>
              </a:ext>
            </a:extLst>
          </p:cNvPr>
          <p:cNvSpPr txBox="1"/>
          <p:nvPr/>
        </p:nvSpPr>
        <p:spPr>
          <a:xfrm>
            <a:off x="1695450" y="6190879"/>
            <a:ext cx="575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9C0BA"/>
                </a:solidFill>
                <a:latin typeface="Quicksand"/>
                <a:sym typeface="Quicksand"/>
              </a:rPr>
              <a:t>source</a:t>
            </a:r>
            <a:r>
              <a:rPr lang="en-GB" i="1" dirty="0"/>
              <a:t>: </a:t>
            </a:r>
            <a:r>
              <a:rPr lang="en-GB" dirty="0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http://inside-galaxy.blogspot.com</a:t>
            </a:r>
            <a:endParaRPr lang="en-GB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8C60B-000E-4F0D-AD99-1BC3E726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transitions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8F2A2-5B17-4E70-80F6-ED16B293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 words transition table using corpora</a:t>
            </a:r>
          </a:p>
          <a:p>
            <a:endParaRPr lang="en-GB" dirty="0"/>
          </a:p>
          <a:p>
            <a:pPr marL="38100" indent="0">
              <a:buNone/>
            </a:pPr>
            <a:endParaRPr lang="en-GB" b="1" dirty="0">
              <a:solidFill>
                <a:srgbClr val="FF99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66512-88DC-4E32-A0F4-8BE37BE96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C19804-44AB-4806-822D-29628BD8C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6112"/>
              </p:ext>
            </p:extLst>
          </p:nvPr>
        </p:nvGraphicFramePr>
        <p:xfrm>
          <a:off x="1455420" y="3042920"/>
          <a:ext cx="6096000" cy="2286000"/>
        </p:xfrm>
        <a:graphic>
          <a:graphicData uri="http://schemas.openxmlformats.org/drawingml/2006/table">
            <a:tbl>
              <a:tblPr firstRow="1" bandRow="1">
                <a:tableStyleId>{1AEF2507-75B8-47BD-977B-D80FE26193E4}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124928980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24493987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3105331895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74125216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8938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Quicksand"/>
                        </a:rPr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bye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4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dirty="0">
                          <a:solidFill>
                            <a:srgbClr val="FF9900"/>
                          </a:solidFill>
                        </a:rPr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5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4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3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2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3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14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8C60B-000E-4F0D-AD99-1BC3E726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make suggestions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8F2A2-5B17-4E70-80F6-ED16B293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Suggest next word based on last word type</a:t>
            </a:r>
          </a:p>
          <a:p>
            <a:endParaRPr lang="en-GB" dirty="0"/>
          </a:p>
          <a:p>
            <a:pPr marL="38100" indent="0">
              <a:buNone/>
            </a:pPr>
            <a:r>
              <a:rPr lang="en-GB" sz="3200" b="1" dirty="0">
                <a:solidFill>
                  <a:srgbClr val="39C0BA"/>
                </a:solidFill>
                <a:cs typeface="Arial"/>
              </a:rPr>
              <a:t>    World   there</a:t>
            </a:r>
          </a:p>
          <a:p>
            <a:pPr marL="38100" indent="0">
              <a:buNone/>
            </a:pPr>
            <a:endParaRPr lang="en-GB" b="1" dirty="0">
              <a:solidFill>
                <a:srgbClr val="FF99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66512-88DC-4E32-A0F4-8BE37BE96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21571-C776-4E56-B893-36655CAF9ED2}"/>
              </a:ext>
            </a:extLst>
          </p:cNvPr>
          <p:cNvSpPr/>
          <p:nvPr/>
        </p:nvSpPr>
        <p:spPr>
          <a:xfrm>
            <a:off x="1455420" y="3957320"/>
            <a:ext cx="6096000" cy="174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B4903-4DA5-4D6D-930C-060C2F9938BA}"/>
              </a:ext>
            </a:extLst>
          </p:cNvPr>
          <p:cNvSpPr txBox="1"/>
          <p:nvPr/>
        </p:nvSpPr>
        <p:spPr>
          <a:xfrm>
            <a:off x="1592580" y="4137660"/>
            <a:ext cx="583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Hello |</a:t>
            </a:r>
          </a:p>
        </p:txBody>
      </p:sp>
    </p:spTree>
    <p:extLst>
      <p:ext uri="{BB962C8B-B14F-4D97-AF65-F5344CB8AC3E}">
        <p14:creationId xmlns:p14="http://schemas.microsoft.com/office/powerpoint/2010/main" val="116765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8C60B-000E-4F0D-AD99-1BC3E726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continuous feedback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8F2A2-5B17-4E70-80F6-ED16B293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This morning there was no milk!</a:t>
            </a:r>
          </a:p>
          <a:p>
            <a:endParaRPr lang="en-GB" dirty="0"/>
          </a:p>
          <a:p>
            <a:pPr marL="38100" indent="0">
              <a:buNone/>
            </a:pPr>
            <a:endParaRPr lang="en-GB" b="1" dirty="0">
              <a:solidFill>
                <a:srgbClr val="FF99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C19804-44AB-4806-822D-29628BD8C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25187"/>
              </p:ext>
            </p:extLst>
          </p:nvPr>
        </p:nvGraphicFramePr>
        <p:xfrm>
          <a:off x="1455420" y="3042920"/>
          <a:ext cx="6096000" cy="3175000"/>
        </p:xfrm>
        <a:graphic>
          <a:graphicData uri="http://schemas.openxmlformats.org/drawingml/2006/table">
            <a:tbl>
              <a:tblPr firstRow="1" bandRow="1">
                <a:tableStyleId>{1AEF2507-75B8-47BD-977B-D80FE26193E4}</a:tableStyleId>
              </a:tblPr>
              <a:tblGrid>
                <a:gridCol w="1006341">
                  <a:extLst>
                    <a:ext uri="{9D8B030D-6E8A-4147-A177-3AD203B41FA5}">
                      <a16:colId xmlns:a16="http://schemas.microsoft.com/office/drawing/2014/main" val="124928980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124493987"/>
                    </a:ext>
                  </a:extLst>
                </a:gridCol>
                <a:gridCol w="785386">
                  <a:extLst>
                    <a:ext uri="{9D8B030D-6E8A-4147-A177-3AD203B41FA5}">
                      <a16:colId xmlns:a16="http://schemas.microsoft.com/office/drawing/2014/main" val="310533189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41252165"/>
                    </a:ext>
                  </a:extLst>
                </a:gridCol>
                <a:gridCol w="549819">
                  <a:extLst>
                    <a:ext uri="{9D8B030D-6E8A-4147-A177-3AD203B41FA5}">
                      <a16:colId xmlns:a16="http://schemas.microsoft.com/office/drawing/2014/main" val="2089380008"/>
                    </a:ext>
                  </a:extLst>
                </a:gridCol>
                <a:gridCol w="626987">
                  <a:extLst>
                    <a:ext uri="{9D8B030D-6E8A-4147-A177-3AD203B41FA5}">
                      <a16:colId xmlns:a16="http://schemas.microsoft.com/office/drawing/2014/main" val="2649477876"/>
                    </a:ext>
                  </a:extLst>
                </a:gridCol>
                <a:gridCol w="626987">
                  <a:extLst>
                    <a:ext uri="{9D8B030D-6E8A-4147-A177-3AD203B41FA5}">
                      <a16:colId xmlns:a16="http://schemas.microsoft.com/office/drawing/2014/main" val="625645323"/>
                    </a:ext>
                  </a:extLst>
                </a:gridCol>
                <a:gridCol w="626987">
                  <a:extLst>
                    <a:ext uri="{9D8B030D-6E8A-4147-A177-3AD203B41FA5}">
                      <a16:colId xmlns:a16="http://schemas.microsoft.com/office/drawing/2014/main" val="260494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Quicksand"/>
                        </a:rPr>
                        <a:t>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milk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4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5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600" b="1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3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2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3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9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4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rgbClr val="FF9900"/>
                          </a:solidFill>
                          <a:latin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 dirty="0">
                          <a:solidFill>
                            <a:srgbClr val="39C0BA"/>
                          </a:solidFill>
                          <a:latin typeface="Quicksand"/>
                          <a:cs typeface="Arial"/>
                          <a:sym typeface="Arial"/>
                        </a:rPr>
                        <a:t>100%</a:t>
                      </a:r>
                      <a:endParaRPr lang="en-GB" sz="1600" b="0" i="0" u="none" strike="noStrike" cap="none" dirty="0">
                        <a:solidFill>
                          <a:srgbClr val="39C0BA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6801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66512-88DC-4E32-A0F4-8BE37BE96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46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4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sz="3600" dirty="0"/>
              <a:t>Code sample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36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EB191-21AA-4D10-9FC4-C2E6EB942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Words generator</a:t>
            </a:r>
            <a:br>
              <a:rPr lang="en-GB" dirty="0"/>
            </a:br>
            <a:br>
              <a:rPr lang="en-GB" dirty="0"/>
            </a:br>
            <a:r>
              <a:rPr lang="en-GB" sz="3600" dirty="0"/>
              <a:t>Pseudo-country names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D4E9-1302-44F8-A2C7-D9B19B461D2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8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8E516-D811-4F51-AD60-12CBA443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Corpora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B40A-07A5-4162-B3A1-DC4DE1AC9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List of country names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https://en.wikipedia.org/wiki/List_of_countries_and_dependencies_by_population</a:t>
            </a:r>
            <a:endParaRPr lang="en-GB" dirty="0">
              <a:solidFill>
                <a:srgbClr val="FF9900"/>
              </a:solidFill>
            </a:endParaRP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35F3A-2E24-48BF-A686-D5CDA7A3E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98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8E516-D811-4F51-AD60-12CBA443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Markov chains generator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B40A-07A5-4162-B3A1-DC4DE1AC9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Andaleru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Cornurtos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Chriadec</a:t>
            </a:r>
            <a:r>
              <a:rPr lang="en-GB" sz="2400" b="1" dirty="0">
                <a:solidFill>
                  <a:srgbClr val="39C0BA"/>
                </a:solidFill>
              </a:rPr>
              <a:t> </a:t>
            </a:r>
            <a:r>
              <a:rPr lang="en-GB" sz="2400" b="1" dirty="0" err="1">
                <a:solidFill>
                  <a:srgbClr val="39C0BA"/>
                </a:solidFill>
              </a:rPr>
              <a:t>Korinia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Uneslgonit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>
                <a:solidFill>
                  <a:srgbClr val="39C0BA"/>
                </a:solidFill>
              </a:rPr>
              <a:t>Wen </a:t>
            </a:r>
            <a:r>
              <a:rPr lang="en-GB" sz="2400" b="1" dirty="0" err="1">
                <a:solidFill>
                  <a:srgbClr val="39C0BA"/>
                </a:solidFill>
              </a:rPr>
              <a:t>Rewana</a:t>
            </a:r>
            <a:r>
              <a:rPr lang="en-GB" sz="2400" b="1" dirty="0">
                <a:solidFill>
                  <a:srgbClr val="39C0BA"/>
                </a:solidFill>
              </a:rPr>
              <a:t>, </a:t>
            </a:r>
            <a:r>
              <a:rPr lang="en-GB" sz="2400" b="1" dirty="0" err="1">
                <a:solidFill>
                  <a:srgbClr val="39C0BA"/>
                </a:solidFill>
              </a:rPr>
              <a:t>dstanguthelya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Zenesco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too random?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35F3A-2E24-48BF-A686-D5CDA7A3E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55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i="0" dirty="0"/>
              <a:t>A Markov chain is a stochastic model describing a sequence of possible events in which the probability of each event depends only on the state attained in the previous event.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FC650-C41D-4306-A369-B15CCB9CC1DA}"/>
              </a:ext>
            </a:extLst>
          </p:cNvPr>
          <p:cNvSpPr txBox="1"/>
          <p:nvPr/>
        </p:nvSpPr>
        <p:spPr>
          <a:xfrm>
            <a:off x="1695450" y="6190879"/>
            <a:ext cx="575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9C0BA"/>
                </a:solidFill>
                <a:latin typeface="Quicksand"/>
                <a:sym typeface="Quicksand"/>
              </a:rPr>
              <a:t>source</a:t>
            </a:r>
            <a:r>
              <a:rPr lang="en-GB" i="1" dirty="0"/>
              <a:t>: </a:t>
            </a:r>
            <a:r>
              <a:rPr lang="en-GB" dirty="0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https://en.wikipedia.org/wiki/Markov_chain</a:t>
            </a:r>
            <a:endParaRPr lang="en-GB"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0A604E-8C81-439F-8331-FD8A07D1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3225" y="3027180"/>
            <a:ext cx="6700500" cy="1093200"/>
          </a:xfrm>
        </p:spPr>
        <p:txBody>
          <a:bodyPr/>
          <a:lstStyle/>
          <a:p>
            <a:pPr marL="50800" indent="0">
              <a:buNone/>
            </a:pPr>
            <a:r>
              <a:rPr lang="en-GB" b="1" i="0" dirty="0"/>
              <a:t>n-gram</a:t>
            </a:r>
          </a:p>
          <a:p>
            <a:pPr marL="50800" indent="0">
              <a:buNone/>
            </a:pPr>
            <a:endParaRPr lang="en-GB" dirty="0"/>
          </a:p>
          <a:p>
            <a:pPr marL="50800" indent="0">
              <a:buNone/>
            </a:pPr>
            <a:r>
              <a:rPr lang="en-GB" sz="2000" dirty="0"/>
              <a:t>a string of elements (such as letters, words, or phonemes) that appears within a longer sequence.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538F0-F9FA-44EA-8BD3-6FB06F8C6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7FE36-08B8-481C-8E1B-0C2F128229E6}"/>
              </a:ext>
            </a:extLst>
          </p:cNvPr>
          <p:cNvSpPr txBox="1"/>
          <p:nvPr/>
        </p:nvSpPr>
        <p:spPr>
          <a:xfrm>
            <a:off x="1633225" y="5090160"/>
            <a:ext cx="670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9900"/>
                </a:solidFill>
              </a:rPr>
              <a:t>“China” -&gt; [ “Ch”; “hi”; “in”; “</a:t>
            </a:r>
            <a:r>
              <a:rPr lang="en-GB" sz="2800" b="1" dirty="0" err="1">
                <a:solidFill>
                  <a:srgbClr val="FF9900"/>
                </a:solidFill>
              </a:rPr>
              <a:t>na</a:t>
            </a:r>
            <a:r>
              <a:rPr lang="en-GB" sz="2800" b="1" dirty="0">
                <a:solidFill>
                  <a:srgbClr val="FF9900"/>
                </a:solidFill>
              </a:rPr>
              <a:t>” ]</a:t>
            </a:r>
          </a:p>
          <a:p>
            <a:pPr algn="ctr"/>
            <a:r>
              <a:rPr lang="en-GB" sz="2800" b="1" dirty="0">
                <a:solidFill>
                  <a:srgbClr val="FF9900"/>
                </a:solidFill>
              </a:rPr>
              <a:t>              [ “Chi”; “</a:t>
            </a:r>
            <a:r>
              <a:rPr lang="en-GB" sz="2800" b="1" dirty="0" err="1">
                <a:solidFill>
                  <a:srgbClr val="FF9900"/>
                </a:solidFill>
              </a:rPr>
              <a:t>hin</a:t>
            </a:r>
            <a:r>
              <a:rPr lang="en-GB" sz="2800" b="1" dirty="0">
                <a:solidFill>
                  <a:srgbClr val="FF9900"/>
                </a:solidFill>
              </a:rPr>
              <a:t>”; “</a:t>
            </a:r>
            <a:r>
              <a:rPr lang="en-GB" sz="2800" b="1" dirty="0" err="1">
                <a:solidFill>
                  <a:srgbClr val="FF9900"/>
                </a:solidFill>
              </a:rPr>
              <a:t>ina</a:t>
            </a:r>
            <a:r>
              <a:rPr lang="en-GB" sz="2800" b="1" dirty="0">
                <a:solidFill>
                  <a:srgbClr val="FF9900"/>
                </a:solidFill>
              </a:rPr>
              <a:t>” ]</a:t>
            </a:r>
            <a:endParaRPr lang="en-GB" sz="1800" b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8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004E8D-58CA-4CCA-B4B0-0EF3B74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transitions table with n-grams order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0FF71-F2F8-4AD5-A129-9BD04AF3A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n-gram order = 2</a:t>
            </a:r>
          </a:p>
          <a:p>
            <a:endParaRPr lang="en-GB" dirty="0"/>
          </a:p>
          <a:p>
            <a:pPr marL="3810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val</a:t>
            </a:r>
            <a:r>
              <a:rPr lang="en-GB" sz="2000" dirty="0">
                <a:latin typeface="Lucida Console" panose="020B0609040504020204" pitchFamily="49" charset="0"/>
              </a:rPr>
              <a:t> it : Map&lt;</a:t>
            </a:r>
            <a:r>
              <a:rPr lang="en-GB" sz="2000" dirty="0" err="1">
                <a:latin typeface="Lucida Console" panose="020B0609040504020204" pitchFamily="49" charset="0"/>
              </a:rPr>
              <a:t>System.String,char</a:t>
            </a:r>
            <a:r>
              <a:rPr lang="en-GB" sz="2000" dirty="0">
                <a:latin typeface="Lucida Console" panose="020B0609040504020204" pitchFamily="49" charset="0"/>
              </a:rPr>
              <a:t> []&gt; =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map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[("Ab", [|'k'|]);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("</a:t>
            </a:r>
            <a:r>
              <a:rPr lang="en-GB" sz="2000" dirty="0" err="1">
                <a:latin typeface="Lucida Console" panose="020B0609040504020204" pitchFamily="49" charset="0"/>
              </a:rPr>
              <a:t>Af</a:t>
            </a:r>
            <a:r>
              <a:rPr lang="en-GB" sz="2000" dirty="0">
                <a:latin typeface="Lucida Console" panose="020B0609040504020204" pitchFamily="49" charset="0"/>
              </a:rPr>
              <a:t>", [|'r'; 'g'; 'r'|]);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("Al", [|'g'; 'b'|]);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("Am", [|'e'|]);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...]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6454C-5DF3-4904-AE2A-143E1679D6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25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C182-9BD6-4AC3-BA55-659C3EDD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choose starting n-gram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AB6C-EFC0-4C0E-ABDB-57B847894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let </a:t>
            </a:r>
            <a:r>
              <a:rPr lang="en-GB" sz="2000" b="1" dirty="0">
                <a:latin typeface="Lucida Console" panose="020B0609040504020204" pitchFamily="49" charset="0"/>
              </a:rPr>
              <a:t>beginning</a:t>
            </a:r>
            <a:r>
              <a:rPr lang="en-GB" sz="2000" dirty="0">
                <a:latin typeface="Lucida Console" panose="020B0609040504020204" pitchFamily="49" charset="0"/>
              </a:rPr>
              <a:t> =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transitions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|&gt; </a:t>
            </a:r>
            <a:r>
              <a:rPr lang="en-GB" sz="2000" dirty="0" err="1">
                <a:latin typeface="Lucida Console" panose="020B0609040504020204" pitchFamily="49" charset="0"/>
              </a:rPr>
              <a:t>Map.toArray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|&gt; </a:t>
            </a:r>
            <a:r>
              <a:rPr lang="en-GB" sz="2000" dirty="0" err="1">
                <a:latin typeface="Lucida Console" panose="020B0609040504020204" pitchFamily="49" charset="0"/>
              </a:rPr>
              <a:t>Array.map</a:t>
            </a:r>
            <a:r>
              <a:rPr lang="en-GB" sz="2000" dirty="0">
                <a:latin typeface="Lucida Console" panose="020B0609040504020204" pitchFamily="49" charset="0"/>
              </a:rPr>
              <a:t>(fun (from, _) -&gt; from)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|&gt; </a:t>
            </a:r>
            <a:r>
              <a:rPr lang="en-GB" sz="2000" dirty="0" err="1">
                <a:latin typeface="Lucida Console" panose="020B0609040504020204" pitchFamily="49" charset="0"/>
              </a:rPr>
              <a:t>Array.filter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startsAndEndsWithLetter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|&gt; </a:t>
            </a:r>
            <a:r>
              <a:rPr lang="en-GB" sz="2000" dirty="0" err="1">
                <a:latin typeface="Lucida Console" panose="020B0609040504020204" pitchFamily="49" charset="0"/>
              </a:rPr>
              <a:t>chooseRandom</a:t>
            </a: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Af</a:t>
            </a:r>
            <a:endParaRPr lang="en-GB" sz="1800" b="1" dirty="0">
              <a:solidFill>
                <a:srgbClr val="39C0B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D40D-3A55-46B8-9A72-97A6F3108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2364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2370-5967-4A54-9E54-5E98BDCE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</a:t>
            </a:r>
            <a:r>
              <a:rPr lang="en-GB" dirty="0" err="1"/>
              <a:t>nextChar</a:t>
            </a:r>
            <a:r>
              <a:rPr lang="en-GB" dirty="0"/>
              <a:t>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B4BB-3B40-40D7-9DC2-761AF12A2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let </a:t>
            </a:r>
            <a:r>
              <a:rPr lang="en-GB" sz="2000" b="1" dirty="0" err="1">
                <a:latin typeface="Lucida Console" panose="020B0609040504020204" pitchFamily="49" charset="0"/>
              </a:rPr>
              <a:t>nextChar</a:t>
            </a:r>
            <a:r>
              <a:rPr lang="en-GB" sz="2000" b="1" dirty="0">
                <a:latin typeface="Lucida Console" panose="020B0609040504020204" pitchFamily="49" charset="0"/>
              </a:rPr>
              <a:t> </a:t>
            </a:r>
            <a:r>
              <a:rPr lang="en-GB" sz="2000" dirty="0">
                <a:latin typeface="Lucida Console" panose="020B0609040504020204" pitchFamily="49" charset="0"/>
              </a:rPr>
              <a:t>(c : string) =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let items = </a:t>
            </a:r>
            <a:r>
              <a:rPr lang="en-GB" sz="2000" dirty="0" err="1">
                <a:latin typeface="Lucida Console" panose="020B0609040504020204" pitchFamily="49" charset="0"/>
              </a:rPr>
              <a:t>transitions.TryFind</a:t>
            </a:r>
            <a:r>
              <a:rPr lang="en-GB" sz="2000" dirty="0">
                <a:latin typeface="Lucida Console" panose="020B0609040504020204" pitchFamily="49" charset="0"/>
              </a:rPr>
              <a:t> c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items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|&gt; </a:t>
            </a:r>
            <a:r>
              <a:rPr lang="en-GB" sz="2000" dirty="0" err="1">
                <a:latin typeface="Lucida Console" panose="020B0609040504020204" pitchFamily="49" charset="0"/>
              </a:rPr>
              <a:t>Option.map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chooseRandom</a:t>
            </a:r>
            <a:r>
              <a:rPr lang="en-GB" sz="2000" dirty="0">
                <a:latin typeface="Lucida Console" panose="020B0609040504020204" pitchFamily="49" charset="0"/>
              </a:rPr>
              <a:t> &gt;&gt; string)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|&gt; </a:t>
            </a:r>
            <a:r>
              <a:rPr lang="en-GB" sz="2000" dirty="0" err="1">
                <a:latin typeface="Lucida Console" panose="020B0609040504020204" pitchFamily="49" charset="0"/>
              </a:rPr>
              <a:t>Option.defaultValue</a:t>
            </a:r>
            <a:r>
              <a:rPr lang="en-GB" sz="2000" dirty="0">
                <a:latin typeface="Lucida Console" panose="020B0609040504020204" pitchFamily="49" charset="0"/>
              </a:rPr>
              <a:t> " “</a:t>
            </a: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 algn="ctr">
              <a:buNone/>
            </a:pP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Af</a:t>
            </a:r>
            <a:r>
              <a:rPr lang="en-GB" sz="2400" b="1" dirty="0">
                <a:solidFill>
                  <a:srgbClr val="39C0BA"/>
                </a:solidFill>
              </a:rPr>
              <a:t> -&gt; </a:t>
            </a:r>
            <a:r>
              <a:rPr lang="en-GB" sz="2400" b="1" dirty="0" err="1">
                <a:solidFill>
                  <a:srgbClr val="39C0BA"/>
                </a:solidFill>
              </a:rPr>
              <a:t>Afr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0117-855E-45D8-A85C-72D1CF0AE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646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C182-9BD6-4AC3-BA55-659C3EDD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4: generate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AB6C-EFC0-4C0E-ABDB-57B847894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let rec </a:t>
            </a:r>
            <a:r>
              <a:rPr lang="en-GB" sz="2000" b="1" dirty="0">
                <a:latin typeface="Lucida Console" panose="020B0609040504020204" pitchFamily="49" charset="0"/>
              </a:rPr>
              <a:t>generate</a:t>
            </a:r>
            <a:r>
              <a:rPr lang="en-GB" sz="2000" dirty="0">
                <a:latin typeface="Lucida Console" panose="020B0609040504020204" pitchFamily="49" charset="0"/>
              </a:rPr>
              <a:t> (state : string) =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if (</a:t>
            </a:r>
            <a:r>
              <a:rPr lang="en-GB" sz="2000" dirty="0" err="1">
                <a:latin typeface="Lucida Console" panose="020B0609040504020204" pitchFamily="49" charset="0"/>
              </a:rPr>
              <a:t>state.Length</a:t>
            </a:r>
            <a:r>
              <a:rPr lang="en-GB" sz="2000" dirty="0">
                <a:latin typeface="Lucida Console" panose="020B0609040504020204" pitchFamily="49" charset="0"/>
              </a:rPr>
              <a:t> &gt; 200) then state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else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let </a:t>
            </a:r>
            <a:r>
              <a:rPr lang="en-GB" sz="2000" dirty="0" err="1">
                <a:latin typeface="Lucida Console" panose="020B0609040504020204" pitchFamily="49" charset="0"/>
              </a:rPr>
              <a:t>lastNGram</a:t>
            </a:r>
            <a:r>
              <a:rPr lang="en-GB" sz="2000" dirty="0">
                <a:latin typeface="Lucida Console" panose="020B0609040504020204" pitchFamily="49" charset="0"/>
              </a:rPr>
              <a:t> =   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</a:t>
            </a:r>
            <a:r>
              <a:rPr lang="en-GB" sz="1200" dirty="0" err="1">
                <a:latin typeface="Lucida Console" panose="020B0609040504020204" pitchFamily="49" charset="0"/>
              </a:rPr>
              <a:t>state.Substring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state.Length</a:t>
            </a:r>
            <a:r>
              <a:rPr lang="en-GB" sz="1200" dirty="0">
                <a:latin typeface="Lucida Console" panose="020B0609040504020204" pitchFamily="49" charset="0"/>
              </a:rPr>
              <a:t> - </a:t>
            </a:r>
            <a:r>
              <a:rPr lang="en-GB" sz="1200" dirty="0" err="1">
                <a:latin typeface="Lucida Console" panose="020B0609040504020204" pitchFamily="49" charset="0"/>
              </a:rPr>
              <a:t>ngramOrder</a:t>
            </a:r>
            <a:r>
              <a:rPr lang="en-GB" sz="1200" dirty="0">
                <a:latin typeface="Lucida Console" panose="020B0609040504020204" pitchFamily="49" charset="0"/>
              </a:rPr>
              <a:t>, </a:t>
            </a:r>
            <a:r>
              <a:rPr lang="en-GB" sz="1200" dirty="0" err="1">
                <a:latin typeface="Lucida Console" panose="020B0609040504020204" pitchFamily="49" charset="0"/>
              </a:rPr>
              <a:t>ngramOrder</a:t>
            </a:r>
            <a:r>
              <a:rPr lang="en-GB" sz="1200" dirty="0">
                <a:latin typeface="Lucida Console" panose="020B0609040504020204" pitchFamily="49" charset="0"/>
              </a:rPr>
              <a:t>)</a:t>
            </a: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match (</a:t>
            </a:r>
            <a:r>
              <a:rPr lang="en-GB" sz="2000" dirty="0" err="1">
                <a:latin typeface="Lucida Console" panose="020B0609040504020204" pitchFamily="49" charset="0"/>
              </a:rPr>
              <a:t>nextChar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lastNGram</a:t>
            </a:r>
            <a:r>
              <a:rPr lang="en-GB" sz="2000" dirty="0">
                <a:latin typeface="Lucida Console" panose="020B0609040504020204" pitchFamily="49" charset="0"/>
              </a:rPr>
              <a:t>) with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| "|" -&gt; state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| c -&gt; generate (state + c)</a:t>
            </a:r>
          </a:p>
          <a:p>
            <a:pPr marL="38100" indent="0">
              <a:buNone/>
            </a:pPr>
            <a:br>
              <a:rPr lang="en-GB" sz="2000" dirty="0">
                <a:latin typeface="Lucida Console" panose="020B0609040504020204" pitchFamily="49" charset="0"/>
              </a:rPr>
            </a:br>
            <a:endParaRPr lang="en-GB" sz="2000" dirty="0">
              <a:latin typeface="Lucida Console" panose="020B0609040504020204" pitchFamily="49" charset="0"/>
            </a:endParaRP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Af</a:t>
            </a:r>
            <a:r>
              <a:rPr lang="en-GB" sz="2400" b="1" dirty="0">
                <a:solidFill>
                  <a:srgbClr val="39C0BA"/>
                </a:solidFill>
              </a:rPr>
              <a:t> -&gt; </a:t>
            </a:r>
            <a:r>
              <a:rPr lang="en-GB" sz="2400" b="1" dirty="0" err="1">
                <a:solidFill>
                  <a:srgbClr val="39C0BA"/>
                </a:solidFill>
              </a:rPr>
              <a:t>Afr</a:t>
            </a:r>
            <a:r>
              <a:rPr lang="en-GB" sz="2400" b="1" dirty="0">
                <a:solidFill>
                  <a:srgbClr val="39C0BA"/>
                </a:solidFill>
              </a:rPr>
              <a:t> -&gt; </a:t>
            </a:r>
            <a:r>
              <a:rPr lang="en-GB" sz="2400" b="1" dirty="0" err="1">
                <a:solidFill>
                  <a:srgbClr val="39C0BA"/>
                </a:solidFill>
              </a:rPr>
              <a:t>Afri</a:t>
            </a:r>
            <a:r>
              <a:rPr lang="en-GB" sz="2400" b="1" dirty="0">
                <a:solidFill>
                  <a:srgbClr val="39C0BA"/>
                </a:solidFill>
              </a:rPr>
              <a:t> -&gt; </a:t>
            </a:r>
            <a:r>
              <a:rPr lang="en-GB" sz="2400" b="1" dirty="0" err="1">
                <a:solidFill>
                  <a:srgbClr val="39C0BA"/>
                </a:solidFill>
              </a:rPr>
              <a:t>Afric</a:t>
            </a:r>
            <a:r>
              <a:rPr lang="en-GB" sz="2400" b="1" dirty="0">
                <a:solidFill>
                  <a:srgbClr val="39C0BA"/>
                </a:solidFill>
              </a:rPr>
              <a:t> -&gt; Africa</a:t>
            </a:r>
            <a:endParaRPr lang="en-GB" sz="1800" b="1" dirty="0">
              <a:solidFill>
                <a:srgbClr val="39C0B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D40D-3A55-46B8-9A72-97A6F3108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024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8E516-D811-4F51-AD60-12CBA443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n-grams and Markov chains generator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35F3A-2E24-48BF-A686-D5CDA7A3E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B40A-07A5-4162-B3A1-DC4DE1AC9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order = 3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>
                <a:solidFill>
                  <a:srgbClr val="39C0BA"/>
                </a:solidFill>
              </a:rPr>
              <a:t>Tuvalu</a:t>
            </a: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Seychellestein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>
                <a:solidFill>
                  <a:srgbClr val="39C0BA"/>
                </a:solidFill>
              </a:rPr>
              <a:t>Chad</a:t>
            </a: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Brundi</a:t>
            </a:r>
            <a:endParaRPr lang="en-GB" sz="2400" b="1" dirty="0">
              <a:solidFill>
                <a:srgbClr val="39C0BA"/>
              </a:solidFill>
            </a:endParaRPr>
          </a:p>
          <a:p>
            <a:r>
              <a:rPr lang="en-GB" sz="2400" dirty="0"/>
              <a:t>order = 4</a:t>
            </a:r>
            <a:endParaRPr lang="en-GB" sz="2800" dirty="0"/>
          </a:p>
          <a:p>
            <a:pPr marL="38100" indent="0" algn="ctr">
              <a:buNone/>
            </a:pPr>
            <a:r>
              <a:rPr lang="en-GB" sz="2400" b="1" dirty="0">
                <a:solidFill>
                  <a:srgbClr val="39C0BA"/>
                </a:solidFill>
              </a:rPr>
              <a:t>Verde</a:t>
            </a:r>
          </a:p>
          <a:p>
            <a:pPr marL="38100" indent="0" algn="ctr">
              <a:buNone/>
            </a:pPr>
            <a:r>
              <a:rPr lang="en-GB" sz="2400" b="1" dirty="0">
                <a:solidFill>
                  <a:srgbClr val="39C0BA"/>
                </a:solidFill>
              </a:rPr>
              <a:t>Lithuania</a:t>
            </a:r>
          </a:p>
          <a:p>
            <a:pPr marL="38100" indent="0" algn="ctr">
              <a:buNone/>
            </a:pPr>
            <a:r>
              <a:rPr lang="en-GB" sz="2400" b="1" dirty="0" err="1">
                <a:solidFill>
                  <a:srgbClr val="39C0BA"/>
                </a:solidFill>
              </a:rPr>
              <a:t>Gambique</a:t>
            </a:r>
            <a:endParaRPr lang="en-GB" sz="2400" b="1" dirty="0">
              <a:solidFill>
                <a:srgbClr val="39C0BA"/>
              </a:solidFill>
            </a:endParaRPr>
          </a:p>
          <a:p>
            <a:pPr marL="38100" indent="0" algn="ctr">
              <a:buNone/>
            </a:pPr>
            <a:r>
              <a:rPr lang="en-GB" sz="2400" b="1" dirty="0">
                <a:solidFill>
                  <a:srgbClr val="39C0BA"/>
                </a:solidFill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3964080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404086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200" dirty="0"/>
              <a:t>https://github.com/mariuszwojcik</a:t>
            </a:r>
            <a:endParaRPr lang="en-GB"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29070-C1E9-45DC-BA32-3265313DBF5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https://upload.wikimedia.org/wikipedia/commons/thumb/2/2b/Markovkate_01.svg/220px-Markovkate_01.svg.png">
            <a:extLst>
              <a:ext uri="{FF2B5EF4-FFF2-40B4-BE49-F238E27FC236}">
                <a16:creationId xmlns:a16="http://schemas.microsoft.com/office/drawing/2014/main" id="{72DEA46A-81B4-4E54-9F35-7FF49CE49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40" y="708660"/>
            <a:ext cx="5151120" cy="5151120"/>
          </a:xfrm>
          <a:prstGeom prst="rect">
            <a:avLst/>
          </a:prstGeom>
          <a:solidFill>
            <a:schemeClr val="bg1"/>
          </a:solidFill>
          <a:effectLst>
            <a:glow>
              <a:schemeClr val="accent1">
                <a:alpha val="40000"/>
              </a:schemeClr>
            </a:glow>
            <a:softEdge rad="2032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044662-7372-4101-9325-AD90B5CB93CE}"/>
              </a:ext>
            </a:extLst>
          </p:cNvPr>
          <p:cNvSpPr txBox="1"/>
          <p:nvPr/>
        </p:nvSpPr>
        <p:spPr>
          <a:xfrm>
            <a:off x="1695450" y="6190879"/>
            <a:ext cx="575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9C0BA"/>
                </a:solidFill>
                <a:latin typeface="Quicksand"/>
                <a:sym typeface="Quicksand"/>
              </a:rPr>
              <a:t>source</a:t>
            </a:r>
            <a:r>
              <a:rPr lang="en-GB" i="1" dirty="0"/>
              <a:t>: </a:t>
            </a:r>
            <a:r>
              <a:rPr lang="en-GB" dirty="0">
                <a:solidFill>
                  <a:srgbClr val="FF99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https://en.wikipedia.org/wiki/Markov_chain</a:t>
            </a:r>
            <a:endParaRPr lang="en-GB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0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1033C-FA6F-4842-B178-761D2D9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6ECD0-59EC-4C4A-9F9A-AD5A7F08F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Google Page Rank</a:t>
            </a:r>
            <a:br>
              <a:rPr lang="en-GB" dirty="0"/>
            </a:br>
            <a:endParaRPr lang="en-GB" dirty="0"/>
          </a:p>
          <a:p>
            <a:r>
              <a:rPr lang="en-GB" dirty="0"/>
              <a:t>Physics – thermodynamics and quantum mechanics</a:t>
            </a:r>
            <a:br>
              <a:rPr lang="en-GB" dirty="0"/>
            </a:br>
            <a:endParaRPr lang="en-GB" dirty="0"/>
          </a:p>
          <a:p>
            <a:r>
              <a:rPr lang="en-GB" dirty="0"/>
              <a:t>Queuing theory</a:t>
            </a:r>
            <a:br>
              <a:rPr lang="en-GB" dirty="0"/>
            </a:br>
            <a:endParaRPr lang="en-GB" dirty="0"/>
          </a:p>
          <a:p>
            <a:r>
              <a:rPr lang="en-GB" dirty="0"/>
              <a:t>Marketing – customer churn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0CB5D-0625-49D9-8B8B-E2DC6CB24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927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EB191-21AA-4D10-9FC4-C2E6EB942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Weather forecast</a:t>
            </a:r>
            <a:br>
              <a:rPr lang="en-GB" dirty="0"/>
            </a:br>
            <a:br>
              <a:rPr lang="en-GB" dirty="0"/>
            </a:br>
            <a:r>
              <a:rPr lang="en-GB" sz="3600" dirty="0"/>
              <a:t>Will it be </a:t>
            </a:r>
            <a:r>
              <a:rPr lang="en-GB" sz="3600" b="1" dirty="0"/>
              <a:t>S</a:t>
            </a:r>
            <a:r>
              <a:rPr lang="en-GB" sz="3600" dirty="0"/>
              <a:t>unny or </a:t>
            </a:r>
            <a:r>
              <a:rPr lang="en-GB" sz="3600" b="1" dirty="0"/>
              <a:t>R</a:t>
            </a:r>
            <a:r>
              <a:rPr lang="en-GB" sz="3600" dirty="0"/>
              <a:t>ainy day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D4E9-1302-44F8-A2C7-D9B19B461D2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437313"/>
            <a:ext cx="549275" cy="420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007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521-23FA-49DD-8BA2-2A21EC1A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weather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55E3F-CC3A-4BA6-AED4-76109465C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Observation:</a:t>
            </a:r>
          </a:p>
          <a:p>
            <a:pPr marL="38100" indent="0" algn="ctr">
              <a:buNone/>
            </a:pPr>
            <a:r>
              <a:rPr lang="en-GB" sz="2000" dirty="0">
                <a:solidFill>
                  <a:srgbClr val="39C0BA"/>
                </a:solidFill>
              </a:rPr>
              <a:t>RRRR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RRRRRRRRRRRRRRRRRRR</a:t>
            </a:r>
            <a:r>
              <a:rPr lang="en-GB" sz="2000" dirty="0">
                <a:solidFill>
                  <a:srgbClr val="FF9900"/>
                </a:solidFill>
              </a:rPr>
              <a:t>SSSSS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</a:p>
          <a:p>
            <a:endParaRPr lang="en-GB" dirty="0"/>
          </a:p>
          <a:p>
            <a:r>
              <a:rPr lang="en-GB" dirty="0"/>
              <a:t>Random simulation </a:t>
            </a:r>
            <a:r>
              <a:rPr lang="en-GB" sz="2400" dirty="0"/>
              <a:t>(50/50)</a:t>
            </a:r>
            <a:r>
              <a:rPr lang="en-GB" dirty="0"/>
              <a:t>:</a:t>
            </a:r>
          </a:p>
          <a:p>
            <a:pPr marL="38100" indent="0" algn="ctr">
              <a:buNone/>
            </a:pPr>
            <a:r>
              <a:rPr lang="en-GB" sz="2000" dirty="0">
                <a:solidFill>
                  <a:srgbClr val="39C0BA"/>
                </a:solidFill>
              </a:rPr>
              <a:t>R</a:t>
            </a:r>
            <a:r>
              <a:rPr lang="en-GB" sz="2000" dirty="0">
                <a:solidFill>
                  <a:srgbClr val="FF9900"/>
                </a:solidFill>
              </a:rPr>
              <a:t>S</a:t>
            </a:r>
            <a:r>
              <a:rPr lang="en-GB" sz="2000" dirty="0">
                <a:solidFill>
                  <a:srgbClr val="39C0BA"/>
                </a:solidFill>
              </a:rPr>
              <a:t>R</a:t>
            </a:r>
            <a:r>
              <a:rPr lang="en-GB" sz="2000" dirty="0">
                <a:solidFill>
                  <a:srgbClr val="FF9900"/>
                </a:solidFill>
              </a:rPr>
              <a:t>SS</a:t>
            </a:r>
            <a:r>
              <a:rPr lang="en-GB" sz="2000" dirty="0">
                <a:solidFill>
                  <a:srgbClr val="39C0BA"/>
                </a:solidFill>
              </a:rPr>
              <a:t>RRR</a:t>
            </a:r>
            <a:r>
              <a:rPr lang="en-GB" sz="2000" dirty="0">
                <a:solidFill>
                  <a:srgbClr val="FF9900"/>
                </a:solidFill>
              </a:rPr>
              <a:t>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</a:t>
            </a:r>
            <a:r>
              <a:rPr lang="en-GB" sz="2000" dirty="0">
                <a:solidFill>
                  <a:srgbClr val="FF9900"/>
                </a:solidFill>
              </a:rPr>
              <a:t>S</a:t>
            </a:r>
            <a:r>
              <a:rPr lang="en-GB" sz="2000" dirty="0">
                <a:solidFill>
                  <a:srgbClr val="39C0BA"/>
                </a:solidFill>
              </a:rPr>
              <a:t>R</a:t>
            </a:r>
            <a:r>
              <a:rPr lang="en-GB" sz="2000" dirty="0">
                <a:solidFill>
                  <a:srgbClr val="FF9900"/>
                </a:solidFill>
              </a:rPr>
              <a:t>SSS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  <a:r>
              <a:rPr lang="en-GB" sz="2000" dirty="0">
                <a:solidFill>
                  <a:srgbClr val="FF9900"/>
                </a:solidFill>
              </a:rPr>
              <a:t>SSS</a:t>
            </a:r>
            <a:r>
              <a:rPr lang="en-GB" sz="2000" dirty="0">
                <a:solidFill>
                  <a:srgbClr val="39C0BA"/>
                </a:solidFill>
              </a:rPr>
              <a:t>R</a:t>
            </a:r>
            <a:r>
              <a:rPr lang="en-GB" sz="2000" dirty="0">
                <a:solidFill>
                  <a:srgbClr val="FF9900"/>
                </a:solidFill>
              </a:rPr>
              <a:t>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  <a:r>
              <a:rPr lang="en-GB" sz="2000" dirty="0">
                <a:solidFill>
                  <a:srgbClr val="FF9900"/>
                </a:solidFill>
              </a:rPr>
              <a:t>SS</a:t>
            </a:r>
            <a:r>
              <a:rPr lang="en-GB" sz="2000" dirty="0">
                <a:solidFill>
                  <a:srgbClr val="39C0BA"/>
                </a:solidFill>
              </a:rPr>
              <a:t>R</a:t>
            </a:r>
            <a:r>
              <a:rPr lang="en-GB" sz="2000" dirty="0">
                <a:solidFill>
                  <a:srgbClr val="FF9900"/>
                </a:solidFill>
              </a:rPr>
              <a:t>S</a:t>
            </a:r>
          </a:p>
          <a:p>
            <a:pPr marL="38100" indent="0">
              <a:buNone/>
            </a:pPr>
            <a:endParaRPr lang="en-GB" dirty="0"/>
          </a:p>
          <a:p>
            <a:r>
              <a:rPr lang="en-GB" dirty="0"/>
              <a:t>Markov chain </a:t>
            </a:r>
            <a:r>
              <a:rPr lang="en-GB" sz="2400" dirty="0"/>
              <a:t>(90/10)</a:t>
            </a:r>
            <a:r>
              <a:rPr lang="en-GB" dirty="0"/>
              <a:t>:</a:t>
            </a:r>
          </a:p>
          <a:p>
            <a:pPr marL="38100" indent="0" algn="ctr">
              <a:buNone/>
            </a:pPr>
            <a:r>
              <a:rPr lang="en-GB" sz="2000" dirty="0">
                <a:solidFill>
                  <a:srgbClr val="39C0BA"/>
                </a:solidFill>
              </a:rPr>
              <a:t>RRR</a:t>
            </a:r>
            <a:r>
              <a:rPr lang="en-GB" sz="2000" dirty="0">
                <a:solidFill>
                  <a:srgbClr val="FF9900"/>
                </a:solidFill>
              </a:rPr>
              <a:t>SSSSSS</a:t>
            </a:r>
            <a:r>
              <a:rPr lang="en-GB" sz="2000" dirty="0">
                <a:solidFill>
                  <a:srgbClr val="39C0BA"/>
                </a:solidFill>
              </a:rPr>
              <a:t>RRRRR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RRRRRRRR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RRRR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E44B-6A2E-4055-96ED-A5DF1B84F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CCFAB-7997-49F9-8CF1-6E0D3437A9F2}"/>
              </a:ext>
            </a:extLst>
          </p:cNvPr>
          <p:cNvSpPr txBox="1"/>
          <p:nvPr/>
        </p:nvSpPr>
        <p:spPr>
          <a:xfrm>
            <a:off x="1703070" y="6190879"/>
            <a:ext cx="575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39C0BA"/>
                </a:solidFill>
                <a:latin typeface="Quicksand"/>
                <a:sym typeface="Quicksand"/>
              </a:rPr>
              <a:t>source </a:t>
            </a:r>
            <a:r>
              <a:rPr lang="en-GB" i="1" dirty="0"/>
              <a:t>:</a:t>
            </a:r>
            <a:r>
              <a:rPr lang="en-GB" dirty="0">
                <a:solidFill>
                  <a:srgbClr val="FF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http://setosa.io/</a:t>
            </a:r>
            <a:r>
              <a:rPr lang="en-GB" dirty="0" err="1">
                <a:solidFill>
                  <a:srgbClr val="FF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</a:t>
            </a:r>
            <a:r>
              <a:rPr lang="en-GB" dirty="0">
                <a:solidFill>
                  <a:srgbClr val="FF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dirty="0" err="1">
                <a:solidFill>
                  <a:srgbClr val="FF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markov</a:t>
            </a:r>
            <a:r>
              <a:rPr lang="en-GB" dirty="0">
                <a:solidFill>
                  <a:srgbClr val="FF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-chains/</a:t>
            </a:r>
            <a:endParaRPr lang="en-GB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0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6A33-3BB7-4B74-91E9-A83F1723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D3E8-60DF-4460-A385-FD46B4D01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39C0BA"/>
                </a:solidFill>
              </a:rPr>
              <a:t>RRRR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RRRRRRRRRRRRRRRRRRR</a:t>
            </a:r>
            <a:r>
              <a:rPr lang="en-GB" sz="2000" dirty="0">
                <a:solidFill>
                  <a:srgbClr val="FF9900"/>
                </a:solidFill>
              </a:rPr>
              <a:t>SSSSS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  <a:r>
              <a:rPr lang="en-GB" sz="2400" dirty="0">
                <a:latin typeface="Lucida Console" panose="020B0609040504020204" pitchFamily="49" charset="0"/>
              </a:rPr>
              <a:t>"</a:t>
            </a:r>
          </a:p>
          <a:p>
            <a:pPr marL="3810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|&gt; </a:t>
            </a:r>
            <a:r>
              <a:rPr lang="en-GB" sz="2400" dirty="0" err="1">
                <a:latin typeface="Lucida Console" panose="020B0609040504020204" pitchFamily="49" charset="0"/>
              </a:rPr>
              <a:t>Seq.windowed</a:t>
            </a:r>
            <a:r>
              <a:rPr lang="en-GB" sz="2400" dirty="0">
                <a:latin typeface="Lucida Console" panose="020B0609040504020204" pitchFamily="49" charset="0"/>
              </a:rPr>
              <a:t> 2</a:t>
            </a: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val</a:t>
            </a:r>
            <a:r>
              <a:rPr lang="en-GB" sz="2000" dirty="0">
                <a:latin typeface="Lucida Console" panose="020B0609040504020204" pitchFamily="49" charset="0"/>
              </a:rPr>
              <a:t> it :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&lt;char []&gt; =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 [[|'</a:t>
            </a:r>
            <a:r>
              <a:rPr lang="en-GB" sz="2000" b="1" dirty="0">
                <a:solidFill>
                  <a:srgbClr val="39C0BA"/>
                </a:solidFill>
              </a:rPr>
              <a:t>R</a:t>
            </a:r>
            <a:r>
              <a:rPr lang="en-GB" sz="2000" dirty="0">
                <a:latin typeface="Lucida Console" panose="020B0609040504020204" pitchFamily="49" charset="0"/>
              </a:rPr>
              <a:t>'; 'R'|]; [|'</a:t>
            </a:r>
            <a:r>
              <a:rPr lang="en-GB" sz="2000" b="1" dirty="0">
                <a:solidFill>
                  <a:srgbClr val="39C0BA"/>
                </a:solidFill>
              </a:rPr>
              <a:t>R</a:t>
            </a:r>
            <a:r>
              <a:rPr lang="en-GB" sz="2000" dirty="0">
                <a:latin typeface="Lucida Console" panose="020B0609040504020204" pitchFamily="49" charset="0"/>
              </a:rPr>
              <a:t>'; 'R'|];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[|'</a:t>
            </a:r>
            <a:r>
              <a:rPr lang="en-GB" sz="2000" b="1" dirty="0">
                <a:solidFill>
                  <a:srgbClr val="39C0BA"/>
                </a:solidFill>
              </a:rPr>
              <a:t>R</a:t>
            </a:r>
            <a:r>
              <a:rPr lang="en-GB" sz="2000" dirty="0">
                <a:latin typeface="Lucida Console" panose="020B0609040504020204" pitchFamily="49" charset="0"/>
              </a:rPr>
              <a:t>'; 'R'|]; [|'</a:t>
            </a:r>
            <a:r>
              <a:rPr lang="en-GB" sz="2000" b="1" dirty="0">
                <a:solidFill>
                  <a:srgbClr val="39C0BA"/>
                </a:solidFill>
              </a:rPr>
              <a:t>R</a:t>
            </a:r>
            <a:r>
              <a:rPr lang="en-GB" sz="2000" dirty="0">
                <a:latin typeface="Lucida Console" panose="020B0609040504020204" pitchFamily="49" charset="0"/>
              </a:rPr>
              <a:t>'; 'S'|];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[|'</a:t>
            </a:r>
            <a:r>
              <a:rPr lang="en-GB" sz="2000" b="1" dirty="0">
                <a:solidFill>
                  <a:srgbClr val="FF9900"/>
                </a:solidFill>
              </a:rPr>
              <a:t>S</a:t>
            </a:r>
            <a:r>
              <a:rPr lang="en-GB" sz="2000" dirty="0">
                <a:latin typeface="Lucida Console" panose="020B0609040504020204" pitchFamily="49" charset="0"/>
              </a:rPr>
              <a:t>'; 'S'|]; [|'</a:t>
            </a:r>
            <a:r>
              <a:rPr lang="en-GB" sz="2000" b="1" dirty="0">
                <a:solidFill>
                  <a:srgbClr val="FF9900"/>
                </a:solidFill>
              </a:rPr>
              <a:t>S</a:t>
            </a:r>
            <a:r>
              <a:rPr lang="en-GB" sz="2000" dirty="0">
                <a:latin typeface="Lucida Console" panose="020B0609040504020204" pitchFamily="49" charset="0"/>
              </a:rPr>
              <a:t>'; 'S'|]; ...]</a:t>
            </a:r>
            <a:endParaRPr lang="en-GB" sz="2000" dirty="0"/>
          </a:p>
          <a:p>
            <a:pPr marL="381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B382F-E76A-4993-AE4B-7B82E19AB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95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A14D-69A8-47C1-B201-D5FDB85B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887C-8035-4B7E-A5C1-B1A0D0622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39C0BA"/>
                </a:solidFill>
              </a:rPr>
              <a:t>RRRR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RRRRRRRRRRRRRRRRRRR</a:t>
            </a:r>
            <a:r>
              <a:rPr lang="en-GB" sz="2000" dirty="0">
                <a:solidFill>
                  <a:srgbClr val="FF9900"/>
                </a:solidFill>
              </a:rPr>
              <a:t>SSSSS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  <a:r>
              <a:rPr lang="en-GB" sz="2400" dirty="0">
                <a:latin typeface="Lucida Console" panose="020B0609040504020204" pitchFamily="49" charset="0"/>
              </a:rPr>
              <a:t>"</a:t>
            </a:r>
            <a:endParaRPr lang="en-GB" sz="28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|&gt;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Seq.windowed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2</a:t>
            </a:r>
          </a:p>
          <a:p>
            <a:pPr marL="38100" indent="0">
              <a:buNone/>
            </a:pP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|&gt;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Seq.groupBy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(fun a -&gt; a.[0])</a:t>
            </a:r>
          </a:p>
          <a:p>
            <a:pPr marL="3810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val</a:t>
            </a:r>
            <a:r>
              <a:rPr lang="en-GB" sz="2000" dirty="0">
                <a:latin typeface="Lucida Console" panose="020B0609040504020204" pitchFamily="49" charset="0"/>
              </a:rPr>
              <a:t> it :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&lt;char *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&lt;char []&gt;&gt; =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[('</a:t>
            </a:r>
            <a:r>
              <a:rPr lang="en-GB" sz="2400" b="1" dirty="0">
                <a:solidFill>
                  <a:srgbClr val="39C0BA"/>
                </a:solidFill>
              </a:rPr>
              <a:t>R</a:t>
            </a:r>
            <a:r>
              <a:rPr lang="en-GB" sz="2000" dirty="0">
                <a:latin typeface="Lucida Console" panose="020B0609040504020204" pitchFamily="49" charset="0"/>
              </a:rPr>
              <a:t>',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 [[|'R'; 'R'|]; [|'R'; 'R'|];     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[|'R'; 'R'|]; [|'R'; 'S'|]; ...]);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('</a:t>
            </a:r>
            <a:r>
              <a:rPr lang="en-GB" sz="2400" b="1" dirty="0">
                <a:solidFill>
                  <a:srgbClr val="FF9900"/>
                </a:solidFill>
              </a:rPr>
              <a:t>S</a:t>
            </a:r>
            <a:r>
              <a:rPr lang="en-GB" sz="2000" dirty="0">
                <a:latin typeface="Lucida Console" panose="020B0609040504020204" pitchFamily="49" charset="0"/>
              </a:rPr>
              <a:t>',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 [[|'S'; 'S'|]; [|'S'; 'S'|]; 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[|'S'; 'S'|]; [|'S'; 'R'|]; ...])]</a:t>
            </a:r>
            <a:endParaRPr lang="en-GB" sz="24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D9A54-9463-401E-996C-C3C7CD8BF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347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A14D-69A8-47C1-B201-D5FDB85B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887C-8035-4B7E-A5C1-B1A0D0622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39C0BA"/>
                </a:solidFill>
              </a:rPr>
              <a:t>RRRR</a:t>
            </a:r>
            <a:r>
              <a:rPr lang="en-GB" sz="2000" dirty="0">
                <a:solidFill>
                  <a:srgbClr val="FF9900"/>
                </a:solidFill>
              </a:rPr>
              <a:t>SSSS</a:t>
            </a:r>
            <a:r>
              <a:rPr lang="en-GB" sz="2000" dirty="0">
                <a:solidFill>
                  <a:srgbClr val="39C0BA"/>
                </a:solidFill>
              </a:rPr>
              <a:t>RRRRRRRRRRRRRRRRRRR</a:t>
            </a:r>
            <a:r>
              <a:rPr lang="en-GB" sz="2000" dirty="0">
                <a:solidFill>
                  <a:srgbClr val="FF9900"/>
                </a:solidFill>
              </a:rPr>
              <a:t>SSSSS</a:t>
            </a:r>
            <a:r>
              <a:rPr lang="en-GB" sz="2000" dirty="0">
                <a:solidFill>
                  <a:srgbClr val="39C0BA"/>
                </a:solidFill>
              </a:rPr>
              <a:t>RR</a:t>
            </a:r>
            <a:r>
              <a:rPr lang="en-GB" sz="2400" dirty="0">
                <a:latin typeface="Lucida Console" panose="020B0609040504020204" pitchFamily="49" charset="0"/>
              </a:rPr>
              <a:t>"</a:t>
            </a:r>
            <a:endParaRPr lang="en-GB" sz="28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|&gt;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Seq.windowed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2</a:t>
            </a:r>
          </a:p>
          <a:p>
            <a:pPr marL="38100" indent="0">
              <a:buNone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|&gt;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Seq.groupBy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(fun a -&gt; a.[0])</a:t>
            </a:r>
          </a:p>
          <a:p>
            <a:pPr marL="38100" indent="0">
              <a:buNone/>
            </a:pP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|&gt;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Seq.map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(fun (k, e) -&gt; (k,</a:t>
            </a:r>
          </a:p>
          <a:p>
            <a:pPr marL="38100" indent="0">
              <a:buNone/>
            </a:pP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   e |&gt;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Seq.map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</a:p>
          <a:p>
            <a:pPr marL="38100" indent="0">
              <a:buNone/>
            </a:pP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Seq.skip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1 &gt;&gt;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Seq.head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)))</a:t>
            </a:r>
          </a:p>
          <a:p>
            <a:pPr marL="3810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val</a:t>
            </a:r>
            <a:r>
              <a:rPr lang="en-GB" sz="2000" dirty="0">
                <a:latin typeface="Lucida Console" panose="020B0609040504020204" pitchFamily="49" charset="0"/>
              </a:rPr>
              <a:t> it :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&lt;char *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&lt;char&gt;&gt; =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endParaRPr lang="en-GB" sz="2000" dirty="0">
              <a:latin typeface="Lucida Console" panose="020B0609040504020204" pitchFamily="49" charset="0"/>
            </a:endParaRP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[('</a:t>
            </a:r>
            <a:r>
              <a:rPr lang="en-GB" sz="2400" b="1" dirty="0">
                <a:solidFill>
                  <a:srgbClr val="39C0BA"/>
                </a:solidFill>
              </a:rPr>
              <a:t>R</a:t>
            </a:r>
            <a:r>
              <a:rPr lang="en-GB" sz="2000" dirty="0">
                <a:latin typeface="Lucida Console" panose="020B0609040504020204" pitchFamily="49" charset="0"/>
              </a:rPr>
              <a:t>',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 ['R'; 'R'; 'R'; 'S'; ...]);</a:t>
            </a:r>
          </a:p>
          <a:p>
            <a:pPr marL="3810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('</a:t>
            </a:r>
            <a:r>
              <a:rPr lang="en-GB" sz="2400" b="1" dirty="0">
                <a:solidFill>
                  <a:srgbClr val="FF9900"/>
                </a:solidFill>
              </a:rPr>
              <a:t>S</a:t>
            </a:r>
            <a:r>
              <a:rPr lang="en-GB" sz="2000" dirty="0">
                <a:latin typeface="Lucida Console" panose="020B0609040504020204" pitchFamily="49" charset="0"/>
              </a:rPr>
              <a:t>', </a:t>
            </a:r>
            <a:r>
              <a:rPr lang="en-GB" sz="2000" dirty="0" err="1">
                <a:latin typeface="Lucida Console" panose="020B0609040504020204" pitchFamily="49" charset="0"/>
              </a:rPr>
              <a:t>seq</a:t>
            </a:r>
            <a:r>
              <a:rPr lang="en-GB" sz="2000" dirty="0">
                <a:latin typeface="Lucida Console" panose="020B0609040504020204" pitchFamily="49" charset="0"/>
              </a:rPr>
              <a:t> ['S'; 'S'; 'S'; 'R'; ...])]</a:t>
            </a:r>
          </a:p>
          <a:p>
            <a:pPr marL="3810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D9A54-9463-401E-996C-C3C7CD8BF4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594135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842</Words>
  <Application>Microsoft Office PowerPoint</Application>
  <PresentationFormat>On-screen Show (4:3)</PresentationFormat>
  <Paragraphs>225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Quicksand</vt:lpstr>
      <vt:lpstr>Arial</vt:lpstr>
      <vt:lpstr>Lucida Console</vt:lpstr>
      <vt:lpstr>Eleanor template</vt:lpstr>
      <vt:lpstr>Introduction to Markov Chains in F#</vt:lpstr>
      <vt:lpstr>PowerPoint Presentation</vt:lpstr>
      <vt:lpstr>PowerPoint Presentation</vt:lpstr>
      <vt:lpstr>Applications</vt:lpstr>
      <vt:lpstr>Weather forecast  Will it be Sunny or Rainy day</vt:lpstr>
      <vt:lpstr>Forecasting weather</vt:lpstr>
      <vt:lpstr>Step 1</vt:lpstr>
      <vt:lpstr>Step 2</vt:lpstr>
      <vt:lpstr>Step 3</vt:lpstr>
      <vt:lpstr>PowerPoint Presentation</vt:lpstr>
      <vt:lpstr>Text Prediction</vt:lpstr>
      <vt:lpstr>PowerPoint Presentation</vt:lpstr>
      <vt:lpstr>Step 1: transitions table</vt:lpstr>
      <vt:lpstr>Step 2: make suggestions</vt:lpstr>
      <vt:lpstr>Step 3: continuous feedback loop</vt:lpstr>
      <vt:lpstr>PowerPoint Presentation</vt:lpstr>
      <vt:lpstr>Words generator  Pseudo-country names</vt:lpstr>
      <vt:lpstr>Corpora</vt:lpstr>
      <vt:lpstr>Using Markov chains generator</vt:lpstr>
      <vt:lpstr>PowerPoint Presentation</vt:lpstr>
      <vt:lpstr>Step 1: transitions table with n-grams order 2</vt:lpstr>
      <vt:lpstr>Step 2: choose starting n-gram</vt:lpstr>
      <vt:lpstr>Step 3: nextChar function</vt:lpstr>
      <vt:lpstr>Step 4: generate function</vt:lpstr>
      <vt:lpstr>Using n-grams and Markov chains generator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Mariusz Wojcik</dc:creator>
  <cp:lastModifiedBy>Mariusz Wojcik</cp:lastModifiedBy>
  <cp:revision>91</cp:revision>
  <dcterms:modified xsi:type="dcterms:W3CDTF">2019-04-22T10:25:17Z</dcterms:modified>
</cp:coreProperties>
</file>