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F971AC-F3B2-4406-92CD-162928A04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147B98-6023-4658-ACE4-B7AB050F8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521B-8610-49F1-A90A-E97E21FF13E2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643DA9-49E1-4C7D-91A8-370FBD5327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D6154F-D1CD-42C8-9CB3-ABEB8D8C0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FF2F-36CF-4319-AF4D-B1F310F54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6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A295-F496-498A-ADA2-2530E426FC8A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D099-828C-47A2-87D3-0EAFD4C8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43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3207" y="2334760"/>
            <a:ext cx="6897587" cy="69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81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7"/>
              <a:t> </a:t>
            </a:r>
            <a:r>
              <a:rPr lang="pt-BR"/>
              <a:t>de</a:t>
            </a:r>
            <a:r>
              <a:rPr lang="pt-BR" spc="-4"/>
              <a:t> </a:t>
            </a:r>
            <a:r>
              <a:rPr lang="pt-BR" spc="-7"/>
              <a:t>Dados</a:t>
            </a:r>
            <a:endParaRPr lang="pt-BR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1"/>
              <a:t> </a:t>
            </a:r>
            <a:r>
              <a:rPr lang="pt-BR"/>
              <a:t>Fábio</a:t>
            </a:r>
            <a:r>
              <a:rPr lang="pt-BR" spc="-11"/>
              <a:t> </a:t>
            </a:r>
            <a:r>
              <a:rPr lang="pt-BR" spc="-14"/>
              <a:t>Takeda</a:t>
            </a:r>
            <a:endParaRPr lang="pt-BR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29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11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7"/>
              <a:t> </a:t>
            </a:r>
            <a:r>
              <a:rPr lang="pt-BR"/>
              <a:t>de</a:t>
            </a:r>
            <a:r>
              <a:rPr lang="pt-BR" spc="-4"/>
              <a:t> </a:t>
            </a:r>
            <a:r>
              <a:rPr lang="pt-BR" spc="-7"/>
              <a:t>Dados</a:t>
            </a:r>
            <a:endParaRPr lang="pt-BR" spc="-7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1"/>
              <a:t> </a:t>
            </a:r>
            <a:r>
              <a:rPr lang="pt-BR"/>
              <a:t>Fábio</a:t>
            </a:r>
            <a:r>
              <a:rPr lang="pt-BR" spc="-11"/>
              <a:t> </a:t>
            </a:r>
            <a:r>
              <a:rPr lang="pt-BR" spc="-14"/>
              <a:t>Takeda</a:t>
            </a:r>
            <a:endParaRPr lang="pt-BR" spc="-1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1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FB3F81E2-DBB8-4BDB-8E9C-D6AE851A47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8">
            <a:extLst>
              <a:ext uri="{FF2B5EF4-FFF2-40B4-BE49-F238E27FC236}">
                <a16:creationId xmlns:a16="http://schemas.microsoft.com/office/drawing/2014/main" id="{5BB3A285-D53E-41D6-9894-457532932BCA}"/>
              </a:ext>
            </a:extLst>
          </p:cNvPr>
          <p:cNvSpPr/>
          <p:nvPr userDrawn="1"/>
        </p:nvSpPr>
        <p:spPr>
          <a:xfrm>
            <a:off x="251520" y="116632"/>
            <a:ext cx="8640960" cy="6741368"/>
          </a:xfrm>
          <a:prstGeom prst="roundRect">
            <a:avLst>
              <a:gd name="adj" fmla="val 6623"/>
            </a:avLst>
          </a:prstGeom>
          <a:solidFill>
            <a:schemeClr val="lt1">
              <a:alpha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4" y="1927373"/>
            <a:ext cx="8229600" cy="459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26198" y="6525344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val 6"/>
          <p:cNvSpPr/>
          <p:nvPr userDrawn="1"/>
        </p:nvSpPr>
        <p:spPr>
          <a:xfrm>
            <a:off x="499106" y="6525893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1">
              <a:lumMod val="95000"/>
              <a:lumOff val="5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5A899E-52C2-9665-E72F-387562967816}"/>
              </a:ext>
            </a:extLst>
          </p:cNvPr>
          <p:cNvSpPr txBox="1"/>
          <p:nvPr/>
        </p:nvSpPr>
        <p:spPr>
          <a:xfrm>
            <a:off x="704868" y="2636912"/>
            <a:ext cx="7920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/>
              <a:t>INTRODUÇÃO À ESTRUTURA DE DADOS</a:t>
            </a:r>
          </a:p>
        </p:txBody>
      </p:sp>
      <p:grpSp>
        <p:nvGrpSpPr>
          <p:cNvPr id="6" name="Grupo 8">
            <a:extLst>
              <a:ext uri="{FF2B5EF4-FFF2-40B4-BE49-F238E27FC236}">
                <a16:creationId xmlns:a16="http://schemas.microsoft.com/office/drawing/2014/main" id="{8AC665CC-4216-4A4F-EF84-1E20F0EF9609}"/>
              </a:ext>
            </a:extLst>
          </p:cNvPr>
          <p:cNvGrpSpPr/>
          <p:nvPr/>
        </p:nvGrpSpPr>
        <p:grpSpPr>
          <a:xfrm>
            <a:off x="4211960" y="6111086"/>
            <a:ext cx="3771724" cy="418641"/>
            <a:chOff x="2752156" y="4622141"/>
            <a:chExt cx="3771724" cy="418641"/>
          </a:xfrm>
        </p:grpSpPr>
        <p:pic>
          <p:nvPicPr>
            <p:cNvPr id="7" name="Picture 4" descr="Resultado de imagem para icone www">
              <a:extLst>
                <a:ext uri="{FF2B5EF4-FFF2-40B4-BE49-F238E27FC236}">
                  <a16:creationId xmlns:a16="http://schemas.microsoft.com/office/drawing/2014/main" id="{1387AD90-91F2-C521-F715-070E80E09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56" y="4623788"/>
              <a:ext cx="453348" cy="41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F4B1138-CEA8-B8F7-A607-ADE982E695CC}"/>
                </a:ext>
              </a:extLst>
            </p:cNvPr>
            <p:cNvSpPr/>
            <p:nvPr/>
          </p:nvSpPr>
          <p:spPr>
            <a:xfrm>
              <a:off x="3343779" y="4622141"/>
              <a:ext cx="31801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https://aula.olianijr.com.br</a:t>
              </a:r>
            </a:p>
          </p:txBody>
        </p:sp>
      </p:grpSp>
      <p:grpSp>
        <p:nvGrpSpPr>
          <p:cNvPr id="9" name="Grupo 11">
            <a:extLst>
              <a:ext uri="{FF2B5EF4-FFF2-40B4-BE49-F238E27FC236}">
                <a16:creationId xmlns:a16="http://schemas.microsoft.com/office/drawing/2014/main" id="{65C44C2F-5CE4-6A65-1BC0-68F5D4D1EA23}"/>
              </a:ext>
            </a:extLst>
          </p:cNvPr>
          <p:cNvGrpSpPr/>
          <p:nvPr/>
        </p:nvGrpSpPr>
        <p:grpSpPr>
          <a:xfrm>
            <a:off x="4211960" y="5330661"/>
            <a:ext cx="6444060" cy="416993"/>
            <a:chOff x="998718" y="5086889"/>
            <a:chExt cx="3853006" cy="243043"/>
          </a:xfrm>
        </p:grpSpPr>
        <p:pic>
          <p:nvPicPr>
            <p:cNvPr id="10" name="Picture 6" descr="Resultado de imagem para icone email">
              <a:extLst>
                <a:ext uri="{FF2B5EF4-FFF2-40B4-BE49-F238E27FC236}">
                  <a16:creationId xmlns:a16="http://schemas.microsoft.com/office/drawing/2014/main" id="{0C7287F9-4925-3233-F32C-F9148D719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998718" y="5086889"/>
              <a:ext cx="315079" cy="24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173732-4FDE-677D-865C-9316A5290F5E}"/>
                </a:ext>
              </a:extLst>
            </p:cNvPr>
            <p:cNvSpPr txBox="1"/>
            <p:nvPr/>
          </p:nvSpPr>
          <p:spPr>
            <a:xfrm>
              <a:off x="1352459" y="5086889"/>
              <a:ext cx="3499265" cy="233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santo.oliani@fatectq.edu.br</a:t>
              </a:r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5C1BF7B0-30AA-B021-983E-E6584E25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3173"/>
            <a:ext cx="9144000" cy="1008112"/>
          </a:xfrm>
        </p:spPr>
        <p:txBody>
          <a:bodyPr/>
          <a:lstStyle/>
          <a:p>
            <a:r>
              <a:rPr lang="pt-BR" sz="4800" dirty="0"/>
              <a:t>ESTRUTURAS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294" y="612826"/>
            <a:ext cx="4701480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683543" algn="l"/>
                <a:tab pos="1715778" algn="l"/>
              </a:tabLst>
            </a:pPr>
            <a:r>
              <a:rPr sz="5625" spc="-35" dirty="0"/>
              <a:t>E</a:t>
            </a:r>
            <a:r>
              <a:rPr sz="5625" dirty="0"/>
              <a:t>	</a:t>
            </a:r>
            <a:r>
              <a:rPr sz="5625" spc="-18" dirty="0"/>
              <a:t>os</a:t>
            </a:r>
            <a:r>
              <a:rPr sz="5625" dirty="0"/>
              <a:t>	</a:t>
            </a:r>
            <a:r>
              <a:rPr sz="5625" spc="-7" dirty="0"/>
              <a:t>dados??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216357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36" y="2113841"/>
            <a:ext cx="7250460" cy="38954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44647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Assim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os</a:t>
            </a:r>
            <a:r>
              <a:rPr sz="2531" spc="-21" dirty="0">
                <a:latin typeface="Arial"/>
                <a:cs typeface="Arial"/>
              </a:rPr>
              <a:t> </a:t>
            </a:r>
            <a:r>
              <a:rPr sz="2531" b="1" dirty="0">
                <a:solidFill>
                  <a:srgbClr val="C82506"/>
                </a:solidFill>
                <a:latin typeface="Arial"/>
                <a:cs typeface="Arial"/>
              </a:rPr>
              <a:t>dados</a:t>
            </a:r>
            <a:r>
              <a:rPr sz="2531" b="1" spc="-2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são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representações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spc="18" dirty="0">
                <a:latin typeface="Arial"/>
                <a:cs typeface="Arial"/>
              </a:rPr>
              <a:t>de: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531" dirty="0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spc="-7" dirty="0">
                <a:latin typeface="Arial"/>
                <a:cs typeface="Arial"/>
              </a:rPr>
              <a:t>Fatos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 dirty="0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spc="-7" dirty="0">
                <a:latin typeface="Arial"/>
                <a:cs typeface="Arial"/>
              </a:rPr>
              <a:t>Conceitos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32"/>
              </a:spcBef>
              <a:buFont typeface="Arial"/>
              <a:buChar char="•"/>
            </a:pPr>
            <a:endParaRPr sz="2601" dirty="0">
              <a:latin typeface="Arial"/>
              <a:cs typeface="Arial"/>
            </a:endParaRPr>
          </a:p>
          <a:p>
            <a:pPr marL="357175" marR="21430" indent="-312528">
              <a:lnSpc>
                <a:spcPts val="3023"/>
              </a:lnSpc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dirty="0">
                <a:latin typeface="Arial"/>
                <a:cs typeface="Arial"/>
              </a:rPr>
              <a:t>Instruções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uma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maneira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normalizada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se </a:t>
            </a:r>
            <a:r>
              <a:rPr sz="2531" spc="39" dirty="0">
                <a:latin typeface="Arial"/>
                <a:cs typeface="Arial"/>
              </a:rPr>
              <a:t>adapte</a:t>
            </a:r>
            <a:r>
              <a:rPr sz="2531" spc="9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à</a:t>
            </a:r>
            <a:r>
              <a:rPr sz="2531" spc="9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comunicação,</a:t>
            </a:r>
            <a:r>
              <a:rPr sz="2531" spc="10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interpretação</a:t>
            </a:r>
            <a:r>
              <a:rPr sz="2531" spc="98" dirty="0">
                <a:latin typeface="Arial"/>
                <a:cs typeface="Arial"/>
              </a:rPr>
              <a:t> </a:t>
            </a:r>
            <a:r>
              <a:rPr sz="2531" spc="-35" dirty="0">
                <a:latin typeface="Arial"/>
                <a:cs typeface="Arial"/>
              </a:rPr>
              <a:t>e </a:t>
            </a:r>
            <a:r>
              <a:rPr sz="2531" dirty="0">
                <a:latin typeface="Arial"/>
                <a:cs typeface="Arial"/>
              </a:rPr>
              <a:t>processamento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pelo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humano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ou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através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dirty="0">
                <a:latin typeface="Arial"/>
                <a:cs typeface="Arial"/>
              </a:rPr>
              <a:t>máquinas</a:t>
            </a:r>
            <a:r>
              <a:rPr sz="2531" spc="109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automáticas.</a:t>
            </a:r>
            <a:endParaRPr sz="253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688" y="612826"/>
            <a:ext cx="5776168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5625" spc="-7" dirty="0"/>
              <a:t>Respondendo.....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29225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196" y="2872860"/>
            <a:ext cx="6923633" cy="2336513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26788" marR="119207">
              <a:lnSpc>
                <a:spcPts val="3023"/>
              </a:lnSpc>
              <a:spcBef>
                <a:spcPts val="183"/>
              </a:spcBef>
            </a:pPr>
            <a:r>
              <a:rPr sz="2531" dirty="0">
                <a:latin typeface="Arial"/>
                <a:cs typeface="Arial"/>
              </a:rPr>
              <a:t>Por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é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estrutura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dado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não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estrutura</a:t>
            </a:r>
            <a:r>
              <a:rPr sz="2531" spc="-25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spc="-7" dirty="0">
                <a:latin typeface="Arial"/>
                <a:cs typeface="Arial"/>
              </a:rPr>
              <a:t>informação?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531" dirty="0">
              <a:latin typeface="Arial"/>
              <a:cs typeface="Arial"/>
            </a:endParaRPr>
          </a:p>
          <a:p>
            <a:pPr marL="339316" marR="21430" indent="-312528">
              <a:lnSpc>
                <a:spcPts val="3023"/>
              </a:lnSpc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estrutura é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dirty="0">
                <a:latin typeface="Arial"/>
                <a:cs typeface="Arial"/>
              </a:rPr>
              <a:t> pois, ela auxilia </a:t>
            </a:r>
            <a:r>
              <a:rPr sz="2531" spc="-18" dirty="0">
                <a:latin typeface="Arial"/>
                <a:cs typeface="Arial"/>
              </a:rPr>
              <a:t>na </a:t>
            </a:r>
            <a:r>
              <a:rPr sz="2531" dirty="0">
                <a:latin typeface="Arial"/>
                <a:cs typeface="Arial"/>
              </a:rPr>
              <a:t>organização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do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dado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ocasionalmente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pode </a:t>
            </a:r>
            <a:r>
              <a:rPr sz="2531" dirty="0">
                <a:latin typeface="Arial"/>
                <a:cs typeface="Arial"/>
              </a:rPr>
              <a:t>gerar</a:t>
            </a:r>
            <a:r>
              <a:rPr sz="2531" spc="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uma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informação.</a:t>
            </a:r>
            <a:endParaRPr sz="253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157" y="647863"/>
            <a:ext cx="7734002" cy="814170"/>
          </a:xfrm>
          <a:prstGeom prst="rect">
            <a:avLst/>
          </a:prstGeom>
        </p:spPr>
        <p:txBody>
          <a:bodyPr vert="horz" wrap="square" lIns="0" tIns="8037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63"/>
              </a:spcBef>
            </a:pPr>
            <a:r>
              <a:rPr sz="5238" dirty="0"/>
              <a:t>Exemplo</a:t>
            </a:r>
            <a:r>
              <a:rPr sz="5238" spc="-91" dirty="0"/>
              <a:t> </a:t>
            </a:r>
            <a:r>
              <a:rPr sz="5238" dirty="0"/>
              <a:t>–</a:t>
            </a:r>
            <a:r>
              <a:rPr sz="5238" spc="-88" dirty="0"/>
              <a:t> </a:t>
            </a:r>
            <a:r>
              <a:rPr sz="5238" dirty="0"/>
              <a:t>O</a:t>
            </a:r>
            <a:r>
              <a:rPr sz="5238" spc="-88" dirty="0"/>
              <a:t> </a:t>
            </a:r>
            <a:r>
              <a:rPr sz="5238" dirty="0"/>
              <a:t>que</a:t>
            </a:r>
            <a:r>
              <a:rPr sz="5238" spc="-88" dirty="0"/>
              <a:t> </a:t>
            </a:r>
            <a:r>
              <a:rPr sz="5238" dirty="0"/>
              <a:t>é</a:t>
            </a:r>
            <a:r>
              <a:rPr sz="5238" spc="-88" dirty="0"/>
              <a:t> </a:t>
            </a:r>
            <a:r>
              <a:rPr sz="5238" spc="-7" dirty="0"/>
              <a:t>isto?</a:t>
            </a:r>
            <a:endParaRPr sz="5238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25" y="2705695"/>
            <a:ext cx="1428750" cy="20627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0" y="0"/>
            <a:ext cx="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34"/>
              </a:lnSpc>
            </a:pPr>
            <a:r>
              <a:rPr dirty="0"/>
              <a:t>Estrutura</a:t>
            </a:r>
            <a:r>
              <a:rPr spc="-7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spc="-7" dirty="0"/>
              <a:t>Dados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0" y="0"/>
            <a:ext cx="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34"/>
              </a:lnSpc>
            </a:pPr>
            <a:r>
              <a:rPr dirty="0"/>
              <a:t>Prof.</a:t>
            </a:r>
            <a:r>
              <a:rPr spc="-11" dirty="0"/>
              <a:t> </a:t>
            </a:r>
            <a:r>
              <a:rPr dirty="0"/>
              <a:t>Fábio</a:t>
            </a:r>
            <a:r>
              <a:rPr spc="-11" dirty="0"/>
              <a:t> </a:t>
            </a:r>
            <a:r>
              <a:rPr spc="-14" dirty="0"/>
              <a:t>Takeda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63773"/>
            <a:ext cx="8338296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/>
          <a:p>
            <a:pPr marL="1056344" marR="3572" indent="-533530">
              <a:lnSpc>
                <a:spcPts val="5625"/>
              </a:lnSpc>
              <a:spcBef>
                <a:spcPts val="186"/>
              </a:spcBef>
            </a:pPr>
            <a:r>
              <a:rPr dirty="0"/>
              <a:t>Simples...</a:t>
            </a:r>
            <a:r>
              <a:rPr spc="-7" dirty="0"/>
              <a:t> </a:t>
            </a:r>
            <a:r>
              <a:rPr dirty="0"/>
              <a:t>Olho</a:t>
            </a:r>
            <a:r>
              <a:rPr spc="-7" dirty="0"/>
              <a:t> </a:t>
            </a:r>
            <a:r>
              <a:rPr dirty="0"/>
              <a:t>de</a:t>
            </a:r>
            <a:r>
              <a:rPr spc="-7" dirty="0"/>
              <a:t> </a:t>
            </a:r>
            <a:r>
              <a:rPr spc="-18" dirty="0"/>
              <a:t>uma </a:t>
            </a:r>
            <a:r>
              <a:rPr dirty="0"/>
              <a:t>zebra...</a:t>
            </a:r>
            <a:r>
              <a:rPr spc="-11" dirty="0"/>
              <a:t> </a:t>
            </a:r>
            <a:r>
              <a:rPr dirty="0"/>
              <a:t>Mas</a:t>
            </a:r>
            <a:r>
              <a:rPr spc="-4" dirty="0"/>
              <a:t> </a:t>
            </a:r>
            <a:r>
              <a:rPr spc="-7" dirty="0"/>
              <a:t>como?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898" y="2205633"/>
            <a:ext cx="5536406" cy="35986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265" y="2705695"/>
            <a:ext cx="1437680" cy="206275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211959" y="2708919"/>
            <a:ext cx="2485132" cy="837605"/>
          </a:xfrm>
          <a:custGeom>
            <a:avLst/>
            <a:gdLst/>
            <a:ahLst/>
            <a:cxnLst/>
            <a:rect l="l" t="t" r="r" b="b"/>
            <a:pathLst>
              <a:path w="3534409" h="1191260">
                <a:moveTo>
                  <a:pt x="3533943" y="0"/>
                </a:moveTo>
                <a:lnTo>
                  <a:pt x="0" y="1191028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4211959" y="4221088"/>
            <a:ext cx="2485132" cy="549622"/>
          </a:xfrm>
          <a:custGeom>
            <a:avLst/>
            <a:gdLst/>
            <a:ahLst/>
            <a:cxnLst/>
            <a:rect l="l" t="t" r="r" b="b"/>
            <a:pathLst>
              <a:path w="3534409" h="781684">
                <a:moveTo>
                  <a:pt x="3533943" y="78138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3781722" y="3549551"/>
            <a:ext cx="428625" cy="669727"/>
          </a:xfrm>
          <a:custGeom>
            <a:avLst/>
            <a:gdLst/>
            <a:ahLst/>
            <a:cxnLst/>
            <a:rect l="l" t="t" r="r" b="b"/>
            <a:pathLst>
              <a:path w="609600" h="952500">
                <a:moveTo>
                  <a:pt x="0" y="0"/>
                </a:moveTo>
                <a:lnTo>
                  <a:pt x="609600" y="0"/>
                </a:lnTo>
                <a:lnTo>
                  <a:pt x="6096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0" y="0"/>
            <a:ext cx="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34"/>
              </a:lnSpc>
            </a:pPr>
            <a:r>
              <a:rPr dirty="0"/>
              <a:t>Estrutura</a:t>
            </a:r>
            <a:r>
              <a:rPr spc="-7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spc="-7" dirty="0"/>
              <a:t>Dados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0" y="0"/>
            <a:ext cx="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434"/>
              </a:lnSpc>
            </a:pPr>
            <a:r>
              <a:rPr dirty="0"/>
              <a:t>Prof.</a:t>
            </a:r>
            <a:r>
              <a:rPr spc="-11" dirty="0"/>
              <a:t> </a:t>
            </a:r>
            <a:r>
              <a:rPr dirty="0"/>
              <a:t>Fábio</a:t>
            </a:r>
            <a:r>
              <a:rPr spc="-11" dirty="0"/>
              <a:t> </a:t>
            </a:r>
            <a:r>
              <a:rPr spc="-14" dirty="0"/>
              <a:t>Takeda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270" y="612826"/>
            <a:ext cx="6925866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3660149" algn="l"/>
              </a:tabLst>
            </a:pPr>
            <a:r>
              <a:rPr sz="5625" spc="-7" dirty="0"/>
              <a:t>Conceitos</a:t>
            </a:r>
            <a:r>
              <a:rPr sz="5625" dirty="0"/>
              <a:t>	</a:t>
            </a:r>
            <a:r>
              <a:rPr sz="5625" spc="-7" dirty="0"/>
              <a:t>básicos...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273507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2685337"/>
            <a:ext cx="7419677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5"/>
              </a:spcBef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informação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para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utilizada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spc="32" dirty="0">
                <a:latin typeface="Arial"/>
                <a:cs typeface="Arial"/>
              </a:rPr>
              <a:t>computador </a:t>
            </a:r>
            <a:r>
              <a:rPr sz="2531" dirty="0">
                <a:latin typeface="Arial"/>
                <a:cs typeface="Arial"/>
              </a:rPr>
              <a:t>é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transformada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b="1" spc="-14" dirty="0">
                <a:solidFill>
                  <a:srgbClr val="C82506"/>
                </a:solidFill>
                <a:latin typeface="Arial"/>
                <a:cs typeface="Arial"/>
              </a:rPr>
              <a:t>bit</a:t>
            </a:r>
            <a:r>
              <a:rPr sz="2531" spc="-14" dirty="0">
                <a:latin typeface="Arial"/>
                <a:cs typeface="Arial"/>
              </a:rPr>
              <a:t>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3878082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055" y="3828347"/>
            <a:ext cx="7045523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b="1" dirty="0">
                <a:solidFill>
                  <a:srgbClr val="C82506"/>
                </a:solidFill>
                <a:latin typeface="Arial"/>
                <a:cs typeface="Arial"/>
              </a:rPr>
              <a:t>Bit</a:t>
            </a:r>
            <a:r>
              <a:rPr sz="2531" b="1" spc="2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é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unidade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básica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informação,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cujo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valor </a:t>
            </a:r>
            <a:r>
              <a:rPr sz="2531" dirty="0">
                <a:latin typeface="Arial"/>
                <a:cs typeface="Arial"/>
              </a:rPr>
              <a:t>representa</a:t>
            </a:r>
            <a:r>
              <a:rPr sz="2531" spc="17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duas</a:t>
            </a:r>
            <a:r>
              <a:rPr sz="2531" spc="17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possibilidades</a:t>
            </a:r>
            <a:r>
              <a:rPr sz="2531" spc="17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exclusivas.</a:t>
            </a:r>
            <a:endParaRPr sz="253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516" y="502108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055" y="4971347"/>
            <a:ext cx="6897291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No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caso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computação,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representa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zero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um.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081" y="612826"/>
            <a:ext cx="6843713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5625" dirty="0"/>
              <a:t>Significado</a:t>
            </a:r>
            <a:r>
              <a:rPr sz="5625" spc="-25" dirty="0"/>
              <a:t> </a:t>
            </a:r>
            <a:r>
              <a:rPr sz="5625" dirty="0"/>
              <a:t>do</a:t>
            </a:r>
            <a:r>
              <a:rPr sz="5625" spc="-14" dirty="0"/>
              <a:t> dado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19760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1926314"/>
            <a:ext cx="7254478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5"/>
              </a:spcBef>
            </a:pPr>
            <a:r>
              <a:rPr sz="2531" dirty="0">
                <a:latin typeface="Arial"/>
                <a:cs typeface="Arial"/>
              </a:rPr>
              <a:t>Depende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significado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dá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ao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conjunto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dirty="0">
                <a:latin typeface="Arial"/>
                <a:cs typeface="Arial"/>
              </a:rPr>
              <a:t>bits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analisados.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31190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196" y="3069314"/>
            <a:ext cx="7298680" cy="1951792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26788" marR="500491">
              <a:lnSpc>
                <a:spcPts val="3023"/>
              </a:lnSpc>
              <a:spcBef>
                <a:spcPts val="183"/>
              </a:spcBef>
            </a:pPr>
            <a:r>
              <a:rPr sz="2531" dirty="0">
                <a:latin typeface="Arial"/>
                <a:cs typeface="Arial"/>
              </a:rPr>
              <a:t>É a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interpretação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 </a:t>
            </a:r>
            <a:r>
              <a:rPr sz="2531" spc="39" dirty="0">
                <a:latin typeface="Arial"/>
                <a:cs typeface="Arial"/>
              </a:rPr>
              <a:t>padrão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bits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dá </a:t>
            </a:r>
            <a:r>
              <a:rPr sz="2531" spc="-7" dirty="0">
                <a:latin typeface="Arial"/>
                <a:cs typeface="Arial"/>
              </a:rPr>
              <a:t>significado.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531">
              <a:latin typeface="Arial"/>
              <a:cs typeface="Arial"/>
            </a:endParaRPr>
          </a:p>
          <a:p>
            <a:pPr marL="339316" marR="21430" indent="-312528">
              <a:lnSpc>
                <a:spcPts val="3023"/>
              </a:lnSpc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dirty="0">
                <a:latin typeface="Arial"/>
                <a:cs typeface="Arial"/>
              </a:rPr>
              <a:t>Ex: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00100110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pode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ser: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38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(binário),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26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spc="28" dirty="0">
                <a:latin typeface="Arial"/>
                <a:cs typeface="Arial"/>
              </a:rPr>
              <a:t>decimal </a:t>
            </a:r>
            <a:r>
              <a:rPr sz="2531" spc="42" dirty="0">
                <a:latin typeface="Arial"/>
                <a:cs typeface="Arial"/>
              </a:rPr>
              <a:t>codificado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binário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ou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caractere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spc="-14" dirty="0">
                <a:latin typeface="Arial"/>
                <a:cs typeface="Arial"/>
              </a:rPr>
              <a:t>‘&amp;’.</a:t>
            </a:r>
            <a:endParaRPr sz="253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516" y="54050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055" y="5355314"/>
            <a:ext cx="6348115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  <a:tabLst>
                <a:tab pos="4362444" algn="l"/>
              </a:tabLst>
            </a:pPr>
            <a:r>
              <a:rPr sz="2531" dirty="0">
                <a:latin typeface="Arial"/>
                <a:cs typeface="Arial"/>
              </a:rPr>
              <a:t>Um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método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interpretar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padrões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bits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spc="-35" dirty="0">
                <a:latin typeface="Arial"/>
                <a:cs typeface="Arial"/>
              </a:rPr>
              <a:t>é </a:t>
            </a:r>
            <a:r>
              <a:rPr sz="2531" dirty="0">
                <a:latin typeface="Arial"/>
                <a:cs typeface="Arial"/>
              </a:rPr>
              <a:t>frequentemente</a:t>
            </a:r>
            <a:r>
              <a:rPr sz="2531" spc="80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chamado</a:t>
            </a:r>
            <a:r>
              <a:rPr sz="2531" spc="80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</a:t>
            </a:r>
            <a:r>
              <a:rPr sz="2531" dirty="0">
                <a:latin typeface="Arial"/>
                <a:cs typeface="Arial"/>
              </a:rPr>
              <a:t>	tipo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dado.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081" y="612826"/>
            <a:ext cx="6843713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5625" dirty="0"/>
              <a:t>Significado</a:t>
            </a:r>
            <a:r>
              <a:rPr sz="5625" spc="-25" dirty="0"/>
              <a:t> </a:t>
            </a:r>
            <a:r>
              <a:rPr sz="5625" dirty="0"/>
              <a:t>do</a:t>
            </a:r>
            <a:r>
              <a:rPr sz="5625" spc="-14" dirty="0"/>
              <a:t> dado</a:t>
            </a:r>
            <a:endParaRPr sz="5625" dirty="0"/>
          </a:p>
        </p:txBody>
      </p:sp>
      <p:sp>
        <p:nvSpPr>
          <p:cNvPr id="3" name="object 3"/>
          <p:cNvSpPr txBox="1"/>
          <p:nvPr/>
        </p:nvSpPr>
        <p:spPr>
          <a:xfrm>
            <a:off x="696516" y="2538622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0874" y="2132856"/>
            <a:ext cx="8155481" cy="3348393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285740" marR="21430">
              <a:lnSpc>
                <a:spcPts val="3023"/>
              </a:lnSpc>
              <a:spcBef>
                <a:spcPts val="183"/>
              </a:spcBef>
            </a:pPr>
            <a:r>
              <a:rPr dirty="0"/>
              <a:t>Os</a:t>
            </a:r>
            <a:r>
              <a:rPr spc="49" dirty="0"/>
              <a:t> </a:t>
            </a:r>
            <a:r>
              <a:rPr spc="53" dirty="0"/>
              <a:t>dados </a:t>
            </a:r>
            <a:r>
              <a:rPr dirty="0"/>
              <a:t>a</a:t>
            </a:r>
            <a:r>
              <a:rPr spc="49" dirty="0"/>
              <a:t> </a:t>
            </a:r>
            <a:r>
              <a:rPr dirty="0"/>
              <a:t>serem</a:t>
            </a:r>
            <a:r>
              <a:rPr spc="53" dirty="0"/>
              <a:t> </a:t>
            </a:r>
            <a:r>
              <a:rPr dirty="0"/>
              <a:t>processados</a:t>
            </a:r>
            <a:r>
              <a:rPr spc="53" dirty="0"/>
              <a:t> </a:t>
            </a:r>
            <a:r>
              <a:rPr dirty="0"/>
              <a:t>pelo</a:t>
            </a:r>
            <a:r>
              <a:rPr spc="49" dirty="0"/>
              <a:t> </a:t>
            </a:r>
            <a:r>
              <a:rPr spc="32" dirty="0"/>
              <a:t>computador </a:t>
            </a:r>
            <a:r>
              <a:rPr dirty="0"/>
              <a:t>representam</a:t>
            </a:r>
            <a:r>
              <a:rPr spc="39" dirty="0"/>
              <a:t> </a:t>
            </a:r>
            <a:r>
              <a:rPr dirty="0"/>
              <a:t>uma</a:t>
            </a:r>
            <a:r>
              <a:rPr spc="39" dirty="0"/>
              <a:t> </a:t>
            </a:r>
            <a:r>
              <a:rPr dirty="0"/>
              <a:t>abstração</a:t>
            </a:r>
            <a:r>
              <a:rPr spc="39" dirty="0"/>
              <a:t> </a:t>
            </a:r>
            <a:r>
              <a:rPr spc="56" dirty="0"/>
              <a:t>de</a:t>
            </a:r>
            <a:r>
              <a:rPr spc="42" dirty="0"/>
              <a:t> </a:t>
            </a:r>
            <a:r>
              <a:rPr dirty="0"/>
              <a:t>parte</a:t>
            </a:r>
            <a:r>
              <a:rPr spc="39" dirty="0"/>
              <a:t> </a:t>
            </a:r>
            <a:r>
              <a:rPr spc="56" dirty="0"/>
              <a:t>da</a:t>
            </a:r>
            <a:r>
              <a:rPr spc="39" dirty="0"/>
              <a:t> </a:t>
            </a:r>
            <a:r>
              <a:rPr spc="-7" dirty="0"/>
              <a:t>realidade, </a:t>
            </a:r>
            <a:r>
              <a:rPr dirty="0"/>
              <a:t>ou</a:t>
            </a:r>
            <a:r>
              <a:rPr spc="-35" dirty="0"/>
              <a:t> </a:t>
            </a:r>
            <a:r>
              <a:rPr spc="-7" dirty="0"/>
              <a:t>seja:</a:t>
            </a:r>
          </a:p>
          <a:p>
            <a:pPr marL="258952">
              <a:spcBef>
                <a:spcPts val="14"/>
              </a:spcBef>
            </a:pPr>
            <a:endParaRPr spc="-7" dirty="0"/>
          </a:p>
          <a:p>
            <a:pPr marL="598268" marR="191089" indent="-312528">
              <a:lnSpc>
                <a:spcPts val="3023"/>
              </a:lnSpc>
              <a:buSzPct val="75000"/>
              <a:buChar char="•"/>
              <a:tabLst>
                <a:tab pos="597821" algn="l"/>
                <a:tab pos="598268" algn="l"/>
              </a:tabLst>
            </a:pPr>
            <a:r>
              <a:rPr sz="2531" spc="-7" dirty="0"/>
              <a:t>Representam</a:t>
            </a:r>
            <a:r>
              <a:rPr sz="2531" spc="-21" dirty="0"/>
              <a:t> </a:t>
            </a:r>
            <a:r>
              <a:rPr sz="2531" dirty="0"/>
              <a:t>algumas</a:t>
            </a:r>
            <a:r>
              <a:rPr sz="2531" spc="-11" dirty="0"/>
              <a:t> </a:t>
            </a:r>
            <a:r>
              <a:rPr sz="2531" spc="-7" dirty="0"/>
              <a:t>características </a:t>
            </a:r>
            <a:r>
              <a:rPr sz="2531" dirty="0"/>
              <a:t>selecionadas</a:t>
            </a:r>
            <a:r>
              <a:rPr sz="2531" spc="88" dirty="0"/>
              <a:t> </a:t>
            </a:r>
            <a:r>
              <a:rPr sz="2531" spc="39" dirty="0"/>
              <a:t>das</a:t>
            </a:r>
            <a:r>
              <a:rPr sz="2531" spc="91" dirty="0"/>
              <a:t> </a:t>
            </a:r>
            <a:r>
              <a:rPr sz="2531" dirty="0"/>
              <a:t>entidades</a:t>
            </a:r>
            <a:r>
              <a:rPr sz="2531" spc="91" dirty="0"/>
              <a:t> </a:t>
            </a:r>
            <a:r>
              <a:rPr sz="2531" spc="56" dirty="0"/>
              <a:t>do</a:t>
            </a:r>
            <a:r>
              <a:rPr sz="2531" spc="88" dirty="0"/>
              <a:t> </a:t>
            </a:r>
            <a:r>
              <a:rPr sz="2531" dirty="0"/>
              <a:t>mundo</a:t>
            </a:r>
            <a:r>
              <a:rPr sz="2531" spc="91" dirty="0"/>
              <a:t> </a:t>
            </a:r>
            <a:r>
              <a:rPr sz="2531" spc="-7" dirty="0"/>
              <a:t>real, </a:t>
            </a:r>
            <a:r>
              <a:rPr sz="2531" dirty="0"/>
              <a:t>necessárias</a:t>
            </a:r>
            <a:r>
              <a:rPr sz="2531" spc="46" dirty="0"/>
              <a:t> </a:t>
            </a:r>
            <a:r>
              <a:rPr sz="2531" dirty="0"/>
              <a:t>para</a:t>
            </a:r>
            <a:r>
              <a:rPr sz="2531" spc="46" dirty="0"/>
              <a:t> </a:t>
            </a:r>
            <a:r>
              <a:rPr sz="2531" dirty="0"/>
              <a:t>a</a:t>
            </a:r>
            <a:r>
              <a:rPr sz="2531" spc="46" dirty="0"/>
              <a:t> </a:t>
            </a:r>
            <a:r>
              <a:rPr sz="2531" dirty="0"/>
              <a:t>solução</a:t>
            </a:r>
            <a:r>
              <a:rPr sz="2531" spc="46" dirty="0"/>
              <a:t> </a:t>
            </a:r>
            <a:r>
              <a:rPr sz="2531" spc="56" dirty="0"/>
              <a:t>de</a:t>
            </a:r>
            <a:r>
              <a:rPr sz="2531" spc="46" dirty="0"/>
              <a:t> </a:t>
            </a:r>
            <a:r>
              <a:rPr sz="2531" dirty="0"/>
              <a:t>um</a:t>
            </a:r>
            <a:r>
              <a:rPr sz="2531" spc="46" dirty="0"/>
              <a:t> </a:t>
            </a:r>
            <a:r>
              <a:rPr sz="2531" spc="-7" dirty="0"/>
              <a:t>determinado problema.</a:t>
            </a:r>
            <a:endParaRPr sz="253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04" y="683340"/>
            <a:ext cx="7665690" cy="752823"/>
          </a:xfrm>
          <a:prstGeom prst="rect">
            <a:avLst/>
          </a:prstGeom>
        </p:spPr>
        <p:txBody>
          <a:bodyPr vert="horz" wrap="square" lIns="0" tIns="1160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91"/>
              </a:spcBef>
            </a:pPr>
            <a:r>
              <a:rPr sz="4816" dirty="0"/>
              <a:t>Representação</a:t>
            </a:r>
            <a:r>
              <a:rPr sz="4816" spc="-14" dirty="0"/>
              <a:t> </a:t>
            </a:r>
            <a:r>
              <a:rPr sz="4816" dirty="0"/>
              <a:t>dos</a:t>
            </a:r>
            <a:r>
              <a:rPr sz="4816" spc="-4" dirty="0"/>
              <a:t> </a:t>
            </a:r>
            <a:r>
              <a:rPr sz="4816" spc="-7" dirty="0"/>
              <a:t>dados</a:t>
            </a:r>
            <a:endParaRPr sz="4816"/>
          </a:p>
        </p:txBody>
      </p:sp>
      <p:sp>
        <p:nvSpPr>
          <p:cNvPr id="3" name="object 3"/>
          <p:cNvSpPr txBox="1"/>
          <p:nvPr/>
        </p:nvSpPr>
        <p:spPr>
          <a:xfrm>
            <a:off x="696516" y="216357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36" y="2113838"/>
            <a:ext cx="7384405" cy="389437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44647" marR="39289">
              <a:lnSpc>
                <a:spcPts val="3023"/>
              </a:lnSpc>
              <a:spcBef>
                <a:spcPts val="183"/>
              </a:spcBef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informação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é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armazenada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na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memória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precisa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interpretada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para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possa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utilizada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dirty="0">
                <a:latin typeface="Arial"/>
                <a:cs typeface="Arial"/>
              </a:rPr>
              <a:t>forma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correta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como: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461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dirty="0">
                <a:latin typeface="Arial"/>
                <a:cs typeface="Arial"/>
              </a:rPr>
              <a:t>Inteiros binários e </a:t>
            </a:r>
            <a:r>
              <a:rPr sz="2531" spc="-7" dirty="0">
                <a:latin typeface="Arial"/>
                <a:cs typeface="Arial"/>
              </a:rPr>
              <a:t>decimais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dirty="0">
                <a:latin typeface="Arial"/>
                <a:cs typeface="Arial"/>
              </a:rPr>
              <a:t>Cadeias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caracteres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2601">
              <a:latin typeface="Arial"/>
              <a:cs typeface="Arial"/>
            </a:endParaRPr>
          </a:p>
          <a:p>
            <a:pPr marL="44647" marR="545138">
              <a:lnSpc>
                <a:spcPts val="3023"/>
              </a:lnSpc>
            </a:pPr>
            <a:r>
              <a:rPr sz="2531" dirty="0">
                <a:latin typeface="Arial"/>
                <a:cs typeface="Arial"/>
              </a:rPr>
              <a:t>Para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isso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precisou-se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criar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representações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21" dirty="0">
                <a:latin typeface="Arial"/>
                <a:cs typeface="Arial"/>
              </a:rPr>
              <a:t>dos </a:t>
            </a:r>
            <a:r>
              <a:rPr sz="2531" dirty="0">
                <a:latin typeface="Arial"/>
                <a:cs typeface="Arial"/>
              </a:rPr>
              <a:t>tipos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spc="46" dirty="0">
                <a:latin typeface="Arial"/>
                <a:cs typeface="Arial"/>
              </a:rPr>
              <a:t>dados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52085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147" y="548680"/>
            <a:ext cx="8275706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/>
          <a:p>
            <a:pPr marL="3029735" marR="3572" indent="-2573444">
              <a:lnSpc>
                <a:spcPts val="5625"/>
              </a:lnSpc>
              <a:spcBef>
                <a:spcPts val="186"/>
              </a:spcBef>
            </a:pPr>
            <a:r>
              <a:rPr dirty="0"/>
              <a:t>Tipo</a:t>
            </a:r>
            <a:r>
              <a:rPr spc="-214" dirty="0"/>
              <a:t> </a:t>
            </a:r>
            <a:r>
              <a:rPr dirty="0"/>
              <a:t>Abstrato</a:t>
            </a:r>
            <a:r>
              <a:rPr spc="-32" dirty="0"/>
              <a:t> </a:t>
            </a:r>
            <a:r>
              <a:rPr dirty="0"/>
              <a:t>de</a:t>
            </a:r>
            <a:r>
              <a:rPr spc="-32" dirty="0"/>
              <a:t> </a:t>
            </a:r>
            <a:r>
              <a:rPr spc="-7" dirty="0"/>
              <a:t>Dados </a:t>
            </a:r>
            <a:r>
              <a:rPr spc="60" dirty="0"/>
              <a:t>(</a:t>
            </a:r>
            <a:r>
              <a:rPr spc="-288" dirty="0"/>
              <a:t>T</a:t>
            </a:r>
            <a:r>
              <a:rPr spc="63" dirty="0"/>
              <a:t>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516" y="293152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266" y="2881790"/>
            <a:ext cx="6944171" cy="23470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Pode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definido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como: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531">
              <a:latin typeface="Arial"/>
              <a:cs typeface="Arial"/>
            </a:endParaRPr>
          </a:p>
          <a:p>
            <a:pPr marL="348245" indent="-312528"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especificação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conjunto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46" dirty="0">
                <a:latin typeface="Arial"/>
                <a:cs typeface="Arial"/>
              </a:rPr>
              <a:t>dados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32"/>
              </a:spcBef>
              <a:buFont typeface="Arial"/>
              <a:buChar char="•"/>
            </a:pPr>
            <a:endParaRPr sz="2601">
              <a:latin typeface="Arial"/>
              <a:cs typeface="Arial"/>
            </a:endParaRPr>
          </a:p>
          <a:p>
            <a:pPr marL="348245" marR="21430" indent="-312528">
              <a:lnSpc>
                <a:spcPts val="3023"/>
              </a:lnSpc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Operações</a:t>
            </a:r>
            <a:r>
              <a:rPr sz="2531" spc="95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95" dirty="0">
                <a:latin typeface="Arial"/>
                <a:cs typeface="Arial"/>
              </a:rPr>
              <a:t> </a:t>
            </a:r>
            <a:r>
              <a:rPr sz="2531" spc="46" dirty="0">
                <a:latin typeface="Arial"/>
                <a:cs typeface="Arial"/>
              </a:rPr>
              <a:t>podem</a:t>
            </a:r>
            <a:r>
              <a:rPr sz="2531" spc="9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</a:t>
            </a:r>
            <a:r>
              <a:rPr sz="2531" spc="9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executadas</a:t>
            </a:r>
            <a:r>
              <a:rPr sz="2531" spc="95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sobre </a:t>
            </a:r>
            <a:r>
              <a:rPr sz="2531" dirty="0">
                <a:latin typeface="Arial"/>
                <a:cs typeface="Arial"/>
              </a:rPr>
              <a:t>estes</a:t>
            </a:r>
            <a:r>
              <a:rPr sz="2531" spc="-70" dirty="0">
                <a:latin typeface="Arial"/>
                <a:cs typeface="Arial"/>
              </a:rPr>
              <a:t> </a:t>
            </a:r>
            <a:r>
              <a:rPr sz="2531" spc="28" dirty="0">
                <a:latin typeface="Arial"/>
                <a:cs typeface="Arial"/>
              </a:rPr>
              <a:t>dados.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35" y="351824"/>
            <a:ext cx="8491730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/>
          <a:p>
            <a:pPr marL="3029735" marR="3572" indent="-2573444">
              <a:lnSpc>
                <a:spcPts val="5625"/>
              </a:lnSpc>
              <a:spcBef>
                <a:spcPts val="186"/>
              </a:spcBef>
            </a:pPr>
            <a:r>
              <a:rPr dirty="0"/>
              <a:t>Tipo</a:t>
            </a:r>
            <a:r>
              <a:rPr spc="-214" dirty="0"/>
              <a:t> </a:t>
            </a:r>
            <a:r>
              <a:rPr dirty="0"/>
              <a:t>Abstrato</a:t>
            </a:r>
            <a:r>
              <a:rPr spc="-32" dirty="0"/>
              <a:t> </a:t>
            </a:r>
            <a:r>
              <a:rPr dirty="0"/>
              <a:t>de</a:t>
            </a:r>
            <a:r>
              <a:rPr spc="-32" dirty="0"/>
              <a:t> </a:t>
            </a:r>
            <a:r>
              <a:rPr spc="-7" dirty="0"/>
              <a:t>Dados </a:t>
            </a:r>
            <a:r>
              <a:rPr spc="60" dirty="0"/>
              <a:t>(</a:t>
            </a:r>
            <a:r>
              <a:rPr spc="-288" dirty="0"/>
              <a:t>T</a:t>
            </a:r>
            <a:r>
              <a:rPr spc="63" dirty="0"/>
              <a:t>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516" y="2172504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125" y="2122767"/>
            <a:ext cx="6737896" cy="390495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7859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Abstração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80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80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permite: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531">
              <a:latin typeface="Arial"/>
              <a:cs typeface="Arial"/>
            </a:endParaRPr>
          </a:p>
          <a:p>
            <a:pPr marL="330387" indent="-312528"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dirty="0">
                <a:latin typeface="Arial"/>
                <a:cs typeface="Arial"/>
              </a:rPr>
              <a:t>Uma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melhor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compreensão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dos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algoritmos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30387" indent="-312528"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dirty="0">
                <a:latin typeface="Arial"/>
                <a:cs typeface="Arial"/>
              </a:rPr>
              <a:t>Facilidade</a:t>
            </a:r>
            <a:r>
              <a:rPr sz="2531" spc="112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programação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30387" indent="-312528"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dirty="0">
                <a:latin typeface="Arial"/>
                <a:cs typeface="Arial"/>
              </a:rPr>
              <a:t>Aumento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complexibilidade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dos</a:t>
            </a:r>
            <a:r>
              <a:rPr sz="2531" spc="116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softwares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2601">
              <a:latin typeface="Arial"/>
              <a:cs typeface="Arial"/>
            </a:endParaRPr>
          </a:p>
          <a:p>
            <a:pPr marL="17859" marR="1163943">
              <a:lnSpc>
                <a:spcPts val="3023"/>
              </a:lnSpc>
            </a:pPr>
            <a:r>
              <a:rPr sz="2531" spc="-18" dirty="0">
                <a:latin typeface="Arial"/>
                <a:cs typeface="Arial"/>
              </a:rPr>
              <a:t>Premissa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básica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foi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incorporada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-35" dirty="0">
                <a:latin typeface="Arial"/>
                <a:cs typeface="Arial"/>
              </a:rPr>
              <a:t>a </a:t>
            </a:r>
            <a:r>
              <a:rPr sz="2531" dirty="0">
                <a:latin typeface="Arial"/>
                <a:cs typeface="Arial"/>
              </a:rPr>
              <a:t>programação</a:t>
            </a:r>
            <a:r>
              <a:rPr sz="2531" spc="14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orientada</a:t>
            </a:r>
            <a:r>
              <a:rPr sz="2531" spc="14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143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objetos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52085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041" y="707117"/>
            <a:ext cx="7132588" cy="685678"/>
          </a:xfrm>
          <a:prstGeom prst="rect">
            <a:avLst/>
          </a:prstGeom>
        </p:spPr>
        <p:txBody>
          <a:bodyPr vert="horz" wrap="square" lIns="0" tIns="9376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4"/>
              </a:spcBef>
            </a:pPr>
            <a:r>
              <a:rPr sz="4394" dirty="0">
                <a:latin typeface="Arial"/>
                <a:cs typeface="Arial"/>
              </a:rPr>
              <a:t>O</a:t>
            </a:r>
            <a:r>
              <a:rPr sz="4394" spc="-4" dirty="0">
                <a:latin typeface="Arial"/>
                <a:cs typeface="Arial"/>
              </a:rPr>
              <a:t> </a:t>
            </a:r>
            <a:r>
              <a:rPr sz="4394" dirty="0">
                <a:latin typeface="Arial"/>
                <a:cs typeface="Arial"/>
              </a:rPr>
              <a:t>que é</a:t>
            </a:r>
            <a:r>
              <a:rPr sz="4394" spc="-4" dirty="0">
                <a:latin typeface="Arial"/>
                <a:cs typeface="Arial"/>
              </a:rPr>
              <a:t> </a:t>
            </a:r>
            <a:r>
              <a:rPr sz="4394" dirty="0">
                <a:latin typeface="Arial"/>
                <a:cs typeface="Arial"/>
              </a:rPr>
              <a:t>estrutura de </a:t>
            </a:r>
            <a:r>
              <a:rPr sz="4394" spc="-7" dirty="0">
                <a:latin typeface="Arial"/>
                <a:cs typeface="Arial"/>
              </a:rPr>
              <a:t>dados?</a:t>
            </a:r>
            <a:endParaRPr sz="439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516" y="34940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3444361"/>
            <a:ext cx="7224117" cy="1173999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spc="-141" dirty="0">
                <a:latin typeface="Arial"/>
                <a:cs typeface="Arial"/>
              </a:rPr>
              <a:t>Tem</a:t>
            </a:r>
            <a:r>
              <a:rPr sz="2531" spc="-21" dirty="0">
                <a:latin typeface="Arial"/>
                <a:cs typeface="Arial"/>
              </a:rPr>
              <a:t> </a:t>
            </a:r>
            <a:r>
              <a:rPr sz="2531" spc="35" dirty="0">
                <a:latin typeface="Arial"/>
                <a:cs typeface="Arial"/>
              </a:rPr>
              <a:t>por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objetivo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</a:t>
            </a:r>
            <a:r>
              <a:rPr sz="2531" spc="-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armazenamento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organização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computador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proposta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spc="-14" dirty="0">
                <a:latin typeface="Arial"/>
                <a:cs typeface="Arial"/>
              </a:rPr>
              <a:t>utiliza-</a:t>
            </a:r>
            <a:r>
              <a:rPr sz="2531" dirty="0">
                <a:latin typeface="Arial"/>
                <a:cs typeface="Arial"/>
              </a:rPr>
              <a:t>los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forma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mais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eficiente.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3" name="object 3"/>
          <p:cNvSpPr txBox="1"/>
          <p:nvPr/>
        </p:nvSpPr>
        <p:spPr>
          <a:xfrm>
            <a:off x="696516" y="29225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2872861"/>
            <a:ext cx="7396907" cy="1173999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 algn="just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Assim,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123" dirty="0">
                <a:latin typeface="Arial"/>
                <a:cs typeface="Arial"/>
              </a:rPr>
              <a:t>TAD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define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módulo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agrupa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vários </a:t>
            </a:r>
            <a:r>
              <a:rPr sz="2531" dirty="0">
                <a:latin typeface="Arial"/>
                <a:cs typeface="Arial"/>
              </a:rPr>
              <a:t>tipos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funções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objetivo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caracterizar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uma </a:t>
            </a:r>
            <a:r>
              <a:rPr sz="2531" dirty="0">
                <a:latin typeface="Arial"/>
                <a:cs typeface="Arial"/>
              </a:rPr>
              <a:t>finalidade</a:t>
            </a:r>
            <a:r>
              <a:rPr sz="2531" spc="15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bem</a:t>
            </a:r>
            <a:r>
              <a:rPr sz="2531" spc="15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definida.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444957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054" y="4399837"/>
            <a:ext cx="7414320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Resumindo,</a:t>
            </a:r>
            <a:r>
              <a:rPr sz="2531" spc="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define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quais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as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regras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para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armazenar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manipular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os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pelo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seu</a:t>
            </a:r>
            <a:r>
              <a:rPr sz="2531" spc="25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propósito</a:t>
            </a:r>
            <a:endParaRPr sz="2531">
              <a:latin typeface="Arial"/>
              <a:cs typeface="Arial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190CD21-EF3C-6E1F-2BC3-AC88C356B05F}"/>
              </a:ext>
            </a:extLst>
          </p:cNvPr>
          <p:cNvSpPr txBox="1">
            <a:spLocks/>
          </p:cNvSpPr>
          <p:nvPr/>
        </p:nvSpPr>
        <p:spPr>
          <a:xfrm>
            <a:off x="336479" y="506094"/>
            <a:ext cx="8491730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3029735" marR="3572" indent="-2573444">
              <a:lnSpc>
                <a:spcPts val="5625"/>
              </a:lnSpc>
              <a:spcBef>
                <a:spcPts val="186"/>
              </a:spcBef>
            </a:pPr>
            <a:r>
              <a:rPr lang="pt-BR"/>
              <a:t>Tipo</a:t>
            </a:r>
            <a:r>
              <a:rPr lang="pt-BR" spc="-214"/>
              <a:t> </a:t>
            </a:r>
            <a:r>
              <a:rPr lang="pt-BR"/>
              <a:t>Abstrato</a:t>
            </a:r>
            <a:r>
              <a:rPr lang="pt-BR" spc="-32"/>
              <a:t> </a:t>
            </a:r>
            <a:r>
              <a:rPr lang="pt-BR"/>
              <a:t>de</a:t>
            </a:r>
            <a:r>
              <a:rPr lang="pt-BR" spc="-32"/>
              <a:t> </a:t>
            </a:r>
            <a:r>
              <a:rPr lang="pt-BR" spc="-7"/>
              <a:t>Dados </a:t>
            </a:r>
            <a:r>
              <a:rPr lang="pt-BR" spc="60"/>
              <a:t>(</a:t>
            </a:r>
            <a:r>
              <a:rPr lang="pt-BR" spc="-288"/>
              <a:t>T</a:t>
            </a:r>
            <a:r>
              <a:rPr lang="pt-BR" spc="63"/>
              <a:t>AD)</a:t>
            </a:r>
            <a:endParaRPr lang="pt-BR" spc="63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324" y="612826"/>
            <a:ext cx="2995464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sz="5625" spc="-7" dirty="0"/>
              <a:t>Exemplo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25475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4" y="2497814"/>
            <a:ext cx="6271320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Implementação</a:t>
            </a:r>
            <a:r>
              <a:rPr sz="2531" spc="18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uma</a:t>
            </a:r>
            <a:r>
              <a:rPr sz="2531" spc="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fila</a:t>
            </a:r>
            <a:r>
              <a:rPr sz="2531" spc="18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atendimento </a:t>
            </a:r>
            <a:r>
              <a:rPr sz="2531" dirty="0">
                <a:latin typeface="Arial"/>
                <a:cs typeface="Arial"/>
              </a:rPr>
              <a:t>baseado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42" dirty="0">
                <a:latin typeface="Arial"/>
                <a:cs typeface="Arial"/>
              </a:rPr>
              <a:t> </a:t>
            </a:r>
            <a:r>
              <a:rPr sz="2531" spc="49" dirty="0">
                <a:latin typeface="Arial"/>
                <a:cs typeface="Arial"/>
              </a:rPr>
              <a:t>código.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36905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266" y="3640814"/>
            <a:ext cx="7033022" cy="195634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717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Neste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modelo,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tem-</a:t>
            </a:r>
            <a:r>
              <a:rPr sz="2531" spc="-18" dirty="0">
                <a:latin typeface="Arial"/>
                <a:cs typeface="Arial"/>
              </a:rPr>
              <a:t>se: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531">
              <a:latin typeface="Arial"/>
              <a:cs typeface="Arial"/>
            </a:endParaRPr>
          </a:p>
          <a:p>
            <a:pPr marL="348245" indent="-312528"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Informação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:</a:t>
            </a:r>
            <a:r>
              <a:rPr sz="2531" spc="60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código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48245" indent="-312528"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Regras</a:t>
            </a:r>
            <a:r>
              <a:rPr sz="2531" spc="-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: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primeiro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chegar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será</a:t>
            </a:r>
            <a:r>
              <a:rPr sz="2531" spc="-2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atendido.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635" y="612826"/>
            <a:ext cx="5932884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2548441" algn="l"/>
              </a:tabLst>
            </a:pPr>
            <a:r>
              <a:rPr sz="5625" spc="-7" dirty="0"/>
              <a:t>Outros</a:t>
            </a:r>
            <a:r>
              <a:rPr sz="5625" dirty="0"/>
              <a:t>	</a:t>
            </a:r>
            <a:r>
              <a:rPr sz="5625" spc="-7" dirty="0"/>
              <a:t>Exemplos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25475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37" y="2497814"/>
            <a:ext cx="7172771" cy="3118907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44647" marR="392446">
              <a:lnSpc>
                <a:spcPts val="3023"/>
              </a:lnSpc>
              <a:spcBef>
                <a:spcPts val="183"/>
              </a:spcBef>
            </a:pPr>
            <a:r>
              <a:rPr sz="2531" spc="-7" dirty="0">
                <a:latin typeface="Arial"/>
                <a:cs typeface="Arial"/>
              </a:rPr>
              <a:t>Serão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apresentados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durante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curso</a:t>
            </a:r>
            <a:r>
              <a:rPr sz="2531" spc="53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como</a:t>
            </a:r>
            <a:r>
              <a:rPr sz="2531" spc="56" dirty="0">
                <a:latin typeface="Arial"/>
                <a:cs typeface="Arial"/>
              </a:rPr>
              <a:t> </a:t>
            </a:r>
            <a:r>
              <a:rPr sz="2531" spc="18" dirty="0">
                <a:latin typeface="Arial"/>
                <a:cs typeface="Arial"/>
              </a:rPr>
              <a:t>por </a:t>
            </a:r>
            <a:r>
              <a:rPr sz="2531" spc="-7" dirty="0">
                <a:latin typeface="Arial"/>
                <a:cs typeface="Arial"/>
              </a:rPr>
              <a:t>exemplo: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461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spc="-7" dirty="0">
                <a:latin typeface="Arial"/>
                <a:cs typeface="Arial"/>
              </a:rPr>
              <a:t>Filas,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pilhas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listas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simplesmente</a:t>
            </a:r>
            <a:r>
              <a:rPr sz="2531" spc="-18" dirty="0">
                <a:latin typeface="Arial"/>
                <a:cs typeface="Arial"/>
              </a:rPr>
              <a:t> </a:t>
            </a:r>
            <a:r>
              <a:rPr sz="2531" spc="32" dirty="0">
                <a:latin typeface="Arial"/>
                <a:cs typeface="Arial"/>
              </a:rPr>
              <a:t>encadeadas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dirty="0">
                <a:latin typeface="Arial"/>
                <a:cs typeface="Arial"/>
              </a:rPr>
              <a:t>Arvores</a:t>
            </a:r>
            <a:r>
              <a:rPr sz="2531" spc="-74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binárias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spc="-7" dirty="0">
                <a:latin typeface="Arial"/>
                <a:cs typeface="Arial"/>
              </a:rPr>
              <a:t>etc...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615" y="612826"/>
            <a:ext cx="7203132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2589517" algn="l"/>
              </a:tabLst>
            </a:pPr>
            <a:r>
              <a:rPr sz="5625" dirty="0"/>
              <a:t>O</a:t>
            </a:r>
            <a:r>
              <a:rPr sz="5625" spc="-4" dirty="0"/>
              <a:t> </a:t>
            </a:r>
            <a:r>
              <a:rPr sz="5625" spc="-14" dirty="0"/>
              <a:t>mais</a:t>
            </a:r>
            <a:r>
              <a:rPr sz="5625" dirty="0"/>
              <a:t>	</a:t>
            </a:r>
            <a:r>
              <a:rPr sz="5625" spc="-7" dirty="0"/>
              <a:t>importante….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31190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3069314"/>
            <a:ext cx="6045398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31" dirty="0">
                <a:latin typeface="Arial"/>
                <a:cs typeface="Arial"/>
              </a:rPr>
              <a:t>Entenda</a:t>
            </a:r>
            <a:r>
              <a:rPr sz="2531" spc="-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regra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estrutura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respeite-</a:t>
            </a:r>
            <a:r>
              <a:rPr sz="2531" spc="-18" dirty="0">
                <a:latin typeface="Arial"/>
                <a:cs typeface="Arial"/>
              </a:rPr>
              <a:t>a.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387807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055" y="3828337"/>
            <a:ext cx="7104013" cy="1173999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Com</a:t>
            </a:r>
            <a:r>
              <a:rPr sz="2531" spc="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isto,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regras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46" dirty="0">
                <a:latin typeface="Arial"/>
                <a:cs typeface="Arial"/>
              </a:rPr>
              <a:t>podem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auxiliar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tomadas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dirty="0">
                <a:latin typeface="Arial"/>
                <a:cs typeface="Arial"/>
              </a:rPr>
              <a:t>decisões</a:t>
            </a:r>
            <a:r>
              <a:rPr sz="2531" spc="7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automáticas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no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sistema</a:t>
            </a:r>
            <a:r>
              <a:rPr sz="2531" spc="77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em </a:t>
            </a:r>
            <a:r>
              <a:rPr sz="2531" dirty="0">
                <a:latin typeface="Arial"/>
                <a:cs typeface="Arial"/>
              </a:rPr>
              <a:t>desenvolvimento</a:t>
            </a:r>
            <a:r>
              <a:rPr sz="2531" spc="-7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maneira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simples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eficiente.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grpSp>
        <p:nvGrpSpPr>
          <p:cNvPr id="6" name="Grupo 8">
            <a:extLst>
              <a:ext uri="{FF2B5EF4-FFF2-40B4-BE49-F238E27FC236}">
                <a16:creationId xmlns:a16="http://schemas.microsoft.com/office/drawing/2014/main" id="{2972A65D-CA5A-46C8-B1C7-D9EAE5596942}"/>
              </a:ext>
            </a:extLst>
          </p:cNvPr>
          <p:cNvGrpSpPr/>
          <p:nvPr/>
        </p:nvGrpSpPr>
        <p:grpSpPr>
          <a:xfrm>
            <a:off x="1627464" y="4149080"/>
            <a:ext cx="5465859" cy="676671"/>
            <a:chOff x="2543924" y="4509120"/>
            <a:chExt cx="5465859" cy="676671"/>
          </a:xfrm>
        </p:grpSpPr>
        <p:pic>
          <p:nvPicPr>
            <p:cNvPr id="7" name="Picture 4" descr="Resultado de imagem para icone www">
              <a:extLst>
                <a:ext uri="{FF2B5EF4-FFF2-40B4-BE49-F238E27FC236}">
                  <a16:creationId xmlns:a16="http://schemas.microsoft.com/office/drawing/2014/main" id="{CD97FD2B-4563-4328-AE41-562A805CB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24" y="4509120"/>
              <a:ext cx="735664" cy="6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CC1F0EB-8B5F-430F-861B-0D7006737780}"/>
                </a:ext>
              </a:extLst>
            </p:cNvPr>
            <p:cNvSpPr/>
            <p:nvPr/>
          </p:nvSpPr>
          <p:spPr>
            <a:xfrm>
              <a:off x="3419872" y="4509120"/>
              <a:ext cx="45899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https://olianijr.com.br</a:t>
              </a:r>
            </a:p>
          </p:txBody>
        </p:sp>
      </p:grpSp>
      <p:grpSp>
        <p:nvGrpSpPr>
          <p:cNvPr id="11" name="Grupo 11">
            <a:extLst>
              <a:ext uri="{FF2B5EF4-FFF2-40B4-BE49-F238E27FC236}">
                <a16:creationId xmlns:a16="http://schemas.microsoft.com/office/drawing/2014/main" id="{F0ED5D34-5F89-40DC-807D-A11C30923A9C}"/>
              </a:ext>
            </a:extLst>
          </p:cNvPr>
          <p:cNvGrpSpPr/>
          <p:nvPr/>
        </p:nvGrpSpPr>
        <p:grpSpPr>
          <a:xfrm>
            <a:off x="1259632" y="2666181"/>
            <a:ext cx="6449319" cy="1200329"/>
            <a:chOff x="775221" y="5003196"/>
            <a:chExt cx="4090199" cy="699607"/>
          </a:xfrm>
        </p:grpSpPr>
        <p:pic>
          <p:nvPicPr>
            <p:cNvPr id="12" name="Picture 6" descr="Resultado de imagem para icone email">
              <a:extLst>
                <a:ext uri="{FF2B5EF4-FFF2-40B4-BE49-F238E27FC236}">
                  <a16:creationId xmlns:a16="http://schemas.microsoft.com/office/drawing/2014/main" id="{FB16F60B-0E08-4CBE-9750-B11709BFF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775221" y="5023544"/>
              <a:ext cx="466563" cy="359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3DCAFF8-A9AE-471C-A277-CCFB8C8624AF}"/>
                </a:ext>
              </a:extLst>
            </p:cNvPr>
            <p:cNvSpPr txBox="1"/>
            <p:nvPr/>
          </p:nvSpPr>
          <p:spPr>
            <a:xfrm>
              <a:off x="1366155" y="5003196"/>
              <a:ext cx="3499265" cy="699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professor@olianijr.com.br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5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222" y="707117"/>
            <a:ext cx="4740325" cy="685678"/>
          </a:xfrm>
          <a:prstGeom prst="rect">
            <a:avLst/>
          </a:prstGeom>
        </p:spPr>
        <p:txBody>
          <a:bodyPr vert="horz" wrap="square" lIns="0" tIns="9376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4"/>
              </a:spcBef>
            </a:pPr>
            <a:r>
              <a:rPr sz="4394" dirty="0">
                <a:latin typeface="Arial"/>
                <a:cs typeface="Arial"/>
              </a:rPr>
              <a:t>Estrutura</a:t>
            </a:r>
            <a:r>
              <a:rPr sz="4394" spc="-4" dirty="0">
                <a:latin typeface="Arial"/>
                <a:cs typeface="Arial"/>
              </a:rPr>
              <a:t> </a:t>
            </a:r>
            <a:r>
              <a:rPr sz="4394" dirty="0">
                <a:latin typeface="Arial"/>
                <a:cs typeface="Arial"/>
              </a:rPr>
              <a:t>de</a:t>
            </a:r>
            <a:r>
              <a:rPr sz="4394" spc="-4" dirty="0">
                <a:latin typeface="Arial"/>
                <a:cs typeface="Arial"/>
              </a:rPr>
              <a:t> </a:t>
            </a:r>
            <a:r>
              <a:rPr sz="4394" spc="-7" dirty="0">
                <a:latin typeface="Arial"/>
                <a:cs typeface="Arial"/>
              </a:rPr>
              <a:t>dados</a:t>
            </a:r>
            <a:endParaRPr sz="439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516" y="293152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266" y="2881791"/>
            <a:ext cx="7134820" cy="233997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5717" marR="30360">
              <a:lnSpc>
                <a:spcPts val="3023"/>
              </a:lnSpc>
              <a:spcBef>
                <a:spcPts val="183"/>
              </a:spcBef>
            </a:pPr>
            <a:r>
              <a:rPr sz="2531" spc="-14" dirty="0">
                <a:latin typeface="Arial"/>
                <a:cs typeface="Arial"/>
              </a:rPr>
              <a:t>Trabalham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tipo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compostos</a:t>
            </a:r>
            <a:r>
              <a:rPr sz="2531" spc="49" dirty="0">
                <a:latin typeface="Arial"/>
                <a:cs typeface="Arial"/>
              </a:rPr>
              <a:t> </a:t>
            </a:r>
            <a:r>
              <a:rPr sz="2531" spc="42" dirty="0">
                <a:latin typeface="Arial"/>
                <a:cs typeface="Arial"/>
              </a:rPr>
              <a:t>que</a:t>
            </a:r>
            <a:r>
              <a:rPr sz="2531" spc="46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se </a:t>
            </a:r>
            <a:r>
              <a:rPr sz="2531" spc="35" dirty="0">
                <a:latin typeface="Arial"/>
                <a:cs typeface="Arial"/>
              </a:rPr>
              <a:t>dividem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spc="-18" dirty="0">
                <a:latin typeface="Arial"/>
                <a:cs typeface="Arial"/>
              </a:rPr>
              <a:t>em: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461">
              <a:latin typeface="Arial"/>
              <a:cs typeface="Arial"/>
            </a:endParaRPr>
          </a:p>
          <a:p>
            <a:pPr marL="348245" indent="-312528"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Homogêneos</a:t>
            </a:r>
            <a:r>
              <a:rPr sz="2531" spc="-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(vetores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matrizes)</a:t>
            </a:r>
            <a:endParaRPr sz="2531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>
              <a:latin typeface="Arial"/>
              <a:cs typeface="Arial"/>
            </a:endParaRPr>
          </a:p>
          <a:p>
            <a:pPr marL="348245" indent="-312528"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dirty="0">
                <a:latin typeface="Arial"/>
                <a:cs typeface="Arial"/>
              </a:rPr>
              <a:t>Heterogêneos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(registros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ou</a:t>
            </a:r>
            <a:r>
              <a:rPr sz="2531" spc="-1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estruturas)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/>
          <p:nvPr/>
        </p:nvSpPr>
        <p:spPr>
          <a:xfrm>
            <a:off x="696516" y="2547551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336" y="2497814"/>
            <a:ext cx="6902202" cy="3118907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44647" marR="39289">
              <a:lnSpc>
                <a:spcPts val="3023"/>
              </a:lnSpc>
              <a:spcBef>
                <a:spcPts val="183"/>
              </a:spcBef>
            </a:pPr>
            <a:r>
              <a:rPr sz="2531" spc="-7" dirty="0">
                <a:latin typeface="Arial"/>
                <a:cs typeface="Arial"/>
              </a:rPr>
              <a:t>São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conjuntos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formados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pelo</a:t>
            </a:r>
            <a:r>
              <a:rPr sz="2531" spc="2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mesmo </a:t>
            </a:r>
            <a:r>
              <a:rPr sz="2531" dirty="0">
                <a:latin typeface="Arial"/>
                <a:cs typeface="Arial"/>
              </a:rPr>
              <a:t>tipo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dado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primitivo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ou</a:t>
            </a:r>
            <a:r>
              <a:rPr sz="2531" spc="39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básicos.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461" dirty="0">
              <a:latin typeface="Arial"/>
              <a:cs typeface="Arial"/>
            </a:endParaRPr>
          </a:p>
          <a:p>
            <a:pPr marL="357175" indent="-312528">
              <a:buSzPct val="75000"/>
              <a:buChar char="•"/>
              <a:tabLst>
                <a:tab pos="356728" algn="l"/>
                <a:tab pos="357175" algn="l"/>
              </a:tabLst>
            </a:pPr>
            <a:r>
              <a:rPr sz="2531" spc="-18" dirty="0">
                <a:latin typeface="Arial"/>
                <a:cs typeface="Arial"/>
              </a:rPr>
              <a:t>Ex:</a:t>
            </a:r>
            <a:endParaRPr sz="2531" dirty="0">
              <a:latin typeface="Arial"/>
              <a:cs typeface="Arial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531" dirty="0">
              <a:latin typeface="Arial"/>
              <a:cs typeface="Arial"/>
            </a:endParaRPr>
          </a:p>
          <a:p>
            <a:pPr marL="669703" lvl="1" indent="-312528">
              <a:buSzPct val="75000"/>
              <a:buChar char="•"/>
              <a:tabLst>
                <a:tab pos="669256" algn="l"/>
                <a:tab pos="669703" algn="l"/>
              </a:tabLst>
            </a:pPr>
            <a:r>
              <a:rPr sz="2531" dirty="0">
                <a:latin typeface="Arial"/>
                <a:cs typeface="Arial"/>
              </a:rPr>
              <a:t>int</a:t>
            </a:r>
            <a:r>
              <a:rPr sz="2531" spc="-28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vetor[10];</a:t>
            </a:r>
            <a:endParaRPr sz="2531" dirty="0">
              <a:latin typeface="Arial"/>
              <a:cs typeface="Arial"/>
            </a:endParaRPr>
          </a:p>
          <a:p>
            <a:pPr lvl="1">
              <a:spcBef>
                <a:spcPts val="28"/>
              </a:spcBef>
              <a:buFont typeface="Arial"/>
              <a:buChar char="•"/>
            </a:pPr>
            <a:endParaRPr sz="2531" dirty="0">
              <a:latin typeface="Arial"/>
              <a:cs typeface="Arial"/>
            </a:endParaRPr>
          </a:p>
          <a:p>
            <a:pPr marL="669703" lvl="1" indent="-312528">
              <a:buSzPct val="75000"/>
              <a:buChar char="•"/>
              <a:tabLst>
                <a:tab pos="669256" algn="l"/>
                <a:tab pos="669703" algn="l"/>
              </a:tabLst>
            </a:pPr>
            <a:r>
              <a:rPr sz="2531" dirty="0">
                <a:latin typeface="Arial"/>
                <a:cs typeface="Arial"/>
              </a:rPr>
              <a:t>float </a:t>
            </a:r>
            <a:r>
              <a:rPr sz="2531" spc="39" dirty="0">
                <a:latin typeface="Arial"/>
                <a:cs typeface="Arial"/>
              </a:rPr>
              <a:t>mat[10][10]</a:t>
            </a:r>
            <a:endParaRPr sz="253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596" y="548680"/>
            <a:ext cx="8059682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/>
          <a:p>
            <a:pPr marL="2106885" marR="3572" indent="-1184034" algn="l">
              <a:lnSpc>
                <a:spcPts val="5625"/>
              </a:lnSpc>
              <a:spcBef>
                <a:spcPts val="186"/>
              </a:spcBef>
            </a:pPr>
            <a:r>
              <a:rPr lang="pt-BR" dirty="0"/>
              <a:t>Estruturas</a:t>
            </a:r>
            <a:r>
              <a:rPr lang="pt-BR" spc="-7" dirty="0"/>
              <a:t> </a:t>
            </a:r>
            <a:r>
              <a:rPr lang="pt-BR" dirty="0"/>
              <a:t>de</a:t>
            </a:r>
            <a:r>
              <a:rPr lang="pt-BR" spc="-4" dirty="0"/>
              <a:t> </a:t>
            </a:r>
            <a:r>
              <a:rPr lang="pt-BR" spc="-7" dirty="0"/>
              <a:t>dados Homogênea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3810"/>
            <a:ext cx="8347714" cy="2172943"/>
          </a:xfrm>
          <a:prstGeom prst="rect">
            <a:avLst/>
          </a:prstGeom>
        </p:spPr>
        <p:txBody>
          <a:bodyPr vert="horz" wrap="square" lIns="0" tIns="37505" rIns="0" bIns="0" rtlCol="0" anchor="ctr">
            <a:spAutoFit/>
          </a:bodyPr>
          <a:lstStyle/>
          <a:p>
            <a:pPr marL="2006429" marR="917939" indent="-1083579">
              <a:lnSpc>
                <a:spcPts val="5625"/>
              </a:lnSpc>
              <a:spcBef>
                <a:spcPts val="295"/>
              </a:spcBef>
            </a:pPr>
            <a:r>
              <a:rPr dirty="0"/>
              <a:t>Estruturas</a:t>
            </a:r>
            <a:r>
              <a:rPr spc="-7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spc="-7" dirty="0"/>
              <a:t>dados Heterogênea</a:t>
            </a:r>
          </a:p>
          <a:p>
            <a:pPr marL="207608" marR="3572">
              <a:lnSpc>
                <a:spcPct val="102299"/>
              </a:lnSpc>
              <a:spcBef>
                <a:spcPts val="742"/>
              </a:spcBef>
            </a:pPr>
            <a:r>
              <a:rPr sz="2004" dirty="0">
                <a:latin typeface="Arial"/>
                <a:cs typeface="Arial"/>
              </a:rPr>
              <a:t>São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conjuntos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spc="67" dirty="0">
                <a:latin typeface="Arial"/>
                <a:cs typeface="Arial"/>
              </a:rPr>
              <a:t>de</a:t>
            </a:r>
            <a:r>
              <a:rPr sz="2004" spc="63" dirty="0">
                <a:latin typeface="Arial"/>
                <a:cs typeface="Arial"/>
              </a:rPr>
              <a:t> </a:t>
            </a:r>
            <a:r>
              <a:rPr sz="2004" spc="53" dirty="0">
                <a:latin typeface="Arial"/>
                <a:cs typeface="Arial"/>
              </a:rPr>
              <a:t>dados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formados</a:t>
            </a:r>
            <a:r>
              <a:rPr sz="2004" spc="63" dirty="0">
                <a:latin typeface="Arial"/>
                <a:cs typeface="Arial"/>
              </a:rPr>
              <a:t> </a:t>
            </a:r>
            <a:r>
              <a:rPr sz="2004" spc="35" dirty="0">
                <a:latin typeface="Arial"/>
                <a:cs typeface="Arial"/>
              </a:rPr>
              <a:t>por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tipos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spc="67" dirty="0">
                <a:latin typeface="Arial"/>
                <a:cs typeface="Arial"/>
              </a:rPr>
              <a:t>de</a:t>
            </a:r>
            <a:r>
              <a:rPr sz="2004" spc="60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diferentes</a:t>
            </a:r>
            <a:r>
              <a:rPr sz="2004" spc="63" dirty="0">
                <a:latin typeface="Arial"/>
                <a:cs typeface="Arial"/>
              </a:rPr>
              <a:t> </a:t>
            </a:r>
            <a:r>
              <a:rPr sz="2004" spc="46" dirty="0">
                <a:latin typeface="Arial"/>
                <a:cs typeface="Arial"/>
              </a:rPr>
              <a:t>dados </a:t>
            </a:r>
            <a:r>
              <a:rPr sz="2004" dirty="0">
                <a:latin typeface="Arial"/>
                <a:cs typeface="Arial"/>
              </a:rPr>
              <a:t>primitivos</a:t>
            </a:r>
            <a:r>
              <a:rPr sz="2004" spc="91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(campos</a:t>
            </a:r>
            <a:r>
              <a:rPr sz="2004" spc="95" dirty="0">
                <a:latin typeface="Arial"/>
                <a:cs typeface="Arial"/>
              </a:rPr>
              <a:t> </a:t>
            </a:r>
            <a:r>
              <a:rPr sz="2004" spc="67" dirty="0">
                <a:latin typeface="Arial"/>
                <a:cs typeface="Arial"/>
              </a:rPr>
              <a:t>do</a:t>
            </a:r>
            <a:r>
              <a:rPr sz="2004" spc="91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registro)</a:t>
            </a:r>
            <a:r>
              <a:rPr sz="2004" spc="95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em</a:t>
            </a:r>
            <a:r>
              <a:rPr sz="2004" spc="91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uma</a:t>
            </a:r>
            <a:r>
              <a:rPr sz="2004" spc="95" dirty="0">
                <a:latin typeface="Arial"/>
                <a:cs typeface="Arial"/>
              </a:rPr>
              <a:t> </a:t>
            </a:r>
            <a:r>
              <a:rPr sz="2004" dirty="0">
                <a:latin typeface="Arial"/>
                <a:cs typeface="Arial"/>
              </a:rPr>
              <a:t>mesma</a:t>
            </a:r>
            <a:r>
              <a:rPr sz="2004" spc="91" dirty="0">
                <a:latin typeface="Arial"/>
                <a:cs typeface="Arial"/>
              </a:rPr>
              <a:t> </a:t>
            </a:r>
            <a:r>
              <a:rPr sz="2004" spc="-7" dirty="0">
                <a:latin typeface="Arial"/>
                <a:cs typeface="Arial"/>
              </a:rPr>
              <a:t>estrutura.</a:t>
            </a:r>
            <a:endParaRPr sz="200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516" y="1919276"/>
            <a:ext cx="114300" cy="242611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512" spc="229" dirty="0">
                <a:latin typeface="Arial"/>
                <a:cs typeface="Arial"/>
              </a:rPr>
              <a:t>•</a:t>
            </a:r>
            <a:endParaRPr sz="15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2805494"/>
            <a:ext cx="3778969" cy="3427401"/>
          </a:xfrm>
          <a:prstGeom prst="rect">
            <a:avLst/>
          </a:prstGeom>
        </p:spPr>
        <p:txBody>
          <a:bodyPr vert="horz" wrap="square" lIns="0" tIns="11609" rIns="0" bIns="0" rtlCol="0">
            <a:spAutoFit/>
          </a:bodyPr>
          <a:lstStyle/>
          <a:p>
            <a:pPr marL="258952" indent="-250022">
              <a:spcBef>
                <a:spcPts val="91"/>
              </a:spcBef>
              <a:buSzPct val="75438"/>
              <a:buChar char="•"/>
              <a:tabLst>
                <a:tab pos="258505" algn="l"/>
                <a:tab pos="258952" algn="l"/>
              </a:tabLst>
            </a:pPr>
            <a:r>
              <a:rPr sz="2004" spc="-18" dirty="0">
                <a:latin typeface="Arial"/>
                <a:cs typeface="Arial"/>
              </a:rPr>
              <a:t>Ex:</a:t>
            </a:r>
            <a:endParaRPr sz="2004" dirty="0">
              <a:latin typeface="Arial"/>
              <a:cs typeface="Arial"/>
            </a:endParaRPr>
          </a:p>
          <a:p>
            <a:pPr marL="517457" marR="253594" indent="-178587">
              <a:lnSpc>
                <a:spcPct val="200599"/>
              </a:lnSpc>
            </a:pPr>
            <a:r>
              <a:rPr sz="2004" dirty="0">
                <a:latin typeface="Arial"/>
                <a:cs typeface="Arial"/>
              </a:rPr>
              <a:t>struct</a:t>
            </a:r>
            <a:r>
              <a:rPr sz="2004" spc="143" dirty="0">
                <a:latin typeface="Arial"/>
                <a:cs typeface="Arial"/>
              </a:rPr>
              <a:t> </a:t>
            </a:r>
            <a:r>
              <a:rPr sz="2004" spc="32" dirty="0">
                <a:latin typeface="Arial"/>
                <a:cs typeface="Arial"/>
              </a:rPr>
              <a:t>agenda{ </a:t>
            </a:r>
            <a:endParaRPr lang="pt-BR" sz="2004" spc="32" dirty="0">
              <a:latin typeface="Arial"/>
              <a:cs typeface="Arial"/>
            </a:endParaRPr>
          </a:p>
          <a:p>
            <a:pPr marL="974657" marR="253594" lvl="1" indent="-178587">
              <a:lnSpc>
                <a:spcPct val="200599"/>
              </a:lnSpc>
            </a:pPr>
            <a:r>
              <a:rPr lang="pt-BR" sz="2004" spc="32" dirty="0">
                <a:latin typeface="Arial"/>
                <a:cs typeface="Arial"/>
              </a:rPr>
              <a:t>   </a:t>
            </a:r>
            <a:r>
              <a:rPr sz="2004" dirty="0">
                <a:latin typeface="Arial"/>
                <a:cs typeface="Arial"/>
              </a:rPr>
              <a:t>int</a:t>
            </a:r>
            <a:r>
              <a:rPr sz="2004" spc="25" dirty="0">
                <a:latin typeface="Arial"/>
                <a:cs typeface="Arial"/>
              </a:rPr>
              <a:t> </a:t>
            </a:r>
            <a:r>
              <a:rPr sz="2004" spc="42" dirty="0">
                <a:latin typeface="Arial"/>
                <a:cs typeface="Arial"/>
              </a:rPr>
              <a:t>cod;</a:t>
            </a:r>
            <a:endParaRPr sz="2004" dirty="0">
              <a:latin typeface="Arial"/>
              <a:cs typeface="Arial"/>
            </a:endParaRPr>
          </a:p>
          <a:p>
            <a:pPr marL="974657" marR="3572" lvl="1">
              <a:lnSpc>
                <a:spcPct val="200599"/>
              </a:lnSpc>
            </a:pPr>
            <a:r>
              <a:rPr sz="2004" dirty="0">
                <a:latin typeface="Arial"/>
                <a:cs typeface="Arial"/>
              </a:rPr>
              <a:t>char</a:t>
            </a:r>
            <a:r>
              <a:rPr sz="2004" spc="120" dirty="0">
                <a:latin typeface="Arial"/>
                <a:cs typeface="Arial"/>
              </a:rPr>
              <a:t> </a:t>
            </a:r>
            <a:r>
              <a:rPr sz="2004" spc="-7" dirty="0">
                <a:latin typeface="Arial"/>
                <a:cs typeface="Arial"/>
              </a:rPr>
              <a:t>nome[30]; </a:t>
            </a:r>
            <a:endParaRPr lang="pt-BR" sz="2004" spc="-7" dirty="0">
              <a:latin typeface="Arial"/>
              <a:cs typeface="Arial"/>
            </a:endParaRPr>
          </a:p>
          <a:p>
            <a:pPr marL="974657" marR="3572" lvl="1">
              <a:lnSpc>
                <a:spcPct val="200599"/>
              </a:lnSpc>
            </a:pPr>
            <a:r>
              <a:rPr sz="2004" dirty="0">
                <a:latin typeface="Arial"/>
                <a:cs typeface="Arial"/>
              </a:rPr>
              <a:t>char</a:t>
            </a:r>
            <a:r>
              <a:rPr sz="2004" spc="120" dirty="0">
                <a:latin typeface="Arial"/>
                <a:cs typeface="Arial"/>
              </a:rPr>
              <a:t> </a:t>
            </a:r>
            <a:r>
              <a:rPr sz="2004" spc="-7" dirty="0">
                <a:latin typeface="Arial"/>
                <a:cs typeface="Arial"/>
              </a:rPr>
              <a:t>fone[11];</a:t>
            </a:r>
            <a:endParaRPr sz="2004" dirty="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2074" dirty="0">
              <a:latin typeface="Arial"/>
              <a:cs typeface="Arial"/>
            </a:endParaRPr>
          </a:p>
          <a:p>
            <a:pPr marL="339316"/>
            <a:r>
              <a:rPr sz="2004" spc="-18" dirty="0">
                <a:latin typeface="Arial"/>
                <a:cs typeface="Arial"/>
              </a:rPr>
              <a:t>};</a:t>
            </a:r>
            <a:endParaRPr sz="200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152" y="835744"/>
            <a:ext cx="8065288" cy="1460186"/>
          </a:xfrm>
          <a:prstGeom prst="rect">
            <a:avLst/>
          </a:prstGeom>
        </p:spPr>
        <p:txBody>
          <a:bodyPr vert="horz" wrap="square" lIns="0" tIns="23664" rIns="0" bIns="0" rtlCol="0" anchor="ctr">
            <a:spAutoFit/>
          </a:bodyPr>
          <a:lstStyle/>
          <a:p>
            <a:pPr marL="2940442" marR="3572" indent="-2567640">
              <a:lnSpc>
                <a:spcPts val="5625"/>
              </a:lnSpc>
              <a:spcBef>
                <a:spcPts val="186"/>
              </a:spcBef>
            </a:pPr>
            <a:r>
              <a:rPr dirty="0"/>
              <a:t>Objetivo</a:t>
            </a:r>
            <a:r>
              <a:rPr spc="-11" dirty="0"/>
              <a:t> </a:t>
            </a:r>
            <a:r>
              <a:rPr dirty="0"/>
              <a:t>da</a:t>
            </a:r>
            <a:r>
              <a:rPr spc="-7" dirty="0"/>
              <a:t> </a:t>
            </a:r>
            <a:r>
              <a:rPr dirty="0"/>
              <a:t>estrutura</a:t>
            </a:r>
            <a:r>
              <a:rPr spc="-7" dirty="0"/>
              <a:t> </a:t>
            </a:r>
            <a:r>
              <a:rPr spc="-18" dirty="0"/>
              <a:t>de </a:t>
            </a:r>
            <a:r>
              <a:rPr spc="-7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516" y="3494098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3444361"/>
            <a:ext cx="7122765" cy="1173999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escolha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estrutura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apropriada </a:t>
            </a:r>
            <a:r>
              <a:rPr sz="2531" spc="56" dirty="0">
                <a:latin typeface="Arial"/>
                <a:cs typeface="Arial"/>
              </a:rPr>
              <a:t>pode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tornar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problema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spc="49" dirty="0">
                <a:latin typeface="Arial"/>
                <a:cs typeface="Arial"/>
              </a:rPr>
              <a:t>complicado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14" dirty="0">
                <a:latin typeface="Arial"/>
                <a:cs typeface="Arial"/>
              </a:rPr>
              <a:t> </a:t>
            </a:r>
            <a:r>
              <a:rPr sz="2531" spc="39" dirty="0">
                <a:latin typeface="Arial"/>
                <a:cs typeface="Arial"/>
              </a:rPr>
              <a:t>de </a:t>
            </a:r>
            <a:r>
              <a:rPr sz="2531" dirty="0">
                <a:latin typeface="Arial"/>
                <a:cs typeface="Arial"/>
              </a:rPr>
              <a:t>solução</a:t>
            </a:r>
            <a:r>
              <a:rPr sz="2531" spc="-14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relativamente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simples.</a:t>
            </a:r>
            <a:endParaRPr sz="253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055" y="2262127"/>
            <a:ext cx="7144196" cy="2291944"/>
          </a:xfrm>
          <a:prstGeom prst="rect">
            <a:avLst/>
          </a:prstGeom>
        </p:spPr>
        <p:txBody>
          <a:bodyPr vert="horz" wrap="square" lIns="0" tIns="21878" rIns="0" bIns="0" rtlCol="0" anchor="ctr">
            <a:spAutoFit/>
          </a:bodyPr>
          <a:lstStyle/>
          <a:p>
            <a:pPr marL="8929" marR="3572">
              <a:lnSpc>
                <a:spcPts val="5906"/>
              </a:lnSpc>
              <a:spcBef>
                <a:spcPts val="172"/>
              </a:spcBef>
            </a:pPr>
            <a:r>
              <a:rPr sz="4957" dirty="0"/>
              <a:t>Por</a:t>
            </a:r>
            <a:r>
              <a:rPr sz="4957" spc="-116" dirty="0"/>
              <a:t> </a:t>
            </a:r>
            <a:r>
              <a:rPr sz="4957" dirty="0"/>
              <a:t>que</a:t>
            </a:r>
            <a:r>
              <a:rPr sz="4957" spc="-112" dirty="0"/>
              <a:t> </a:t>
            </a:r>
            <a:r>
              <a:rPr sz="4957" dirty="0"/>
              <a:t>é</a:t>
            </a:r>
            <a:r>
              <a:rPr sz="4957" spc="-112" dirty="0"/>
              <a:t> </a:t>
            </a:r>
            <a:r>
              <a:rPr sz="4957" dirty="0"/>
              <a:t>estrutura</a:t>
            </a:r>
            <a:r>
              <a:rPr sz="4957" spc="-112" dirty="0"/>
              <a:t> </a:t>
            </a:r>
            <a:r>
              <a:rPr sz="4957" spc="-18" dirty="0"/>
              <a:t>de </a:t>
            </a:r>
            <a:r>
              <a:rPr sz="4957" dirty="0"/>
              <a:t>dado</a:t>
            </a:r>
            <a:r>
              <a:rPr sz="4957" spc="-123" dirty="0"/>
              <a:t> </a:t>
            </a:r>
            <a:r>
              <a:rPr sz="4957" dirty="0"/>
              <a:t>e</a:t>
            </a:r>
            <a:r>
              <a:rPr sz="4957" spc="-123" dirty="0"/>
              <a:t> </a:t>
            </a:r>
            <a:r>
              <a:rPr sz="4957" dirty="0"/>
              <a:t>não</a:t>
            </a:r>
            <a:r>
              <a:rPr sz="4957" spc="-123" dirty="0"/>
              <a:t> </a:t>
            </a:r>
            <a:r>
              <a:rPr sz="4957" dirty="0"/>
              <a:t>estrutura</a:t>
            </a:r>
            <a:r>
              <a:rPr sz="4957" spc="-120" dirty="0"/>
              <a:t> </a:t>
            </a:r>
            <a:r>
              <a:rPr sz="4957" spc="-18" dirty="0"/>
              <a:t>de </a:t>
            </a:r>
            <a:r>
              <a:rPr sz="4957" spc="-7" dirty="0"/>
              <a:t>informação?</a:t>
            </a:r>
            <a:endParaRPr sz="495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187" y="439475"/>
            <a:ext cx="7714357" cy="1232690"/>
          </a:xfrm>
          <a:prstGeom prst="rect">
            <a:avLst/>
          </a:prstGeom>
        </p:spPr>
        <p:txBody>
          <a:bodyPr vert="horz" wrap="square" lIns="0" tIns="9823" rIns="0" bIns="0" rtlCol="0" anchor="ctr">
            <a:spAutoFit/>
          </a:bodyPr>
          <a:lstStyle/>
          <a:p>
            <a:pPr marL="784445" marR="3572" indent="-775962">
              <a:lnSpc>
                <a:spcPct val="100299"/>
              </a:lnSpc>
              <a:spcBef>
                <a:spcPts val="77"/>
              </a:spcBef>
            </a:pPr>
            <a:r>
              <a:rPr sz="3973" dirty="0"/>
              <a:t>Primeiramente,</a:t>
            </a:r>
            <a:r>
              <a:rPr sz="3973" spc="-11" dirty="0"/>
              <a:t> </a:t>
            </a:r>
            <a:r>
              <a:rPr sz="3973" dirty="0"/>
              <a:t>vamos</a:t>
            </a:r>
            <a:r>
              <a:rPr sz="3973" spc="-4" dirty="0"/>
              <a:t> </a:t>
            </a:r>
            <a:r>
              <a:rPr sz="3973" spc="-7" dirty="0"/>
              <a:t>entender </a:t>
            </a:r>
            <a:r>
              <a:rPr sz="3973" dirty="0"/>
              <a:t>o que</a:t>
            </a:r>
            <a:r>
              <a:rPr sz="3973" spc="4" dirty="0"/>
              <a:t> </a:t>
            </a:r>
            <a:r>
              <a:rPr sz="3973" dirty="0"/>
              <a:t>é</a:t>
            </a:r>
            <a:r>
              <a:rPr sz="3973" spc="-4" dirty="0"/>
              <a:t> </a:t>
            </a:r>
            <a:r>
              <a:rPr sz="3973" dirty="0"/>
              <a:t>uma</a:t>
            </a:r>
            <a:r>
              <a:rPr sz="3973" spc="4" dirty="0"/>
              <a:t> </a:t>
            </a:r>
            <a:r>
              <a:rPr sz="3973" spc="-7" dirty="0"/>
              <a:t>informação?</a:t>
            </a:r>
            <a:endParaRPr sz="3973"/>
          </a:p>
        </p:txBody>
      </p:sp>
      <p:sp>
        <p:nvSpPr>
          <p:cNvPr id="3" name="object 3"/>
          <p:cNvSpPr txBox="1"/>
          <p:nvPr/>
        </p:nvSpPr>
        <p:spPr>
          <a:xfrm>
            <a:off x="696516" y="3110124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055" y="3060388"/>
            <a:ext cx="7307610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b="1" dirty="0">
                <a:solidFill>
                  <a:srgbClr val="C82506"/>
                </a:solidFill>
                <a:latin typeface="Arial"/>
                <a:cs typeface="Arial"/>
              </a:rPr>
              <a:t>Informação</a:t>
            </a:r>
            <a:r>
              <a:rPr sz="2531" b="1" spc="7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é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conjunto</a:t>
            </a:r>
            <a:r>
              <a:rPr sz="2531" spc="1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53" dirty="0">
                <a:latin typeface="Arial"/>
                <a:cs typeface="Arial"/>
              </a:rPr>
              <a:t>dados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devidamente </a:t>
            </a:r>
            <a:r>
              <a:rPr sz="2531" dirty="0">
                <a:latin typeface="Arial"/>
                <a:cs typeface="Arial"/>
              </a:rPr>
              <a:t>organizado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forma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a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terem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</a:t>
            </a:r>
            <a:r>
              <a:rPr sz="2531" spc="21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significado.</a:t>
            </a:r>
            <a:endParaRPr sz="253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16" y="4253127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055" y="4203388"/>
            <a:ext cx="7254032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>
              <a:lnSpc>
                <a:spcPts val="3023"/>
              </a:lnSpc>
              <a:spcBef>
                <a:spcPts val="154"/>
              </a:spcBef>
            </a:pPr>
            <a:r>
              <a:rPr sz="2531" dirty="0">
                <a:latin typeface="Arial"/>
                <a:cs typeface="Arial"/>
              </a:rPr>
              <a:t>A</a:t>
            </a:r>
            <a:r>
              <a:rPr sz="2531" spc="32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informação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pode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favorecer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tomada</a:t>
            </a:r>
            <a:r>
              <a:rPr sz="2531" spc="32" dirty="0">
                <a:latin typeface="Arial"/>
                <a:cs typeface="Arial"/>
              </a:rPr>
              <a:t> </a:t>
            </a:r>
            <a:r>
              <a:rPr sz="2531" spc="56" dirty="0">
                <a:latin typeface="Arial"/>
                <a:cs typeface="Arial"/>
              </a:rPr>
              <a:t>de</a:t>
            </a:r>
            <a:r>
              <a:rPr sz="2531" spc="35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decisões </a:t>
            </a:r>
            <a:r>
              <a:rPr sz="2531" dirty="0">
                <a:latin typeface="Arial"/>
                <a:cs typeface="Arial"/>
              </a:rPr>
              <a:t>importantes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em</a:t>
            </a:r>
            <a:r>
              <a:rPr sz="2531" spc="-4" dirty="0">
                <a:latin typeface="Arial"/>
                <a:cs typeface="Arial"/>
              </a:rPr>
              <a:t> </a:t>
            </a:r>
            <a:r>
              <a:rPr sz="2531" dirty="0">
                <a:latin typeface="Arial"/>
                <a:cs typeface="Arial"/>
              </a:rPr>
              <a:t>uma</a:t>
            </a:r>
            <a:r>
              <a:rPr sz="2531" spc="7" dirty="0">
                <a:latin typeface="Arial"/>
                <a:cs typeface="Arial"/>
              </a:rPr>
              <a:t> </a:t>
            </a:r>
            <a:r>
              <a:rPr sz="2531" spc="-7" dirty="0">
                <a:latin typeface="Arial"/>
                <a:cs typeface="Arial"/>
              </a:rPr>
              <a:t>empresa.</a:t>
            </a:r>
            <a:endParaRPr sz="253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7436" y="9266766"/>
            <a:ext cx="2368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Estrutura</a:t>
            </a:r>
            <a:r>
              <a:rPr lang="pt-BR" spc="-10"/>
              <a:t> </a:t>
            </a:r>
            <a:r>
              <a:rPr lang="pt-BR"/>
              <a:t>de</a:t>
            </a:r>
            <a:r>
              <a:rPr lang="pt-BR" spc="-5"/>
              <a:t> </a:t>
            </a:r>
            <a:r>
              <a:rPr lang="pt-BR" spc="-10"/>
              <a:t>Dados</a:t>
            </a:r>
            <a:endParaRPr spc="-7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0315885" y="9266766"/>
            <a:ext cx="22790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929">
              <a:lnSpc>
                <a:spcPts val="1434"/>
              </a:lnSpc>
            </a:pPr>
            <a:r>
              <a:rPr lang="pt-BR"/>
              <a:t>Prof.</a:t>
            </a:r>
            <a:r>
              <a:rPr lang="pt-BR" spc="-15"/>
              <a:t> </a:t>
            </a:r>
            <a:r>
              <a:rPr lang="pt-BR"/>
              <a:t>Fábio</a:t>
            </a:r>
            <a:r>
              <a:rPr lang="pt-BR" spc="-15"/>
              <a:t> </a:t>
            </a:r>
            <a:r>
              <a:rPr lang="pt-BR" spc="-20"/>
              <a:t>Takeda</a:t>
            </a:r>
            <a:endParaRPr spc="-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294" y="612826"/>
            <a:ext cx="4701480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  <a:tabLst>
                <a:tab pos="683543" algn="l"/>
                <a:tab pos="1715778" algn="l"/>
              </a:tabLst>
            </a:pPr>
            <a:r>
              <a:rPr sz="5625" spc="-35" dirty="0"/>
              <a:t>E</a:t>
            </a:r>
            <a:r>
              <a:rPr sz="5625" dirty="0"/>
              <a:t>	</a:t>
            </a:r>
            <a:r>
              <a:rPr sz="5625" spc="-18" dirty="0"/>
              <a:t>os</a:t>
            </a:r>
            <a:r>
              <a:rPr sz="5625" dirty="0"/>
              <a:t>	</a:t>
            </a:r>
            <a:r>
              <a:rPr sz="5625" spc="-7" dirty="0"/>
              <a:t>dados??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3306575"/>
            <a:ext cx="138410" cy="30108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898" spc="281" dirty="0">
                <a:latin typeface="Arial"/>
                <a:cs typeface="Arial"/>
              </a:rPr>
              <a:t>•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23528" y="1700808"/>
            <a:ext cx="8312445" cy="2727806"/>
          </a:xfrm>
          <a:prstGeom prst="rect">
            <a:avLst/>
          </a:prstGeom>
        </p:spPr>
        <p:txBody>
          <a:bodyPr vert="horz" wrap="square" lIns="0" tIns="787598" rIns="0" bIns="0" rtlCol="0">
            <a:spAutoFit/>
          </a:bodyPr>
          <a:lstStyle/>
          <a:p>
            <a:pPr marL="285740" marR="3572" algn="just">
              <a:lnSpc>
                <a:spcPts val="3023"/>
              </a:lnSpc>
              <a:spcBef>
                <a:spcPts val="154"/>
              </a:spcBef>
            </a:pPr>
            <a:r>
              <a:rPr dirty="0"/>
              <a:t>Em</a:t>
            </a:r>
            <a:r>
              <a:rPr spc="18" dirty="0"/>
              <a:t> </a:t>
            </a:r>
            <a:r>
              <a:rPr spc="39" dirty="0"/>
              <a:t>computação</a:t>
            </a:r>
            <a:r>
              <a:rPr spc="21" dirty="0"/>
              <a:t> </a:t>
            </a:r>
            <a:r>
              <a:rPr dirty="0"/>
              <a:t>os</a:t>
            </a:r>
            <a:r>
              <a:rPr spc="21" dirty="0"/>
              <a:t> </a:t>
            </a:r>
            <a:r>
              <a:rPr spc="53" dirty="0"/>
              <a:t>dados</a:t>
            </a:r>
            <a:r>
              <a:rPr spc="18" dirty="0"/>
              <a:t> </a:t>
            </a:r>
            <a:r>
              <a:rPr dirty="0"/>
              <a:t>são</a:t>
            </a:r>
            <a:r>
              <a:rPr spc="21" dirty="0"/>
              <a:t> </a:t>
            </a:r>
            <a:r>
              <a:rPr dirty="0"/>
              <a:t>considerados</a:t>
            </a:r>
            <a:r>
              <a:rPr spc="21" dirty="0"/>
              <a:t> </a:t>
            </a:r>
            <a:r>
              <a:rPr spc="-18" dirty="0"/>
              <a:t>os </a:t>
            </a:r>
            <a:r>
              <a:rPr dirty="0"/>
              <a:t>elementos</a:t>
            </a:r>
            <a:r>
              <a:rPr spc="11" dirty="0"/>
              <a:t> </a:t>
            </a:r>
            <a:r>
              <a:rPr spc="56" dirty="0"/>
              <a:t>de</a:t>
            </a:r>
            <a:r>
              <a:rPr spc="14" dirty="0"/>
              <a:t> </a:t>
            </a:r>
            <a:r>
              <a:rPr spc="39" dirty="0"/>
              <a:t>partida</a:t>
            </a:r>
            <a:r>
              <a:rPr spc="11" dirty="0"/>
              <a:t> </a:t>
            </a:r>
            <a:r>
              <a:rPr spc="42" dirty="0"/>
              <a:t>que</a:t>
            </a:r>
            <a:r>
              <a:rPr spc="11" dirty="0"/>
              <a:t> </a:t>
            </a:r>
            <a:r>
              <a:rPr dirty="0"/>
              <a:t>servem</a:t>
            </a:r>
            <a:r>
              <a:rPr spc="14" dirty="0"/>
              <a:t> </a:t>
            </a:r>
            <a:r>
              <a:rPr spc="56" dirty="0"/>
              <a:t>de</a:t>
            </a:r>
            <a:r>
              <a:rPr spc="11" dirty="0"/>
              <a:t> </a:t>
            </a:r>
            <a:r>
              <a:rPr dirty="0"/>
              <a:t>base</a:t>
            </a:r>
            <a:r>
              <a:rPr spc="14" dirty="0"/>
              <a:t> </a:t>
            </a:r>
            <a:r>
              <a:rPr dirty="0"/>
              <a:t>para</a:t>
            </a:r>
            <a:r>
              <a:rPr spc="11" dirty="0"/>
              <a:t> </a:t>
            </a:r>
            <a:r>
              <a:rPr spc="-35" dirty="0"/>
              <a:t>o </a:t>
            </a:r>
            <a:r>
              <a:rPr dirty="0"/>
              <a:t>tratamento</a:t>
            </a:r>
            <a:r>
              <a:rPr spc="11" dirty="0"/>
              <a:t> </a:t>
            </a:r>
            <a:r>
              <a:rPr spc="42" dirty="0"/>
              <a:t>que</a:t>
            </a:r>
            <a:r>
              <a:rPr spc="18" dirty="0"/>
              <a:t> </a:t>
            </a:r>
            <a:r>
              <a:rPr dirty="0"/>
              <a:t>o</a:t>
            </a:r>
            <a:r>
              <a:rPr spc="18" dirty="0"/>
              <a:t> </a:t>
            </a:r>
            <a:r>
              <a:rPr dirty="0"/>
              <a:t>computador/usuário</a:t>
            </a:r>
            <a:r>
              <a:rPr spc="18" dirty="0"/>
              <a:t> </a:t>
            </a:r>
            <a:r>
              <a:rPr spc="56" dirty="0"/>
              <a:t>pode</a:t>
            </a:r>
            <a:r>
              <a:rPr spc="18" dirty="0"/>
              <a:t> </a:t>
            </a:r>
            <a:r>
              <a:rPr spc="-7" dirty="0"/>
              <a:t>realizar </a:t>
            </a:r>
            <a:r>
              <a:rPr dirty="0"/>
              <a:t>para</a:t>
            </a:r>
            <a:r>
              <a:rPr spc="95" dirty="0"/>
              <a:t> </a:t>
            </a:r>
            <a:r>
              <a:rPr dirty="0"/>
              <a:t>uma</a:t>
            </a:r>
            <a:r>
              <a:rPr spc="98" dirty="0"/>
              <a:t> </a:t>
            </a:r>
            <a:r>
              <a:rPr dirty="0"/>
              <a:t>determinada</a:t>
            </a:r>
            <a:r>
              <a:rPr spc="98" dirty="0"/>
              <a:t> </a:t>
            </a:r>
            <a:r>
              <a:rPr spc="-7" dirty="0"/>
              <a:t>tarefa.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481</TotalTime>
  <Words>924</Words>
  <Application>Microsoft Office PowerPoint</Application>
  <PresentationFormat>Apresentação na tela (4:3)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Palatino Linotype</vt:lpstr>
      <vt:lpstr>Times New Roman</vt:lpstr>
      <vt:lpstr>Executivo</vt:lpstr>
      <vt:lpstr>ESTRUTURAS DE DADOS</vt:lpstr>
      <vt:lpstr>O que é estrutura de dados?</vt:lpstr>
      <vt:lpstr>Estrutura de dados</vt:lpstr>
      <vt:lpstr>Estruturas de dados Homogênea</vt:lpstr>
      <vt:lpstr>Estruturas de dados Heterogênea São conjuntos de dados formados por tipos de diferentes dados primitivos (campos do registro) em uma mesma estrutura.</vt:lpstr>
      <vt:lpstr>Objetivo da estrutura de dados</vt:lpstr>
      <vt:lpstr>Por que é estrutura de dado e não estrutura de informação?</vt:lpstr>
      <vt:lpstr>Primeiramente, vamos entender o que é uma informação?</vt:lpstr>
      <vt:lpstr>E os dados??</vt:lpstr>
      <vt:lpstr>E os dados??</vt:lpstr>
      <vt:lpstr>Respondendo.....</vt:lpstr>
      <vt:lpstr>Exemplo – O que é isto?</vt:lpstr>
      <vt:lpstr>Simples... Olho de uma zebra... Mas como?</vt:lpstr>
      <vt:lpstr>Conceitos básicos...</vt:lpstr>
      <vt:lpstr>Significado do dado</vt:lpstr>
      <vt:lpstr>Significado do dado</vt:lpstr>
      <vt:lpstr>Representação dos dados</vt:lpstr>
      <vt:lpstr>Tipo Abstrato de Dados (TAD)</vt:lpstr>
      <vt:lpstr>Tipo Abstrato de Dados (TAD)</vt:lpstr>
      <vt:lpstr>Apresentação do PowerPoint</vt:lpstr>
      <vt:lpstr>Exemplo</vt:lpstr>
      <vt:lpstr>Outros Exemplos</vt:lpstr>
      <vt:lpstr>O mais importante….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Juninho</dc:creator>
  <cp:lastModifiedBy>SANTO OLIANI JUNIOR</cp:lastModifiedBy>
  <cp:revision>57</cp:revision>
  <dcterms:created xsi:type="dcterms:W3CDTF">2017-04-17T23:06:49Z</dcterms:created>
  <dcterms:modified xsi:type="dcterms:W3CDTF">2022-08-22T19:47:22Z</dcterms:modified>
</cp:coreProperties>
</file>