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11"/>
  </p:notesMasterIdLst>
  <p:handoutMasterIdLst>
    <p:handoutMasterId r:id="rId12"/>
  </p:handoutMasterIdLst>
  <p:sldIdLst>
    <p:sldId id="256" r:id="rId2"/>
    <p:sldId id="267" r:id="rId3"/>
    <p:sldId id="261" r:id="rId4"/>
    <p:sldId id="262" r:id="rId5"/>
    <p:sldId id="263" r:id="rId6"/>
    <p:sldId id="264" r:id="rId7"/>
    <p:sldId id="265" r:id="rId8"/>
    <p:sldId id="266" r:id="rId9"/>
    <p:sldId id="260" r:id="rId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 d="1"/>
        <a:sy n="1" d="1"/>
      </p:scale>
      <p:origin x="0" y="0"/>
    </p:cViewPr>
  </p:notesTextViewPr>
  <p:notesViewPr>
    <p:cSldViewPr>
      <p:cViewPr varScale="1">
        <p:scale>
          <a:sx n="55" d="100"/>
          <a:sy n="55" d="100"/>
        </p:scale>
        <p:origin x="28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5F971AC-F3B2-4406-92CD-162928A046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F2147B98-6023-4658-ACE4-B7AB050F8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16521B-8610-49F1-A90A-E97E21FF13E2}" type="datetimeFigureOut">
              <a:rPr lang="pt-BR" smtClean="0"/>
              <a:t>27/02/2023</a:t>
            </a:fld>
            <a:endParaRPr lang="pt-BR"/>
          </a:p>
        </p:txBody>
      </p:sp>
      <p:sp>
        <p:nvSpPr>
          <p:cNvPr id="4" name="Espaço Reservado para Rodapé 3">
            <a:extLst>
              <a:ext uri="{FF2B5EF4-FFF2-40B4-BE49-F238E27FC236}">
                <a16:creationId xmlns:a16="http://schemas.microsoft.com/office/drawing/2014/main" id="{14643DA9-49E1-4C7D-91A8-370FBD5327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67D6154F-D1CD-42C8-9CB3-ABEB8D8C0B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B6FF2F-36CF-4319-AF4D-B1F310F5467D}" type="slidenum">
              <a:rPr lang="pt-BR" smtClean="0"/>
              <a:t>‹nº›</a:t>
            </a:fld>
            <a:endParaRPr lang="pt-BR"/>
          </a:p>
        </p:txBody>
      </p:sp>
    </p:spTree>
    <p:extLst>
      <p:ext uri="{BB962C8B-B14F-4D97-AF65-F5344CB8AC3E}">
        <p14:creationId xmlns:p14="http://schemas.microsoft.com/office/powerpoint/2010/main" val="3386068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A295-F496-498A-ADA2-2530E426FC8A}" type="datetimeFigureOut">
              <a:rPr lang="pt-BR" smtClean="0"/>
              <a:t>27/02/2023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FAD099-828C-47A2-87D3-0EAFD4C846EB}" type="slidenum">
              <a:rPr lang="pt-BR" smtClean="0"/>
              <a:t>‹nº›</a:t>
            </a:fld>
            <a:endParaRPr lang="pt-BR"/>
          </a:p>
        </p:txBody>
      </p:sp>
    </p:spTree>
    <p:extLst>
      <p:ext uri="{BB962C8B-B14F-4D97-AF65-F5344CB8AC3E}">
        <p14:creationId xmlns:p14="http://schemas.microsoft.com/office/powerpoint/2010/main" val="185343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pt-BR"/>
              <a:t>Clique para editar o título mestre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a:xfrm>
            <a:off x="4860032" y="6359207"/>
            <a:ext cx="2085975" cy="365125"/>
          </a:xfrm>
          <a:prstGeom prst="rect">
            <a:avLst/>
          </a:prstGeom>
        </p:spPr>
        <p:txBody>
          <a:bodyPr/>
          <a:lstStyle/>
          <a:p>
            <a:endParaRPr lang="pt-BR"/>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a:xfrm>
            <a:off x="4860032" y="6359207"/>
            <a:ext cx="2085975" cy="365125"/>
          </a:xfrm>
          <a:prstGeom prst="rect">
            <a:avLst/>
          </a:prstGeom>
        </p:spPr>
        <p:txBody>
          <a:bodyPr/>
          <a:lstStyle/>
          <a:p>
            <a:endParaRPr lang="pt-BR"/>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368152"/>
          </a:xfrm>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BR"/>
              <a:t>Clique para editar o título mestre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a:xfrm>
            <a:off x="4860032" y="6359207"/>
            <a:ext cx="2085975" cy="365125"/>
          </a:xfrm>
          <a:prstGeom prst="rect">
            <a:avLst/>
          </a:prstGeom>
        </p:spPr>
        <p:txBody>
          <a:bodyPr/>
          <a:lstStyle/>
          <a:p>
            <a:endParaRPr lang="pt-BR"/>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lang="pt-B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4860032" y="6359207"/>
            <a:ext cx="2085975" cy="365125"/>
          </a:xfrm>
          <a:prstGeom prst="rect">
            <a:avLst/>
          </a:prstGeom>
        </p:spPr>
        <p:txBody>
          <a:bodyPr/>
          <a:lstStyle/>
          <a:p>
            <a:endParaRPr lang="pt-BR"/>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pt-BR"/>
          </a:p>
        </p:txBody>
      </p:sp>
      <p:sp>
        <p:nvSpPr>
          <p:cNvPr id="9" name="Content Placeholder 8"/>
          <p:cNvSpPr>
            <a:spLocks noGrp="1"/>
          </p:cNvSpPr>
          <p:nvPr>
            <p:ph sz="quarter" idx="13"/>
          </p:nvPr>
        </p:nvSpPr>
        <p:spPr>
          <a:xfrm>
            <a:off x="365760" y="1600200"/>
            <a:ext cx="4041648" cy="452628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7" name="Date Placeholder 6"/>
          <p:cNvSpPr>
            <a:spLocks noGrp="1"/>
          </p:cNvSpPr>
          <p:nvPr>
            <p:ph type="dt" sz="half" idx="10"/>
          </p:nvPr>
        </p:nvSpPr>
        <p:spPr>
          <a:xfrm>
            <a:off x="4860032" y="6359207"/>
            <a:ext cx="2085975" cy="365125"/>
          </a:xfrm>
          <a:prstGeom prst="rect">
            <a:avLst/>
          </a:prstGeom>
        </p:spPr>
        <p:txBody>
          <a:bodyPr/>
          <a:lstStyle/>
          <a:p>
            <a:endParaRPr lang="pt-BR"/>
          </a:p>
        </p:txBody>
      </p:sp>
      <p:sp>
        <p:nvSpPr>
          <p:cNvPr id="8" name="Footer Placeholder 7"/>
          <p:cNvSpPr>
            <a:spLocks noGrp="1"/>
          </p:cNvSpPr>
          <p:nvPr>
            <p:ph type="ftr" sz="quarter" idx="11"/>
          </p:nvPr>
        </p:nvSpPr>
        <p:spPr>
          <a:xfrm>
            <a:off x="659165" y="6356350"/>
            <a:ext cx="2847975" cy="365125"/>
          </a:xfrm>
          <a:prstGeom prst="rect">
            <a:avLst/>
          </a:prstGeom>
        </p:spPr>
        <p:txBody>
          <a:bodyPr/>
          <a:lstStyle/>
          <a:p>
            <a:endParaRPr lang="pt-BR"/>
          </a:p>
        </p:txBody>
      </p:sp>
      <p:sp>
        <p:nvSpPr>
          <p:cNvPr id="11" name="Content Placeholder 10"/>
          <p:cNvSpPr>
            <a:spLocks noGrp="1"/>
          </p:cNvSpPr>
          <p:nvPr>
            <p:ph sz="quarter" idx="13"/>
          </p:nvPr>
        </p:nvSpPr>
        <p:spPr>
          <a:xfrm>
            <a:off x="457200" y="2212848"/>
            <a:ext cx="4041648" cy="391363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4860032" y="6359207"/>
            <a:ext cx="2085975" cy="365125"/>
          </a:xfrm>
          <a:prstGeom prst="rect">
            <a:avLst/>
          </a:prstGeom>
        </p:spPr>
        <p:txBody>
          <a:bodyPr/>
          <a:lstStyle/>
          <a:p>
            <a:endParaRPr lang="pt-BR"/>
          </a:p>
        </p:txBody>
      </p:sp>
      <p:sp>
        <p:nvSpPr>
          <p:cNvPr id="4" name="Footer Placeholder 3"/>
          <p:cNvSpPr>
            <a:spLocks noGrp="1"/>
          </p:cNvSpPr>
          <p:nvPr>
            <p:ph type="ftr" sz="quarter" idx="11"/>
          </p:nvPr>
        </p:nvSpPr>
        <p:spPr>
          <a:xfrm>
            <a:off x="659165" y="6356350"/>
            <a:ext cx="2847975" cy="365125"/>
          </a:xfrm>
          <a:prstGeom prst="rect">
            <a:avLst/>
          </a:prstGeom>
        </p:spPr>
        <p:txBody>
          <a:bodyPr/>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860032" y="6359207"/>
            <a:ext cx="2085975" cy="365125"/>
          </a:xfrm>
          <a:prstGeom prst="rect">
            <a:avLst/>
          </a:prstGeom>
        </p:spPr>
        <p:txBody>
          <a:bodyPr/>
          <a:lstStyle/>
          <a:p>
            <a:endParaRPr lang="pt-BR"/>
          </a:p>
        </p:txBody>
      </p:sp>
      <p:sp>
        <p:nvSpPr>
          <p:cNvPr id="3" name="Footer Placeholder 2"/>
          <p:cNvSpPr>
            <a:spLocks noGrp="1"/>
          </p:cNvSpPr>
          <p:nvPr>
            <p:ph type="ftr" sz="quarter" idx="11"/>
          </p:nvPr>
        </p:nvSpPr>
        <p:spPr>
          <a:xfrm>
            <a:off x="659165" y="6356350"/>
            <a:ext cx="2847975" cy="365125"/>
          </a:xfrm>
          <a:prstGeom prst="rect">
            <a:avLst/>
          </a:prstGeom>
        </p:spPr>
        <p:txBody>
          <a:bodyPr/>
          <a:lstStyle/>
          <a:p>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pt-BR"/>
              <a:t>Clique para editar o título mestre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a:off x="4860032" y="6359207"/>
            <a:ext cx="2085975" cy="365125"/>
          </a:xfrm>
          <a:prstGeom prst="rect">
            <a:avLst/>
          </a:prstGeom>
        </p:spPr>
        <p:txBody>
          <a:bodyPr/>
          <a:lstStyle/>
          <a:p>
            <a:endParaRPr lang="pt-BR"/>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pt-BR"/>
              <a:t>Clique para editar o título mestre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a:off x="4860032" y="6359207"/>
            <a:ext cx="2085975" cy="365125"/>
          </a:xfrm>
          <a:prstGeom prst="rect">
            <a:avLst/>
          </a:prstGeom>
        </p:spPr>
        <p:txBody>
          <a:bodyPr/>
          <a:lstStyle/>
          <a:p>
            <a:endParaRPr lang="pt-BR"/>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8" name="Picture 4" descr="Imagem relacionada">
            <a:extLst>
              <a:ext uri="{FF2B5EF4-FFF2-40B4-BE49-F238E27FC236}">
                <a16:creationId xmlns:a16="http://schemas.microsoft.com/office/drawing/2014/main" id="{FB3F81E2-DBB8-4BDB-8E9C-D6AE851A475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7384"/>
            <a:ext cx="9144000" cy="7056784"/>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de cantos arredondados 8">
            <a:extLst>
              <a:ext uri="{FF2B5EF4-FFF2-40B4-BE49-F238E27FC236}">
                <a16:creationId xmlns:a16="http://schemas.microsoft.com/office/drawing/2014/main" id="{5BB3A285-D53E-41D6-9894-457532932BCA}"/>
              </a:ext>
            </a:extLst>
          </p:cNvPr>
          <p:cNvSpPr/>
          <p:nvPr userDrawn="1"/>
        </p:nvSpPr>
        <p:spPr>
          <a:xfrm>
            <a:off x="251520" y="116632"/>
            <a:ext cx="8640960" cy="6741368"/>
          </a:xfrm>
          <a:prstGeom prst="roundRect">
            <a:avLst>
              <a:gd name="adj" fmla="val 6623"/>
            </a:avLst>
          </a:prstGeom>
          <a:solidFill>
            <a:schemeClr val="lt1">
              <a:alpha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
        <p:nvSpPr>
          <p:cNvPr id="2" name="Title Placeholder 1"/>
          <p:cNvSpPr>
            <a:spLocks noGrp="1"/>
          </p:cNvSpPr>
          <p:nvPr>
            <p:ph type="title"/>
          </p:nvPr>
        </p:nvSpPr>
        <p:spPr>
          <a:xfrm>
            <a:off x="378528" y="692696"/>
            <a:ext cx="8229600" cy="1052736"/>
          </a:xfrm>
          <a:prstGeom prst="rect">
            <a:avLst/>
          </a:prstGeom>
        </p:spPr>
        <p:txBody>
          <a:bodyPr vert="horz" lIns="91440" tIns="45720" rIns="91440" bIns="45720" rtlCol="0" anchor="ctr">
            <a:noAutofit/>
          </a:bodyPr>
          <a:lstStyle/>
          <a:p>
            <a:r>
              <a:rPr lang="pt-BR" dirty="0"/>
              <a:t>Clique para editar o título mestre</a:t>
            </a:r>
            <a:endParaRPr lang="en-US" dirty="0"/>
          </a:p>
        </p:txBody>
      </p:sp>
      <p:sp>
        <p:nvSpPr>
          <p:cNvPr id="3" name="Text Placeholder 2"/>
          <p:cNvSpPr>
            <a:spLocks noGrp="1"/>
          </p:cNvSpPr>
          <p:nvPr>
            <p:ph type="body" idx="1"/>
          </p:nvPr>
        </p:nvSpPr>
        <p:spPr>
          <a:xfrm>
            <a:off x="415294" y="1927373"/>
            <a:ext cx="8229600" cy="4597971"/>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7" name="Oval 6"/>
          <p:cNvSpPr/>
          <p:nvPr/>
        </p:nvSpPr>
        <p:spPr>
          <a:xfrm>
            <a:off x="8426198" y="6525344"/>
            <a:ext cx="218696" cy="21869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Oval 6"/>
          <p:cNvSpPr/>
          <p:nvPr userDrawn="1"/>
        </p:nvSpPr>
        <p:spPr>
          <a:xfrm>
            <a:off x="499106" y="6525893"/>
            <a:ext cx="218696" cy="21869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ctr" defTabSz="914400" rtl="0" eaLnBrk="1" latinLnBrk="0" hangingPunct="1">
        <a:lnSpc>
          <a:spcPts val="5800"/>
        </a:lnSpc>
        <a:spcBef>
          <a:spcPct val="0"/>
        </a:spcBef>
        <a:buNone/>
        <a:defRPr sz="5400" kern="1200">
          <a:solidFill>
            <a:schemeClr val="tx1">
              <a:lumMod val="95000"/>
              <a:lumOff val="5000"/>
            </a:schemeClr>
          </a:solidFill>
          <a:effectLst>
            <a:outerShdw blurRad="63500" dist="38100" dir="5400000" algn="t" rotWithShape="0">
              <a:prstClr val="black">
                <a:alpha val="25000"/>
              </a:prstClr>
            </a:outerShdw>
          </a:effectLst>
          <a:latin typeface="Times New Roman" pitchFamily="18" charset="0"/>
          <a:ea typeface="+mj-ea"/>
          <a:cs typeface="Times New Roman" pitchFamily="18" charset="0"/>
        </a:defRPr>
      </a:lvl1pPr>
    </p:titleStyle>
    <p:bodyStyle>
      <a:lvl1pPr marL="0" indent="0" algn="l" defTabSz="914400" rtl="0" eaLnBrk="1" latinLnBrk="0" hangingPunct="1">
        <a:spcBef>
          <a:spcPct val="20000"/>
        </a:spcBef>
        <a:buFont typeface="Arial" pitchFamily="34" charset="0"/>
        <a:buNone/>
        <a:defRPr sz="36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457200" indent="0" algn="l" defTabSz="914400" rtl="0" eaLnBrk="1" latinLnBrk="0" hangingPunct="1">
        <a:spcBef>
          <a:spcPct val="20000"/>
        </a:spcBef>
        <a:buFont typeface="Courier New" pitchFamily="49" charset="0"/>
        <a:buNone/>
        <a:defRPr sz="32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2pPr>
      <a:lvl3pPr marL="914400" indent="0" algn="l" defTabSz="914400" rtl="0" eaLnBrk="1" latinLnBrk="0" hangingPunct="1">
        <a:spcBef>
          <a:spcPct val="20000"/>
        </a:spcBef>
        <a:buFont typeface="Arial" pitchFamily="34" charset="0"/>
        <a:buNone/>
        <a:defRPr sz="2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3pPr>
      <a:lvl4pPr marL="1371600" indent="0" algn="l" defTabSz="914400" rtl="0" eaLnBrk="1" latinLnBrk="0" hangingPunct="1">
        <a:spcBef>
          <a:spcPct val="20000"/>
        </a:spcBef>
        <a:buFont typeface="Courier New" pitchFamily="49" charset="0"/>
        <a:buNone/>
        <a:defRPr sz="24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me.usp.br/~pf/algoritmos/apend/ctype.h.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623173"/>
            <a:ext cx="9144000" cy="1008112"/>
          </a:xfrm>
        </p:spPr>
        <p:txBody>
          <a:bodyPr/>
          <a:lstStyle/>
          <a:p>
            <a:r>
              <a:rPr lang="pt-BR" sz="4800" dirty="0"/>
              <a:t>ESTRUTURAS DE DADOS</a:t>
            </a:r>
          </a:p>
        </p:txBody>
      </p:sp>
      <p:sp>
        <p:nvSpPr>
          <p:cNvPr id="4" name="Título 1">
            <a:extLst>
              <a:ext uri="{FF2B5EF4-FFF2-40B4-BE49-F238E27FC236}">
                <a16:creationId xmlns:a16="http://schemas.microsoft.com/office/drawing/2014/main" id="{7E079A78-45C7-2BAA-A62B-A64BDDAB111B}"/>
              </a:ext>
            </a:extLst>
          </p:cNvPr>
          <p:cNvSpPr txBox="1">
            <a:spLocks/>
          </p:cNvSpPr>
          <p:nvPr/>
        </p:nvSpPr>
        <p:spPr>
          <a:xfrm>
            <a:off x="685800" y="2276872"/>
            <a:ext cx="7772400" cy="1379239"/>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1">
                    <a:lumMod val="95000"/>
                    <a:lumOff val="5000"/>
                  </a:schemeClr>
                </a:solidFill>
                <a:effectLst>
                  <a:outerShdw blurRad="63500" dist="38100" dir="5400000" algn="t" rotWithShape="0">
                    <a:prstClr val="black">
                      <a:alpha val="25000"/>
                    </a:prstClr>
                  </a:outerShdw>
                </a:effectLst>
                <a:latin typeface="Times New Roman" pitchFamily="18" charset="0"/>
                <a:ea typeface="+mj-ea"/>
                <a:cs typeface="Times New Roman" pitchFamily="18" charset="0"/>
              </a:defRPr>
            </a:lvl1pPr>
          </a:lstStyle>
          <a:p>
            <a:r>
              <a:rPr lang="pt-BR" sz="4000" dirty="0"/>
              <a:t>BIBLIOTECAS IMPORTANTES</a:t>
            </a:r>
          </a:p>
        </p:txBody>
      </p:sp>
      <p:grpSp>
        <p:nvGrpSpPr>
          <p:cNvPr id="7" name="Grupo 8">
            <a:extLst>
              <a:ext uri="{FF2B5EF4-FFF2-40B4-BE49-F238E27FC236}">
                <a16:creationId xmlns:a16="http://schemas.microsoft.com/office/drawing/2014/main" id="{9A3AFB91-6811-E240-0DF8-1DFE92AF2A63}"/>
              </a:ext>
            </a:extLst>
          </p:cNvPr>
          <p:cNvGrpSpPr/>
          <p:nvPr/>
        </p:nvGrpSpPr>
        <p:grpSpPr>
          <a:xfrm>
            <a:off x="4211960" y="6111086"/>
            <a:ext cx="3771724" cy="418641"/>
            <a:chOff x="2752156" y="4622141"/>
            <a:chExt cx="3771724" cy="418641"/>
          </a:xfrm>
        </p:grpSpPr>
        <p:pic>
          <p:nvPicPr>
            <p:cNvPr id="8" name="Picture 4" descr="Resultado de imagem para icone www">
              <a:extLst>
                <a:ext uri="{FF2B5EF4-FFF2-40B4-BE49-F238E27FC236}">
                  <a16:creationId xmlns:a16="http://schemas.microsoft.com/office/drawing/2014/main" id="{8896AFDB-566E-DD12-6020-8296529E88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156" y="4623788"/>
              <a:ext cx="453348" cy="416994"/>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8">
              <a:extLst>
                <a:ext uri="{FF2B5EF4-FFF2-40B4-BE49-F238E27FC236}">
                  <a16:creationId xmlns:a16="http://schemas.microsoft.com/office/drawing/2014/main" id="{A7DE3683-D214-9CAA-1575-76A0E09B2009}"/>
                </a:ext>
              </a:extLst>
            </p:cNvPr>
            <p:cNvSpPr/>
            <p:nvPr/>
          </p:nvSpPr>
          <p:spPr>
            <a:xfrm>
              <a:off x="3343779" y="4622141"/>
              <a:ext cx="3180101" cy="400110"/>
            </a:xfrm>
            <a:prstGeom prst="rect">
              <a:avLst/>
            </a:prstGeom>
          </p:spPr>
          <p:txBody>
            <a:bodyPr wrap="none">
              <a:spAutoFit/>
            </a:bodyPr>
            <a:lstStyle/>
            <a:p>
              <a:r>
                <a:rPr lang="pt-BR" sz="2000" dirty="0">
                  <a:solidFill>
                    <a:schemeClr val="tx1">
                      <a:lumMod val="95000"/>
                      <a:lumOff val="5000"/>
                    </a:schemeClr>
                  </a:solidFill>
                </a:rPr>
                <a:t>https://aula.olianijr.com.br</a:t>
              </a:r>
            </a:p>
          </p:txBody>
        </p:sp>
      </p:grpSp>
      <p:grpSp>
        <p:nvGrpSpPr>
          <p:cNvPr id="10" name="Grupo 11">
            <a:extLst>
              <a:ext uri="{FF2B5EF4-FFF2-40B4-BE49-F238E27FC236}">
                <a16:creationId xmlns:a16="http://schemas.microsoft.com/office/drawing/2014/main" id="{57C98A29-C4DF-5168-745A-C6F50FF49F1C}"/>
              </a:ext>
            </a:extLst>
          </p:cNvPr>
          <p:cNvGrpSpPr/>
          <p:nvPr/>
        </p:nvGrpSpPr>
        <p:grpSpPr>
          <a:xfrm>
            <a:off x="4211960" y="5330661"/>
            <a:ext cx="6444060" cy="416993"/>
            <a:chOff x="998718" y="5086889"/>
            <a:chExt cx="3853006" cy="243043"/>
          </a:xfrm>
        </p:grpSpPr>
        <p:pic>
          <p:nvPicPr>
            <p:cNvPr id="11" name="Picture 6" descr="Resultado de imagem para icone email">
              <a:extLst>
                <a:ext uri="{FF2B5EF4-FFF2-40B4-BE49-F238E27FC236}">
                  <a16:creationId xmlns:a16="http://schemas.microsoft.com/office/drawing/2014/main" id="{0217717E-6C74-6353-9431-4CF2E06E84D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030" b="11355"/>
            <a:stretch/>
          </p:blipFill>
          <p:spPr bwMode="auto">
            <a:xfrm>
              <a:off x="998718" y="5086889"/>
              <a:ext cx="315079" cy="243043"/>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9304378E-4E85-EBC5-A5D6-D0EAC7F75BBD}"/>
                </a:ext>
              </a:extLst>
            </p:cNvPr>
            <p:cNvSpPr txBox="1"/>
            <p:nvPr/>
          </p:nvSpPr>
          <p:spPr>
            <a:xfrm>
              <a:off x="1352459" y="5086889"/>
              <a:ext cx="3499265" cy="233203"/>
            </a:xfrm>
            <a:prstGeom prst="rect">
              <a:avLst/>
            </a:prstGeom>
            <a:noFill/>
            <a:ln>
              <a:noFill/>
            </a:ln>
          </p:spPr>
          <p:txBody>
            <a:bodyPr wrap="square" rtlCol="0">
              <a:spAutoFit/>
            </a:bodyPr>
            <a:lstStyle/>
            <a:p>
              <a:r>
                <a:rPr lang="pt-BR" sz="2000" dirty="0"/>
                <a:t>santo.oliani@fatectq.edu.br</a:t>
              </a:r>
            </a:p>
          </p:txBody>
        </p:sp>
      </p:grpSp>
    </p:spTree>
    <p:extLst>
      <p:ext uri="{BB962C8B-B14F-4D97-AF65-F5344CB8AC3E}">
        <p14:creationId xmlns:p14="http://schemas.microsoft.com/office/powerpoint/2010/main" val="167295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69F92A-C4E4-CD11-951E-577AEBCA1BDE}"/>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7477B474-31D0-E7C7-1CFA-D0E957F50733}"/>
              </a:ext>
            </a:extLst>
          </p:cNvPr>
          <p:cNvSpPr>
            <a:spLocks noGrp="1"/>
          </p:cNvSpPr>
          <p:nvPr>
            <p:ph idx="1"/>
          </p:nvPr>
        </p:nvSpPr>
        <p:spPr/>
        <p:txBody>
          <a:bodyPr/>
          <a:lstStyle/>
          <a:p>
            <a:r>
              <a:rPr lang="pt-BR" dirty="0" err="1"/>
              <a:t>setlocale</a:t>
            </a:r>
            <a:r>
              <a:rPr lang="pt-BR" dirty="0"/>
              <a:t>(LC_ALL, "</a:t>
            </a:r>
            <a:r>
              <a:rPr lang="pt-BR" dirty="0" err="1"/>
              <a:t>Portuguese</a:t>
            </a:r>
            <a:r>
              <a:rPr lang="pt-BR" dirty="0"/>
              <a:t>"); </a:t>
            </a:r>
          </a:p>
          <a:p>
            <a:endParaRPr lang="pt-BR" dirty="0"/>
          </a:p>
          <a:p>
            <a:r>
              <a:rPr lang="pt-BR" dirty="0"/>
              <a:t>//definição de linguagem para português</a:t>
            </a:r>
          </a:p>
        </p:txBody>
      </p:sp>
    </p:spTree>
    <p:extLst>
      <p:ext uri="{BB962C8B-B14F-4D97-AF65-F5344CB8AC3E}">
        <p14:creationId xmlns:p14="http://schemas.microsoft.com/office/powerpoint/2010/main" val="377667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E6D5D-D427-58F7-9782-2743CC223728}"/>
              </a:ext>
            </a:extLst>
          </p:cNvPr>
          <p:cNvSpPr>
            <a:spLocks noGrp="1"/>
          </p:cNvSpPr>
          <p:nvPr>
            <p:ph type="title"/>
          </p:nvPr>
        </p:nvSpPr>
        <p:spPr/>
        <p:txBody>
          <a:bodyPr/>
          <a:lstStyle/>
          <a:p>
            <a:r>
              <a:rPr lang="pt-BR" dirty="0"/>
              <a:t>#include &lt;</a:t>
            </a:r>
            <a:r>
              <a:rPr lang="pt-BR" dirty="0" err="1"/>
              <a:t>conio.h</a:t>
            </a:r>
            <a:r>
              <a:rPr lang="pt-BR" dirty="0"/>
              <a:t>&gt;</a:t>
            </a:r>
          </a:p>
        </p:txBody>
      </p:sp>
      <p:sp>
        <p:nvSpPr>
          <p:cNvPr id="3" name="Espaço Reservado para Conteúdo 2">
            <a:extLst>
              <a:ext uri="{FF2B5EF4-FFF2-40B4-BE49-F238E27FC236}">
                <a16:creationId xmlns:a16="http://schemas.microsoft.com/office/drawing/2014/main" id="{FBED7239-2966-F4A4-5C78-0E0F44213286}"/>
              </a:ext>
            </a:extLst>
          </p:cNvPr>
          <p:cNvSpPr>
            <a:spLocks noGrp="1"/>
          </p:cNvSpPr>
          <p:nvPr>
            <p:ph idx="1"/>
          </p:nvPr>
        </p:nvSpPr>
        <p:spPr/>
        <p:txBody>
          <a:bodyPr>
            <a:normAutofit/>
          </a:bodyPr>
          <a:lstStyle/>
          <a:p>
            <a:r>
              <a:rPr lang="pt-BR" dirty="0"/>
              <a:t>Provê entradas e saídas</a:t>
            </a:r>
          </a:p>
          <a:p>
            <a:endParaRPr lang="pt-BR" dirty="0"/>
          </a:p>
          <a:p>
            <a:r>
              <a:rPr lang="pt-BR" sz="2800" dirty="0"/>
              <a:t>O </a:t>
            </a:r>
            <a:r>
              <a:rPr lang="pt-BR" sz="2800" dirty="0" err="1"/>
              <a:t>getch</a:t>
            </a:r>
            <a:r>
              <a:rPr lang="pt-BR" sz="2800" dirty="0"/>
              <a:t>() como também o </a:t>
            </a:r>
            <a:r>
              <a:rPr lang="pt-BR" sz="2800" dirty="0" err="1"/>
              <a:t>getche</a:t>
            </a:r>
            <a:r>
              <a:rPr lang="pt-BR" sz="2800" dirty="0"/>
              <a:t>() retorna a tecla digitada, muito usado em menus com switch.</a:t>
            </a:r>
          </a:p>
          <a:p>
            <a:endParaRPr lang="pt-BR" sz="2800" dirty="0"/>
          </a:p>
          <a:p>
            <a:r>
              <a:rPr lang="pt-BR" sz="2800" dirty="0"/>
              <a:t>Diferença entre os dois é que o </a:t>
            </a:r>
            <a:r>
              <a:rPr lang="pt-BR" sz="2800" dirty="0" err="1"/>
              <a:t>getch</a:t>
            </a:r>
            <a:r>
              <a:rPr lang="pt-BR" sz="2800" dirty="0"/>
              <a:t>() não mostra a tecla que digitou na tela, já o </a:t>
            </a:r>
            <a:r>
              <a:rPr lang="pt-BR" sz="2800" dirty="0" err="1"/>
              <a:t>getche</a:t>
            </a:r>
            <a:r>
              <a:rPr lang="pt-BR" sz="2800" dirty="0"/>
              <a:t>() mostra na tela qual foi a tecla digitada</a:t>
            </a:r>
          </a:p>
        </p:txBody>
      </p:sp>
    </p:spTree>
    <p:extLst>
      <p:ext uri="{BB962C8B-B14F-4D97-AF65-F5344CB8AC3E}">
        <p14:creationId xmlns:p14="http://schemas.microsoft.com/office/powerpoint/2010/main" val="161992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E859-B0EF-3429-ADA3-FBEB6D2ACE18}"/>
              </a:ext>
            </a:extLst>
          </p:cNvPr>
          <p:cNvSpPr>
            <a:spLocks noGrp="1"/>
          </p:cNvSpPr>
          <p:nvPr>
            <p:ph type="title"/>
          </p:nvPr>
        </p:nvSpPr>
        <p:spPr/>
        <p:txBody>
          <a:bodyPr/>
          <a:lstStyle/>
          <a:p>
            <a:r>
              <a:rPr lang="pt-BR" dirty="0"/>
              <a:t>#include &lt;</a:t>
            </a:r>
            <a:r>
              <a:rPr lang="pt-BR" dirty="0" err="1"/>
              <a:t>stdlib.h</a:t>
            </a:r>
            <a:r>
              <a:rPr lang="pt-BR" dirty="0"/>
              <a:t>&gt;</a:t>
            </a:r>
          </a:p>
        </p:txBody>
      </p:sp>
      <p:sp>
        <p:nvSpPr>
          <p:cNvPr id="3" name="Espaço Reservado para Conteúdo 2">
            <a:extLst>
              <a:ext uri="{FF2B5EF4-FFF2-40B4-BE49-F238E27FC236}">
                <a16:creationId xmlns:a16="http://schemas.microsoft.com/office/drawing/2014/main" id="{E2DE14C9-34A5-8625-3CC3-3F3EE698AF05}"/>
              </a:ext>
            </a:extLst>
          </p:cNvPr>
          <p:cNvSpPr>
            <a:spLocks noGrp="1"/>
          </p:cNvSpPr>
          <p:nvPr>
            <p:ph idx="1"/>
          </p:nvPr>
        </p:nvSpPr>
        <p:spPr/>
        <p:txBody>
          <a:bodyPr>
            <a:normAutofit fontScale="70000" lnSpcReduction="20000"/>
          </a:bodyPr>
          <a:lstStyle/>
          <a:p>
            <a:r>
              <a:rPr lang="pt-BR" dirty="0" err="1"/>
              <a:t>Stdlib.h</a:t>
            </a:r>
            <a:r>
              <a:rPr lang="pt-BR" dirty="0"/>
              <a:t> é um arquivo cabeçalho da biblioteca de propósito geral padrão da linguagem de programação C. </a:t>
            </a:r>
          </a:p>
          <a:p>
            <a:endParaRPr lang="pt-BR" dirty="0"/>
          </a:p>
          <a:p>
            <a:r>
              <a:rPr lang="pt-BR" dirty="0"/>
              <a:t>Ela possui funções envolvendo alocação de memória, controle de processos, conversões e outras. </a:t>
            </a:r>
          </a:p>
          <a:p>
            <a:endParaRPr lang="pt-BR" dirty="0"/>
          </a:p>
          <a:p>
            <a:r>
              <a:rPr lang="pt-BR" dirty="0"/>
              <a:t>Ela é compatível com C++ e é chamada </a:t>
            </a:r>
            <a:r>
              <a:rPr lang="pt-BR" dirty="0" err="1"/>
              <a:t>cstdlib</a:t>
            </a:r>
            <a:r>
              <a:rPr lang="pt-BR" dirty="0"/>
              <a:t> em C++. O nome "</a:t>
            </a:r>
            <a:r>
              <a:rPr lang="pt-BR" dirty="0" err="1"/>
              <a:t>stdlib</a:t>
            </a:r>
            <a:r>
              <a:rPr lang="pt-BR" dirty="0"/>
              <a:t>" vem de standard </a:t>
            </a:r>
            <a:r>
              <a:rPr lang="pt-BR" dirty="0" err="1"/>
              <a:t>library</a:t>
            </a:r>
            <a:r>
              <a:rPr lang="pt-BR" dirty="0"/>
              <a:t> (standard </a:t>
            </a:r>
            <a:r>
              <a:rPr lang="pt-BR" dirty="0" err="1"/>
              <a:t>library</a:t>
            </a:r>
            <a:r>
              <a:rPr lang="pt-BR" dirty="0"/>
              <a:t> é biblioteca padrão em inglês).</a:t>
            </a:r>
          </a:p>
          <a:p>
            <a:endParaRPr lang="pt-BR" dirty="0"/>
          </a:p>
          <a:p>
            <a:r>
              <a:rPr lang="pt-BR" dirty="0" err="1"/>
              <a:t>malloc</a:t>
            </a:r>
            <a:endParaRPr lang="pt-BR" dirty="0"/>
          </a:p>
          <a:p>
            <a:r>
              <a:rPr lang="pt-BR" dirty="0" err="1"/>
              <a:t>free</a:t>
            </a:r>
            <a:endParaRPr lang="pt-BR" dirty="0"/>
          </a:p>
        </p:txBody>
      </p:sp>
    </p:spTree>
    <p:extLst>
      <p:ext uri="{BB962C8B-B14F-4D97-AF65-F5344CB8AC3E}">
        <p14:creationId xmlns:p14="http://schemas.microsoft.com/office/powerpoint/2010/main" val="90157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73F5F-541C-6B3F-02A3-65733557F288}"/>
              </a:ext>
            </a:extLst>
          </p:cNvPr>
          <p:cNvSpPr>
            <a:spLocks noGrp="1"/>
          </p:cNvSpPr>
          <p:nvPr>
            <p:ph type="title"/>
          </p:nvPr>
        </p:nvSpPr>
        <p:spPr/>
        <p:txBody>
          <a:bodyPr/>
          <a:lstStyle/>
          <a:p>
            <a:r>
              <a:rPr lang="pt-BR" dirty="0"/>
              <a:t>#include &lt;</a:t>
            </a:r>
            <a:r>
              <a:rPr lang="pt-BR" dirty="0" err="1"/>
              <a:t>stdio.h</a:t>
            </a:r>
            <a:r>
              <a:rPr lang="pt-BR" dirty="0"/>
              <a:t>&gt;</a:t>
            </a:r>
          </a:p>
        </p:txBody>
      </p:sp>
      <p:sp>
        <p:nvSpPr>
          <p:cNvPr id="3" name="Espaço Reservado para Conteúdo 2">
            <a:extLst>
              <a:ext uri="{FF2B5EF4-FFF2-40B4-BE49-F238E27FC236}">
                <a16:creationId xmlns:a16="http://schemas.microsoft.com/office/drawing/2014/main" id="{E4A2173D-3E7E-C85E-CCC4-3AEB1485E239}"/>
              </a:ext>
            </a:extLst>
          </p:cNvPr>
          <p:cNvSpPr>
            <a:spLocks noGrp="1"/>
          </p:cNvSpPr>
          <p:nvPr>
            <p:ph idx="1"/>
          </p:nvPr>
        </p:nvSpPr>
        <p:spPr/>
        <p:txBody>
          <a:bodyPr>
            <a:normAutofit fontScale="70000" lnSpcReduction="20000"/>
          </a:bodyPr>
          <a:lstStyle/>
          <a:p>
            <a:r>
              <a:rPr lang="pt-BR" dirty="0" err="1"/>
              <a:t>stdio.h</a:t>
            </a:r>
            <a:r>
              <a:rPr lang="pt-BR" dirty="0"/>
              <a:t> é um cabeçalho da biblioteca padrão do C. Seu nome vem da expressão inglesa standard input-output header, que significa "cabeçalho padrão de entrada/saída".</a:t>
            </a:r>
          </a:p>
          <a:p>
            <a:endParaRPr lang="pt-BR" dirty="0"/>
          </a:p>
          <a:p>
            <a:r>
              <a:rPr lang="pt-BR" dirty="0"/>
              <a:t>Abaixo </a:t>
            </a:r>
            <a:r>
              <a:rPr lang="pt-BR"/>
              <a:t>temos 2 </a:t>
            </a:r>
            <a:r>
              <a:rPr lang="pt-BR" dirty="0"/>
              <a:t>funções desta biblioteca que são muito utilizadas:</a:t>
            </a:r>
          </a:p>
          <a:p>
            <a:endParaRPr lang="pt-BR" dirty="0"/>
          </a:p>
          <a:p>
            <a:r>
              <a:rPr lang="pt-BR" dirty="0" err="1"/>
              <a:t>printf</a:t>
            </a:r>
            <a:r>
              <a:rPr lang="pt-BR" dirty="0"/>
              <a:t>() Função usada para imprimir dados na tela</a:t>
            </a:r>
          </a:p>
          <a:p>
            <a:endParaRPr lang="pt-BR" dirty="0"/>
          </a:p>
          <a:p>
            <a:r>
              <a:rPr lang="pt-BR" dirty="0" err="1"/>
              <a:t>scanf</a:t>
            </a:r>
            <a:r>
              <a:rPr lang="pt-BR" dirty="0"/>
              <a:t>() Função usada para capturar dados do usuário</a:t>
            </a:r>
          </a:p>
          <a:p>
            <a:endParaRPr lang="pt-BR" dirty="0"/>
          </a:p>
        </p:txBody>
      </p:sp>
    </p:spTree>
    <p:extLst>
      <p:ext uri="{BB962C8B-B14F-4D97-AF65-F5344CB8AC3E}">
        <p14:creationId xmlns:p14="http://schemas.microsoft.com/office/powerpoint/2010/main" val="371262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C4CC1-1A49-7129-7C72-330A7E506CC3}"/>
              </a:ext>
            </a:extLst>
          </p:cNvPr>
          <p:cNvSpPr>
            <a:spLocks noGrp="1"/>
          </p:cNvSpPr>
          <p:nvPr>
            <p:ph type="title"/>
          </p:nvPr>
        </p:nvSpPr>
        <p:spPr/>
        <p:txBody>
          <a:bodyPr/>
          <a:lstStyle/>
          <a:p>
            <a:r>
              <a:rPr lang="pt-BR" dirty="0"/>
              <a:t>#include &lt;</a:t>
            </a:r>
            <a:r>
              <a:rPr lang="pt-BR" dirty="0" err="1"/>
              <a:t>string.h</a:t>
            </a:r>
            <a:r>
              <a:rPr lang="pt-BR" dirty="0"/>
              <a:t>&gt;</a:t>
            </a:r>
          </a:p>
        </p:txBody>
      </p:sp>
      <p:sp>
        <p:nvSpPr>
          <p:cNvPr id="3" name="Espaço Reservado para Conteúdo 2">
            <a:extLst>
              <a:ext uri="{FF2B5EF4-FFF2-40B4-BE49-F238E27FC236}">
                <a16:creationId xmlns:a16="http://schemas.microsoft.com/office/drawing/2014/main" id="{8C4B8E42-8523-D6B8-A9BB-B351AC0D82A2}"/>
              </a:ext>
            </a:extLst>
          </p:cNvPr>
          <p:cNvSpPr>
            <a:spLocks noGrp="1"/>
          </p:cNvSpPr>
          <p:nvPr>
            <p:ph idx="1"/>
          </p:nvPr>
        </p:nvSpPr>
        <p:spPr/>
        <p:txBody>
          <a:bodyPr>
            <a:normAutofit/>
          </a:bodyPr>
          <a:lstStyle/>
          <a:p>
            <a:r>
              <a:rPr lang="pt-BR" dirty="0" err="1"/>
              <a:t>string.h</a:t>
            </a:r>
            <a:r>
              <a:rPr lang="pt-BR" dirty="0"/>
              <a:t> é um arquivo cabeçalho que fornece funções, macros e definições da biblioteca padrão da linguagem de programação C para manipulação de cadeias de caracteres e regiões de memória. </a:t>
            </a:r>
          </a:p>
          <a:p>
            <a:r>
              <a:rPr lang="pt-BR" dirty="0"/>
              <a:t>	</a:t>
            </a:r>
          </a:p>
        </p:txBody>
      </p:sp>
    </p:spTree>
    <p:extLst>
      <p:ext uri="{BB962C8B-B14F-4D97-AF65-F5344CB8AC3E}">
        <p14:creationId xmlns:p14="http://schemas.microsoft.com/office/powerpoint/2010/main" val="8884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2A471-E27B-221C-0C46-4940A9F4A115}"/>
              </a:ext>
            </a:extLst>
          </p:cNvPr>
          <p:cNvSpPr>
            <a:spLocks noGrp="1"/>
          </p:cNvSpPr>
          <p:nvPr>
            <p:ph type="title"/>
          </p:nvPr>
        </p:nvSpPr>
        <p:spPr/>
        <p:txBody>
          <a:bodyPr/>
          <a:lstStyle/>
          <a:p>
            <a:r>
              <a:rPr lang="pt-BR" dirty="0"/>
              <a:t>#include &lt;</a:t>
            </a:r>
            <a:r>
              <a:rPr lang="pt-BR" dirty="0" err="1"/>
              <a:t>ctype.h</a:t>
            </a:r>
            <a:r>
              <a:rPr lang="pt-BR" dirty="0"/>
              <a:t>&gt;</a:t>
            </a:r>
          </a:p>
        </p:txBody>
      </p:sp>
      <p:sp>
        <p:nvSpPr>
          <p:cNvPr id="3" name="Espaço Reservado para Conteúdo 2">
            <a:extLst>
              <a:ext uri="{FF2B5EF4-FFF2-40B4-BE49-F238E27FC236}">
                <a16:creationId xmlns:a16="http://schemas.microsoft.com/office/drawing/2014/main" id="{144837D6-6F37-B247-45DC-DA5A8619263B}"/>
              </a:ext>
            </a:extLst>
          </p:cNvPr>
          <p:cNvSpPr>
            <a:spLocks noGrp="1"/>
          </p:cNvSpPr>
          <p:nvPr>
            <p:ph idx="1"/>
          </p:nvPr>
        </p:nvSpPr>
        <p:spPr/>
        <p:txBody>
          <a:bodyPr>
            <a:normAutofit fontScale="92500" lnSpcReduction="20000"/>
          </a:bodyPr>
          <a:lstStyle/>
          <a:p>
            <a:r>
              <a:rPr lang="pt-BR" dirty="0"/>
              <a:t>A maioria das funções desta biblioteca serve para classificar caracteres ASCII, ou seja, para dizer se um dado byte representa uma letra, ou um dígito, ou um branco, etc. em código ASCII.  </a:t>
            </a:r>
          </a:p>
          <a:p>
            <a:endParaRPr lang="pt-BR" dirty="0"/>
          </a:p>
          <a:p>
            <a:r>
              <a:rPr lang="pt-BR" dirty="0"/>
              <a:t>O argumento de cada função não é um char mas sim um inteiro positivo ou um EOF. Usualmente, o argumento pertence ao intervalo −1..127.</a:t>
            </a:r>
          </a:p>
        </p:txBody>
      </p:sp>
    </p:spTree>
    <p:extLst>
      <p:ext uri="{BB962C8B-B14F-4D97-AF65-F5344CB8AC3E}">
        <p14:creationId xmlns:p14="http://schemas.microsoft.com/office/powerpoint/2010/main" val="246660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2A471-E27B-221C-0C46-4940A9F4A115}"/>
              </a:ext>
            </a:extLst>
          </p:cNvPr>
          <p:cNvSpPr>
            <a:spLocks noGrp="1"/>
          </p:cNvSpPr>
          <p:nvPr>
            <p:ph type="title"/>
          </p:nvPr>
        </p:nvSpPr>
        <p:spPr/>
        <p:txBody>
          <a:bodyPr/>
          <a:lstStyle/>
          <a:p>
            <a:r>
              <a:rPr lang="pt-BR" dirty="0"/>
              <a:t>#include &lt;</a:t>
            </a:r>
            <a:r>
              <a:rPr lang="pt-BR" dirty="0" err="1"/>
              <a:t>ctype.h</a:t>
            </a:r>
            <a:r>
              <a:rPr lang="pt-BR" dirty="0"/>
              <a:t>&gt;</a:t>
            </a:r>
          </a:p>
        </p:txBody>
      </p:sp>
      <p:sp>
        <p:nvSpPr>
          <p:cNvPr id="3" name="Espaço Reservado para Conteúdo 2">
            <a:extLst>
              <a:ext uri="{FF2B5EF4-FFF2-40B4-BE49-F238E27FC236}">
                <a16:creationId xmlns:a16="http://schemas.microsoft.com/office/drawing/2014/main" id="{144837D6-6F37-B247-45DC-DA5A8619263B}"/>
              </a:ext>
            </a:extLst>
          </p:cNvPr>
          <p:cNvSpPr>
            <a:spLocks noGrp="1"/>
          </p:cNvSpPr>
          <p:nvPr>
            <p:ph idx="1"/>
          </p:nvPr>
        </p:nvSpPr>
        <p:spPr/>
        <p:txBody>
          <a:bodyPr>
            <a:normAutofit fontScale="92500" lnSpcReduction="20000"/>
          </a:bodyPr>
          <a:lstStyle/>
          <a:p>
            <a:r>
              <a:rPr lang="pt-BR" dirty="0" err="1"/>
              <a:t>int</a:t>
            </a:r>
            <a:r>
              <a:rPr lang="pt-BR" dirty="0"/>
              <a:t> </a:t>
            </a:r>
            <a:r>
              <a:rPr lang="pt-BR" dirty="0" err="1"/>
              <a:t>islower</a:t>
            </a:r>
            <a:r>
              <a:rPr lang="pt-BR" dirty="0"/>
              <a:t> (</a:t>
            </a:r>
            <a:r>
              <a:rPr lang="pt-BR" dirty="0" err="1"/>
              <a:t>int</a:t>
            </a:r>
            <a:r>
              <a:rPr lang="pt-BR" dirty="0"/>
              <a:t> c);</a:t>
            </a:r>
          </a:p>
          <a:p>
            <a:r>
              <a:rPr lang="pt-BR" dirty="0" err="1"/>
              <a:t>int</a:t>
            </a:r>
            <a:r>
              <a:rPr lang="pt-BR" dirty="0"/>
              <a:t> </a:t>
            </a:r>
            <a:r>
              <a:rPr lang="pt-BR" dirty="0" err="1"/>
              <a:t>isupper</a:t>
            </a:r>
            <a:r>
              <a:rPr lang="pt-BR" dirty="0"/>
              <a:t> (</a:t>
            </a:r>
            <a:r>
              <a:rPr lang="pt-BR" dirty="0" err="1"/>
              <a:t>int</a:t>
            </a:r>
            <a:r>
              <a:rPr lang="pt-BR" dirty="0"/>
              <a:t> c);</a:t>
            </a:r>
          </a:p>
          <a:p>
            <a:r>
              <a:rPr lang="pt-BR" dirty="0" err="1"/>
              <a:t>int</a:t>
            </a:r>
            <a:r>
              <a:rPr lang="pt-BR" dirty="0"/>
              <a:t> </a:t>
            </a:r>
            <a:r>
              <a:rPr lang="pt-BR" dirty="0" err="1"/>
              <a:t>isalpha</a:t>
            </a:r>
            <a:r>
              <a:rPr lang="pt-BR" dirty="0"/>
              <a:t> (</a:t>
            </a:r>
            <a:r>
              <a:rPr lang="pt-BR" dirty="0" err="1"/>
              <a:t>int</a:t>
            </a:r>
            <a:r>
              <a:rPr lang="pt-BR" dirty="0"/>
              <a:t> c);</a:t>
            </a:r>
          </a:p>
          <a:p>
            <a:r>
              <a:rPr lang="pt-BR" dirty="0" err="1"/>
              <a:t>int</a:t>
            </a:r>
            <a:r>
              <a:rPr lang="pt-BR" dirty="0"/>
              <a:t> </a:t>
            </a:r>
            <a:r>
              <a:rPr lang="pt-BR" dirty="0" err="1"/>
              <a:t>isalnum</a:t>
            </a:r>
            <a:r>
              <a:rPr lang="pt-BR" dirty="0"/>
              <a:t> (</a:t>
            </a:r>
            <a:r>
              <a:rPr lang="pt-BR" dirty="0" err="1"/>
              <a:t>int</a:t>
            </a:r>
            <a:r>
              <a:rPr lang="pt-BR" dirty="0"/>
              <a:t> c);</a:t>
            </a:r>
          </a:p>
          <a:p>
            <a:r>
              <a:rPr lang="pt-BR" dirty="0" err="1"/>
              <a:t>int</a:t>
            </a:r>
            <a:r>
              <a:rPr lang="pt-BR" dirty="0"/>
              <a:t> </a:t>
            </a:r>
            <a:r>
              <a:rPr lang="pt-BR" dirty="0" err="1"/>
              <a:t>toupper</a:t>
            </a:r>
            <a:r>
              <a:rPr lang="pt-BR" dirty="0"/>
              <a:t> (</a:t>
            </a:r>
            <a:r>
              <a:rPr lang="pt-BR" dirty="0" err="1"/>
              <a:t>int</a:t>
            </a:r>
            <a:r>
              <a:rPr lang="pt-BR" dirty="0"/>
              <a:t> c);</a:t>
            </a:r>
          </a:p>
          <a:p>
            <a:r>
              <a:rPr lang="pt-BR" dirty="0" err="1"/>
              <a:t>int</a:t>
            </a:r>
            <a:r>
              <a:rPr lang="pt-BR" dirty="0"/>
              <a:t> </a:t>
            </a:r>
            <a:r>
              <a:rPr lang="pt-BR" dirty="0" err="1"/>
              <a:t>tolower</a:t>
            </a:r>
            <a:r>
              <a:rPr lang="pt-BR" dirty="0"/>
              <a:t> (</a:t>
            </a:r>
            <a:r>
              <a:rPr lang="pt-BR" dirty="0" err="1"/>
              <a:t>int</a:t>
            </a:r>
            <a:r>
              <a:rPr lang="pt-BR" dirty="0"/>
              <a:t> C);</a:t>
            </a:r>
          </a:p>
          <a:p>
            <a:endParaRPr lang="pt-BR" dirty="0"/>
          </a:p>
          <a:p>
            <a:r>
              <a:rPr lang="pt-BR" dirty="0">
                <a:hlinkClick r:id="rId2"/>
              </a:rPr>
              <a:t>https://www.ime.usp.br/~pf/algoritmos/apend/ctype.h.html</a:t>
            </a:r>
            <a:endParaRPr lang="pt-BR" dirty="0"/>
          </a:p>
          <a:p>
            <a:endParaRPr lang="pt-BR" dirty="0"/>
          </a:p>
        </p:txBody>
      </p:sp>
    </p:spTree>
    <p:extLst>
      <p:ext uri="{BB962C8B-B14F-4D97-AF65-F5344CB8AC3E}">
        <p14:creationId xmlns:p14="http://schemas.microsoft.com/office/powerpoint/2010/main" val="203141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20688"/>
            <a:ext cx="8229600" cy="792088"/>
          </a:xfrm>
        </p:spPr>
        <p:txBody>
          <a:bodyPr/>
          <a:lstStyle/>
          <a:p>
            <a:r>
              <a:rPr lang="pt-BR" dirty="0"/>
              <a:t>OBRIGADO</a:t>
            </a:r>
          </a:p>
        </p:txBody>
      </p:sp>
      <p:grpSp>
        <p:nvGrpSpPr>
          <p:cNvPr id="6" name="Grupo 8">
            <a:extLst>
              <a:ext uri="{FF2B5EF4-FFF2-40B4-BE49-F238E27FC236}">
                <a16:creationId xmlns:a16="http://schemas.microsoft.com/office/drawing/2014/main" id="{2972A65D-CA5A-46C8-B1C7-D9EAE5596942}"/>
              </a:ext>
            </a:extLst>
          </p:cNvPr>
          <p:cNvGrpSpPr/>
          <p:nvPr/>
        </p:nvGrpSpPr>
        <p:grpSpPr>
          <a:xfrm>
            <a:off x="1627464" y="4149080"/>
            <a:ext cx="6456515" cy="676671"/>
            <a:chOff x="2543924" y="4509120"/>
            <a:chExt cx="6456515" cy="676671"/>
          </a:xfrm>
        </p:grpSpPr>
        <p:pic>
          <p:nvPicPr>
            <p:cNvPr id="7" name="Picture 4" descr="Resultado de imagem para icone www">
              <a:extLst>
                <a:ext uri="{FF2B5EF4-FFF2-40B4-BE49-F238E27FC236}">
                  <a16:creationId xmlns:a16="http://schemas.microsoft.com/office/drawing/2014/main" id="{CD97FD2B-4563-4328-AE41-562A805CB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3924" y="4509120"/>
              <a:ext cx="735664" cy="676671"/>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8CC1F0EB-8B5F-430F-861B-0D7006737780}"/>
                </a:ext>
              </a:extLst>
            </p:cNvPr>
            <p:cNvSpPr/>
            <p:nvPr/>
          </p:nvSpPr>
          <p:spPr>
            <a:xfrm>
              <a:off x="3419872" y="4509120"/>
              <a:ext cx="5580567" cy="646331"/>
            </a:xfrm>
            <a:prstGeom prst="rect">
              <a:avLst/>
            </a:prstGeom>
          </p:spPr>
          <p:txBody>
            <a:bodyPr wrap="none">
              <a:spAutoFit/>
            </a:bodyPr>
            <a:lstStyle/>
            <a:p>
              <a:r>
                <a:rPr lang="pt-BR" sz="3600" dirty="0">
                  <a:solidFill>
                    <a:schemeClr val="tx1">
                      <a:lumMod val="95000"/>
                      <a:lumOff val="5000"/>
                    </a:schemeClr>
                  </a:solidFill>
                </a:rPr>
                <a:t>https://aula.olianijr.com.br</a:t>
              </a:r>
            </a:p>
          </p:txBody>
        </p:sp>
      </p:grpSp>
      <p:grpSp>
        <p:nvGrpSpPr>
          <p:cNvPr id="11" name="Grupo 11">
            <a:extLst>
              <a:ext uri="{FF2B5EF4-FFF2-40B4-BE49-F238E27FC236}">
                <a16:creationId xmlns:a16="http://schemas.microsoft.com/office/drawing/2014/main" id="{F0ED5D34-5F89-40DC-807D-A11C30923A9C}"/>
              </a:ext>
            </a:extLst>
          </p:cNvPr>
          <p:cNvGrpSpPr/>
          <p:nvPr/>
        </p:nvGrpSpPr>
        <p:grpSpPr>
          <a:xfrm>
            <a:off x="1259632" y="2666174"/>
            <a:ext cx="6840760" cy="1200328"/>
            <a:chOff x="775221" y="5003196"/>
            <a:chExt cx="4090199" cy="699607"/>
          </a:xfrm>
        </p:grpSpPr>
        <p:pic>
          <p:nvPicPr>
            <p:cNvPr id="12" name="Picture 6" descr="Resultado de imagem para icone email">
              <a:extLst>
                <a:ext uri="{FF2B5EF4-FFF2-40B4-BE49-F238E27FC236}">
                  <a16:creationId xmlns:a16="http://schemas.microsoft.com/office/drawing/2014/main" id="{FB16F60B-0E08-4CBE-9750-B11709BFF05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030" b="11355"/>
            <a:stretch/>
          </p:blipFill>
          <p:spPr bwMode="auto">
            <a:xfrm>
              <a:off x="775221" y="5023544"/>
              <a:ext cx="466563" cy="359894"/>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F3DCAFF8-A9AE-471C-A277-CCFB8C8624AF}"/>
                </a:ext>
              </a:extLst>
            </p:cNvPr>
            <p:cNvSpPr txBox="1"/>
            <p:nvPr/>
          </p:nvSpPr>
          <p:spPr>
            <a:xfrm>
              <a:off x="1366155" y="5003196"/>
              <a:ext cx="3499265" cy="699607"/>
            </a:xfrm>
            <a:prstGeom prst="rect">
              <a:avLst/>
            </a:prstGeom>
            <a:noFill/>
            <a:ln>
              <a:noFill/>
            </a:ln>
          </p:spPr>
          <p:txBody>
            <a:bodyPr wrap="square" rtlCol="0">
              <a:spAutoFit/>
            </a:bodyPr>
            <a:lstStyle/>
            <a:p>
              <a:r>
                <a:rPr lang="pt-BR" sz="3600" dirty="0"/>
                <a:t>santo.oliani@fatectq.edu.br</a:t>
              </a:r>
            </a:p>
          </p:txBody>
        </p:sp>
      </p:grpSp>
    </p:spTree>
    <p:extLst>
      <p:ext uri="{BB962C8B-B14F-4D97-AF65-F5344CB8AC3E}">
        <p14:creationId xmlns:p14="http://schemas.microsoft.com/office/powerpoint/2010/main" val="74056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o">
  <a:themeElements>
    <a:clrScheme name="Ex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452</TotalTime>
  <Words>442</Words>
  <Application>Microsoft Office PowerPoint</Application>
  <PresentationFormat>Apresentação na tela (4:3)</PresentationFormat>
  <Paragraphs>49</Paragraphs>
  <Slides>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Arial</vt:lpstr>
      <vt:lpstr>Calibri</vt:lpstr>
      <vt:lpstr>Courier New</vt:lpstr>
      <vt:lpstr>Palatino Linotype</vt:lpstr>
      <vt:lpstr>Times New Roman</vt:lpstr>
      <vt:lpstr>Executivo</vt:lpstr>
      <vt:lpstr>ESTRUTURAS DE DADOS</vt:lpstr>
      <vt:lpstr>Apresentação do PowerPoint</vt:lpstr>
      <vt:lpstr>#include &lt;conio.h&gt;</vt:lpstr>
      <vt:lpstr>#include &lt;stdlib.h&gt;</vt:lpstr>
      <vt:lpstr>#include &lt;stdio.h&gt;</vt:lpstr>
      <vt:lpstr>#include &lt;string.h&gt;</vt:lpstr>
      <vt:lpstr>#include &lt;ctype.h&gt;</vt:lpstr>
      <vt:lpstr>#include &lt;ctype.h&gt;</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Juninho</dc:creator>
  <cp:lastModifiedBy>SANTO OLIANI JUNIOR</cp:lastModifiedBy>
  <cp:revision>58</cp:revision>
  <dcterms:created xsi:type="dcterms:W3CDTF">2017-04-17T23:06:49Z</dcterms:created>
  <dcterms:modified xsi:type="dcterms:W3CDTF">2023-02-27T20:24:57Z</dcterms:modified>
</cp:coreProperties>
</file>