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7" r:id="rId3"/>
    <p:sldId id="298" r:id="rId4"/>
    <p:sldId id="299" r:id="rId5"/>
    <p:sldId id="293" r:id="rId6"/>
    <p:sldId id="294" r:id="rId7"/>
    <p:sldId id="295" r:id="rId8"/>
    <p:sldId id="261" r:id="rId9"/>
    <p:sldId id="262" r:id="rId10"/>
    <p:sldId id="263" r:id="rId11"/>
    <p:sldId id="264" r:id="rId12"/>
    <p:sldId id="265" r:id="rId13"/>
    <p:sldId id="266" r:id="rId14"/>
    <p:sldId id="26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F971AC-F3B2-4406-92CD-162928A04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147B98-6023-4658-ACE4-B7AB050F8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521B-8610-49F1-A90A-E97E21FF13E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643DA9-49E1-4C7D-91A8-370FBD5327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D6154F-D1CD-42C8-9CB3-ABEB8D8C0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FF2F-36CF-4319-AF4D-B1F310F54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6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A295-F496-498A-ADA2-2530E426FC8A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D099-828C-47A2-87D3-0EAFD4C8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43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FB3F81E2-DBB8-4BDB-8E9C-D6AE851A47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8">
            <a:extLst>
              <a:ext uri="{FF2B5EF4-FFF2-40B4-BE49-F238E27FC236}">
                <a16:creationId xmlns:a16="http://schemas.microsoft.com/office/drawing/2014/main" id="{5BB3A285-D53E-41D6-9894-457532932BCA}"/>
              </a:ext>
            </a:extLst>
          </p:cNvPr>
          <p:cNvSpPr/>
          <p:nvPr userDrawn="1"/>
        </p:nvSpPr>
        <p:spPr>
          <a:xfrm>
            <a:off x="251520" y="116632"/>
            <a:ext cx="8640960" cy="6741368"/>
          </a:xfrm>
          <a:prstGeom prst="roundRect">
            <a:avLst>
              <a:gd name="adj" fmla="val 6623"/>
            </a:avLst>
          </a:prstGeom>
          <a:solidFill>
            <a:schemeClr val="lt1">
              <a:alpha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4" y="1927373"/>
            <a:ext cx="8229600" cy="459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26198" y="6525344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val 6"/>
          <p:cNvSpPr/>
          <p:nvPr userDrawn="1"/>
        </p:nvSpPr>
        <p:spPr>
          <a:xfrm>
            <a:off x="499106" y="6525893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1">
              <a:lumMod val="95000"/>
              <a:lumOff val="5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173"/>
            <a:ext cx="9144000" cy="1008112"/>
          </a:xfrm>
        </p:spPr>
        <p:txBody>
          <a:bodyPr/>
          <a:lstStyle/>
          <a:p>
            <a:r>
              <a:rPr lang="pt-BR" sz="4800" dirty="0"/>
              <a:t>ESTRUTURAS DE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E079A78-45C7-2BAA-A62B-A64BDDAB111B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379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pt-BR" sz="4000" dirty="0"/>
              <a:t>ESTRUTURAS EM C</a:t>
            </a:r>
          </a:p>
        </p:txBody>
      </p:sp>
      <p:grpSp>
        <p:nvGrpSpPr>
          <p:cNvPr id="7" name="Grupo 8">
            <a:extLst>
              <a:ext uri="{FF2B5EF4-FFF2-40B4-BE49-F238E27FC236}">
                <a16:creationId xmlns:a16="http://schemas.microsoft.com/office/drawing/2014/main" id="{9A3AFB91-6811-E240-0DF8-1DFE92AF2A63}"/>
              </a:ext>
            </a:extLst>
          </p:cNvPr>
          <p:cNvGrpSpPr/>
          <p:nvPr/>
        </p:nvGrpSpPr>
        <p:grpSpPr>
          <a:xfrm>
            <a:off x="4211960" y="6111086"/>
            <a:ext cx="3771724" cy="418641"/>
            <a:chOff x="2752156" y="4622141"/>
            <a:chExt cx="3771724" cy="418641"/>
          </a:xfrm>
        </p:grpSpPr>
        <p:pic>
          <p:nvPicPr>
            <p:cNvPr id="8" name="Picture 4" descr="Resultado de imagem para icone www">
              <a:extLst>
                <a:ext uri="{FF2B5EF4-FFF2-40B4-BE49-F238E27FC236}">
                  <a16:creationId xmlns:a16="http://schemas.microsoft.com/office/drawing/2014/main" id="{8896AFDB-566E-DD12-6020-8296529E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56" y="4623788"/>
              <a:ext cx="453348" cy="41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7DE3683-D214-9CAA-1575-76A0E09B2009}"/>
                </a:ext>
              </a:extLst>
            </p:cNvPr>
            <p:cNvSpPr/>
            <p:nvPr/>
          </p:nvSpPr>
          <p:spPr>
            <a:xfrm>
              <a:off x="3343779" y="4622141"/>
              <a:ext cx="31801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https://aula.olianijr.com.br</a:t>
              </a:r>
            </a:p>
          </p:txBody>
        </p:sp>
      </p:grpSp>
      <p:grpSp>
        <p:nvGrpSpPr>
          <p:cNvPr id="10" name="Grupo 11">
            <a:extLst>
              <a:ext uri="{FF2B5EF4-FFF2-40B4-BE49-F238E27FC236}">
                <a16:creationId xmlns:a16="http://schemas.microsoft.com/office/drawing/2014/main" id="{57C98A29-C4DF-5168-745A-C6F50FF49F1C}"/>
              </a:ext>
            </a:extLst>
          </p:cNvPr>
          <p:cNvGrpSpPr/>
          <p:nvPr/>
        </p:nvGrpSpPr>
        <p:grpSpPr>
          <a:xfrm>
            <a:off x="4211960" y="5330661"/>
            <a:ext cx="6444060" cy="416993"/>
            <a:chOff x="998718" y="5086889"/>
            <a:chExt cx="3853006" cy="243043"/>
          </a:xfrm>
        </p:grpSpPr>
        <p:pic>
          <p:nvPicPr>
            <p:cNvPr id="11" name="Picture 6" descr="Resultado de imagem para icone email">
              <a:extLst>
                <a:ext uri="{FF2B5EF4-FFF2-40B4-BE49-F238E27FC236}">
                  <a16:creationId xmlns:a16="http://schemas.microsoft.com/office/drawing/2014/main" id="{0217717E-6C74-6353-9431-4CF2E06E8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998718" y="5086889"/>
              <a:ext cx="315079" cy="24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04378E-4E85-EBC5-A5D6-D0EAC7F75BBD}"/>
                </a:ext>
              </a:extLst>
            </p:cNvPr>
            <p:cNvSpPr txBox="1"/>
            <p:nvPr/>
          </p:nvSpPr>
          <p:spPr>
            <a:xfrm>
              <a:off x="1352459" y="5086889"/>
              <a:ext cx="3499265" cy="233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santo.oliani@fatectq.edu.br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5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4944-DE63-D774-2D98-B3B5913E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E04C0A-E9E7-8E3C-7FEB-546E9AB4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00808"/>
            <a:ext cx="6192688" cy="4449227"/>
          </a:xfrm>
        </p:spPr>
      </p:pic>
    </p:spTree>
    <p:extLst>
      <p:ext uri="{BB962C8B-B14F-4D97-AF65-F5344CB8AC3E}">
        <p14:creationId xmlns:p14="http://schemas.microsoft.com/office/powerpoint/2010/main" val="19070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6AC-99A3-1D64-88DE-74A977C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9629C5-6EDC-B9A0-19B1-44F5D604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28800"/>
            <a:ext cx="5832648" cy="4277275"/>
          </a:xfrm>
        </p:spPr>
      </p:pic>
    </p:spTree>
    <p:extLst>
      <p:ext uri="{BB962C8B-B14F-4D97-AF65-F5344CB8AC3E}">
        <p14:creationId xmlns:p14="http://schemas.microsoft.com/office/powerpoint/2010/main" val="128268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6AC-99A3-1D64-88DE-74A977C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Do..</a:t>
            </a:r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7363D8F-DC35-B02E-2E23-DF07AFBB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84784"/>
            <a:ext cx="6827044" cy="4752528"/>
          </a:xfrm>
        </p:spPr>
      </p:pic>
    </p:spTree>
    <p:extLst>
      <p:ext uri="{BB962C8B-B14F-4D97-AF65-F5344CB8AC3E}">
        <p14:creationId xmlns:p14="http://schemas.microsoft.com/office/powerpoint/2010/main" val="196197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85FF82E-C093-E485-F322-D7CFCF2F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2" y="2016053"/>
            <a:ext cx="8426883" cy="33466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10BE87-1A1C-4BCE-0683-529C6C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com 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4614F-D103-0862-CC2D-92EB24D1A88A}"/>
              </a:ext>
            </a:extLst>
          </p:cNvPr>
          <p:cNvSpPr txBox="1"/>
          <p:nvPr/>
        </p:nvSpPr>
        <p:spPr>
          <a:xfrm>
            <a:off x="6195450" y="2598003"/>
            <a:ext cx="2794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Descobrir tamanho</a:t>
            </a:r>
          </a:p>
          <a:p>
            <a:pPr algn="ctr"/>
            <a:r>
              <a:rPr lang="pt-BR" sz="2400" dirty="0"/>
              <a:t>Do vetor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51C249-2A4D-C643-7C24-7137346F7490}"/>
              </a:ext>
            </a:extLst>
          </p:cNvPr>
          <p:cNvSpPr txBox="1"/>
          <p:nvPr/>
        </p:nvSpPr>
        <p:spPr>
          <a:xfrm>
            <a:off x="2797463" y="4293096"/>
            <a:ext cx="356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Exibir conteúdo do vetor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08243E39-F9AB-D0A8-BF06-01312F6B6C68}"/>
              </a:ext>
            </a:extLst>
          </p:cNvPr>
          <p:cNvSpPr/>
          <p:nvPr/>
        </p:nvSpPr>
        <p:spPr>
          <a:xfrm>
            <a:off x="5868144" y="2470499"/>
            <a:ext cx="288032" cy="121468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3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grpSp>
        <p:nvGrpSpPr>
          <p:cNvPr id="6" name="Grupo 8">
            <a:extLst>
              <a:ext uri="{FF2B5EF4-FFF2-40B4-BE49-F238E27FC236}">
                <a16:creationId xmlns:a16="http://schemas.microsoft.com/office/drawing/2014/main" id="{2972A65D-CA5A-46C8-B1C7-D9EAE5596942}"/>
              </a:ext>
            </a:extLst>
          </p:cNvPr>
          <p:cNvGrpSpPr/>
          <p:nvPr/>
        </p:nvGrpSpPr>
        <p:grpSpPr>
          <a:xfrm>
            <a:off x="1627464" y="4149080"/>
            <a:ext cx="5465859" cy="676671"/>
            <a:chOff x="2543924" y="4509120"/>
            <a:chExt cx="5465859" cy="676671"/>
          </a:xfrm>
        </p:grpSpPr>
        <p:pic>
          <p:nvPicPr>
            <p:cNvPr id="7" name="Picture 4" descr="Resultado de imagem para icone www">
              <a:extLst>
                <a:ext uri="{FF2B5EF4-FFF2-40B4-BE49-F238E27FC236}">
                  <a16:creationId xmlns:a16="http://schemas.microsoft.com/office/drawing/2014/main" id="{CD97FD2B-4563-4328-AE41-562A805CB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24" y="4509120"/>
              <a:ext cx="735664" cy="6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CC1F0EB-8B5F-430F-861B-0D7006737780}"/>
                </a:ext>
              </a:extLst>
            </p:cNvPr>
            <p:cNvSpPr/>
            <p:nvPr/>
          </p:nvSpPr>
          <p:spPr>
            <a:xfrm>
              <a:off x="3419872" y="4509120"/>
              <a:ext cx="45899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https://olianijr.com.br</a:t>
              </a:r>
            </a:p>
          </p:txBody>
        </p:sp>
      </p:grpSp>
      <p:grpSp>
        <p:nvGrpSpPr>
          <p:cNvPr id="11" name="Grupo 11">
            <a:extLst>
              <a:ext uri="{FF2B5EF4-FFF2-40B4-BE49-F238E27FC236}">
                <a16:creationId xmlns:a16="http://schemas.microsoft.com/office/drawing/2014/main" id="{F0ED5D34-5F89-40DC-807D-A11C30923A9C}"/>
              </a:ext>
            </a:extLst>
          </p:cNvPr>
          <p:cNvGrpSpPr/>
          <p:nvPr/>
        </p:nvGrpSpPr>
        <p:grpSpPr>
          <a:xfrm>
            <a:off x="1259632" y="2666181"/>
            <a:ext cx="6449319" cy="1200329"/>
            <a:chOff x="775221" y="5003196"/>
            <a:chExt cx="4090199" cy="699607"/>
          </a:xfrm>
        </p:grpSpPr>
        <p:pic>
          <p:nvPicPr>
            <p:cNvPr id="12" name="Picture 6" descr="Resultado de imagem para icone email">
              <a:extLst>
                <a:ext uri="{FF2B5EF4-FFF2-40B4-BE49-F238E27FC236}">
                  <a16:creationId xmlns:a16="http://schemas.microsoft.com/office/drawing/2014/main" id="{FB16F60B-0E08-4CBE-9750-B11709BFF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775221" y="5023544"/>
              <a:ext cx="466563" cy="359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3DCAFF8-A9AE-471C-A277-CCFB8C8624AF}"/>
                </a:ext>
              </a:extLst>
            </p:cNvPr>
            <p:cNvSpPr txBox="1"/>
            <p:nvPr/>
          </p:nvSpPr>
          <p:spPr>
            <a:xfrm>
              <a:off x="1366155" y="5003196"/>
              <a:ext cx="3499265" cy="699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professor@olianijr.com.br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5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3FC4B-D649-03F1-25B6-D47F022E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C98E92B-AC5A-DB9E-6A18-28CA8981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33999"/>
              </p:ext>
            </p:extLst>
          </p:nvPr>
        </p:nvGraphicFramePr>
        <p:xfrm>
          <a:off x="981945" y="1412776"/>
          <a:ext cx="7200798" cy="48812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0266">
                  <a:extLst>
                    <a:ext uri="{9D8B030D-6E8A-4147-A177-3AD203B41FA5}">
                      <a16:colId xmlns:a16="http://schemas.microsoft.com/office/drawing/2014/main" val="59517836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1748564308"/>
                    </a:ext>
                  </a:extLst>
                </a:gridCol>
                <a:gridCol w="3000333">
                  <a:extLst>
                    <a:ext uri="{9D8B030D-6E8A-4147-A177-3AD203B41FA5}">
                      <a16:colId xmlns:a16="http://schemas.microsoft.com/office/drawing/2014/main" val="1812338294"/>
                    </a:ext>
                  </a:extLst>
                </a:gridCol>
              </a:tblGrid>
              <a:tr h="456399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Sequência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Bytes ocupados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Faixa (ou intervalo)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407486234"/>
                  </a:ext>
                </a:extLst>
              </a:tr>
              <a:tr h="1004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short 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signed 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signed short int</a:t>
                      </a:r>
                      <a:br>
                        <a:rPr lang="en-US" sz="1100" b="1" dirty="0"/>
                      </a:br>
                      <a:r>
                        <a:rPr lang="en-US" sz="1100" b="1" dirty="0" err="1"/>
                        <a:t>wchat_t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signed </a:t>
                      </a:r>
                      <a:r>
                        <a:rPr lang="en-US" sz="1100" b="1" dirty="0" err="1"/>
                        <a:t>wchar_t</a:t>
                      </a:r>
                      <a:endParaRPr lang="en-US" sz="1100" b="1" dirty="0"/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2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-32.768 a 32.767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830824631"/>
                  </a:ext>
                </a:extLst>
              </a:tr>
              <a:tr h="593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unsigned short 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unsigned </a:t>
                      </a:r>
                      <a:r>
                        <a:rPr lang="en-US" sz="1100" b="1" dirty="0" err="1"/>
                        <a:t>wchar_t</a:t>
                      </a:r>
                      <a:endParaRPr lang="en-US" sz="1100" b="1" dirty="0"/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2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 a 65.535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402679862"/>
                  </a:ext>
                </a:extLst>
              </a:tr>
              <a:tr h="7302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long 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signed long int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4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-2.147.483.648 até 2.147.483.647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23897779"/>
                  </a:ext>
                </a:extLst>
              </a:tr>
              <a:tr h="593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unsigned int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unsigned long int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0 a 4.294.967.295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408132765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char</a:t>
                      </a:r>
                      <a:br>
                        <a:rPr lang="pt-BR" sz="1100" b="1" dirty="0"/>
                      </a:br>
                      <a:r>
                        <a:rPr lang="pt-BR" sz="1100" b="1" dirty="0" err="1"/>
                        <a:t>signed</a:t>
                      </a:r>
                      <a:r>
                        <a:rPr lang="pt-BR" sz="1100" b="1" dirty="0"/>
                        <a:t> char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-128 a 127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4147117815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unsigned char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0 a 255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1040786019"/>
                  </a:ext>
                </a:extLst>
              </a:tr>
              <a:tr h="185887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bool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true ou false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918281129"/>
                  </a:ext>
                </a:extLst>
              </a:tr>
              <a:tr h="185887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float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1,2e-38 a 3,4e+38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38517639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double</a:t>
                      </a:r>
                      <a:br>
                        <a:rPr lang="pt-BR" sz="1100" b="1"/>
                      </a:br>
                      <a:r>
                        <a:rPr lang="pt-BR" sz="1100" b="1"/>
                        <a:t>long float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8</a:t>
                      </a:r>
                    </a:p>
                  </a:txBody>
                  <a:tcPr marL="44635" marR="44635" marT="22317" marB="22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2,2e-308 a 1,8e+308</a:t>
                      </a:r>
                    </a:p>
                  </a:txBody>
                  <a:tcPr marL="44635" marR="44635" marT="22317" marB="22317" anchor="ctr"/>
                </a:tc>
                <a:extLst>
                  <a:ext uri="{0D108BD9-81ED-4DB2-BD59-A6C34878D82A}">
                    <a16:rowId xmlns:a16="http://schemas.microsoft.com/office/drawing/2014/main" val="29202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AE98-B15F-DED7-BD62-88C0437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</a:t>
            </a:r>
            <a:r>
              <a:rPr lang="pt-BR" dirty="0" err="1"/>
              <a:t>printF</a:t>
            </a:r>
            <a:r>
              <a:rPr lang="pt-BR" dirty="0"/>
              <a:t>() %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0A92AE7-B8C2-B4C3-5271-0AF7CBB5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1522"/>
              </p:ext>
            </p:extLst>
          </p:nvPr>
        </p:nvGraphicFramePr>
        <p:xfrm>
          <a:off x="971600" y="1628800"/>
          <a:ext cx="7488832" cy="4608000"/>
        </p:xfrm>
        <a:graphic>
          <a:graphicData uri="http://schemas.openxmlformats.org/drawingml/2006/table">
            <a:tbl>
              <a:tblPr/>
              <a:tblGrid>
                <a:gridCol w="1081840">
                  <a:extLst>
                    <a:ext uri="{9D8B030D-6E8A-4147-A177-3AD203B41FA5}">
                      <a16:colId xmlns:a16="http://schemas.microsoft.com/office/drawing/2014/main" val="2232732411"/>
                    </a:ext>
                  </a:extLst>
                </a:gridCol>
                <a:gridCol w="6406992">
                  <a:extLst>
                    <a:ext uri="{9D8B030D-6E8A-4147-A177-3AD203B41FA5}">
                      <a16:colId xmlns:a16="http://schemas.microsoft.com/office/drawing/2014/main" val="1551055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  <a:endParaRPr lang="pt-BR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51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%c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caractere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730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inteiro em formato decimal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93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%i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inteiro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29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%e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número em notação científica (com e minúsculo)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345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%E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número em notação científica (com E maiúsculo)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65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ponto flutuante em formato decimal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699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%g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 %e ou %f, o que for menor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4952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%G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mesmo que %g, só que um E maiúsculo é usado se o formato %e for escolhido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967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%o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número em notação octal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075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%s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uma </a:t>
                      </a:r>
                      <a:r>
                        <a:rPr lang="pt-B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45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%u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decimal sem sinal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90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%x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número em hexadecimal com letras minúsculas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2271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%X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número em hexadecimal com letras maiúsculas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508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%%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sinal de %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5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%p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Exibe um ponteiro</a:t>
                      </a:r>
                    </a:p>
                  </a:txBody>
                  <a:tcPr marL="38987" marR="389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4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7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AE98-B15F-DED7-BD62-88C0437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</a:t>
            </a:r>
            <a:r>
              <a:rPr lang="pt-BR" dirty="0" err="1"/>
              <a:t>scanf</a:t>
            </a:r>
            <a:r>
              <a:rPr lang="pt-BR" dirty="0"/>
              <a:t>() %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D2B6EF-73E4-DB23-C379-F5E0C97E2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10392"/>
              </p:ext>
            </p:extLst>
          </p:nvPr>
        </p:nvGraphicFramePr>
        <p:xfrm>
          <a:off x="1043608" y="1844824"/>
          <a:ext cx="6768000" cy="432000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3984397920"/>
                    </a:ext>
                  </a:extLst>
                </a:gridCol>
                <a:gridCol w="4895792">
                  <a:extLst>
                    <a:ext uri="{9D8B030D-6E8A-4147-A177-3AD203B41FA5}">
                      <a16:colId xmlns:a16="http://schemas.microsoft.com/office/drawing/2014/main" val="54010425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95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%c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único caractere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361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inteiro em formato decimal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969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%i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inteiro em formato decimal (não pode ser octal ou hexadecimal)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23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%u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decimal sem sinal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51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%e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número em ponto flutuante com sinal opcional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108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número em ponto flutuante com ponto opcional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86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número em ponto flutuante com expoente opcional (</a:t>
                      </a:r>
                      <a:r>
                        <a:rPr lang="pt-B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088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número em base octal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864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uma </a:t>
                      </a:r>
                      <a:r>
                        <a:rPr lang="pt-B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675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%x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número em base hexadecimal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90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%p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um ponteiro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3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ARITMÉTICOS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B64710-F66E-4018-B9E5-D6FF3308D633}"/>
              </a:ext>
            </a:extLst>
          </p:cNvPr>
          <p:cNvGraphicFramePr>
            <a:graphicFrameLocks noGrp="1"/>
          </p:cNvGraphicFramePr>
          <p:nvPr/>
        </p:nvGraphicFramePr>
        <p:xfrm>
          <a:off x="1086063" y="2488998"/>
          <a:ext cx="6888062" cy="34747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95973">
                  <a:extLst>
                    <a:ext uri="{9D8B030D-6E8A-4147-A177-3AD203B41FA5}">
                      <a16:colId xmlns:a16="http://schemas.microsoft.com/office/drawing/2014/main" val="4037942307"/>
                    </a:ext>
                  </a:extLst>
                </a:gridCol>
                <a:gridCol w="2295973">
                  <a:extLst>
                    <a:ext uri="{9D8B030D-6E8A-4147-A177-3AD203B41FA5}">
                      <a16:colId xmlns:a16="http://schemas.microsoft.com/office/drawing/2014/main" val="120121765"/>
                    </a:ext>
                  </a:extLst>
                </a:gridCol>
                <a:gridCol w="2296116">
                  <a:extLst>
                    <a:ext uri="{9D8B030D-6E8A-4147-A177-3AD203B41FA5}">
                      <a16:colId xmlns:a16="http://schemas.microsoft.com/office/drawing/2014/main" val="2047912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Operador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Descrição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Exemplo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09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+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Adição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 + B = 30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526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–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Subtração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 – B = -10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697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*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Multiplicação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 * B = 200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0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/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Divisão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B / A = 2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31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%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Módulo (resto da divisão)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B % A = 0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687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++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Incremento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A++ = 11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9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—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Decremento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A– = 9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7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DE ATRIBUIÇÃO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1E99848-E32D-4E76-B1B2-0BF5B882199B}"/>
              </a:ext>
            </a:extLst>
          </p:cNvPr>
          <p:cNvGraphicFramePr>
            <a:graphicFrameLocks noGrp="1"/>
          </p:cNvGraphicFramePr>
          <p:nvPr/>
        </p:nvGraphicFramePr>
        <p:xfrm>
          <a:off x="626384" y="2102128"/>
          <a:ext cx="7891232" cy="42062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30356">
                  <a:extLst>
                    <a:ext uri="{9D8B030D-6E8A-4147-A177-3AD203B41FA5}">
                      <a16:colId xmlns:a16="http://schemas.microsoft.com/office/drawing/2014/main" val="719691781"/>
                    </a:ext>
                  </a:extLst>
                </a:gridCol>
                <a:gridCol w="2630356">
                  <a:extLst>
                    <a:ext uri="{9D8B030D-6E8A-4147-A177-3AD203B41FA5}">
                      <a16:colId xmlns:a16="http://schemas.microsoft.com/office/drawing/2014/main" val="464948743"/>
                    </a:ext>
                  </a:extLst>
                </a:gridCol>
                <a:gridCol w="2630520">
                  <a:extLst>
                    <a:ext uri="{9D8B030D-6E8A-4147-A177-3AD203B41FA5}">
                      <a16:colId xmlns:a16="http://schemas.microsoft.com/office/drawing/2014/main" val="124055143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Operador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Exemplo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62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Atribuição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= A + B atribui o valor de A + B em C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911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+=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soma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C += A equivale a C = C + A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4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-=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subtração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C -= A equivale a C = C – A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6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*=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multiplicação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*= A equivale a C = C *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6664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/=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divisão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/= A equivale a C = C /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3852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%=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Atribuição de resto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%= A equivale a C = C %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6936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6180AD7-A88F-4A4E-ACAA-B90C401B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3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LÓGICOS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1E99848-E32D-4E76-B1B2-0BF5B8821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5439"/>
              </p:ext>
            </p:extLst>
          </p:nvPr>
        </p:nvGraphicFramePr>
        <p:xfrm>
          <a:off x="636728" y="2276872"/>
          <a:ext cx="7891232" cy="3291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30356">
                  <a:extLst>
                    <a:ext uri="{9D8B030D-6E8A-4147-A177-3AD203B41FA5}">
                      <a16:colId xmlns:a16="http://schemas.microsoft.com/office/drawing/2014/main" val="719691781"/>
                    </a:ext>
                  </a:extLst>
                </a:gridCol>
                <a:gridCol w="2630356">
                  <a:extLst>
                    <a:ext uri="{9D8B030D-6E8A-4147-A177-3AD203B41FA5}">
                      <a16:colId xmlns:a16="http://schemas.microsoft.com/office/drawing/2014/main" val="464948743"/>
                    </a:ext>
                  </a:extLst>
                </a:gridCol>
                <a:gridCol w="2630520">
                  <a:extLst>
                    <a:ext uri="{9D8B030D-6E8A-4147-A177-3AD203B41FA5}">
                      <a16:colId xmlns:a16="http://schemas.microsoft.com/office/drawing/2014/main" val="124055143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Operador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Exemplo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62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==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 == B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911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Maior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99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198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Maior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8300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Menor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&lt;=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575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 &amp;&amp; A &gt;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4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 || A &gt;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6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Diferente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  <a:latin typeface="Ubuntu" panose="020B0504030602030204" pitchFamily="34" charset="0"/>
                        </a:rPr>
                        <a:t>A != B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73133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6180AD7-A88F-4A4E-ACAA-B90C401B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090EB7-F382-4491-DAAE-EB73414B70D0}"/>
              </a:ext>
            </a:extLst>
          </p:cNvPr>
          <p:cNvSpPr txBox="1">
            <a:spLocks/>
          </p:cNvSpPr>
          <p:nvPr/>
        </p:nvSpPr>
        <p:spPr>
          <a:xfrm>
            <a:off x="1581428" y="5157192"/>
            <a:ext cx="60018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4400" dirty="0"/>
              <a:t>Resultado: </a:t>
            </a:r>
            <a:r>
              <a:rPr lang="pt-BR" sz="4400" dirty="0" err="1"/>
              <a:t>true</a:t>
            </a:r>
            <a:r>
              <a:rPr lang="pt-BR" sz="4400" dirty="0"/>
              <a:t> / false</a:t>
            </a:r>
          </a:p>
        </p:txBody>
      </p:sp>
    </p:spTree>
    <p:extLst>
      <p:ext uri="{BB962C8B-B14F-4D97-AF65-F5344CB8AC3E}">
        <p14:creationId xmlns:p14="http://schemas.microsoft.com/office/powerpoint/2010/main" val="35683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16A8-0101-6ED7-5A94-0868D55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504CF-AC27-C6FD-FB08-DB2B3CAA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624736" cy="5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16A8-0101-6ED7-5A94-0868D55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(se um n é par)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E1D4C2-2D3C-633F-3AC1-5B5F66CF9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"/>
          <a:stretch/>
        </p:blipFill>
        <p:spPr>
          <a:xfrm>
            <a:off x="971600" y="1700808"/>
            <a:ext cx="6104619" cy="42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8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808</TotalTime>
  <Words>639</Words>
  <Application>Microsoft Office PowerPoint</Application>
  <PresentationFormat>Apresentação na tela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Palatino Linotype</vt:lpstr>
      <vt:lpstr>Times New Roman</vt:lpstr>
      <vt:lpstr>Ubuntu</vt:lpstr>
      <vt:lpstr>Executivo</vt:lpstr>
      <vt:lpstr>ESTRUTURAS DE DADOS</vt:lpstr>
      <vt:lpstr>TIPOS DE DADOS</vt:lpstr>
      <vt:lpstr>Códigos printF() %</vt:lpstr>
      <vt:lpstr>Códigos scanf() %</vt:lpstr>
      <vt:lpstr>OPERADORES ARITMÉTICOS</vt:lpstr>
      <vt:lpstr>OPERADORES DE ATRIBUIÇÃO</vt:lpstr>
      <vt:lpstr>OPERADORES LÓGICOS</vt:lpstr>
      <vt:lpstr>IF</vt:lpstr>
      <vt:lpstr>IF (se um n é par)</vt:lpstr>
      <vt:lpstr>FOR</vt:lpstr>
      <vt:lpstr>While</vt:lpstr>
      <vt:lpstr>Do..While</vt:lpstr>
      <vt:lpstr>For com vetor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Juninho</dc:creator>
  <cp:lastModifiedBy>SANTO OLIANI JUNIOR</cp:lastModifiedBy>
  <cp:revision>64</cp:revision>
  <dcterms:created xsi:type="dcterms:W3CDTF">2017-04-17T23:06:49Z</dcterms:created>
  <dcterms:modified xsi:type="dcterms:W3CDTF">2023-08-21T16:22:32Z</dcterms:modified>
</cp:coreProperties>
</file>