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5D2157-CD66-40CA-840B-5431ACBB151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8E9B50F-602C-410A-B6AA-B2A9A19D34D9}">
      <dgm:prSet/>
      <dgm:spPr/>
      <dgm:t>
        <a:bodyPr/>
        <a:lstStyle/>
        <a:p>
          <a:r>
            <a:rPr lang="en-US" b="1" dirty="0"/>
            <a:t>STUDENT NAME: MARI MUTHU B</a:t>
          </a:r>
          <a:endParaRPr lang="en-US" dirty="0"/>
        </a:p>
      </dgm:t>
    </dgm:pt>
    <dgm:pt modelId="{FA6654A3-0F0B-4BDA-A853-95BB93E0A92C}" type="parTrans" cxnId="{42CF97A9-D891-4886-8DBC-8F0DBF46FE45}">
      <dgm:prSet/>
      <dgm:spPr/>
      <dgm:t>
        <a:bodyPr/>
        <a:lstStyle/>
        <a:p>
          <a:endParaRPr lang="en-US"/>
        </a:p>
      </dgm:t>
    </dgm:pt>
    <dgm:pt modelId="{F5F7BF9F-3511-4C3A-9C39-DB6BCA819847}" type="sibTrans" cxnId="{42CF97A9-D891-4886-8DBC-8F0DBF46FE45}">
      <dgm:prSet/>
      <dgm:spPr/>
      <dgm:t>
        <a:bodyPr/>
        <a:lstStyle/>
        <a:p>
          <a:endParaRPr lang="en-US"/>
        </a:p>
      </dgm:t>
    </dgm:pt>
    <dgm:pt modelId="{81F2E686-7D04-4C25-8125-0737BA839844}">
      <dgm:prSet/>
      <dgm:spPr/>
      <dgm:t>
        <a:bodyPr/>
        <a:lstStyle/>
        <a:p>
          <a:r>
            <a:rPr lang="en-US" b="1" dirty="0"/>
            <a:t>REGISTER NO: 312200230</a:t>
          </a:r>
          <a:endParaRPr lang="en-US" dirty="0"/>
        </a:p>
      </dgm:t>
    </dgm:pt>
    <dgm:pt modelId="{B40E1B06-6B77-4FD9-896A-E93364C54693}" type="parTrans" cxnId="{ED8C327E-638A-4A81-B550-A1B4CB8C9EBA}">
      <dgm:prSet/>
      <dgm:spPr/>
      <dgm:t>
        <a:bodyPr/>
        <a:lstStyle/>
        <a:p>
          <a:endParaRPr lang="en-US"/>
        </a:p>
      </dgm:t>
    </dgm:pt>
    <dgm:pt modelId="{7C4425BA-2630-457E-9FC6-F03B53CFCAF6}" type="sibTrans" cxnId="{ED8C327E-638A-4A81-B550-A1B4CB8C9EBA}">
      <dgm:prSet/>
      <dgm:spPr/>
      <dgm:t>
        <a:bodyPr/>
        <a:lstStyle/>
        <a:p>
          <a:endParaRPr lang="en-US"/>
        </a:p>
      </dgm:t>
    </dgm:pt>
    <dgm:pt modelId="{BAC9BC64-222A-4AEF-82F5-5F5E5E6CB84B}">
      <dgm:prSet/>
      <dgm:spPr/>
      <dgm:t>
        <a:bodyPr/>
        <a:lstStyle/>
        <a:p>
          <a:r>
            <a:rPr lang="en-US" b="1" dirty="0"/>
            <a:t>DEPARTMENT: B.COM (ACCOUNTING &amp; FINANCE)</a:t>
          </a:r>
          <a:endParaRPr lang="en-US" dirty="0"/>
        </a:p>
      </dgm:t>
    </dgm:pt>
    <dgm:pt modelId="{EB2AFC32-A841-4BEC-966B-5AC7D0041DC3}" type="parTrans" cxnId="{ED0EDFEE-2EA3-437B-B754-56EB71AD9A9D}">
      <dgm:prSet/>
      <dgm:spPr/>
      <dgm:t>
        <a:bodyPr/>
        <a:lstStyle/>
        <a:p>
          <a:endParaRPr lang="en-US"/>
        </a:p>
      </dgm:t>
    </dgm:pt>
    <dgm:pt modelId="{D886E73A-4E9D-438E-8B27-9EF1F7E9A235}" type="sibTrans" cxnId="{ED0EDFEE-2EA3-437B-B754-56EB71AD9A9D}">
      <dgm:prSet/>
      <dgm:spPr/>
      <dgm:t>
        <a:bodyPr/>
        <a:lstStyle/>
        <a:p>
          <a:endParaRPr lang="en-US"/>
        </a:p>
      </dgm:t>
    </dgm:pt>
    <dgm:pt modelId="{A61B0642-DE83-4CEB-A7C9-BAE2A916239E}">
      <dgm:prSet/>
      <dgm:spPr/>
      <dgm:t>
        <a:bodyPr/>
        <a:lstStyle/>
        <a:p>
          <a:r>
            <a:rPr lang="en-US" b="1" dirty="0"/>
            <a:t>NAAN MUDHALVAN ID:asunm103unm103312200230</a:t>
          </a:r>
          <a:endParaRPr lang="en-US" dirty="0"/>
        </a:p>
      </dgm:t>
    </dgm:pt>
    <dgm:pt modelId="{56DCD875-9826-41DB-BEB0-71D6F045F5EE}" type="parTrans" cxnId="{AA85A305-61D8-4A8B-8236-90557EE26633}">
      <dgm:prSet/>
      <dgm:spPr/>
      <dgm:t>
        <a:bodyPr/>
        <a:lstStyle/>
        <a:p>
          <a:endParaRPr lang="en-US"/>
        </a:p>
      </dgm:t>
    </dgm:pt>
    <dgm:pt modelId="{9135A434-6DE5-401D-BBFD-A7F60FBCB1AB}" type="sibTrans" cxnId="{AA85A305-61D8-4A8B-8236-90557EE26633}">
      <dgm:prSet/>
      <dgm:spPr/>
      <dgm:t>
        <a:bodyPr/>
        <a:lstStyle/>
        <a:p>
          <a:endParaRPr lang="en-US"/>
        </a:p>
      </dgm:t>
    </dgm:pt>
    <dgm:pt modelId="{976596B3-F60C-4E0D-B740-9508B3280F7D}">
      <dgm:prSet/>
      <dgm:spPr/>
      <dgm:t>
        <a:bodyPr/>
        <a:lstStyle/>
        <a:p>
          <a:r>
            <a:rPr lang="en-US" b="1" dirty="0"/>
            <a:t>COLLEGE: S.I.V.E.T.COLLEGE</a:t>
          </a:r>
          <a:endParaRPr lang="en-US" dirty="0"/>
        </a:p>
      </dgm:t>
    </dgm:pt>
    <dgm:pt modelId="{0E0BF459-A6D4-4213-94B5-FAE30CB059B7}" type="parTrans" cxnId="{CC2BA4BF-7FB5-4D5C-9902-0C5A1A314A78}">
      <dgm:prSet/>
      <dgm:spPr/>
      <dgm:t>
        <a:bodyPr/>
        <a:lstStyle/>
        <a:p>
          <a:endParaRPr lang="en-US"/>
        </a:p>
      </dgm:t>
    </dgm:pt>
    <dgm:pt modelId="{AF385572-C3CB-451E-9A6B-3E1A4E64695B}" type="sibTrans" cxnId="{CC2BA4BF-7FB5-4D5C-9902-0C5A1A314A78}">
      <dgm:prSet/>
      <dgm:spPr/>
      <dgm:t>
        <a:bodyPr/>
        <a:lstStyle/>
        <a:p>
          <a:endParaRPr lang="en-US"/>
        </a:p>
      </dgm:t>
    </dgm:pt>
    <dgm:pt modelId="{4400E629-395B-4587-9D84-5DE1F91AAF5B}" type="pres">
      <dgm:prSet presAssocID="{3B5D2157-CD66-40CA-840B-5431ACBB1518}" presName="vert0" presStyleCnt="0">
        <dgm:presLayoutVars>
          <dgm:dir/>
          <dgm:animOne val="branch"/>
          <dgm:animLvl val="lvl"/>
        </dgm:presLayoutVars>
      </dgm:prSet>
      <dgm:spPr/>
    </dgm:pt>
    <dgm:pt modelId="{538D6953-8D02-4D80-806D-797642BA1046}" type="pres">
      <dgm:prSet presAssocID="{48E9B50F-602C-410A-B6AA-B2A9A19D34D9}" presName="thickLine" presStyleLbl="alignNode1" presStyleIdx="0" presStyleCnt="5"/>
      <dgm:spPr/>
    </dgm:pt>
    <dgm:pt modelId="{29EDC3AC-A17D-4808-9362-DEFB416B75E0}" type="pres">
      <dgm:prSet presAssocID="{48E9B50F-602C-410A-B6AA-B2A9A19D34D9}" presName="horz1" presStyleCnt="0"/>
      <dgm:spPr/>
    </dgm:pt>
    <dgm:pt modelId="{834399CB-D72E-4072-BDCD-8CDE86BAFAB6}" type="pres">
      <dgm:prSet presAssocID="{48E9B50F-602C-410A-B6AA-B2A9A19D34D9}" presName="tx1" presStyleLbl="revTx" presStyleIdx="0" presStyleCnt="5"/>
      <dgm:spPr/>
    </dgm:pt>
    <dgm:pt modelId="{A9809149-9CD0-45C5-BF58-DE32D196BE0B}" type="pres">
      <dgm:prSet presAssocID="{48E9B50F-602C-410A-B6AA-B2A9A19D34D9}" presName="vert1" presStyleCnt="0"/>
      <dgm:spPr/>
    </dgm:pt>
    <dgm:pt modelId="{AAD22762-AABD-48C2-87AC-7B5507048572}" type="pres">
      <dgm:prSet presAssocID="{81F2E686-7D04-4C25-8125-0737BA839844}" presName="thickLine" presStyleLbl="alignNode1" presStyleIdx="1" presStyleCnt="5"/>
      <dgm:spPr/>
    </dgm:pt>
    <dgm:pt modelId="{FDB70CBA-35D3-44F7-87E5-AB7B4FAC3EB9}" type="pres">
      <dgm:prSet presAssocID="{81F2E686-7D04-4C25-8125-0737BA839844}" presName="horz1" presStyleCnt="0"/>
      <dgm:spPr/>
    </dgm:pt>
    <dgm:pt modelId="{141DCFB0-50D5-4513-83B6-4CB5AEF7494B}" type="pres">
      <dgm:prSet presAssocID="{81F2E686-7D04-4C25-8125-0737BA839844}" presName="tx1" presStyleLbl="revTx" presStyleIdx="1" presStyleCnt="5"/>
      <dgm:spPr/>
    </dgm:pt>
    <dgm:pt modelId="{0ABB5F8B-8351-41B0-B0B7-5DA18F5311B2}" type="pres">
      <dgm:prSet presAssocID="{81F2E686-7D04-4C25-8125-0737BA839844}" presName="vert1" presStyleCnt="0"/>
      <dgm:spPr/>
    </dgm:pt>
    <dgm:pt modelId="{F6F8F42B-6CA1-4CCD-A7EC-FC17C7ED3846}" type="pres">
      <dgm:prSet presAssocID="{BAC9BC64-222A-4AEF-82F5-5F5E5E6CB84B}" presName="thickLine" presStyleLbl="alignNode1" presStyleIdx="2" presStyleCnt="5"/>
      <dgm:spPr/>
    </dgm:pt>
    <dgm:pt modelId="{91BE6012-CECE-4362-BD3A-888CE4DAE6DF}" type="pres">
      <dgm:prSet presAssocID="{BAC9BC64-222A-4AEF-82F5-5F5E5E6CB84B}" presName="horz1" presStyleCnt="0"/>
      <dgm:spPr/>
    </dgm:pt>
    <dgm:pt modelId="{4F816972-E74A-439F-B897-E20E047A8643}" type="pres">
      <dgm:prSet presAssocID="{BAC9BC64-222A-4AEF-82F5-5F5E5E6CB84B}" presName="tx1" presStyleLbl="revTx" presStyleIdx="2" presStyleCnt="5"/>
      <dgm:spPr/>
    </dgm:pt>
    <dgm:pt modelId="{0B57E212-5658-4968-BB6B-C560C795D0E0}" type="pres">
      <dgm:prSet presAssocID="{BAC9BC64-222A-4AEF-82F5-5F5E5E6CB84B}" presName="vert1" presStyleCnt="0"/>
      <dgm:spPr/>
    </dgm:pt>
    <dgm:pt modelId="{1A21E4B2-3658-43CE-9180-F1B9549A8068}" type="pres">
      <dgm:prSet presAssocID="{A61B0642-DE83-4CEB-A7C9-BAE2A916239E}" presName="thickLine" presStyleLbl="alignNode1" presStyleIdx="3" presStyleCnt="5"/>
      <dgm:spPr/>
    </dgm:pt>
    <dgm:pt modelId="{1F967B3F-2D7E-4FC5-9D9B-244863041D2B}" type="pres">
      <dgm:prSet presAssocID="{A61B0642-DE83-4CEB-A7C9-BAE2A916239E}" presName="horz1" presStyleCnt="0"/>
      <dgm:spPr/>
    </dgm:pt>
    <dgm:pt modelId="{6ACB1EB2-29DD-4C6C-B8F4-0B65C8FDF1E0}" type="pres">
      <dgm:prSet presAssocID="{A61B0642-DE83-4CEB-A7C9-BAE2A916239E}" presName="tx1" presStyleLbl="revTx" presStyleIdx="3" presStyleCnt="5"/>
      <dgm:spPr/>
    </dgm:pt>
    <dgm:pt modelId="{3A50A17B-C70A-414A-991D-3B760E17819D}" type="pres">
      <dgm:prSet presAssocID="{A61B0642-DE83-4CEB-A7C9-BAE2A916239E}" presName="vert1" presStyleCnt="0"/>
      <dgm:spPr/>
    </dgm:pt>
    <dgm:pt modelId="{6C4253C0-BA93-4336-8161-4CEFE3C7F6AC}" type="pres">
      <dgm:prSet presAssocID="{976596B3-F60C-4E0D-B740-9508B3280F7D}" presName="thickLine" presStyleLbl="alignNode1" presStyleIdx="4" presStyleCnt="5"/>
      <dgm:spPr/>
    </dgm:pt>
    <dgm:pt modelId="{7E504930-F593-4E4E-83DC-9C9ED04BB8A8}" type="pres">
      <dgm:prSet presAssocID="{976596B3-F60C-4E0D-B740-9508B3280F7D}" presName="horz1" presStyleCnt="0"/>
      <dgm:spPr/>
    </dgm:pt>
    <dgm:pt modelId="{BF1C5582-D9B8-4EBE-8B77-F42DCDDA55FF}" type="pres">
      <dgm:prSet presAssocID="{976596B3-F60C-4E0D-B740-9508B3280F7D}" presName="tx1" presStyleLbl="revTx" presStyleIdx="4" presStyleCnt="5"/>
      <dgm:spPr/>
    </dgm:pt>
    <dgm:pt modelId="{1F79A0AE-B2A0-463F-8E4F-A86D6CCFD86E}" type="pres">
      <dgm:prSet presAssocID="{976596B3-F60C-4E0D-B740-9508B3280F7D}" presName="vert1" presStyleCnt="0"/>
      <dgm:spPr/>
    </dgm:pt>
  </dgm:ptLst>
  <dgm:cxnLst>
    <dgm:cxn modelId="{13632901-6409-495C-9957-4B93DF81B26A}" type="presOf" srcId="{A61B0642-DE83-4CEB-A7C9-BAE2A916239E}" destId="{6ACB1EB2-29DD-4C6C-B8F4-0B65C8FDF1E0}" srcOrd="0" destOrd="0" presId="urn:microsoft.com/office/officeart/2008/layout/LinedList"/>
    <dgm:cxn modelId="{AA85A305-61D8-4A8B-8236-90557EE26633}" srcId="{3B5D2157-CD66-40CA-840B-5431ACBB1518}" destId="{A61B0642-DE83-4CEB-A7C9-BAE2A916239E}" srcOrd="3" destOrd="0" parTransId="{56DCD875-9826-41DB-BEB0-71D6F045F5EE}" sibTransId="{9135A434-6DE5-401D-BBFD-A7F60FBCB1AB}"/>
    <dgm:cxn modelId="{E6C7780A-336B-4CBF-938E-153F5D92D13E}" type="presOf" srcId="{976596B3-F60C-4E0D-B740-9508B3280F7D}" destId="{BF1C5582-D9B8-4EBE-8B77-F42DCDDA55FF}" srcOrd="0" destOrd="0" presId="urn:microsoft.com/office/officeart/2008/layout/LinedList"/>
    <dgm:cxn modelId="{7949800B-86C8-4B2D-8984-3B45E73ED3C6}" type="presOf" srcId="{48E9B50F-602C-410A-B6AA-B2A9A19D34D9}" destId="{834399CB-D72E-4072-BDCD-8CDE86BAFAB6}" srcOrd="0" destOrd="0" presId="urn:microsoft.com/office/officeart/2008/layout/LinedList"/>
    <dgm:cxn modelId="{FF14C76A-7FE4-4824-883F-010628A1DD5B}" type="presOf" srcId="{BAC9BC64-222A-4AEF-82F5-5F5E5E6CB84B}" destId="{4F816972-E74A-439F-B897-E20E047A8643}" srcOrd="0" destOrd="0" presId="urn:microsoft.com/office/officeart/2008/layout/LinedList"/>
    <dgm:cxn modelId="{ED8C327E-638A-4A81-B550-A1B4CB8C9EBA}" srcId="{3B5D2157-CD66-40CA-840B-5431ACBB1518}" destId="{81F2E686-7D04-4C25-8125-0737BA839844}" srcOrd="1" destOrd="0" parTransId="{B40E1B06-6B77-4FD9-896A-E93364C54693}" sibTransId="{7C4425BA-2630-457E-9FC6-F03B53CFCAF6}"/>
    <dgm:cxn modelId="{4CAED4A5-065C-4A08-A58B-2952E1D660BA}" type="presOf" srcId="{3B5D2157-CD66-40CA-840B-5431ACBB1518}" destId="{4400E629-395B-4587-9D84-5DE1F91AAF5B}" srcOrd="0" destOrd="0" presId="urn:microsoft.com/office/officeart/2008/layout/LinedList"/>
    <dgm:cxn modelId="{42CF97A9-D891-4886-8DBC-8F0DBF46FE45}" srcId="{3B5D2157-CD66-40CA-840B-5431ACBB1518}" destId="{48E9B50F-602C-410A-B6AA-B2A9A19D34D9}" srcOrd="0" destOrd="0" parTransId="{FA6654A3-0F0B-4BDA-A853-95BB93E0A92C}" sibTransId="{F5F7BF9F-3511-4C3A-9C39-DB6BCA819847}"/>
    <dgm:cxn modelId="{CC2BA4BF-7FB5-4D5C-9902-0C5A1A314A78}" srcId="{3B5D2157-CD66-40CA-840B-5431ACBB1518}" destId="{976596B3-F60C-4E0D-B740-9508B3280F7D}" srcOrd="4" destOrd="0" parTransId="{0E0BF459-A6D4-4213-94B5-FAE30CB059B7}" sibTransId="{AF385572-C3CB-451E-9A6B-3E1A4E64695B}"/>
    <dgm:cxn modelId="{0A2ADFE6-B46F-43CF-BD57-43F77481DF3A}" type="presOf" srcId="{81F2E686-7D04-4C25-8125-0737BA839844}" destId="{141DCFB0-50D5-4513-83B6-4CB5AEF7494B}" srcOrd="0" destOrd="0" presId="urn:microsoft.com/office/officeart/2008/layout/LinedList"/>
    <dgm:cxn modelId="{ED0EDFEE-2EA3-437B-B754-56EB71AD9A9D}" srcId="{3B5D2157-CD66-40CA-840B-5431ACBB1518}" destId="{BAC9BC64-222A-4AEF-82F5-5F5E5E6CB84B}" srcOrd="2" destOrd="0" parTransId="{EB2AFC32-A841-4BEC-966B-5AC7D0041DC3}" sibTransId="{D886E73A-4E9D-438E-8B27-9EF1F7E9A235}"/>
    <dgm:cxn modelId="{B83F7B54-A3F4-466C-9550-1730E8C5164E}" type="presParOf" srcId="{4400E629-395B-4587-9D84-5DE1F91AAF5B}" destId="{538D6953-8D02-4D80-806D-797642BA1046}" srcOrd="0" destOrd="0" presId="urn:microsoft.com/office/officeart/2008/layout/LinedList"/>
    <dgm:cxn modelId="{D1E922E0-FF52-4A19-BB04-CA89A4602F4B}" type="presParOf" srcId="{4400E629-395B-4587-9D84-5DE1F91AAF5B}" destId="{29EDC3AC-A17D-4808-9362-DEFB416B75E0}" srcOrd="1" destOrd="0" presId="urn:microsoft.com/office/officeart/2008/layout/LinedList"/>
    <dgm:cxn modelId="{FE4B1B8C-14C4-47E1-A897-9E8B634EE066}" type="presParOf" srcId="{29EDC3AC-A17D-4808-9362-DEFB416B75E0}" destId="{834399CB-D72E-4072-BDCD-8CDE86BAFAB6}" srcOrd="0" destOrd="0" presId="urn:microsoft.com/office/officeart/2008/layout/LinedList"/>
    <dgm:cxn modelId="{787C40DB-57D5-4580-8226-2B7ED0D40445}" type="presParOf" srcId="{29EDC3AC-A17D-4808-9362-DEFB416B75E0}" destId="{A9809149-9CD0-45C5-BF58-DE32D196BE0B}" srcOrd="1" destOrd="0" presId="urn:microsoft.com/office/officeart/2008/layout/LinedList"/>
    <dgm:cxn modelId="{46016067-32D3-4B6E-A655-BE638B7AAD70}" type="presParOf" srcId="{4400E629-395B-4587-9D84-5DE1F91AAF5B}" destId="{AAD22762-AABD-48C2-87AC-7B5507048572}" srcOrd="2" destOrd="0" presId="urn:microsoft.com/office/officeart/2008/layout/LinedList"/>
    <dgm:cxn modelId="{C20778D1-D2CF-4175-87F5-2BB326D0E2A1}" type="presParOf" srcId="{4400E629-395B-4587-9D84-5DE1F91AAF5B}" destId="{FDB70CBA-35D3-44F7-87E5-AB7B4FAC3EB9}" srcOrd="3" destOrd="0" presId="urn:microsoft.com/office/officeart/2008/layout/LinedList"/>
    <dgm:cxn modelId="{6B986600-2543-41D1-BB14-C0B16B85C8B2}" type="presParOf" srcId="{FDB70CBA-35D3-44F7-87E5-AB7B4FAC3EB9}" destId="{141DCFB0-50D5-4513-83B6-4CB5AEF7494B}" srcOrd="0" destOrd="0" presId="urn:microsoft.com/office/officeart/2008/layout/LinedList"/>
    <dgm:cxn modelId="{1BEF92A8-BD37-4FC5-AF02-5E94865924BC}" type="presParOf" srcId="{FDB70CBA-35D3-44F7-87E5-AB7B4FAC3EB9}" destId="{0ABB5F8B-8351-41B0-B0B7-5DA18F5311B2}" srcOrd="1" destOrd="0" presId="urn:microsoft.com/office/officeart/2008/layout/LinedList"/>
    <dgm:cxn modelId="{23E70A5B-9512-44F4-B4EA-A7411BE6CF1F}" type="presParOf" srcId="{4400E629-395B-4587-9D84-5DE1F91AAF5B}" destId="{F6F8F42B-6CA1-4CCD-A7EC-FC17C7ED3846}" srcOrd="4" destOrd="0" presId="urn:microsoft.com/office/officeart/2008/layout/LinedList"/>
    <dgm:cxn modelId="{49C517CE-1CF0-4078-9616-309DD294F0CB}" type="presParOf" srcId="{4400E629-395B-4587-9D84-5DE1F91AAF5B}" destId="{91BE6012-CECE-4362-BD3A-888CE4DAE6DF}" srcOrd="5" destOrd="0" presId="urn:microsoft.com/office/officeart/2008/layout/LinedList"/>
    <dgm:cxn modelId="{EA3A3CFE-A961-4C86-A78C-F6FCAECA2B7A}" type="presParOf" srcId="{91BE6012-CECE-4362-BD3A-888CE4DAE6DF}" destId="{4F816972-E74A-439F-B897-E20E047A8643}" srcOrd="0" destOrd="0" presId="urn:microsoft.com/office/officeart/2008/layout/LinedList"/>
    <dgm:cxn modelId="{B8A8E5C6-33A2-463C-916A-A4146941BF66}" type="presParOf" srcId="{91BE6012-CECE-4362-BD3A-888CE4DAE6DF}" destId="{0B57E212-5658-4968-BB6B-C560C795D0E0}" srcOrd="1" destOrd="0" presId="urn:microsoft.com/office/officeart/2008/layout/LinedList"/>
    <dgm:cxn modelId="{C9B32703-5840-41E8-8FC2-468862B28C88}" type="presParOf" srcId="{4400E629-395B-4587-9D84-5DE1F91AAF5B}" destId="{1A21E4B2-3658-43CE-9180-F1B9549A8068}" srcOrd="6" destOrd="0" presId="urn:microsoft.com/office/officeart/2008/layout/LinedList"/>
    <dgm:cxn modelId="{EC71BDDF-A9A9-44B5-A5BD-1B27BAC504F4}" type="presParOf" srcId="{4400E629-395B-4587-9D84-5DE1F91AAF5B}" destId="{1F967B3F-2D7E-4FC5-9D9B-244863041D2B}" srcOrd="7" destOrd="0" presId="urn:microsoft.com/office/officeart/2008/layout/LinedList"/>
    <dgm:cxn modelId="{DE75FF14-1125-41D9-A580-5B269A7F4A74}" type="presParOf" srcId="{1F967B3F-2D7E-4FC5-9D9B-244863041D2B}" destId="{6ACB1EB2-29DD-4C6C-B8F4-0B65C8FDF1E0}" srcOrd="0" destOrd="0" presId="urn:microsoft.com/office/officeart/2008/layout/LinedList"/>
    <dgm:cxn modelId="{AA36387E-A077-4A79-9E87-C6A787D0CC0E}" type="presParOf" srcId="{1F967B3F-2D7E-4FC5-9D9B-244863041D2B}" destId="{3A50A17B-C70A-414A-991D-3B760E17819D}" srcOrd="1" destOrd="0" presId="urn:microsoft.com/office/officeart/2008/layout/LinedList"/>
    <dgm:cxn modelId="{7C39BD60-24FB-4BBD-88CC-C72CF1F2F156}" type="presParOf" srcId="{4400E629-395B-4587-9D84-5DE1F91AAF5B}" destId="{6C4253C0-BA93-4336-8161-4CEFE3C7F6AC}" srcOrd="8" destOrd="0" presId="urn:microsoft.com/office/officeart/2008/layout/LinedList"/>
    <dgm:cxn modelId="{051225CC-83FA-4706-9249-3A705C319E3A}" type="presParOf" srcId="{4400E629-395B-4587-9D84-5DE1F91AAF5B}" destId="{7E504930-F593-4E4E-83DC-9C9ED04BB8A8}" srcOrd="9" destOrd="0" presId="urn:microsoft.com/office/officeart/2008/layout/LinedList"/>
    <dgm:cxn modelId="{6E456628-14B0-4354-A00D-6E70C748FE0E}" type="presParOf" srcId="{7E504930-F593-4E4E-83DC-9C9ED04BB8A8}" destId="{BF1C5582-D9B8-4EBE-8B77-F42DCDDA55FF}" srcOrd="0" destOrd="0" presId="urn:microsoft.com/office/officeart/2008/layout/LinedList"/>
    <dgm:cxn modelId="{73982006-599D-4D37-B56D-898C1A6A660C}" type="presParOf" srcId="{7E504930-F593-4E4E-83DC-9C9ED04BB8A8}" destId="{1F79A0AE-B2A0-463F-8E4F-A86D6CCFD86E}"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8D6953-8D02-4D80-806D-797642BA1046}">
      <dsp:nvSpPr>
        <dsp:cNvPr id="0" name=""/>
        <dsp:cNvSpPr/>
      </dsp:nvSpPr>
      <dsp:spPr>
        <a:xfrm>
          <a:off x="0" y="281"/>
          <a:ext cx="86106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4399CB-D72E-4072-BDCD-8CDE86BAFAB6}">
      <dsp:nvSpPr>
        <dsp:cNvPr id="0" name=""/>
        <dsp:cNvSpPr/>
      </dsp:nvSpPr>
      <dsp:spPr>
        <a:xfrm>
          <a:off x="0" y="281"/>
          <a:ext cx="8610600"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STUDENT NAME: MARI MUTHU B</a:t>
          </a:r>
          <a:endParaRPr lang="en-US" sz="2100" kern="1200" dirty="0"/>
        </a:p>
      </dsp:txBody>
      <dsp:txXfrm>
        <a:off x="0" y="281"/>
        <a:ext cx="8610600" cy="461552"/>
      </dsp:txXfrm>
    </dsp:sp>
    <dsp:sp modelId="{AAD22762-AABD-48C2-87AC-7B5507048572}">
      <dsp:nvSpPr>
        <dsp:cNvPr id="0" name=""/>
        <dsp:cNvSpPr/>
      </dsp:nvSpPr>
      <dsp:spPr>
        <a:xfrm>
          <a:off x="0" y="461833"/>
          <a:ext cx="86106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1DCFB0-50D5-4513-83B6-4CB5AEF7494B}">
      <dsp:nvSpPr>
        <dsp:cNvPr id="0" name=""/>
        <dsp:cNvSpPr/>
      </dsp:nvSpPr>
      <dsp:spPr>
        <a:xfrm>
          <a:off x="0" y="461833"/>
          <a:ext cx="8610600"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REGISTER NO: 312200230</a:t>
          </a:r>
          <a:endParaRPr lang="en-US" sz="2100" kern="1200" dirty="0"/>
        </a:p>
      </dsp:txBody>
      <dsp:txXfrm>
        <a:off x="0" y="461833"/>
        <a:ext cx="8610600" cy="461552"/>
      </dsp:txXfrm>
    </dsp:sp>
    <dsp:sp modelId="{F6F8F42B-6CA1-4CCD-A7EC-FC17C7ED3846}">
      <dsp:nvSpPr>
        <dsp:cNvPr id="0" name=""/>
        <dsp:cNvSpPr/>
      </dsp:nvSpPr>
      <dsp:spPr>
        <a:xfrm>
          <a:off x="0" y="923385"/>
          <a:ext cx="86106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816972-E74A-439F-B897-E20E047A8643}">
      <dsp:nvSpPr>
        <dsp:cNvPr id="0" name=""/>
        <dsp:cNvSpPr/>
      </dsp:nvSpPr>
      <dsp:spPr>
        <a:xfrm>
          <a:off x="0" y="923385"/>
          <a:ext cx="8610600"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DEPARTMENT: B.COM (ACCOUNTING &amp; FINANCE)</a:t>
          </a:r>
          <a:endParaRPr lang="en-US" sz="2100" kern="1200" dirty="0"/>
        </a:p>
      </dsp:txBody>
      <dsp:txXfrm>
        <a:off x="0" y="923385"/>
        <a:ext cx="8610600" cy="461552"/>
      </dsp:txXfrm>
    </dsp:sp>
    <dsp:sp modelId="{1A21E4B2-3658-43CE-9180-F1B9549A8068}">
      <dsp:nvSpPr>
        <dsp:cNvPr id="0" name=""/>
        <dsp:cNvSpPr/>
      </dsp:nvSpPr>
      <dsp:spPr>
        <a:xfrm>
          <a:off x="0" y="1384938"/>
          <a:ext cx="86106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CB1EB2-29DD-4C6C-B8F4-0B65C8FDF1E0}">
      <dsp:nvSpPr>
        <dsp:cNvPr id="0" name=""/>
        <dsp:cNvSpPr/>
      </dsp:nvSpPr>
      <dsp:spPr>
        <a:xfrm>
          <a:off x="0" y="1384938"/>
          <a:ext cx="8610600"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NAAN MUDHALVAN ID:asunm103unm103312200230</a:t>
          </a:r>
          <a:endParaRPr lang="en-US" sz="2100" kern="1200" dirty="0"/>
        </a:p>
      </dsp:txBody>
      <dsp:txXfrm>
        <a:off x="0" y="1384938"/>
        <a:ext cx="8610600" cy="461552"/>
      </dsp:txXfrm>
    </dsp:sp>
    <dsp:sp modelId="{6C4253C0-BA93-4336-8161-4CEFE3C7F6AC}">
      <dsp:nvSpPr>
        <dsp:cNvPr id="0" name=""/>
        <dsp:cNvSpPr/>
      </dsp:nvSpPr>
      <dsp:spPr>
        <a:xfrm>
          <a:off x="0" y="1846490"/>
          <a:ext cx="86106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1C5582-D9B8-4EBE-8B77-F42DCDDA55FF}">
      <dsp:nvSpPr>
        <dsp:cNvPr id="0" name=""/>
        <dsp:cNvSpPr/>
      </dsp:nvSpPr>
      <dsp:spPr>
        <a:xfrm>
          <a:off x="0" y="1846490"/>
          <a:ext cx="8610600"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COLLEGE: S.I.V.E.T.COLLEGE</a:t>
          </a:r>
          <a:endParaRPr lang="en-US" sz="2100" kern="1200" dirty="0"/>
        </a:p>
      </dsp:txBody>
      <dsp:txXfrm>
        <a:off x="0" y="1846490"/>
        <a:ext cx="8610600" cy="46155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9/9/2024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2500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9/9/2024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81962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6314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2367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55655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9/9/2024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5515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9/9/2024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32065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5939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75853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95799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9C9CA7B-DFD4-44B5-8C60-D14B8CD1FB59}" type="datetimeFigureOut">
              <a:rPr lang="en-US" dirty="0"/>
              <a:t>9/9/2024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56119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6504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BDB8791-F1B0-41E7-B7FD-A781E65C4266}" type="datetimeFigureOut">
              <a:rPr lang="en-US" dirty="0"/>
              <a:t>9/9/2024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7543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DD63B2-E120-4ED8-B27B-C685F510A5FE}" type="datetimeFigureOut">
              <a:rPr lang="en-US" dirty="0"/>
              <a:t>9/9/2024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927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9/9/2024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4857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9/9/2024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79042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9/9/2024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1943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9/9/2024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5940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jpe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9/9/2024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926051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 /><Relationship Id="rId3" Type="http://schemas.openxmlformats.org/officeDocument/2006/relationships/image" Target="../media/image2.png" /><Relationship Id="rId7" Type="http://schemas.openxmlformats.org/officeDocument/2006/relationships/diagramColors" Target="../diagrams/colors1.xml" /><Relationship Id="rId2" Type="http://schemas.openxmlformats.org/officeDocument/2006/relationships/notesSlide" Target="../notesSlides/notesSlide1.xml" /><Relationship Id="rId1" Type="http://schemas.openxmlformats.org/officeDocument/2006/relationships/slideLayout" Target="../slideLayouts/slideLayout18.xml" /><Relationship Id="rId6" Type="http://schemas.openxmlformats.org/officeDocument/2006/relationships/diagramQuickStyle" Target="../diagrams/quickStyle1.xml" /><Relationship Id="rId5" Type="http://schemas.openxmlformats.org/officeDocument/2006/relationships/diagramLayout" Target="../diagrams/layout1.xml" /><Relationship Id="rId4" Type="http://schemas.openxmlformats.org/officeDocument/2006/relationships/diagramData" Target="../diagrams/data1.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6.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449" y="2621967"/>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graphicFrame>
        <p:nvGraphicFramePr>
          <p:cNvPr id="18" name="TextBox 13">
            <a:extLst>
              <a:ext uri="{FF2B5EF4-FFF2-40B4-BE49-F238E27FC236}">
                <a16:creationId xmlns:a16="http://schemas.microsoft.com/office/drawing/2014/main" id="{896C4165-14CA-2743-0292-D202C4465149}"/>
              </a:ext>
            </a:extLst>
          </p:cNvPr>
          <p:cNvGraphicFramePr/>
          <p:nvPr>
            <p:extLst>
              <p:ext uri="{D42A27DB-BD31-4B8C-83A1-F6EECF244321}">
                <p14:modId xmlns:p14="http://schemas.microsoft.com/office/powerpoint/2010/main" val="4250901217"/>
              </p:ext>
            </p:extLst>
          </p:nvPr>
        </p:nvGraphicFramePr>
        <p:xfrm>
          <a:off x="4581750" y="4550603"/>
          <a:ext cx="8610600" cy="23083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b="1"/>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b="1" spc="10" dirty="0">
                <a:solidFill>
                  <a:srgbClr val="2D936B"/>
                </a:solidFill>
                <a:latin typeface="Trebuchet MS"/>
                <a:cs typeface="Trebuchet MS"/>
              </a:rPr>
              <a:t>10</a:t>
            </a:fld>
            <a:endParaRPr sz="1100" b="1">
              <a:latin typeface="Trebuchet MS"/>
              <a:cs typeface="Trebuchet MS"/>
            </a:endParaRPr>
          </a:p>
        </p:txBody>
      </p:sp>
      <p:sp>
        <p:nvSpPr>
          <p:cNvPr id="8" name="object 8"/>
          <p:cNvSpPr txBox="1"/>
          <p:nvPr/>
        </p:nvSpPr>
        <p:spPr>
          <a:xfrm>
            <a:off x="739775" y="593072"/>
            <a:ext cx="3303904" cy="758190"/>
          </a:xfrm>
          <a:prstGeom prst="rect">
            <a:avLst/>
          </a:prstGeom>
        </p:spPr>
        <p:txBody>
          <a:bodyPr vert="horz" wrap="square" lIns="0" tIns="13335" rIns="0" bIns="0" rtlCol="0" anchor="t">
            <a:spAutoFit/>
          </a:bodyPr>
          <a:lstStyle/>
          <a:p>
            <a:pPr marL="12700">
              <a:lnSpc>
                <a:spcPct val="100000"/>
              </a:lnSpc>
              <a:spcBef>
                <a:spcPts val="105"/>
              </a:spcBef>
            </a:pPr>
            <a:r>
              <a:rPr sz="4800" b="1" spc="15" dirty="0">
                <a:solidFill>
                  <a:schemeClr val="bg1"/>
                </a:solidFill>
                <a:latin typeface="Trebuchet MS"/>
                <a:cs typeface="Trebuchet MS"/>
              </a:rPr>
              <a:t>M</a:t>
            </a:r>
            <a:r>
              <a:rPr sz="4800" b="1" dirty="0">
                <a:solidFill>
                  <a:schemeClr val="bg1"/>
                </a:solidFill>
                <a:latin typeface="Trebuchet MS"/>
                <a:cs typeface="Trebuchet MS"/>
              </a:rPr>
              <a:t>O</a:t>
            </a:r>
            <a:r>
              <a:rPr sz="4800" b="1" spc="-15" dirty="0">
                <a:solidFill>
                  <a:schemeClr val="bg1"/>
                </a:solidFill>
                <a:latin typeface="Trebuchet MS"/>
                <a:cs typeface="Trebuchet MS"/>
              </a:rPr>
              <a:t>D</a:t>
            </a:r>
            <a:r>
              <a:rPr sz="4800" b="1" spc="-35" dirty="0">
                <a:solidFill>
                  <a:schemeClr val="bg1"/>
                </a:solidFill>
                <a:latin typeface="Trebuchet MS"/>
                <a:cs typeface="Trebuchet MS"/>
              </a:rPr>
              <a:t>E</a:t>
            </a:r>
            <a:r>
              <a:rPr sz="4800" b="1" spc="-30" dirty="0">
                <a:solidFill>
                  <a:schemeClr val="bg1"/>
                </a:solidFill>
                <a:latin typeface="Trebuchet MS"/>
                <a:cs typeface="Trebuchet MS"/>
              </a:rPr>
              <a:t>LL</a:t>
            </a:r>
            <a:r>
              <a:rPr sz="4800" b="1" spc="-5" dirty="0">
                <a:solidFill>
                  <a:schemeClr val="bg1"/>
                </a:solidFill>
                <a:latin typeface="Trebuchet MS"/>
                <a:cs typeface="Trebuchet MS"/>
              </a:rPr>
              <a:t>I</a:t>
            </a:r>
            <a:r>
              <a:rPr sz="4800" b="1" spc="30" dirty="0">
                <a:solidFill>
                  <a:schemeClr val="bg1"/>
                </a:solidFill>
                <a:latin typeface="Trebuchet MS"/>
                <a:cs typeface="Trebuchet MS"/>
              </a:rPr>
              <a:t>N</a:t>
            </a:r>
            <a:r>
              <a:rPr sz="4800" b="1" spc="5" dirty="0">
                <a:solidFill>
                  <a:schemeClr val="bg1"/>
                </a:solidFill>
                <a:latin typeface="Trebuchet MS"/>
                <a:cs typeface="Trebuchet MS"/>
              </a:rPr>
              <a:t>G</a:t>
            </a:r>
            <a:endParaRPr lang="en-US" sz="4800" b="1" dirty="0">
              <a:solidFill>
                <a:schemeClr val="bg1"/>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b="1"/>
          </a:p>
        </p:txBody>
      </p:sp>
      <p:sp>
        <p:nvSpPr>
          <p:cNvPr id="2" name="TextBox 1">
            <a:extLst>
              <a:ext uri="{FF2B5EF4-FFF2-40B4-BE49-F238E27FC236}">
                <a16:creationId xmlns:a16="http://schemas.microsoft.com/office/drawing/2014/main" id="{4E3C7742-1723-4DAD-A5BB-19D7334AD0D8}"/>
              </a:ext>
            </a:extLst>
          </p:cNvPr>
          <p:cNvSpPr txBox="1"/>
          <p:nvPr/>
        </p:nvSpPr>
        <p:spPr>
          <a:xfrm>
            <a:off x="737558" y="2204049"/>
            <a:ext cx="5638800" cy="4941546"/>
          </a:xfrm>
          <a:prstGeom prst="rect">
            <a:avLst/>
          </a:prstGeom>
          <a:noFill/>
        </p:spPr>
        <p:txBody>
          <a:bodyPr wrap="square" rtlCol="0">
            <a:spAutoFit/>
          </a:bodyPr>
          <a:lstStyle/>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Define Objectives</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Data Collection</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Data Preprocessing</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Exploratory Data Analysis (EDA)</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Feature Engineering</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Model Selection</a:t>
            </a: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Model Training and Evaluation</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Interpretability and Insights</a:t>
            </a:r>
          </a:p>
          <a:p>
            <a:pPr>
              <a:lnSpc>
                <a:spcPct val="107000"/>
              </a:lnSpc>
              <a:spcAft>
                <a:spcPts val="800"/>
              </a:spcAft>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 </a:t>
            </a:r>
          </a:p>
          <a:p>
            <a:endParaRPr lang="en-IN" sz="2400" b="1" dirty="0">
              <a:latin typeface="Trebuchet MS" panose="020B0603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203809"/>
            <a:ext cx="2437130" cy="1121461"/>
          </a:xfrm>
          <a:prstGeom prst="rect">
            <a:avLst/>
          </a:prstGeom>
        </p:spPr>
        <p:txBody>
          <a:bodyPr vert="horz" wrap="square" lIns="0" tIns="13335" rIns="0" bIns="0" rtlCol="0">
            <a:spAutoFit/>
          </a:bodyPr>
          <a:lstStyle/>
          <a:p>
            <a:pPr marL="12700">
              <a:spcBef>
                <a:spcPts val="105"/>
              </a:spcBef>
            </a:pPr>
            <a:br>
              <a:rPr lang="en-US" b="1" dirty="0"/>
            </a:br>
            <a:r>
              <a:rPr b="1"/>
              <a:t>R</a:t>
            </a:r>
            <a:r>
              <a:rPr b="1" spc="-40"/>
              <a:t>E</a:t>
            </a:r>
            <a:r>
              <a:rPr b="1" spc="15"/>
              <a:t>S</a:t>
            </a:r>
            <a:r>
              <a:rPr b="1" spc="-30"/>
              <a:t>U</a:t>
            </a:r>
            <a:r>
              <a:rPr b="1" spc="-405"/>
              <a:t>L</a:t>
            </a:r>
            <a:r>
              <a:rPr b="1"/>
              <a:t>TS</a:t>
            </a:r>
            <a:endParaRPr lang="en-US" b="1"/>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descr="A screenshot of a computer">
            <a:extLst>
              <a:ext uri="{FF2B5EF4-FFF2-40B4-BE49-F238E27FC236}">
                <a16:creationId xmlns:a16="http://schemas.microsoft.com/office/drawing/2014/main" id="{FA337812-AAF6-9C3B-573F-5AC99E831062}"/>
              </a:ext>
            </a:extLst>
          </p:cNvPr>
          <p:cNvPicPr>
            <a:picLocks noChangeAspect="1"/>
          </p:cNvPicPr>
          <p:nvPr/>
        </p:nvPicPr>
        <p:blipFill>
          <a:blip r:embed="rId3"/>
          <a:stretch>
            <a:fillRect/>
          </a:stretch>
        </p:blipFill>
        <p:spPr>
          <a:xfrm>
            <a:off x="2034917" y="2300921"/>
            <a:ext cx="7772400" cy="43698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b="1" dirty="0">
                <a:latin typeface="Trebuchet MS"/>
                <a:cs typeface="Times New Roman"/>
              </a:rPr>
              <a:t>CONCLUSION</a:t>
            </a:r>
            <a:endParaRPr lang="en-IN" b="1">
              <a:latin typeface="Trebuchet MS"/>
              <a:cs typeface="Times New Roman"/>
            </a:endParaRPr>
          </a:p>
        </p:txBody>
      </p:sp>
      <p:sp>
        <p:nvSpPr>
          <p:cNvPr id="7" name="TextBox 6">
            <a:extLst>
              <a:ext uri="{FF2B5EF4-FFF2-40B4-BE49-F238E27FC236}">
                <a16:creationId xmlns:a16="http://schemas.microsoft.com/office/drawing/2014/main" id="{C4535E7E-DB77-0CA1-903F-45E59895A0D3}"/>
              </a:ext>
            </a:extLst>
          </p:cNvPr>
          <p:cNvSpPr txBox="1"/>
          <p:nvPr/>
        </p:nvSpPr>
        <p:spPr>
          <a:xfrm>
            <a:off x="914400" y="1676400"/>
            <a:ext cx="4724400" cy="1905000"/>
          </a:xfrm>
          <a:prstGeom prst="rect">
            <a:avLst/>
          </a:prstGeom>
          <a:noFill/>
        </p:spPr>
        <p:txBody>
          <a:bodyPr wrap="square" rtlCol="0">
            <a:spAutoFit/>
          </a:bodyPr>
          <a:lstStyle/>
          <a:p>
            <a:endParaRPr lang="en-IN" dirty="0"/>
          </a:p>
        </p:txBody>
      </p:sp>
      <p:sp>
        <p:nvSpPr>
          <p:cNvPr id="8" name="Rectangle 3">
            <a:extLst>
              <a:ext uri="{FF2B5EF4-FFF2-40B4-BE49-F238E27FC236}">
                <a16:creationId xmlns:a16="http://schemas.microsoft.com/office/drawing/2014/main" id="{11CFD046-0859-2E50-3E47-31E773AEB6DF}"/>
              </a:ext>
            </a:extLst>
          </p:cNvPr>
          <p:cNvSpPr>
            <a:spLocks noChangeArrowheads="1"/>
          </p:cNvSpPr>
          <p:nvPr/>
        </p:nvSpPr>
        <p:spPr bwMode="auto">
          <a:xfrm>
            <a:off x="913482" y="2340034"/>
            <a:ext cx="8763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Trebuchet MS" panose="020B0603020202020204" pitchFamily="34" charset="0"/>
              </a:rPr>
              <a:t>Key Findings: Summarize the main insights from the analysis, such as average salaries by role, department, or level of experience. Highlight any disparities or trends observed, such as gender pay gaps or inconsistencies across different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Trebuchet MS" panose="020B0603020202020204" pitchFamily="34" charset="0"/>
              </a:rPr>
              <a:t>Salary Trends: Discuss any patterns, such as increasing or decreasing salary trends over time, which could relate to market demands, company growth, or internal policies.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Trebuchet MS" panose="020B0603020202020204" pitchFamily="34" charset="0"/>
              </a:rPr>
              <a:t>Performance vs. Compensation: Mention if there’s a correlation between performance metrics and salary levels, indicating whether higher performers are adequately rewarded.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Trebuchet MS" panose="020B0603020202020204" pitchFamily="34" charset="0"/>
              </a:rPr>
              <a:t>Equity and Fairness: Address any disparities, such as pay inequities related to gender, ethnicity, or other demographic factors. Recommend corrective actions if such disparities exist.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Trebuchet MS" panose="020B0603020202020204" pitchFamily="34" charset="0"/>
              </a:rPr>
              <a:t>Comparison with Industry Standards: Compare the company’s salary levels with industry benchmarks to determine competitiveness. Highlight areas where the company is leading or lagging.</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D00987-2C59-3C6B-AB0D-63C2BD5999BC}"/>
              </a:ext>
            </a:extLst>
          </p:cNvPr>
          <p:cNvSpPr txBox="1"/>
          <p:nvPr/>
        </p:nvSpPr>
        <p:spPr>
          <a:xfrm>
            <a:off x="2662516" y="1996204"/>
            <a:ext cx="6869952"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solidFill>
                  <a:srgbClr val="0F0F0F"/>
                </a:solidFill>
                <a:latin typeface="Roboto"/>
                <a:ea typeface="Roboto"/>
                <a:cs typeface="Roboto"/>
              </a:rPr>
              <a:t>Analysis of </a:t>
            </a:r>
            <a:endParaRPr lang="en-US">
              <a:solidFill>
                <a:srgbClr val="000000"/>
              </a:solidFill>
              <a:latin typeface="Roboto"/>
              <a:ea typeface="Roboto"/>
              <a:cs typeface="Roboto"/>
            </a:endParaRPr>
          </a:p>
          <a:p>
            <a:pPr algn="ctr"/>
            <a:r>
              <a:rPr lang="en-US" sz="4400" b="1">
                <a:solidFill>
                  <a:srgbClr val="0F0F0F"/>
                </a:solidFill>
                <a:latin typeface="Roboto"/>
                <a:ea typeface="Roboto"/>
                <a:cs typeface="Roboto"/>
              </a:rPr>
              <a:t>Employee </a:t>
            </a:r>
            <a:r>
              <a:rPr lang="en-US" sz="4400" b="1" dirty="0">
                <a:solidFill>
                  <a:srgbClr val="0F0F0F"/>
                </a:solidFill>
                <a:latin typeface="Roboto"/>
                <a:ea typeface="Roboto"/>
                <a:cs typeface="Roboto"/>
              </a:rPr>
              <a:t>using Excel</a:t>
            </a:r>
            <a:endParaRPr lang="en-US">
              <a:latin typeface="Roboto"/>
              <a:ea typeface="Roboto"/>
              <a:cs typeface="Roboto"/>
            </a:endParaRPr>
          </a:p>
        </p:txBody>
      </p:sp>
    </p:spTree>
    <p:extLst>
      <p:ext uri="{BB962C8B-B14F-4D97-AF65-F5344CB8AC3E}">
        <p14:creationId xmlns:p14="http://schemas.microsoft.com/office/powerpoint/2010/main" val="3421996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D78E-CB55-B7DC-3D1D-9150AD9B2B9D}"/>
              </a:ext>
            </a:extLst>
          </p:cNvPr>
          <p:cNvSpPr>
            <a:spLocks noGrp="1"/>
          </p:cNvSpPr>
          <p:nvPr>
            <p:ph type="title"/>
          </p:nvPr>
        </p:nvSpPr>
        <p:spPr/>
        <p:txBody>
          <a:bodyPr/>
          <a:lstStyle/>
          <a:p>
            <a:pPr algn="ctr">
              <a:spcBef>
                <a:spcPts val="0"/>
              </a:spcBef>
            </a:pPr>
            <a:r>
              <a:rPr lang="en-US" sz="4400" b="1">
                <a:solidFill>
                  <a:schemeClr val="bg1"/>
                </a:solidFill>
                <a:latin typeface="Roboto"/>
                <a:ea typeface="Roboto"/>
                <a:cs typeface="Roboto"/>
              </a:rPr>
              <a:t>Analysis of </a:t>
            </a:r>
            <a:endParaRPr lang="en-US" sz="4400">
              <a:solidFill>
                <a:schemeClr val="bg1"/>
              </a:solidFill>
              <a:latin typeface="Roboto"/>
              <a:ea typeface="Roboto"/>
              <a:cs typeface="Roboto"/>
            </a:endParaRPr>
          </a:p>
          <a:p>
            <a:pPr algn="ctr">
              <a:spcBef>
                <a:spcPts val="0"/>
              </a:spcBef>
            </a:pPr>
            <a:r>
              <a:rPr lang="en-US" sz="4400" b="1" dirty="0">
                <a:solidFill>
                  <a:schemeClr val="bg1"/>
                </a:solidFill>
                <a:latin typeface="Roboto"/>
                <a:ea typeface="Roboto"/>
                <a:cs typeface="Roboto"/>
              </a:rPr>
              <a:t>Employee using Excel</a:t>
            </a:r>
            <a:endParaRPr lang="en-US" sz="4400" dirty="0">
              <a:solidFill>
                <a:schemeClr val="bg1"/>
              </a:solidFill>
              <a:latin typeface="Roboto"/>
              <a:ea typeface="Roboto"/>
              <a:cs typeface="Roboto"/>
            </a:endParaRPr>
          </a:p>
          <a:p>
            <a:endParaRPr lang="en-US" dirty="0">
              <a:solidFill>
                <a:schemeClr val="bg1"/>
              </a:solidFill>
            </a:endParaRPr>
          </a:p>
        </p:txBody>
      </p:sp>
      <p:sp>
        <p:nvSpPr>
          <p:cNvPr id="3" name="Text Placeholder 2">
            <a:extLst>
              <a:ext uri="{FF2B5EF4-FFF2-40B4-BE49-F238E27FC236}">
                <a16:creationId xmlns:a16="http://schemas.microsoft.com/office/drawing/2014/main" id="{732FFDAA-AE88-0008-3854-DB39FE2B18CB}"/>
              </a:ext>
            </a:extLst>
          </p:cNvPr>
          <p:cNvSpPr>
            <a:spLocks noGrp="1"/>
          </p:cNvSpPr>
          <p:nvPr>
            <p:ph type="body" idx="1"/>
          </p:nvPr>
        </p:nvSpPr>
        <p:spPr/>
        <p:txBody>
          <a:bodyPr vert="horz" lIns="91440" tIns="45720" rIns="91440" bIns="45720" rtlCol="0" anchor="ctr">
            <a:noAutofit/>
          </a:bodyPr>
          <a:lstStyle/>
          <a:p>
            <a:pPr>
              <a:spcBef>
                <a:spcPts val="0"/>
              </a:spcBef>
            </a:pP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Problem Statement</a:t>
            </a: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Project Overview</a:t>
            </a: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End Users</a:t>
            </a: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Our Solution and Proposition</a:t>
            </a: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Dataset Description</a:t>
            </a: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Modelling Approach</a:t>
            </a: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Results and Discussion</a:t>
            </a: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Conclusion</a:t>
            </a:r>
            <a:endParaRPr lang="en-US" sz="2400"/>
          </a:p>
        </p:txBody>
      </p:sp>
    </p:spTree>
    <p:extLst>
      <p:ext uri="{BB962C8B-B14F-4D97-AF65-F5344CB8AC3E}">
        <p14:creationId xmlns:p14="http://schemas.microsoft.com/office/powerpoint/2010/main" val="917453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2423B2F7-25B1-F8E4-E51E-8E6E2C8824B6}"/>
              </a:ext>
            </a:extLst>
          </p:cNvPr>
          <p:cNvSpPr txBox="1"/>
          <p:nvPr/>
        </p:nvSpPr>
        <p:spPr>
          <a:xfrm>
            <a:off x="676275" y="2299299"/>
            <a:ext cx="5267325" cy="4524315"/>
          </a:xfrm>
          <a:prstGeom prst="rect">
            <a:avLst/>
          </a:prstGeom>
          <a:noFill/>
        </p:spPr>
        <p:txBody>
          <a:bodyPr wrap="square" rtlCol="0">
            <a:spAutoFit/>
          </a:bodyPr>
          <a:lstStyle/>
          <a:p>
            <a:r>
              <a:rPr lang="en-US" sz="2400" b="1" i="0" dirty="0">
                <a:effectLst/>
                <a:latin typeface="Trebuchet MS" panose="020B0603020202020204" pitchFamily="34" charset="0"/>
              </a:rPr>
              <a:t>Employee compensation involves all the ways your organization gives back to team members for their hard work. The obvious form of compensation is pay, whether it’s salaried, hourly, or sales-based. It’s important that how much an organization financially compensates an employee is fair, especially in terms of balancing the job role itself and the organization’s budget. </a:t>
            </a:r>
            <a:endParaRPr lang="en-IN" sz="2400" b="1"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83382"/>
            <a:ext cx="5263515" cy="570669"/>
          </a:xfrm>
          <a:prstGeom prst="rect">
            <a:avLst/>
          </a:prstGeom>
        </p:spPr>
        <p:txBody>
          <a:bodyPr vert="horz" wrap="square" lIns="0" tIns="16510" rIns="0" bIns="0" rtlCol="0">
            <a:spAutoFit/>
          </a:bodyPr>
          <a:lstStyle/>
          <a:p>
            <a:pPr marL="12700">
              <a:spcBef>
                <a:spcPts val="130"/>
              </a:spcBef>
              <a:tabLst>
                <a:tab pos="2642870" algn="l"/>
              </a:tabLst>
            </a:pPr>
            <a:r>
              <a:rPr b="1" spc="5" dirty="0"/>
              <a:t>PROJECT</a:t>
            </a:r>
            <a:r>
              <a:rPr lang="en-US" b="1" spc="5" dirty="0"/>
              <a:t> </a:t>
            </a:r>
            <a:r>
              <a:rPr b="1" spc="-20" dirty="0"/>
              <a:t>OVERVIEW</a:t>
            </a:r>
            <a:endParaRPr lang="en-US" b="1"/>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9C7AA95-BA4A-9544-8463-BC118DED3327}"/>
              </a:ext>
            </a:extLst>
          </p:cNvPr>
          <p:cNvSpPr txBox="1"/>
          <p:nvPr/>
        </p:nvSpPr>
        <p:spPr>
          <a:xfrm>
            <a:off x="739775" y="2438400"/>
            <a:ext cx="5263515" cy="1692771"/>
          </a:xfrm>
          <a:prstGeom prst="rect">
            <a:avLst/>
          </a:prstGeom>
          <a:noFill/>
        </p:spPr>
        <p:txBody>
          <a:bodyPr wrap="square" rtlCol="0">
            <a:spAutoFit/>
          </a:bodyPr>
          <a:lstStyle/>
          <a:p>
            <a:r>
              <a:rPr lang="en-IN" sz="2600" b="1" dirty="0">
                <a:latin typeface="Trebuchet MS" panose="020B0603020202020204" pitchFamily="34" charset="0"/>
              </a:rPr>
              <a:t>Using this we can able to get knowledge about Conditional Formatting ,Pivot Table, Data </a:t>
            </a:r>
            <a:r>
              <a:rPr lang="en-IN" sz="2600" b="1" dirty="0" err="1">
                <a:latin typeface="Trebuchet MS" panose="020B0603020202020204" pitchFamily="34" charset="0"/>
              </a:rPr>
              <a:t>Manupulation</a:t>
            </a:r>
            <a:r>
              <a:rPr lang="en-IN" sz="2600" b="1" dirty="0">
                <a:latin typeface="Trebuchet MS" panose="020B0603020202020204" pitchFamily="34" charset="0"/>
              </a:rPr>
              <a:t>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D15F8096-8FC4-B652-7033-5073F540115D}"/>
              </a:ext>
            </a:extLst>
          </p:cNvPr>
          <p:cNvSpPr txBox="1"/>
          <p:nvPr/>
        </p:nvSpPr>
        <p:spPr>
          <a:xfrm>
            <a:off x="694426" y="2379453"/>
            <a:ext cx="4724400" cy="3785652"/>
          </a:xfrm>
          <a:prstGeom prst="rect">
            <a:avLst/>
          </a:prstGeom>
          <a:noFill/>
        </p:spPr>
        <p:txBody>
          <a:bodyPr wrap="square" rtlCol="0">
            <a:spAutoFit/>
          </a:bodyPr>
          <a:lstStyle/>
          <a:p>
            <a:r>
              <a:rPr lang="en-US" sz="2400" b="1" dirty="0">
                <a:latin typeface="Trebuchet MS" panose="020B0603020202020204" pitchFamily="34" charset="0"/>
              </a:rPr>
              <a:t>HR Department: Ensures fair and competitive pay.</a:t>
            </a:r>
          </a:p>
          <a:p>
            <a:r>
              <a:rPr lang="en-US" sz="2400" b="1" dirty="0">
                <a:latin typeface="Trebuchet MS" panose="020B0603020202020204" pitchFamily="34" charset="0"/>
              </a:rPr>
              <a:t>Executives: Informs salary-related decisions.</a:t>
            </a:r>
          </a:p>
          <a:p>
            <a:r>
              <a:rPr lang="en-US" sz="2400" b="1" dirty="0">
                <a:latin typeface="Trebuchet MS" panose="020B0603020202020204" pitchFamily="34" charset="0"/>
              </a:rPr>
              <a:t>Finance: Aligns salary costs with budgets.</a:t>
            </a:r>
          </a:p>
          <a:p>
            <a:r>
              <a:rPr lang="en-US" sz="2400" b="1" dirty="0">
                <a:latin typeface="Trebuchet MS" panose="020B0603020202020204" pitchFamily="34" charset="0"/>
              </a:rPr>
              <a:t>Diversity Teams: Monitors pay equity.</a:t>
            </a:r>
          </a:p>
          <a:p>
            <a:r>
              <a:rPr lang="en-US" sz="2400" b="1" dirty="0">
                <a:latin typeface="Trebuchet MS" panose="020B0603020202020204" pitchFamily="34" charset="0"/>
              </a:rPr>
              <a:t>Legal Teams: Ensures compliance with regulations.</a:t>
            </a:r>
            <a:endParaRPr lang="en-IN" sz="2400" b="1"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108979"/>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endParaRPr lang="en-US" sz="3600" b="1"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CA08E50F-FA18-1DE4-3C1F-AA750A5D4C44}"/>
              </a:ext>
            </a:extLst>
          </p:cNvPr>
          <p:cNvSpPr txBox="1"/>
          <p:nvPr/>
        </p:nvSpPr>
        <p:spPr>
          <a:xfrm>
            <a:off x="3276600" y="2667000"/>
            <a:ext cx="4267200" cy="2677656"/>
          </a:xfrm>
          <a:prstGeom prst="rect">
            <a:avLst/>
          </a:prstGeom>
          <a:noFill/>
        </p:spPr>
        <p:txBody>
          <a:bodyPr wrap="square" rtlCol="0">
            <a:spAutoFit/>
          </a:bodyPr>
          <a:lstStyle/>
          <a:p>
            <a:r>
              <a:rPr lang="en-IN" sz="2400" b="1" dirty="0">
                <a:latin typeface="Trebuchet MS" panose="020B0603020202020204" pitchFamily="34" charset="0"/>
              </a:rPr>
              <a:t>Conditional Formatting: Missing </a:t>
            </a:r>
          </a:p>
          <a:p>
            <a:r>
              <a:rPr lang="en-IN" sz="2400" b="1" dirty="0">
                <a:latin typeface="Trebuchet MS" panose="020B0603020202020204" pitchFamily="34" charset="0"/>
              </a:rPr>
              <a:t>Pivot Table: Summary</a:t>
            </a:r>
          </a:p>
          <a:p>
            <a:r>
              <a:rPr lang="en-IN" sz="2400" b="1" dirty="0">
                <a:latin typeface="Trebuchet MS" panose="020B0603020202020204" pitchFamily="34" charset="0"/>
              </a:rPr>
              <a:t>Data </a:t>
            </a:r>
            <a:r>
              <a:rPr lang="en-IN" sz="2400" b="1" dirty="0" err="1">
                <a:latin typeface="Trebuchet MS" panose="020B0603020202020204" pitchFamily="34" charset="0"/>
              </a:rPr>
              <a:t>Manupulation</a:t>
            </a:r>
            <a:r>
              <a:rPr lang="en-IN" sz="2400" b="1" dirty="0">
                <a:latin typeface="Trebuchet MS" panose="020B0603020202020204" pitchFamily="34" charset="0"/>
              </a:rPr>
              <a:t>: Representing data</a:t>
            </a:r>
          </a:p>
          <a:p>
            <a:r>
              <a:rPr lang="en-IN" sz="2400" b="1" dirty="0">
                <a:latin typeface="Trebuchet MS" panose="020B0603020202020204" pitchFamily="34" charset="0"/>
              </a:rPr>
              <a:t>These tools are used in this project.</a:t>
            </a:r>
            <a:endParaRPr lang="en-IN"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b="1" dirty="0"/>
              <a:t>Dataset Description</a:t>
            </a:r>
          </a:p>
        </p:txBody>
      </p:sp>
      <p:sp>
        <p:nvSpPr>
          <p:cNvPr id="3" name="TextBox 2">
            <a:extLst>
              <a:ext uri="{FF2B5EF4-FFF2-40B4-BE49-F238E27FC236}">
                <a16:creationId xmlns:a16="http://schemas.microsoft.com/office/drawing/2014/main" id="{BB5A85B9-B050-FA58-6565-0F366A3719AC}"/>
              </a:ext>
            </a:extLst>
          </p:cNvPr>
          <p:cNvSpPr txBox="1"/>
          <p:nvPr/>
        </p:nvSpPr>
        <p:spPr>
          <a:xfrm>
            <a:off x="669068" y="2204049"/>
            <a:ext cx="5035868" cy="3046988"/>
          </a:xfrm>
          <a:prstGeom prst="rect">
            <a:avLst/>
          </a:prstGeom>
          <a:noFill/>
        </p:spPr>
        <p:txBody>
          <a:bodyPr wrap="square" rtlCol="0">
            <a:spAutoFit/>
          </a:bodyPr>
          <a:lstStyle/>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Emp ID</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Name</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Gender</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Department</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Salary</a:t>
            </a:r>
            <a:r>
              <a:rPr lang="en-US" sz="2400" b="1" dirty="0">
                <a:latin typeface="Trebuchet MS" panose="020B0603020202020204" pitchFamily="34" charset="0"/>
              </a:rPr>
              <a:t> </a:t>
            </a:r>
            <a:r>
              <a:rPr lang="en-US" sz="2400" b="1" i="0" u="none" strike="noStrike" dirty="0">
                <a:solidFill>
                  <a:srgbClr val="000000"/>
                </a:solidFill>
                <a:effectLst/>
                <a:latin typeface="Trebuchet MS" panose="020B0603020202020204" pitchFamily="34" charset="0"/>
              </a:rPr>
              <a:t>Start Date</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FTE</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Employee type</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Work location</a:t>
            </a:r>
            <a:r>
              <a:rPr lang="en-US" sz="2400" b="1" dirty="0">
                <a:latin typeface="Trebuchet MS" panose="020B0603020202020204" pitchFamily="34" charset="0"/>
              </a:rPr>
              <a:t> </a:t>
            </a:r>
            <a:endParaRPr lang="en-IN" sz="2400" b="1" dirty="0">
              <a:latin typeface="Trebuchet MS" panose="020B0603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lang="en-US" sz="4250" b="1"/>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529650D-DDC0-4329-EF8B-36D04B9B2307}"/>
              </a:ext>
            </a:extLst>
          </p:cNvPr>
          <p:cNvSpPr txBox="1"/>
          <p:nvPr/>
        </p:nvSpPr>
        <p:spPr>
          <a:xfrm>
            <a:off x="2526030" y="2514600"/>
            <a:ext cx="5627370" cy="2308324"/>
          </a:xfrm>
          <a:prstGeom prst="rect">
            <a:avLst/>
          </a:prstGeom>
          <a:noFill/>
        </p:spPr>
        <p:txBody>
          <a:bodyPr wrap="square" rtlCol="0">
            <a:spAutoFit/>
          </a:bodyPr>
          <a:lstStyle/>
          <a:p>
            <a:r>
              <a:rPr lang="en-US" sz="2400" b="1" dirty="0">
                <a:latin typeface="Trebuchet MS" panose="020B0603020202020204" pitchFamily="34" charset="0"/>
              </a:rPr>
              <a:t>It helps the management to analyze the data’s of the employee and their salaries, for the record and understanding the information that have been recorded and it can be used for future purposes</a:t>
            </a:r>
            <a:endParaRPr lang="en-IN" sz="2400" b="1" dirty="0">
              <a:latin typeface="Trebuchet MS" panose="020B0603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TotalTime>
  <Words>490</Words>
  <Application>Microsoft Office PowerPoint</Application>
  <PresentationFormat>Widescreen</PresentationFormat>
  <Paragraphs>76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 Boardroom</vt:lpstr>
      <vt:lpstr>Employee Data Analysis using Excel  </vt:lpstr>
      <vt:lpstr>PowerPoint Presentation</vt:lpstr>
      <vt:lpstr>Analysis of  Employee using Excel </vt:lpstr>
      <vt:lpstr>PROBLEM STATEMENT</vt:lpstr>
      <vt:lpstr>PROJECT OVERVIEW</vt:lpstr>
      <vt:lpstr>WHO ARE THE END USERS?</vt:lpstr>
      <vt:lpstr>OUR SOLUTION AND ITS VALUE PROPOSITION</vt:lpstr>
      <vt:lpstr>Dataset Description</vt:lpstr>
      <vt:lpstr>THE "WOW" IN OUR SOLUTION</vt:lpstr>
      <vt:lpstr>PowerPoint Presentation</vt:lpstr>
      <vt:lpstr>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91</cp:revision>
  <dcterms:created xsi:type="dcterms:W3CDTF">2024-03-29T15:07:22Z</dcterms:created>
  <dcterms:modified xsi:type="dcterms:W3CDTF">2024-09-09T03:26:37Z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