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6" r:id="rId2"/>
    <p:sldId id="258" r:id="rId3"/>
    <p:sldId id="259" r:id="rId4"/>
    <p:sldId id="268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5672"/>
    <a:srgbClr val="437485"/>
    <a:srgbClr val="337F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-10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4B61-0867-4A48-91B3-F728894B3DFD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1057-88D1-4DEA-A826-8A6623D9B9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15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4B61-0867-4A48-91B3-F728894B3DFD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1057-88D1-4DEA-A826-8A6623D9B9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7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4B61-0867-4A48-91B3-F728894B3DFD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1057-88D1-4DEA-A826-8A6623D9B9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59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4B61-0867-4A48-91B3-F728894B3DFD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1057-88D1-4DEA-A826-8A6623D9B9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17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4B61-0867-4A48-91B3-F728894B3DFD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1057-88D1-4DEA-A826-8A6623D9B9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80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4B61-0867-4A48-91B3-F728894B3DFD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1057-88D1-4DEA-A826-8A6623D9B9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820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4B61-0867-4A48-91B3-F728894B3DFD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1057-88D1-4DEA-A826-8A6623D9B9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96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4B61-0867-4A48-91B3-F728894B3DFD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1057-88D1-4DEA-A826-8A6623D9B9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07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4B61-0867-4A48-91B3-F728894B3DFD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1057-88D1-4DEA-A826-8A6623D9B9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98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4B61-0867-4A48-91B3-F728894B3DFD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1057-88D1-4DEA-A826-8A6623D9B9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68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4B61-0867-4A48-91B3-F728894B3DFD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1057-88D1-4DEA-A826-8A6623D9B9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87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14B61-0867-4A48-91B3-F728894B3DFD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81057-88D1-4DEA-A826-8A6623D9B9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49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7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9708" y="2556308"/>
            <a:ext cx="77724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GB" sz="44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/>
            </a:r>
            <a:br>
              <a:rPr lang="en-GB" sz="44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GB" sz="4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/>
            </a:r>
            <a:br>
              <a:rPr lang="en-GB" sz="4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GB" sz="44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/>
            </a:r>
            <a:br>
              <a:rPr lang="en-GB" sz="44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GB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Ethics </a:t>
            </a:r>
            <a:r>
              <a:rPr lang="en-GB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</a:t>
            </a:r>
            <a:r>
              <a:rPr lang="en-GB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 Tea</a:t>
            </a:r>
            <a:r>
              <a:rPr lang="en-GB" sz="36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/>
            </a:r>
            <a:br>
              <a:rPr lang="en-GB" sz="36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GB" sz="36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/>
            </a:r>
            <a:br>
              <a:rPr lang="en-GB" sz="36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GB" sz="27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Economics</a:t>
            </a:r>
            <a:r>
              <a:rPr lang="en-GB" sz="36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/>
            </a:r>
            <a:br>
              <a:rPr lang="en-GB" sz="36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GB" sz="27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Module: Development Economics</a:t>
            </a:r>
            <a:r>
              <a:rPr lang="en-GB" sz="36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/>
            </a:r>
            <a:br>
              <a:rPr lang="en-GB" sz="36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GB" sz="2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Lecturer: </a:t>
            </a:r>
            <a:r>
              <a:rPr lang="en-GB" sz="2200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Dr.</a:t>
            </a:r>
            <a:r>
              <a:rPr lang="en-GB" sz="2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Anna Brookes</a:t>
            </a:r>
            <a:r>
              <a:rPr lang="en-GB" sz="36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/>
            </a:r>
            <a:br>
              <a:rPr lang="en-GB" sz="36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endParaRPr lang="en-GB" sz="36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39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56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69978" y="494271"/>
            <a:ext cx="4094020" cy="6211330"/>
          </a:xfrm>
        </p:spPr>
        <p:txBody>
          <a:bodyPr>
            <a:normAutofit/>
          </a:bodyPr>
          <a:lstStyle/>
          <a:p>
            <a:pPr algn="l"/>
            <a:r>
              <a:rPr lang="en-GB" sz="3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Production Process</a:t>
            </a:r>
          </a:p>
          <a:p>
            <a:pPr algn="l"/>
            <a:endParaRPr lang="en-GB" dirty="0" smtClean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endParaRPr lang="en-GB" dirty="0" smtClean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GB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Small Plantations</a:t>
            </a:r>
          </a:p>
          <a:p>
            <a:pPr algn="l"/>
            <a:endParaRPr lang="en-GB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endParaRPr lang="en-GB" dirty="0" smtClean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GB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Large Plantations</a:t>
            </a:r>
          </a:p>
          <a:p>
            <a:pPr algn="l"/>
            <a:endParaRPr lang="en-GB" dirty="0" smtClean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endParaRPr lang="en-GB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GB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Treat &amp; Process</a:t>
            </a:r>
          </a:p>
          <a:p>
            <a:pPr algn="l"/>
            <a:endParaRPr lang="en-GB" dirty="0" smtClean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endParaRPr lang="en-GB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GB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Export</a:t>
            </a:r>
          </a:p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1967347" y="2692875"/>
            <a:ext cx="244352" cy="277763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wn Arrow 5"/>
          <p:cNvSpPr/>
          <p:nvPr/>
        </p:nvSpPr>
        <p:spPr>
          <a:xfrm>
            <a:off x="1947984" y="4123037"/>
            <a:ext cx="244352" cy="277763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wn Arrow 6"/>
          <p:cNvSpPr/>
          <p:nvPr/>
        </p:nvSpPr>
        <p:spPr>
          <a:xfrm>
            <a:off x="1967347" y="5435048"/>
            <a:ext cx="244352" cy="277763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ttps://s3-eu-west-1.amazonaws.com/uploads-eu.hipchat.com/83634/603146/8BnrVL8MPjQjzOH/shutterstock_18739095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26" b="-75"/>
          <a:stretch/>
        </p:blipFill>
        <p:spPr bwMode="auto">
          <a:xfrm>
            <a:off x="5955957" y="-49427"/>
            <a:ext cx="3188043" cy="691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35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417195" y="436605"/>
            <a:ext cx="4284023" cy="6063049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GB" sz="67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Consumer Considerations</a:t>
            </a:r>
          </a:p>
          <a:p>
            <a:endParaRPr lang="en-GB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16000" indent="-216000" algn="l">
              <a:lnSpc>
                <a:spcPct val="17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900" b="1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Purchase price </a:t>
            </a:r>
            <a:r>
              <a:rPr lang="en-GB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– </a:t>
            </a:r>
            <a:r>
              <a:rPr lang="en-GB" sz="25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Tea varies in rarity, quality and quantity. Home brand versus organic or premium products. </a:t>
            </a:r>
          </a:p>
          <a:p>
            <a:pPr algn="l">
              <a:lnSpc>
                <a:spcPct val="170000"/>
              </a:lnSpc>
              <a:spcBef>
                <a:spcPts val="600"/>
              </a:spcBef>
            </a:pPr>
            <a:endParaRPr lang="en-GB" sz="2200" dirty="0" smtClean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16000" indent="-216000" algn="l">
              <a:lnSpc>
                <a:spcPct val="17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900" b="1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Packaging design </a:t>
            </a:r>
            <a:r>
              <a:rPr lang="en-GB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– </a:t>
            </a:r>
            <a:r>
              <a:rPr lang="en-GB" sz="25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 the packaging eco-friendly or recyclable? People like aesthetically pleasing items </a:t>
            </a:r>
            <a:r>
              <a:rPr lang="en-GB" sz="2500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e.g</a:t>
            </a:r>
            <a:r>
              <a:rPr lang="en-GB" sz="25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reusable tin/box. </a:t>
            </a:r>
          </a:p>
          <a:p>
            <a:pPr algn="l">
              <a:lnSpc>
                <a:spcPct val="170000"/>
              </a:lnSpc>
              <a:spcBef>
                <a:spcPts val="600"/>
              </a:spcBef>
            </a:pPr>
            <a:endParaRPr lang="en-GB" dirty="0" smtClean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16000" indent="-216000" algn="l">
              <a:lnSpc>
                <a:spcPct val="17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900" b="1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Brand loyalty </a:t>
            </a:r>
            <a:r>
              <a:rPr lang="en-GB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– </a:t>
            </a:r>
            <a:r>
              <a:rPr lang="en-GB" sz="25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Customers develop an affinity with certain brands due to various influences. Habits lead us to make certain choices when shopping.</a:t>
            </a:r>
          </a:p>
          <a:p>
            <a:pPr algn="l">
              <a:lnSpc>
                <a:spcPct val="170000"/>
              </a:lnSpc>
              <a:spcBef>
                <a:spcPts val="600"/>
              </a:spcBef>
            </a:pPr>
            <a:endParaRPr lang="en-GB" dirty="0" smtClean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16000" indent="-216000" algn="l">
              <a:lnSpc>
                <a:spcPct val="17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900" b="1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Ethical implications </a:t>
            </a:r>
            <a:r>
              <a:rPr lang="en-GB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– </a:t>
            </a:r>
            <a:r>
              <a:rPr lang="en-GB" sz="25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Many shoppers are concerned about funding unethical trade and as such are more likely to be drawn to an organic or Fairtrade product.</a:t>
            </a:r>
          </a:p>
          <a:p>
            <a:pPr marL="216000" indent="-216000">
              <a:spcBef>
                <a:spcPts val="600"/>
              </a:spcBef>
            </a:pPr>
            <a:endParaRPr lang="en-GB" sz="25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2045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0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56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454" y="150899"/>
            <a:ext cx="4060796" cy="132556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951" y="675502"/>
            <a:ext cx="4513801" cy="6182497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spcBef>
                <a:spcPts val="600"/>
              </a:spcBef>
              <a:buNone/>
            </a:pPr>
            <a:r>
              <a:rPr lang="en-GB" sz="67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Daily Life</a:t>
            </a:r>
            <a:endParaRPr lang="en-GB" sz="6700" b="1" dirty="0" smtClean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16000" indent="-216000">
              <a:lnSpc>
                <a:spcPct val="170000"/>
              </a:lnSpc>
              <a:spcBef>
                <a:spcPts val="600"/>
              </a:spcBef>
            </a:pPr>
            <a:endParaRPr lang="en-GB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70000"/>
              </a:lnSpc>
              <a:spcBef>
                <a:spcPts val="600"/>
              </a:spcBef>
              <a:buNone/>
            </a:pPr>
            <a:endParaRPr lang="en-GB" sz="3600" b="1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16000" indent="-216000">
              <a:lnSpc>
                <a:spcPct val="170000"/>
              </a:lnSpc>
              <a:spcBef>
                <a:spcPts val="600"/>
              </a:spcBef>
            </a:pPr>
            <a:r>
              <a:rPr lang="en-GB" sz="3600" b="1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Working </a:t>
            </a:r>
            <a:r>
              <a:rPr lang="en-GB" sz="36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Conditions</a:t>
            </a:r>
            <a:r>
              <a:rPr lang="en-GB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GB" sz="22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 </a:t>
            </a:r>
            <a:r>
              <a:rPr lang="en-GB" sz="2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Long hours of manual labour in the sun. </a:t>
            </a:r>
            <a:endParaRPr lang="en-GB" sz="2200" dirty="0" smtClean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lnSpc>
                <a:spcPct val="170000"/>
              </a:lnSpc>
              <a:spcBef>
                <a:spcPts val="600"/>
              </a:spcBef>
              <a:buNone/>
            </a:pPr>
            <a:endParaRPr lang="en-GB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16000" indent="-216000">
              <a:lnSpc>
                <a:spcPct val="170000"/>
              </a:lnSpc>
              <a:spcBef>
                <a:spcPts val="600"/>
              </a:spcBef>
            </a:pPr>
            <a:r>
              <a:rPr lang="en-GB" sz="36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Wages </a:t>
            </a:r>
            <a:r>
              <a:rPr lang="en-GB" sz="3600" b="1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 </a:t>
            </a:r>
            <a:r>
              <a:rPr lang="en-GB" sz="2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Investment and increased overheads can affect </a:t>
            </a:r>
            <a:r>
              <a:rPr lang="en-GB" sz="2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labourer wages. Limited skillsets mean that workers struggle to negotiate better pay. </a:t>
            </a:r>
            <a:endParaRPr lang="en-GB" sz="2200" dirty="0" smtClean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lnSpc>
                <a:spcPct val="170000"/>
              </a:lnSpc>
              <a:spcBef>
                <a:spcPts val="600"/>
              </a:spcBef>
              <a:buNone/>
            </a:pPr>
            <a:endParaRPr lang="en-GB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16000" indent="-216000">
              <a:lnSpc>
                <a:spcPct val="170000"/>
              </a:lnSpc>
              <a:spcBef>
                <a:spcPts val="600"/>
              </a:spcBef>
            </a:pPr>
            <a:r>
              <a:rPr lang="en-GB" sz="36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Dependency</a:t>
            </a:r>
            <a:r>
              <a:rPr lang="en-GB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– </a:t>
            </a:r>
            <a:r>
              <a:rPr lang="en-GB" sz="2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Workers depend on employers for health care, education and housing.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788"/>
          <a:stretch/>
        </p:blipFill>
        <p:spPr>
          <a:xfrm>
            <a:off x="5824151" y="0"/>
            <a:ext cx="3319849" cy="693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8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2476" y="3872238"/>
            <a:ext cx="2166551" cy="1958546"/>
          </a:xfrm>
          <a:prstGeom prst="rect">
            <a:avLst/>
          </a:prstGeom>
        </p:spPr>
      </p:pic>
      <p:sp>
        <p:nvSpPr>
          <p:cNvPr id="4" name="Subtitle 1"/>
          <p:cNvSpPr>
            <a:spLocks noGrp="1"/>
          </p:cNvSpPr>
          <p:nvPr>
            <p:ph type="subTitle" idx="1"/>
          </p:nvPr>
        </p:nvSpPr>
        <p:spPr>
          <a:xfrm>
            <a:off x="1105587" y="1211283"/>
            <a:ext cx="4284023" cy="4619501"/>
          </a:xfrm>
        </p:spPr>
        <p:txBody>
          <a:bodyPr/>
          <a:lstStyle/>
          <a:p>
            <a:pPr algn="l"/>
            <a:r>
              <a:rPr lang="en-GB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Fairtrade Incentives</a:t>
            </a:r>
          </a:p>
          <a:p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National minimum wage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Healthcare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Housing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Education</a:t>
            </a:r>
          </a:p>
          <a:p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072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>
            <a:spLocks noGrp="1"/>
          </p:cNvSpPr>
          <p:nvPr>
            <p:ph type="subTitle" idx="1"/>
          </p:nvPr>
        </p:nvSpPr>
        <p:spPr>
          <a:xfrm>
            <a:off x="1097346" y="906478"/>
            <a:ext cx="6423799" cy="4703485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en-GB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Sri Lankan Plantations </a:t>
            </a:r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</a:t>
            </a:r>
            <a:r>
              <a:rPr lang="en-GB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ith CDFs - Benefits</a:t>
            </a:r>
          </a:p>
          <a:p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10-20% increase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 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volume of tea picked.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16 management hours per week saved.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Reduced strike action saving $2,600-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$13,300 per estate per 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Improved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employee perception of 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well-being.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677" y="5169278"/>
            <a:ext cx="3059954" cy="100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10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56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005015" y="1519933"/>
            <a:ext cx="4316627" cy="3628716"/>
          </a:xfrm>
        </p:spPr>
        <p:txBody>
          <a:bodyPr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 what ways do organisations such as Fairtrade help or hinder progress for </a:t>
            </a:r>
            <a:r>
              <a:rPr lang="en-GB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developing economies?</a:t>
            </a:r>
          </a:p>
          <a:p>
            <a:pPr algn="l">
              <a:lnSpc>
                <a:spcPct val="110000"/>
              </a:lnSpc>
            </a:pPr>
            <a:endParaRPr lang="en-GB" sz="1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n-GB" sz="18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5000 words. Due March 17th 11.59pm</a:t>
            </a:r>
          </a:p>
          <a:p>
            <a:pPr algn="l">
              <a:lnSpc>
                <a:spcPct val="110000"/>
              </a:lnSpc>
            </a:pPr>
            <a:endParaRPr lang="en-GB" sz="17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3671" y="0"/>
            <a:ext cx="31903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86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>
            <a:spLocks noGrp="1"/>
          </p:cNvSpPr>
          <p:nvPr>
            <p:ph type="subTitle" idx="1"/>
          </p:nvPr>
        </p:nvSpPr>
        <p:spPr>
          <a:xfrm>
            <a:off x="1097346" y="906478"/>
            <a:ext cx="6423799" cy="4703485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en-GB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References</a:t>
            </a:r>
          </a:p>
          <a:p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algn="l">
              <a:lnSpc>
                <a:spcPct val="12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http://</a:t>
            </a:r>
            <a:r>
              <a:rPr lang="en-GB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www.fairtrade.net/tea.html#c3915</a:t>
            </a:r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 algn="l">
              <a:lnSpc>
                <a:spcPct val="12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http://www.ethicalteapartnership.org/tea-sustainability-programmes/producer-support/fair-treatment-of-workers/</a:t>
            </a:r>
          </a:p>
          <a:p>
            <a:pPr marL="342900" indent="-342900" algn="l">
              <a:lnSpc>
                <a:spcPct val="12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http://www.tea.co.uk/tea-facts</a:t>
            </a:r>
          </a:p>
          <a:p>
            <a:pPr marL="342900" indent="-342900" algn="l">
              <a:lnSpc>
                <a:spcPct val="12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http://in.reuters.com/article/2011/01/14/india-tea-prices-idINSGE70D09U20110114</a:t>
            </a:r>
          </a:p>
          <a:p>
            <a:pPr marL="342900" indent="-342900" algn="l">
              <a:lnSpc>
                <a:spcPct val="12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http://www.history.uk.com/history/history-tea-britain/</a:t>
            </a:r>
          </a:p>
          <a:p>
            <a:pPr marL="342900" indent="-342900" algn="l">
              <a:lnSpc>
                <a:spcPct val="120000"/>
              </a:lnSpc>
              <a:buFont typeface="+mj-lt"/>
              <a:buAutoNum type="arabicPeriod"/>
            </a:pPr>
            <a:r>
              <a:rPr lang="en-GB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http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://store.mintel.com/tea-and-other-hot-drinks-uk-july-2014?cookie_test=true</a:t>
            </a:r>
          </a:p>
          <a:p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524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247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  The Ethics of Tea  Economics Module: Development Economics Lecturer: Dr. Anna Brookes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Sonocent</Manager>
  <Company>Sonocent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Slides</dc:title>
  <dc:subject>Example File</dc:subject>
  <dc:creator>Sonocent</dc:creator>
  <cp:keywords>Sonocent; Audio Notetaker</cp:keywords>
  <dc:description>Slides for Audio Notetaker example file</dc:description>
  <cp:lastModifiedBy>Dave</cp:lastModifiedBy>
  <cp:revision>2</cp:revision>
  <dcterms:created xsi:type="dcterms:W3CDTF">2015-02-09T15:32:56Z</dcterms:created>
  <dcterms:modified xsi:type="dcterms:W3CDTF">2015-03-13T15:04:42Z</dcterms:modified>
</cp:coreProperties>
</file>