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310" r:id="rId2"/>
    <p:sldId id="306" r:id="rId3"/>
    <p:sldId id="318" r:id="rId4"/>
    <p:sldId id="301" r:id="rId5"/>
    <p:sldId id="317" r:id="rId6"/>
    <p:sldId id="315" r:id="rId7"/>
    <p:sldId id="316" r:id="rId8"/>
    <p:sldId id="302" r:id="rId9"/>
    <p:sldId id="303" r:id="rId10"/>
    <p:sldId id="311" r:id="rId11"/>
    <p:sldId id="312" r:id="rId12"/>
    <p:sldId id="313" r:id="rId13"/>
    <p:sldId id="319" r:id="rId14"/>
    <p:sldId id="320" r:id="rId15"/>
    <p:sldId id="321" r:id="rId16"/>
    <p:sldId id="31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72"/>
    <p:restoredTop sz="78503"/>
  </p:normalViewPr>
  <p:slideViewPr>
    <p:cSldViewPr snapToGrid="0" snapToObjects="1">
      <p:cViewPr>
        <p:scale>
          <a:sx n="91" d="100"/>
          <a:sy n="91" d="100"/>
        </p:scale>
        <p:origin x="272" y="-2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N</c:v>
                </c:pt>
              </c:strCache>
            </c:strRef>
          </c:tx>
          <c:spPr>
            <a:solidFill>
              <a:schemeClr val="accent1"/>
            </a:solidFill>
            <a:ln>
              <a:noFill/>
            </a:ln>
            <a:effectLst/>
          </c:spPr>
          <c:invertIfNegative val="0"/>
          <c:cat>
            <c:strRef>
              <c:f>Sheet1!$A$2:$A$6</c:f>
              <c:strCache>
                <c:ptCount val="5"/>
                <c:pt idx="0">
                  <c:v>Hypertension NOS</c:v>
                </c:pt>
                <c:pt idx="1">
                  <c:v>Acute kidney failure NOS</c:v>
                </c:pt>
                <c:pt idx="2">
                  <c:v>Atrial fibrillation</c:v>
                </c:pt>
                <c:pt idx="3">
                  <c:v>Acute respiratry failure</c:v>
                </c:pt>
                <c:pt idx="4">
                  <c:v>DMII wo cmp nt st uncntr</c:v>
                </c:pt>
              </c:strCache>
            </c:strRef>
          </c:cat>
          <c:val>
            <c:numRef>
              <c:f>Sheet1!$B$2:$B$6</c:f>
              <c:numCache>
                <c:formatCode>General</c:formatCode>
                <c:ptCount val="5"/>
                <c:pt idx="0">
                  <c:v>59</c:v>
                </c:pt>
                <c:pt idx="1">
                  <c:v>52</c:v>
                </c:pt>
                <c:pt idx="2">
                  <c:v>50</c:v>
                </c:pt>
                <c:pt idx="3">
                  <c:v>46</c:v>
                </c:pt>
                <c:pt idx="4">
                  <c:v>45</c:v>
                </c:pt>
              </c:numCache>
            </c:numRef>
          </c:val>
          <c:extLst>
            <c:ext xmlns:c16="http://schemas.microsoft.com/office/drawing/2014/chart" uri="{C3380CC4-5D6E-409C-BE32-E72D297353CC}">
              <c16:uniqueId val="{00000000-7B0A-47DC-8CFE-D3D11C171AEB}"/>
            </c:ext>
          </c:extLst>
        </c:ser>
        <c:dLbls>
          <c:showLegendKey val="0"/>
          <c:showVal val="0"/>
          <c:showCatName val="0"/>
          <c:showSerName val="0"/>
          <c:showPercent val="0"/>
          <c:showBubbleSize val="0"/>
        </c:dLbls>
        <c:gapWidth val="219"/>
        <c:overlap val="-27"/>
        <c:axId val="539200928"/>
        <c:axId val="539198304"/>
      </c:barChart>
      <c:catAx>
        <c:axId val="539200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39198304"/>
        <c:crosses val="autoZero"/>
        <c:auto val="1"/>
        <c:lblAlgn val="ctr"/>
        <c:lblOffset val="100"/>
        <c:noMultiLvlLbl val="0"/>
      </c:catAx>
      <c:valAx>
        <c:axId val="539198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392009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8417FA-90C5-C543-88FA-0DF5F399F46F}" type="datetimeFigureOut">
              <a:rPr lang="en-US" smtClean="0"/>
              <a:t>4/11/2019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DEF0AE-F339-5541-BCAE-6926BFE8D36E}" type="slidenum">
              <a:rPr lang="en-US" smtClean="0"/>
              <a:t>‹#›</a:t>
            </a:fld>
            <a:endParaRPr lang="en-US"/>
          </a:p>
        </p:txBody>
      </p:sp>
    </p:spTree>
    <p:extLst>
      <p:ext uri="{BB962C8B-B14F-4D97-AF65-F5344CB8AC3E}">
        <p14:creationId xmlns:p14="http://schemas.microsoft.com/office/powerpoint/2010/main" val="2497306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This is an overview of the seven steps for ETL. The assignment focuses on Steps 1 thru 4 and Step 6</a:t>
            </a:r>
          </a:p>
          <a:p>
            <a:r>
              <a:rPr lang="en-US" sz="1800" b="1" u="sng" dirty="0"/>
              <a:t>Place your finished deliverables into one or more slides</a:t>
            </a:r>
            <a:r>
              <a:rPr lang="en-US" sz="1800" dirty="0"/>
              <a:t>. Add notes to provide additional information/context about what you have done</a:t>
            </a:r>
          </a:p>
          <a:p>
            <a:endParaRPr lang="en-US" dirty="0"/>
          </a:p>
        </p:txBody>
      </p:sp>
      <p:sp>
        <p:nvSpPr>
          <p:cNvPr id="4" name="Slide Number Placeholder 3"/>
          <p:cNvSpPr>
            <a:spLocks noGrp="1"/>
          </p:cNvSpPr>
          <p:nvPr>
            <p:ph type="sldNum" sz="quarter" idx="5"/>
          </p:nvPr>
        </p:nvSpPr>
        <p:spPr/>
        <p:txBody>
          <a:bodyPr/>
          <a:lstStyle/>
          <a:p>
            <a:fld id="{F6DEF0AE-F339-5541-BCAE-6926BFE8D36E}" type="slidenum">
              <a:rPr lang="en-US" smtClean="0"/>
              <a:t>2</a:t>
            </a:fld>
            <a:endParaRPr lang="en-US"/>
          </a:p>
        </p:txBody>
      </p:sp>
    </p:spTree>
    <p:extLst>
      <p:ext uri="{BB962C8B-B14F-4D97-AF65-F5344CB8AC3E}">
        <p14:creationId xmlns:p14="http://schemas.microsoft.com/office/powerpoint/2010/main" val="120212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Execute the ETL code from Step 4 but do not submit output table. Use output table for Step 6.</a:t>
            </a:r>
          </a:p>
          <a:p>
            <a:endParaRPr lang="en-US" dirty="0"/>
          </a:p>
          <a:p>
            <a:r>
              <a:rPr lang="en-US" dirty="0"/>
              <a:t>There is no submission for this Step.</a:t>
            </a:r>
          </a:p>
          <a:p>
            <a:endParaRPr lang="en-US" dirty="0"/>
          </a:p>
          <a:p>
            <a:endParaRPr lang="en-US" dirty="0"/>
          </a:p>
          <a:p>
            <a:r>
              <a:rPr lang="en-AU" sz="1200" kern="1200" dirty="0">
                <a:solidFill>
                  <a:schemeClr val="tx1"/>
                </a:solidFill>
                <a:effectLst/>
                <a:latin typeface="+mn-lt"/>
                <a:ea typeface="+mn-ea"/>
                <a:cs typeface="+mn-cs"/>
              </a:rPr>
              <a:t>SELECT </a:t>
            </a:r>
            <a:r>
              <a:rPr lang="en-AU" sz="1200" kern="1200" dirty="0" err="1">
                <a:solidFill>
                  <a:schemeClr val="tx1"/>
                </a:solidFill>
                <a:effectLst/>
                <a:latin typeface="+mn-lt"/>
                <a:ea typeface="+mn-ea"/>
                <a:cs typeface="+mn-cs"/>
              </a:rPr>
              <a:t>patient_id</a:t>
            </a:r>
            <a:r>
              <a:rPr lang="en-AU" sz="1200" kern="1200" dirty="0">
                <a:solidFill>
                  <a:schemeClr val="tx1"/>
                </a:solidFill>
                <a:effectLst/>
                <a:latin typeface="+mn-lt"/>
                <a:ea typeface="+mn-ea"/>
                <a:cs typeface="+mn-cs"/>
              </a:rPr>
              <a:t>, count(</a:t>
            </a:r>
            <a:r>
              <a:rPr lang="en-AU" sz="1200" kern="1200" dirty="0" err="1">
                <a:solidFill>
                  <a:schemeClr val="tx1"/>
                </a:solidFill>
                <a:effectLst/>
                <a:latin typeface="+mn-lt"/>
                <a:ea typeface="+mn-ea"/>
                <a:cs typeface="+mn-cs"/>
              </a:rPr>
              <a:t>patient_id</a:t>
            </a:r>
            <a:r>
              <a:rPr lang="en-AU" sz="1200" kern="1200" dirty="0">
                <a:solidFill>
                  <a:schemeClr val="tx1"/>
                </a:solidFill>
                <a:effectLst/>
                <a:latin typeface="+mn-lt"/>
                <a:ea typeface="+mn-ea"/>
                <a:cs typeface="+mn-cs"/>
              </a:rPr>
              <a:t>) as </a:t>
            </a:r>
            <a:r>
              <a:rPr lang="en-AU" sz="1200" kern="1200" dirty="0" err="1">
                <a:solidFill>
                  <a:schemeClr val="tx1"/>
                </a:solidFill>
                <a:effectLst/>
                <a:latin typeface="+mn-lt"/>
                <a:ea typeface="+mn-ea"/>
                <a:cs typeface="+mn-cs"/>
              </a:rPr>
              <a:t>NUM_Diagnosis</a:t>
            </a:r>
            <a:endParaRPr lang="en-AU" sz="1200" kern="1200" dirty="0">
              <a:solidFill>
                <a:schemeClr val="tx1"/>
              </a:solidFill>
              <a:effectLst/>
              <a:latin typeface="+mn-lt"/>
              <a:ea typeface="+mn-ea"/>
              <a:cs typeface="+mn-cs"/>
            </a:endParaRPr>
          </a:p>
          <a:p>
            <a:r>
              <a:rPr lang="en-AU" sz="1200" kern="1200" dirty="0">
                <a:solidFill>
                  <a:schemeClr val="tx1"/>
                </a:solidFill>
                <a:effectLst/>
                <a:latin typeface="+mn-lt"/>
                <a:ea typeface="+mn-ea"/>
                <a:cs typeface="+mn-cs"/>
              </a:rPr>
              <a:t>from diag3</a:t>
            </a:r>
          </a:p>
          <a:p>
            <a:r>
              <a:rPr lang="en-AU" sz="1200" kern="1200" dirty="0">
                <a:solidFill>
                  <a:schemeClr val="tx1"/>
                </a:solidFill>
                <a:effectLst/>
                <a:latin typeface="+mn-lt"/>
                <a:ea typeface="+mn-ea"/>
                <a:cs typeface="+mn-cs"/>
              </a:rPr>
              <a:t>group by </a:t>
            </a:r>
            <a:r>
              <a:rPr lang="en-AU" sz="1200" kern="1200" dirty="0" err="1">
                <a:solidFill>
                  <a:schemeClr val="tx1"/>
                </a:solidFill>
                <a:effectLst/>
                <a:latin typeface="+mn-lt"/>
                <a:ea typeface="+mn-ea"/>
                <a:cs typeface="+mn-cs"/>
              </a:rPr>
              <a:t>patient_id</a:t>
            </a:r>
            <a:endParaRPr lang="en-AU" sz="1200" kern="1200" dirty="0">
              <a:solidFill>
                <a:schemeClr val="tx1"/>
              </a:solidFill>
              <a:effectLst/>
              <a:latin typeface="+mn-lt"/>
              <a:ea typeface="+mn-ea"/>
              <a:cs typeface="+mn-cs"/>
            </a:endParaRPr>
          </a:p>
          <a:p>
            <a:r>
              <a:rPr lang="en-AU" sz="1200" kern="1200" dirty="0">
                <a:solidFill>
                  <a:schemeClr val="tx1"/>
                </a:solidFill>
                <a:effectLst/>
                <a:latin typeface="+mn-lt"/>
                <a:ea typeface="+mn-ea"/>
                <a:cs typeface="+mn-cs"/>
              </a:rPr>
              <a:t>order by </a:t>
            </a:r>
            <a:r>
              <a:rPr lang="en-AU" sz="1200" kern="1200" dirty="0" err="1">
                <a:solidFill>
                  <a:schemeClr val="tx1"/>
                </a:solidFill>
                <a:effectLst/>
                <a:latin typeface="+mn-lt"/>
                <a:ea typeface="+mn-ea"/>
                <a:cs typeface="+mn-cs"/>
              </a:rPr>
              <a:t>NUM_Diagnosis</a:t>
            </a:r>
            <a:r>
              <a:rPr lang="en-AU" sz="1200" kern="1200" dirty="0">
                <a:solidFill>
                  <a:schemeClr val="tx1"/>
                </a:solidFill>
                <a:effectLst/>
                <a:latin typeface="+mn-lt"/>
                <a:ea typeface="+mn-ea"/>
                <a:cs typeface="+mn-cs"/>
              </a:rPr>
              <a:t> desc</a:t>
            </a:r>
          </a:p>
          <a:p>
            <a:r>
              <a:rPr lang="en-AU" sz="1200" kern="1200" dirty="0">
                <a:solidFill>
                  <a:schemeClr val="tx1"/>
                </a:solidFill>
                <a:effectLst/>
                <a:latin typeface="+mn-lt"/>
                <a:ea typeface="+mn-ea"/>
                <a:cs typeface="+mn-cs"/>
              </a:rPr>
              <a:t> </a:t>
            </a:r>
          </a:p>
          <a:p>
            <a:r>
              <a:rPr lang="en-AU" sz="1200" kern="1200" dirty="0">
                <a:solidFill>
                  <a:schemeClr val="tx1"/>
                </a:solidFill>
                <a:effectLst/>
                <a:latin typeface="+mn-lt"/>
                <a:ea typeface="+mn-ea"/>
                <a:cs typeface="+mn-cs"/>
              </a:rPr>
              <a:t>SELECT </a:t>
            </a:r>
            <a:r>
              <a:rPr lang="en-AU" sz="1200" kern="1200" dirty="0" err="1">
                <a:solidFill>
                  <a:schemeClr val="tx1"/>
                </a:solidFill>
                <a:effectLst/>
                <a:latin typeface="+mn-lt"/>
                <a:ea typeface="+mn-ea"/>
                <a:cs typeface="+mn-cs"/>
              </a:rPr>
              <a:t>patient_id</a:t>
            </a:r>
            <a:r>
              <a:rPr lang="en-AU" sz="1200" kern="1200" dirty="0">
                <a:solidFill>
                  <a:schemeClr val="tx1"/>
                </a:solidFill>
                <a:effectLst/>
                <a:latin typeface="+mn-lt"/>
                <a:ea typeface="+mn-ea"/>
                <a:cs typeface="+mn-cs"/>
              </a:rPr>
              <a:t>, count(</a:t>
            </a:r>
            <a:r>
              <a:rPr lang="en-AU" sz="1200" kern="1200" dirty="0" err="1">
                <a:solidFill>
                  <a:schemeClr val="tx1"/>
                </a:solidFill>
                <a:effectLst/>
                <a:latin typeface="+mn-lt"/>
                <a:ea typeface="+mn-ea"/>
                <a:cs typeface="+mn-cs"/>
              </a:rPr>
              <a:t>visit_occurrence_id</a:t>
            </a:r>
            <a:r>
              <a:rPr lang="en-AU" sz="1200" kern="1200" dirty="0">
                <a:solidFill>
                  <a:schemeClr val="tx1"/>
                </a:solidFill>
                <a:effectLst/>
                <a:latin typeface="+mn-lt"/>
                <a:ea typeface="+mn-ea"/>
                <a:cs typeface="+mn-cs"/>
              </a:rPr>
              <a:t>) as NUM_VISIT</a:t>
            </a:r>
          </a:p>
          <a:p>
            <a:r>
              <a:rPr lang="en-AU" sz="1200" kern="1200" dirty="0">
                <a:solidFill>
                  <a:schemeClr val="tx1"/>
                </a:solidFill>
                <a:effectLst/>
                <a:latin typeface="+mn-lt"/>
                <a:ea typeface="+mn-ea"/>
                <a:cs typeface="+mn-cs"/>
              </a:rPr>
              <a:t>from diag3</a:t>
            </a:r>
          </a:p>
          <a:p>
            <a:r>
              <a:rPr lang="en-AU" sz="1200" kern="1200" dirty="0">
                <a:solidFill>
                  <a:schemeClr val="tx1"/>
                </a:solidFill>
                <a:effectLst/>
                <a:latin typeface="+mn-lt"/>
                <a:ea typeface="+mn-ea"/>
                <a:cs typeface="+mn-cs"/>
              </a:rPr>
              <a:t>group by </a:t>
            </a:r>
            <a:r>
              <a:rPr lang="en-AU" sz="1200" kern="1200" dirty="0" err="1">
                <a:solidFill>
                  <a:schemeClr val="tx1"/>
                </a:solidFill>
                <a:effectLst/>
                <a:latin typeface="+mn-lt"/>
                <a:ea typeface="+mn-ea"/>
                <a:cs typeface="+mn-cs"/>
              </a:rPr>
              <a:t>patient_id</a:t>
            </a:r>
            <a:endParaRPr lang="en-AU" sz="1200" kern="1200" dirty="0">
              <a:solidFill>
                <a:schemeClr val="tx1"/>
              </a:solidFill>
              <a:effectLst/>
              <a:latin typeface="+mn-lt"/>
              <a:ea typeface="+mn-ea"/>
              <a:cs typeface="+mn-cs"/>
            </a:endParaRPr>
          </a:p>
          <a:p>
            <a:r>
              <a:rPr lang="en-AU" sz="1200" kern="1200" dirty="0">
                <a:solidFill>
                  <a:schemeClr val="tx1"/>
                </a:solidFill>
                <a:effectLst/>
                <a:latin typeface="+mn-lt"/>
                <a:ea typeface="+mn-ea"/>
                <a:cs typeface="+mn-cs"/>
              </a:rPr>
              <a:t>order by NUM_VISIT desc</a:t>
            </a:r>
          </a:p>
          <a:p>
            <a:endParaRPr lang="en-US" dirty="0"/>
          </a:p>
        </p:txBody>
      </p:sp>
      <p:sp>
        <p:nvSpPr>
          <p:cNvPr id="4" name="Slide Number Placeholder 3"/>
          <p:cNvSpPr>
            <a:spLocks noGrp="1"/>
          </p:cNvSpPr>
          <p:nvPr>
            <p:ph type="sldNum" sz="quarter" idx="5"/>
          </p:nvPr>
        </p:nvSpPr>
        <p:spPr/>
        <p:txBody>
          <a:bodyPr/>
          <a:lstStyle/>
          <a:p>
            <a:fld id="{F6DEF0AE-F339-5541-BCAE-6926BFE8D36E}" type="slidenum">
              <a:rPr lang="en-US" smtClean="0"/>
              <a:t>11</a:t>
            </a:fld>
            <a:endParaRPr lang="en-US"/>
          </a:p>
        </p:txBody>
      </p:sp>
    </p:spTree>
    <p:extLst>
      <p:ext uri="{BB962C8B-B14F-4D97-AF65-F5344CB8AC3E}">
        <p14:creationId xmlns:p14="http://schemas.microsoft.com/office/powerpoint/2010/main" val="3097800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Paste the output from your data quality SQL executed on the OMOP CONDITION_OCCURRENCE table generated in Step 5 into this slide. </a:t>
            </a:r>
          </a:p>
          <a:p>
            <a:r>
              <a:rPr lang="en-US" dirty="0"/>
              <a:t>OK to paste link to a </a:t>
            </a:r>
            <a:r>
              <a:rPr lang="en-US" dirty="0" err="1"/>
              <a:t>GoogleDoc</a:t>
            </a:r>
            <a:r>
              <a:rPr lang="en-US" dirty="0"/>
              <a:t> instead.</a:t>
            </a:r>
          </a:p>
        </p:txBody>
      </p:sp>
      <p:sp>
        <p:nvSpPr>
          <p:cNvPr id="4" name="Slide Number Placeholder 3"/>
          <p:cNvSpPr>
            <a:spLocks noGrp="1"/>
          </p:cNvSpPr>
          <p:nvPr>
            <p:ph type="sldNum" sz="quarter" idx="5"/>
          </p:nvPr>
        </p:nvSpPr>
        <p:spPr/>
        <p:txBody>
          <a:bodyPr/>
          <a:lstStyle/>
          <a:p>
            <a:fld id="{F6DEF0AE-F339-5541-BCAE-6926BFE8D36E}" type="slidenum">
              <a:rPr lang="en-US" smtClean="0"/>
              <a:t>12</a:t>
            </a:fld>
            <a:endParaRPr lang="en-US"/>
          </a:p>
        </p:txBody>
      </p:sp>
    </p:spTree>
    <p:extLst>
      <p:ext uri="{BB962C8B-B14F-4D97-AF65-F5344CB8AC3E}">
        <p14:creationId xmlns:p14="http://schemas.microsoft.com/office/powerpoint/2010/main" val="4222491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6DEF0AE-F339-5541-BCAE-6926BFE8D36E}" type="slidenum">
              <a:rPr lang="en-US" smtClean="0"/>
              <a:t>14</a:t>
            </a:fld>
            <a:endParaRPr lang="en-US"/>
          </a:p>
        </p:txBody>
      </p:sp>
    </p:spTree>
    <p:extLst>
      <p:ext uri="{BB962C8B-B14F-4D97-AF65-F5344CB8AC3E}">
        <p14:creationId xmlns:p14="http://schemas.microsoft.com/office/powerpoint/2010/main" val="1922656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6DEF0AE-F339-5541-BCAE-6926BFE8D36E}" type="slidenum">
              <a:rPr lang="en-US" smtClean="0"/>
              <a:t>15</a:t>
            </a:fld>
            <a:endParaRPr lang="en-US"/>
          </a:p>
        </p:txBody>
      </p:sp>
    </p:spTree>
    <p:extLst>
      <p:ext uri="{BB962C8B-B14F-4D97-AF65-F5344CB8AC3E}">
        <p14:creationId xmlns:p14="http://schemas.microsoft.com/office/powerpoint/2010/main" val="41279106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DEF0AE-F339-5541-BCAE-6926BFE8D36E}" type="slidenum">
              <a:rPr lang="en-US" smtClean="0"/>
              <a:t>16</a:t>
            </a:fld>
            <a:endParaRPr lang="en-US"/>
          </a:p>
        </p:txBody>
      </p:sp>
    </p:spTree>
    <p:extLst>
      <p:ext uri="{BB962C8B-B14F-4D97-AF65-F5344CB8AC3E}">
        <p14:creationId xmlns:p14="http://schemas.microsoft.com/office/powerpoint/2010/main" val="963952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Paste into one or more slides, the key table or tables from MIMIC that hold data that can be used to fill in the OMOP CONDITION_OCCURRENCE table. </a:t>
            </a:r>
          </a:p>
          <a:p>
            <a:r>
              <a:rPr lang="en-US" dirty="0"/>
              <a:t>Choose the MIMIC table screenshots from this slide to indicate which MIMIC table or tables would be used in the ETL process. Delete the MIMIC tables that you will not use.</a:t>
            </a:r>
          </a:p>
          <a:p>
            <a:endParaRPr lang="en-US" dirty="0"/>
          </a:p>
          <a:p>
            <a:r>
              <a:rPr lang="en-US" dirty="0"/>
              <a:t>The definition of the variables from OMOP documentation: </a:t>
            </a:r>
          </a:p>
          <a:p>
            <a:r>
              <a:rPr lang="en-GB" dirty="0" err="1">
                <a:effectLst/>
              </a:rPr>
              <a:t>person_id</a:t>
            </a:r>
            <a:r>
              <a:rPr lang="en-GB" dirty="0">
                <a:effectLst/>
              </a:rPr>
              <a:t> (int) - A foreign key identifier to the Person who is experiencing the condition. The demographic details of that Person are stored in the PERSON table. – This will be same as to SUBJECT_ID in MIMIC data. </a:t>
            </a:r>
          </a:p>
          <a:p>
            <a:endParaRPr lang="en-GB" dirty="0">
              <a:effectLst/>
            </a:endParaRPr>
          </a:p>
          <a:p>
            <a:r>
              <a:rPr lang="en-GB" dirty="0" err="1">
                <a:effectLst/>
              </a:rPr>
              <a:t>visit_occurrence_id</a:t>
            </a:r>
            <a:r>
              <a:rPr lang="en-GB" dirty="0">
                <a:effectLst/>
              </a:rPr>
              <a:t> (int) - A foreign key to the visit in the VISIT_OCCURRENCE table during which the Condition was determined (diagnosed). – This is equivalent to HADM_ID in MIMIC data. </a:t>
            </a:r>
          </a:p>
          <a:p>
            <a:endParaRPr lang="en-GB" dirty="0">
              <a:effectLst/>
            </a:endParaRPr>
          </a:p>
          <a:p>
            <a:r>
              <a:rPr lang="en-GB" dirty="0" err="1">
                <a:effectLst/>
              </a:rPr>
              <a:t>condition_source_value</a:t>
            </a:r>
            <a:r>
              <a:rPr lang="en-GB" dirty="0">
                <a:effectLst/>
              </a:rPr>
              <a:t> (Char (50)) -The source code for the Condition as it appears in the source data. This code is mapped to a Standard Condition Concept in the Standardized Vocabularies and the original code is stored here for reference. This will be exactly same as to MIMIC data (ICD_9code) . </a:t>
            </a:r>
          </a:p>
          <a:p>
            <a:endParaRPr lang="en-GB" dirty="0">
              <a:effectLst/>
            </a:endParaRPr>
          </a:p>
          <a:p>
            <a:endParaRPr lang="en-GB" dirty="0">
              <a:effectLst/>
            </a:endParaRPr>
          </a:p>
          <a:p>
            <a:endParaRPr lang="en-GB" dirty="0">
              <a:effectLst/>
            </a:endParaRPr>
          </a:p>
          <a:p>
            <a:endParaRPr lang="en-US" dirty="0"/>
          </a:p>
        </p:txBody>
      </p:sp>
      <p:sp>
        <p:nvSpPr>
          <p:cNvPr id="4" name="Slide Number Placeholder 3"/>
          <p:cNvSpPr>
            <a:spLocks noGrp="1"/>
          </p:cNvSpPr>
          <p:nvPr>
            <p:ph type="sldNum" sz="quarter" idx="5"/>
          </p:nvPr>
        </p:nvSpPr>
        <p:spPr/>
        <p:txBody>
          <a:bodyPr/>
          <a:lstStyle/>
          <a:p>
            <a:fld id="{F6DEF0AE-F339-5541-BCAE-6926BFE8D36E}" type="slidenum">
              <a:rPr lang="en-US" smtClean="0"/>
              <a:t>3</a:t>
            </a:fld>
            <a:endParaRPr lang="en-US"/>
          </a:p>
        </p:txBody>
      </p:sp>
    </p:spTree>
    <p:extLst>
      <p:ext uri="{BB962C8B-B14F-4D97-AF65-F5344CB8AC3E}">
        <p14:creationId xmlns:p14="http://schemas.microsoft.com/office/powerpoint/2010/main" val="414196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Paste into one or more slides, the key table or tables from MIMIC that hold data that can be used to fill in the OMOP CONDITION_OCCURRENCE table. </a:t>
            </a:r>
          </a:p>
          <a:p>
            <a:r>
              <a:rPr lang="en-US" dirty="0"/>
              <a:t>Choose the MIMIC table screenshots from this slide to indicate which MIMIC table or tables would be used in the ETL process. Delete the MIMIC tables that you will not use.</a:t>
            </a:r>
          </a:p>
        </p:txBody>
      </p:sp>
      <p:sp>
        <p:nvSpPr>
          <p:cNvPr id="4" name="Slide Number Placeholder 3"/>
          <p:cNvSpPr>
            <a:spLocks noGrp="1"/>
          </p:cNvSpPr>
          <p:nvPr>
            <p:ph type="sldNum" sz="quarter" idx="5"/>
          </p:nvPr>
        </p:nvSpPr>
        <p:spPr/>
        <p:txBody>
          <a:bodyPr/>
          <a:lstStyle/>
          <a:p>
            <a:fld id="{F6DEF0AE-F339-5541-BCAE-6926BFE8D36E}" type="slidenum">
              <a:rPr lang="en-US" smtClean="0"/>
              <a:t>4</a:t>
            </a:fld>
            <a:endParaRPr lang="en-US"/>
          </a:p>
        </p:txBody>
      </p:sp>
    </p:spTree>
    <p:extLst>
      <p:ext uri="{BB962C8B-B14F-4D97-AF65-F5344CB8AC3E}">
        <p14:creationId xmlns:p14="http://schemas.microsoft.com/office/powerpoint/2010/main" val="4193795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Paste into one or more slides, the key table or tables from MIMIC that hold data that can be used to fill in the OMOP CONDITION_OCCURRENCE table. </a:t>
            </a:r>
          </a:p>
          <a:p>
            <a:r>
              <a:rPr lang="en-US" dirty="0"/>
              <a:t>Choose the MIMIC table screenshots from this slide to indicate which MIMIC table or tables would be used in the ETL process. Delete the MIMIC tables that you will not use.</a:t>
            </a:r>
          </a:p>
        </p:txBody>
      </p:sp>
      <p:sp>
        <p:nvSpPr>
          <p:cNvPr id="4" name="Slide Number Placeholder 3"/>
          <p:cNvSpPr>
            <a:spLocks noGrp="1"/>
          </p:cNvSpPr>
          <p:nvPr>
            <p:ph type="sldNum" sz="quarter" idx="5"/>
          </p:nvPr>
        </p:nvSpPr>
        <p:spPr/>
        <p:txBody>
          <a:bodyPr/>
          <a:lstStyle/>
          <a:p>
            <a:fld id="{F6DEF0AE-F339-5541-BCAE-6926BFE8D36E}" type="slidenum">
              <a:rPr lang="en-US" smtClean="0"/>
              <a:t>5</a:t>
            </a:fld>
            <a:endParaRPr lang="en-US"/>
          </a:p>
        </p:txBody>
      </p:sp>
    </p:spTree>
    <p:extLst>
      <p:ext uri="{BB962C8B-B14F-4D97-AF65-F5344CB8AC3E}">
        <p14:creationId xmlns:p14="http://schemas.microsoft.com/office/powerpoint/2010/main" val="361295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Paste into one or more slides, the key table or tables from MIMIC that hold data that can be used to fill in the OMOP CONDITION_OCCURRENCE table. </a:t>
            </a:r>
          </a:p>
          <a:p>
            <a:r>
              <a:rPr lang="en-US" dirty="0"/>
              <a:t>Choose the MIMIC table screenshots from this slide to indicate which MIMIC table or tables would be used in the ETL process. Delete the MIMIC tables that you will not use.</a:t>
            </a:r>
          </a:p>
        </p:txBody>
      </p:sp>
      <p:sp>
        <p:nvSpPr>
          <p:cNvPr id="4" name="Slide Number Placeholder 3"/>
          <p:cNvSpPr>
            <a:spLocks noGrp="1"/>
          </p:cNvSpPr>
          <p:nvPr>
            <p:ph type="sldNum" sz="quarter" idx="5"/>
          </p:nvPr>
        </p:nvSpPr>
        <p:spPr/>
        <p:txBody>
          <a:bodyPr/>
          <a:lstStyle/>
          <a:p>
            <a:fld id="{F6DEF0AE-F339-5541-BCAE-6926BFE8D36E}" type="slidenum">
              <a:rPr lang="en-US" smtClean="0"/>
              <a:t>6</a:t>
            </a:fld>
            <a:endParaRPr lang="en-US"/>
          </a:p>
        </p:txBody>
      </p:sp>
    </p:spTree>
    <p:extLst>
      <p:ext uri="{BB962C8B-B14F-4D97-AF65-F5344CB8AC3E}">
        <p14:creationId xmlns:p14="http://schemas.microsoft.com/office/powerpoint/2010/main" val="4250163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Paste into one or more slides, the key table or tables from MIMIC that hold data that can be used to fill in the OMOP CONDITION_OCCURRENCE table. </a:t>
            </a:r>
          </a:p>
          <a:p>
            <a:r>
              <a:rPr lang="en-US" dirty="0"/>
              <a:t>Choose the MIMIC table screenshots from this slide to indicate which MIMIC table or tables would be used in the ETL process. Delete the MIMIC tables that you will not use.</a:t>
            </a:r>
          </a:p>
        </p:txBody>
      </p:sp>
      <p:sp>
        <p:nvSpPr>
          <p:cNvPr id="4" name="Slide Number Placeholder 3"/>
          <p:cNvSpPr>
            <a:spLocks noGrp="1"/>
          </p:cNvSpPr>
          <p:nvPr>
            <p:ph type="sldNum" sz="quarter" idx="5"/>
          </p:nvPr>
        </p:nvSpPr>
        <p:spPr/>
        <p:txBody>
          <a:bodyPr/>
          <a:lstStyle/>
          <a:p>
            <a:fld id="{F6DEF0AE-F339-5541-BCAE-6926BFE8D36E}" type="slidenum">
              <a:rPr lang="en-US" smtClean="0"/>
              <a:t>7</a:t>
            </a:fld>
            <a:endParaRPr lang="en-US"/>
          </a:p>
        </p:txBody>
      </p:sp>
    </p:spTree>
    <p:extLst>
      <p:ext uri="{BB962C8B-B14F-4D97-AF65-F5344CB8AC3E}">
        <p14:creationId xmlns:p14="http://schemas.microsoft.com/office/powerpoint/2010/main" val="2976960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White Rabbit data profiling Excel spreadsheet that is linked to the assignment to describe key profiling findings from the table or tables you identified in ETL Step 1. See rubric for the types of topics to include here.</a:t>
            </a:r>
          </a:p>
          <a:p>
            <a:endParaRPr lang="en-US" dirty="0"/>
          </a:p>
          <a:p>
            <a:r>
              <a:rPr lang="en-US" dirty="0"/>
              <a:t>ANSWERS</a:t>
            </a:r>
          </a:p>
          <a:p>
            <a:r>
              <a:rPr lang="en-US" dirty="0"/>
              <a:t>DIAGNOSES_ICD</a:t>
            </a:r>
          </a:p>
          <a:p>
            <a:r>
              <a:rPr lang="en-AU" dirty="0"/>
              <a:t>ID#41976 had 266 entries in </a:t>
            </a:r>
            <a:r>
              <a:rPr lang="en-AU" dirty="0" err="1"/>
              <a:t>Diagnoses_ID</a:t>
            </a:r>
            <a:r>
              <a:rPr lang="en-AU" dirty="0"/>
              <a:t> then follows with a longtail with most patients having more than one diagnosis.</a:t>
            </a:r>
          </a:p>
          <a:p>
            <a:r>
              <a:rPr lang="en-AU" dirty="0"/>
              <a:t>ICD9_CODE  4019 (</a:t>
            </a:r>
            <a:r>
              <a:rPr lang="en-AU" dirty="0" err="1"/>
              <a:t>hyptertension</a:t>
            </a:r>
            <a:r>
              <a:rPr lang="en-AU" dirty="0"/>
              <a:t>), 42731 (atrial fibrillation), 5849(acute kidney failure) were the top 3 diagnoses. </a:t>
            </a:r>
            <a:endParaRPr lang="en-US" dirty="0"/>
          </a:p>
        </p:txBody>
      </p:sp>
      <p:sp>
        <p:nvSpPr>
          <p:cNvPr id="4" name="Slide Number Placeholder 3"/>
          <p:cNvSpPr>
            <a:spLocks noGrp="1"/>
          </p:cNvSpPr>
          <p:nvPr>
            <p:ph type="sldNum" sz="quarter" idx="5"/>
          </p:nvPr>
        </p:nvSpPr>
        <p:spPr/>
        <p:txBody>
          <a:bodyPr/>
          <a:lstStyle/>
          <a:p>
            <a:fld id="{F6DEF0AE-F339-5541-BCAE-6926BFE8D36E}" type="slidenum">
              <a:rPr lang="en-US" smtClean="0"/>
              <a:t>8</a:t>
            </a:fld>
            <a:endParaRPr lang="en-US"/>
          </a:p>
        </p:txBody>
      </p:sp>
    </p:spTree>
    <p:extLst>
      <p:ext uri="{BB962C8B-B14F-4D97-AF65-F5344CB8AC3E}">
        <p14:creationId xmlns:p14="http://schemas.microsoft.com/office/powerpoint/2010/main" val="575304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For each MIMIC table or tables (</a:t>
            </a:r>
            <a:r>
              <a:rPr lang="en-US" b="1" u="sng" dirty="0"/>
              <a:t>one table per slide</a:t>
            </a:r>
            <a:r>
              <a:rPr lang="en-US" dirty="0"/>
              <a:t>) from Step 1, paste the screenshot of the MIMIC table on left side. Show field mappings from the MIMIC table to the OMOP CONDITION_OCCURRENCE table using arrows. Only provide mappings to the OMOP </a:t>
            </a:r>
            <a:r>
              <a:rPr lang="en-US" dirty="0" err="1"/>
              <a:t>person_id</a:t>
            </a:r>
            <a:r>
              <a:rPr lang="en-US" dirty="0"/>
              <a:t>, </a:t>
            </a:r>
            <a:r>
              <a:rPr lang="en-US" dirty="0" err="1"/>
              <a:t>visit_occurrence_id</a:t>
            </a:r>
            <a:r>
              <a:rPr lang="en-US" dirty="0"/>
              <a:t>, and </a:t>
            </a:r>
            <a:r>
              <a:rPr lang="en-US" dirty="0" err="1"/>
              <a:t>condition_source_value</a:t>
            </a:r>
            <a:r>
              <a:rPr lang="en-US" dirty="0"/>
              <a:t>. One MIMIC table may provide a mapping to all three OMOP tables as shown here.</a:t>
            </a:r>
          </a:p>
          <a:p>
            <a:pPr marL="228600" indent="-228600">
              <a:buAutoNum type="arabicPeriod"/>
            </a:pPr>
            <a:r>
              <a:rPr lang="en-US" dirty="0"/>
              <a:t>Provide an explanation for each mapping why the MIMIC field relates to the OMOP field you selected on the slide</a:t>
            </a:r>
          </a:p>
          <a:p>
            <a:pPr marL="0" indent="0">
              <a:buNone/>
            </a:pPr>
            <a:endParaRPr lang="en-US" dirty="0"/>
          </a:p>
          <a:p>
            <a:r>
              <a:rPr lang="en-US" dirty="0"/>
              <a:t>Answer: </a:t>
            </a:r>
            <a:r>
              <a:rPr lang="en-US" sz="1200" dirty="0"/>
              <a:t>The definition of the variables from OMOP documentation: </a:t>
            </a:r>
          </a:p>
          <a:p>
            <a:r>
              <a:rPr lang="en-GB" sz="1200" dirty="0" err="1"/>
              <a:t>person_id</a:t>
            </a:r>
            <a:r>
              <a:rPr lang="en-GB" sz="1200" dirty="0"/>
              <a:t> (int) - A foreign key identifier to the Person who is experiencing the condition.– This will be same as to SUBJECT_ID in MIMIC data as this describes unique key identifier to the person and it is integers. </a:t>
            </a:r>
          </a:p>
          <a:p>
            <a:endParaRPr lang="en-GB" sz="1200" dirty="0"/>
          </a:p>
          <a:p>
            <a:r>
              <a:rPr lang="en-GB" sz="1200" dirty="0" err="1"/>
              <a:t>visit_occurrence_id</a:t>
            </a:r>
            <a:r>
              <a:rPr lang="en-GB" sz="1200" dirty="0"/>
              <a:t> (int) - A foreign key to the visit in the VISIT_OCCURRENCE table during which the Condition was determined (diagnosed). – This is equivalent to HADM_ID in MIMIC data as this is the unique admission id and it is integers.  </a:t>
            </a:r>
          </a:p>
          <a:p>
            <a:endParaRPr lang="en-GB" sz="1200" dirty="0"/>
          </a:p>
          <a:p>
            <a:r>
              <a:rPr lang="en-GB" sz="1200" dirty="0" err="1"/>
              <a:t>condition_source_value</a:t>
            </a:r>
            <a:r>
              <a:rPr lang="en-GB" sz="1200" dirty="0"/>
              <a:t> (Char (50)) -The source code for the Condition as it appears in the source data. -This will be exactly same as to MIMIC data (ICD9_code) as this is what describes the diagnosis (condition) experienced by the patient in MIMIC data. </a:t>
            </a:r>
          </a:p>
          <a:p>
            <a:pPr marL="0" indent="0">
              <a:buNone/>
            </a:pPr>
            <a:endParaRPr lang="en-US" dirty="0"/>
          </a:p>
        </p:txBody>
      </p:sp>
      <p:sp>
        <p:nvSpPr>
          <p:cNvPr id="4" name="Slide Number Placeholder 3"/>
          <p:cNvSpPr>
            <a:spLocks noGrp="1"/>
          </p:cNvSpPr>
          <p:nvPr>
            <p:ph type="sldNum" sz="quarter" idx="5"/>
          </p:nvPr>
        </p:nvSpPr>
        <p:spPr/>
        <p:txBody>
          <a:bodyPr/>
          <a:lstStyle/>
          <a:p>
            <a:fld id="{F6DEF0AE-F339-5541-BCAE-6926BFE8D36E}" type="slidenum">
              <a:rPr lang="en-US" smtClean="0"/>
              <a:t>9</a:t>
            </a:fld>
            <a:endParaRPr lang="en-US"/>
          </a:p>
        </p:txBody>
      </p:sp>
    </p:spTree>
    <p:extLst>
      <p:ext uri="{BB962C8B-B14F-4D97-AF65-F5344CB8AC3E}">
        <p14:creationId xmlns:p14="http://schemas.microsoft.com/office/powerpoint/2010/main" val="2005754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Paste the SQL statements that transform data in one or more MIMIC tables to the correct column or columns in OMOP CONDITION_OCCURRENCE into the Coursera Submission Site.</a:t>
            </a:r>
          </a:p>
          <a:p>
            <a:endParaRPr lang="en-US" dirty="0"/>
          </a:p>
          <a:p>
            <a:endParaRPr lang="en-US" dirty="0"/>
          </a:p>
          <a:p>
            <a:r>
              <a:rPr lang="en-US" dirty="0"/>
              <a:t>ANSWER:</a:t>
            </a:r>
          </a:p>
          <a:p>
            <a:r>
              <a:rPr lang="en-US" dirty="0"/>
              <a:t>WITH diag1 as (select distinct </a:t>
            </a:r>
            <a:r>
              <a:rPr lang="en-US" dirty="0" err="1"/>
              <a:t>md.subject_id</a:t>
            </a:r>
            <a:r>
              <a:rPr lang="en-US" dirty="0"/>
              <a:t> as </a:t>
            </a:r>
            <a:r>
              <a:rPr lang="en-US" dirty="0" err="1"/>
              <a:t>patient_id</a:t>
            </a:r>
            <a:r>
              <a:rPr lang="en-US" dirty="0"/>
              <a:t> from mimic3_demo.DIAGNOSES_ICD md),</a:t>
            </a:r>
          </a:p>
          <a:p>
            <a:r>
              <a:rPr lang="en-US" dirty="0"/>
              <a:t>     diag2 as (select distinct d1.patient_id</a:t>
            </a:r>
          </a:p>
          <a:p>
            <a:r>
              <a:rPr lang="en-US" dirty="0"/>
              <a:t>                     ,</a:t>
            </a:r>
            <a:r>
              <a:rPr lang="en-US" dirty="0" err="1"/>
              <a:t>md.HADM_ID</a:t>
            </a:r>
            <a:r>
              <a:rPr lang="en-US" dirty="0"/>
              <a:t> as </a:t>
            </a:r>
            <a:r>
              <a:rPr lang="en-US" dirty="0" err="1"/>
              <a:t>visit_occurrence_id</a:t>
            </a:r>
            <a:endParaRPr lang="en-US" dirty="0"/>
          </a:p>
          <a:p>
            <a:r>
              <a:rPr lang="en-US" dirty="0"/>
              <a:t>                 from diag1 d1 join mimic3_demo.DIAGNOSES_ICD md on d1.patient_id = </a:t>
            </a:r>
            <a:r>
              <a:rPr lang="en-US" dirty="0" err="1"/>
              <a:t>md.subject_id</a:t>
            </a:r>
            <a:r>
              <a:rPr lang="en-US" dirty="0"/>
              <a:t>),</a:t>
            </a:r>
          </a:p>
          <a:p>
            <a:r>
              <a:rPr lang="en-US" dirty="0"/>
              <a:t>     diag3 as (select distinct d2.patient_id</a:t>
            </a:r>
          </a:p>
          <a:p>
            <a:r>
              <a:rPr lang="en-US" dirty="0"/>
              <a:t>                                , d2. </a:t>
            </a:r>
            <a:r>
              <a:rPr lang="en-US" dirty="0" err="1"/>
              <a:t>visit_occurrence_id</a:t>
            </a:r>
            <a:endParaRPr lang="en-US" dirty="0"/>
          </a:p>
          <a:p>
            <a:r>
              <a:rPr lang="en-US" dirty="0"/>
              <a:t>                                , md.ICD9_CODE as </a:t>
            </a:r>
            <a:r>
              <a:rPr lang="en-US" dirty="0" err="1"/>
              <a:t>condition_source_value</a:t>
            </a:r>
            <a:endParaRPr lang="en-US" dirty="0"/>
          </a:p>
          <a:p>
            <a:r>
              <a:rPr lang="en-US" dirty="0"/>
              <a:t>                  from diag2 d2 join mimic3_demo.DIAGNOSES_ICD md on d2.patient_id = </a:t>
            </a:r>
            <a:r>
              <a:rPr lang="en-US" dirty="0" err="1"/>
              <a:t>md.subject_id</a:t>
            </a:r>
            <a:r>
              <a:rPr lang="en-US" dirty="0"/>
              <a:t>)</a:t>
            </a:r>
          </a:p>
          <a:p>
            <a:r>
              <a:rPr lang="en-US" dirty="0"/>
              <a:t>select * from diag3</a:t>
            </a:r>
          </a:p>
        </p:txBody>
      </p:sp>
      <p:sp>
        <p:nvSpPr>
          <p:cNvPr id="4" name="Slide Number Placeholder 3"/>
          <p:cNvSpPr>
            <a:spLocks noGrp="1"/>
          </p:cNvSpPr>
          <p:nvPr>
            <p:ph type="sldNum" sz="quarter" idx="5"/>
          </p:nvPr>
        </p:nvSpPr>
        <p:spPr/>
        <p:txBody>
          <a:bodyPr/>
          <a:lstStyle/>
          <a:p>
            <a:fld id="{F6DEF0AE-F339-5541-BCAE-6926BFE8D36E}" type="slidenum">
              <a:rPr lang="en-US" smtClean="0"/>
              <a:t>10</a:t>
            </a:fld>
            <a:endParaRPr lang="en-US"/>
          </a:p>
        </p:txBody>
      </p:sp>
    </p:spTree>
    <p:extLst>
      <p:ext uri="{BB962C8B-B14F-4D97-AF65-F5344CB8AC3E}">
        <p14:creationId xmlns:p14="http://schemas.microsoft.com/office/powerpoint/2010/main" val="133521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894CA-B7DF-1244-B517-5D9586C398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96F4BB-21F9-0347-A1F3-34A5471A39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B102AC-D81F-2048-AADA-6097FD745459}"/>
              </a:ext>
            </a:extLst>
          </p:cNvPr>
          <p:cNvSpPr>
            <a:spLocks noGrp="1"/>
          </p:cNvSpPr>
          <p:nvPr>
            <p:ph type="dt" sz="half" idx="10"/>
          </p:nvPr>
        </p:nvSpPr>
        <p:spPr/>
        <p:txBody>
          <a:bodyPr/>
          <a:lstStyle/>
          <a:p>
            <a:fld id="{E53B3646-E3D9-7D4D-B0A8-D078F50416C4}" type="datetimeFigureOut">
              <a:rPr lang="en-US" smtClean="0"/>
              <a:t>4/11/2019</a:t>
            </a:fld>
            <a:endParaRPr lang="en-US"/>
          </a:p>
        </p:txBody>
      </p:sp>
      <p:sp>
        <p:nvSpPr>
          <p:cNvPr id="5" name="Footer Placeholder 4">
            <a:extLst>
              <a:ext uri="{FF2B5EF4-FFF2-40B4-BE49-F238E27FC236}">
                <a16:creationId xmlns:a16="http://schemas.microsoft.com/office/drawing/2014/main" id="{08C2B993-465A-5246-9E41-E093B9D6B1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83A18A-3C7B-7248-8432-5546B329C161}"/>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1059316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A7BC3-5C00-3240-8713-A516354964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6AC3B8-9DE7-6E49-A47B-64C8FBC6B28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36C2A0-240D-D64F-A499-146D60EF759E}"/>
              </a:ext>
            </a:extLst>
          </p:cNvPr>
          <p:cNvSpPr>
            <a:spLocks noGrp="1"/>
          </p:cNvSpPr>
          <p:nvPr>
            <p:ph type="dt" sz="half" idx="10"/>
          </p:nvPr>
        </p:nvSpPr>
        <p:spPr/>
        <p:txBody>
          <a:bodyPr/>
          <a:lstStyle/>
          <a:p>
            <a:fld id="{E53B3646-E3D9-7D4D-B0A8-D078F50416C4}" type="datetimeFigureOut">
              <a:rPr lang="en-US" smtClean="0"/>
              <a:t>4/11/2019</a:t>
            </a:fld>
            <a:endParaRPr lang="en-US"/>
          </a:p>
        </p:txBody>
      </p:sp>
      <p:sp>
        <p:nvSpPr>
          <p:cNvPr id="5" name="Footer Placeholder 4">
            <a:extLst>
              <a:ext uri="{FF2B5EF4-FFF2-40B4-BE49-F238E27FC236}">
                <a16:creationId xmlns:a16="http://schemas.microsoft.com/office/drawing/2014/main" id="{CF44DDA4-54A8-5346-9F39-9B0807CA4E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A128F1-1CB1-524F-8D06-6B0F7F9DFFD2}"/>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1840913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707597-3535-6746-8215-CEEF389BC5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10DE2E-C0F5-5746-87FD-AFAE09FB1BF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489A06-96AA-D34B-9295-6B0CEB4D7277}"/>
              </a:ext>
            </a:extLst>
          </p:cNvPr>
          <p:cNvSpPr>
            <a:spLocks noGrp="1"/>
          </p:cNvSpPr>
          <p:nvPr>
            <p:ph type="dt" sz="half" idx="10"/>
          </p:nvPr>
        </p:nvSpPr>
        <p:spPr/>
        <p:txBody>
          <a:bodyPr/>
          <a:lstStyle/>
          <a:p>
            <a:fld id="{E53B3646-E3D9-7D4D-B0A8-D078F50416C4}" type="datetimeFigureOut">
              <a:rPr lang="en-US" smtClean="0"/>
              <a:t>4/11/2019</a:t>
            </a:fld>
            <a:endParaRPr lang="en-US"/>
          </a:p>
        </p:txBody>
      </p:sp>
      <p:sp>
        <p:nvSpPr>
          <p:cNvPr id="5" name="Footer Placeholder 4">
            <a:extLst>
              <a:ext uri="{FF2B5EF4-FFF2-40B4-BE49-F238E27FC236}">
                <a16:creationId xmlns:a16="http://schemas.microsoft.com/office/drawing/2014/main" id="{DB7FF099-6ED1-7447-94ED-22F89B1147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309078-F7EC-F148-B01C-01FD8B34CE73}"/>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3056288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FD871-A64E-BD41-88F9-D1784D8A04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29AC2A-07D6-694C-A8E5-D084C3BCB11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E48EB0-D8E6-D34D-A0A9-CB6BADE7413B}"/>
              </a:ext>
            </a:extLst>
          </p:cNvPr>
          <p:cNvSpPr>
            <a:spLocks noGrp="1"/>
          </p:cNvSpPr>
          <p:nvPr>
            <p:ph type="dt" sz="half" idx="10"/>
          </p:nvPr>
        </p:nvSpPr>
        <p:spPr/>
        <p:txBody>
          <a:bodyPr/>
          <a:lstStyle/>
          <a:p>
            <a:fld id="{E53B3646-E3D9-7D4D-B0A8-D078F50416C4}" type="datetimeFigureOut">
              <a:rPr lang="en-US" smtClean="0"/>
              <a:t>4/11/2019</a:t>
            </a:fld>
            <a:endParaRPr lang="en-US"/>
          </a:p>
        </p:txBody>
      </p:sp>
      <p:sp>
        <p:nvSpPr>
          <p:cNvPr id="5" name="Footer Placeholder 4">
            <a:extLst>
              <a:ext uri="{FF2B5EF4-FFF2-40B4-BE49-F238E27FC236}">
                <a16:creationId xmlns:a16="http://schemas.microsoft.com/office/drawing/2014/main" id="{52D446D1-B7F8-4743-8810-42CA1E9C46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DA57B6-11EE-F940-8DEE-EE9500EEFF82}"/>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4042469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0C90C-1F10-5841-BB34-84B23F34F9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47AC78-3450-2342-AF3E-E6664DE35C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F7A823D-78B6-1649-A1C6-798FF73AC32E}"/>
              </a:ext>
            </a:extLst>
          </p:cNvPr>
          <p:cNvSpPr>
            <a:spLocks noGrp="1"/>
          </p:cNvSpPr>
          <p:nvPr>
            <p:ph type="dt" sz="half" idx="10"/>
          </p:nvPr>
        </p:nvSpPr>
        <p:spPr/>
        <p:txBody>
          <a:bodyPr/>
          <a:lstStyle/>
          <a:p>
            <a:fld id="{E53B3646-E3D9-7D4D-B0A8-D078F50416C4}" type="datetimeFigureOut">
              <a:rPr lang="en-US" smtClean="0"/>
              <a:t>4/11/2019</a:t>
            </a:fld>
            <a:endParaRPr lang="en-US"/>
          </a:p>
        </p:txBody>
      </p:sp>
      <p:sp>
        <p:nvSpPr>
          <p:cNvPr id="5" name="Footer Placeholder 4">
            <a:extLst>
              <a:ext uri="{FF2B5EF4-FFF2-40B4-BE49-F238E27FC236}">
                <a16:creationId xmlns:a16="http://schemas.microsoft.com/office/drawing/2014/main" id="{CF0CB445-B49A-754D-812E-585EBE73AE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D8A633-7BF8-E54E-84A1-0E98C47E0E29}"/>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502899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01797-3A00-5E48-A28A-61858A2EBD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C1451-AB02-E945-A713-137EBA5ED5F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BC10EC-3295-6946-8D6B-4773D79EF2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C11A24-2DF3-0F46-B4FC-83B3027557C6}"/>
              </a:ext>
            </a:extLst>
          </p:cNvPr>
          <p:cNvSpPr>
            <a:spLocks noGrp="1"/>
          </p:cNvSpPr>
          <p:nvPr>
            <p:ph type="dt" sz="half" idx="10"/>
          </p:nvPr>
        </p:nvSpPr>
        <p:spPr/>
        <p:txBody>
          <a:bodyPr/>
          <a:lstStyle/>
          <a:p>
            <a:fld id="{E53B3646-E3D9-7D4D-B0A8-D078F50416C4}" type="datetimeFigureOut">
              <a:rPr lang="en-US" smtClean="0"/>
              <a:t>4/11/2019</a:t>
            </a:fld>
            <a:endParaRPr lang="en-US"/>
          </a:p>
        </p:txBody>
      </p:sp>
      <p:sp>
        <p:nvSpPr>
          <p:cNvPr id="6" name="Footer Placeholder 5">
            <a:extLst>
              <a:ext uri="{FF2B5EF4-FFF2-40B4-BE49-F238E27FC236}">
                <a16:creationId xmlns:a16="http://schemas.microsoft.com/office/drawing/2014/main" id="{2459EC31-E746-B343-B34E-60EFE95C8C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FE6188-8C6B-1845-9D30-45C891472561}"/>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4224533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32AC6-8CC2-AB42-B3D0-DB26D9F580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3B2164-3B1A-B045-BC5B-4DD519D963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896537F-2ECC-BC49-B080-5C4AAD3FCE4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3ECB4B-C678-A84A-914F-0D274FC4CD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EAF0329-52B7-A547-8A45-39483D8074A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29EDA4-AF1E-C941-8832-D2009FA95CCE}"/>
              </a:ext>
            </a:extLst>
          </p:cNvPr>
          <p:cNvSpPr>
            <a:spLocks noGrp="1"/>
          </p:cNvSpPr>
          <p:nvPr>
            <p:ph type="dt" sz="half" idx="10"/>
          </p:nvPr>
        </p:nvSpPr>
        <p:spPr/>
        <p:txBody>
          <a:bodyPr/>
          <a:lstStyle/>
          <a:p>
            <a:fld id="{E53B3646-E3D9-7D4D-B0A8-D078F50416C4}" type="datetimeFigureOut">
              <a:rPr lang="en-US" smtClean="0"/>
              <a:t>4/11/2019</a:t>
            </a:fld>
            <a:endParaRPr lang="en-US"/>
          </a:p>
        </p:txBody>
      </p:sp>
      <p:sp>
        <p:nvSpPr>
          <p:cNvPr id="8" name="Footer Placeholder 7">
            <a:extLst>
              <a:ext uri="{FF2B5EF4-FFF2-40B4-BE49-F238E27FC236}">
                <a16:creationId xmlns:a16="http://schemas.microsoft.com/office/drawing/2014/main" id="{BB002757-D103-1940-9A98-7ACB21DA73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EF3719-82C1-5E4F-B085-F384DC821341}"/>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3446618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16780-424F-4F4F-BA7A-C621D0D209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D53C19-EA14-5C4D-A449-30860F84B1FE}"/>
              </a:ext>
            </a:extLst>
          </p:cNvPr>
          <p:cNvSpPr>
            <a:spLocks noGrp="1"/>
          </p:cNvSpPr>
          <p:nvPr>
            <p:ph type="dt" sz="half" idx="10"/>
          </p:nvPr>
        </p:nvSpPr>
        <p:spPr/>
        <p:txBody>
          <a:bodyPr/>
          <a:lstStyle/>
          <a:p>
            <a:fld id="{E53B3646-E3D9-7D4D-B0A8-D078F50416C4}" type="datetimeFigureOut">
              <a:rPr lang="en-US" smtClean="0"/>
              <a:t>4/11/2019</a:t>
            </a:fld>
            <a:endParaRPr lang="en-US"/>
          </a:p>
        </p:txBody>
      </p:sp>
      <p:sp>
        <p:nvSpPr>
          <p:cNvPr id="4" name="Footer Placeholder 3">
            <a:extLst>
              <a:ext uri="{FF2B5EF4-FFF2-40B4-BE49-F238E27FC236}">
                <a16:creationId xmlns:a16="http://schemas.microsoft.com/office/drawing/2014/main" id="{8393705A-9F5B-D145-B1BC-71688E722F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AF6241-8D39-A449-91F3-08CAA3FB8007}"/>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1688958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51DE0C-5DC0-6949-BBDA-C0D918A347B5}"/>
              </a:ext>
            </a:extLst>
          </p:cNvPr>
          <p:cNvSpPr>
            <a:spLocks noGrp="1"/>
          </p:cNvSpPr>
          <p:nvPr>
            <p:ph type="dt" sz="half" idx="10"/>
          </p:nvPr>
        </p:nvSpPr>
        <p:spPr/>
        <p:txBody>
          <a:bodyPr/>
          <a:lstStyle/>
          <a:p>
            <a:fld id="{E53B3646-E3D9-7D4D-B0A8-D078F50416C4}" type="datetimeFigureOut">
              <a:rPr lang="en-US" smtClean="0"/>
              <a:t>4/11/2019</a:t>
            </a:fld>
            <a:endParaRPr lang="en-US"/>
          </a:p>
        </p:txBody>
      </p:sp>
      <p:sp>
        <p:nvSpPr>
          <p:cNvPr id="3" name="Footer Placeholder 2">
            <a:extLst>
              <a:ext uri="{FF2B5EF4-FFF2-40B4-BE49-F238E27FC236}">
                <a16:creationId xmlns:a16="http://schemas.microsoft.com/office/drawing/2014/main" id="{0C784A54-A00F-9843-99E3-D952B5EBF2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F7ADFE-69F6-954D-8E9E-1028D9F16560}"/>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1587931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F4FD5-022E-A34A-B0E6-057323764E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DD55B8-3603-4244-924A-F3CE25B615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FDCB48-E93B-574B-AB13-31481D147C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08023F-D2DD-E746-A89C-AB5C3F373DCC}"/>
              </a:ext>
            </a:extLst>
          </p:cNvPr>
          <p:cNvSpPr>
            <a:spLocks noGrp="1"/>
          </p:cNvSpPr>
          <p:nvPr>
            <p:ph type="dt" sz="half" idx="10"/>
          </p:nvPr>
        </p:nvSpPr>
        <p:spPr/>
        <p:txBody>
          <a:bodyPr/>
          <a:lstStyle/>
          <a:p>
            <a:fld id="{E53B3646-E3D9-7D4D-B0A8-D078F50416C4}" type="datetimeFigureOut">
              <a:rPr lang="en-US" smtClean="0"/>
              <a:t>4/11/2019</a:t>
            </a:fld>
            <a:endParaRPr lang="en-US"/>
          </a:p>
        </p:txBody>
      </p:sp>
      <p:sp>
        <p:nvSpPr>
          <p:cNvPr id="6" name="Footer Placeholder 5">
            <a:extLst>
              <a:ext uri="{FF2B5EF4-FFF2-40B4-BE49-F238E27FC236}">
                <a16:creationId xmlns:a16="http://schemas.microsoft.com/office/drawing/2014/main" id="{D8460A6F-5975-2249-BB45-D855291062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7D9D43-4A81-6749-8680-30E5EFFA7816}"/>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3162901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1206A-FE4A-E844-A244-E2CEECA962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1D715E-E1BE-B046-9D70-409EAE1396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B8534B-96AE-864D-89C5-0041AFA64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D0843C-56E9-174B-9B43-9998EAF5B37A}"/>
              </a:ext>
            </a:extLst>
          </p:cNvPr>
          <p:cNvSpPr>
            <a:spLocks noGrp="1"/>
          </p:cNvSpPr>
          <p:nvPr>
            <p:ph type="dt" sz="half" idx="10"/>
          </p:nvPr>
        </p:nvSpPr>
        <p:spPr/>
        <p:txBody>
          <a:bodyPr/>
          <a:lstStyle/>
          <a:p>
            <a:fld id="{E53B3646-E3D9-7D4D-B0A8-D078F50416C4}" type="datetimeFigureOut">
              <a:rPr lang="en-US" smtClean="0"/>
              <a:t>4/11/2019</a:t>
            </a:fld>
            <a:endParaRPr lang="en-US"/>
          </a:p>
        </p:txBody>
      </p:sp>
      <p:sp>
        <p:nvSpPr>
          <p:cNvPr id="6" name="Footer Placeholder 5">
            <a:extLst>
              <a:ext uri="{FF2B5EF4-FFF2-40B4-BE49-F238E27FC236}">
                <a16:creationId xmlns:a16="http://schemas.microsoft.com/office/drawing/2014/main" id="{7B549060-D3B6-9644-818E-1A54DAE023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A88C77-3756-F145-AC5F-04E466EF9EB9}"/>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120250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42FF21-6B2D-9F46-8934-08800128B9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A33BF1-05A1-BB48-A3C6-DDD25BD938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26289F-1D12-0C40-B105-FB39984B63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3B3646-E3D9-7D4D-B0A8-D078F50416C4}" type="datetimeFigureOut">
              <a:rPr lang="en-US" smtClean="0"/>
              <a:t>4/11/2019</a:t>
            </a:fld>
            <a:endParaRPr lang="en-US"/>
          </a:p>
        </p:txBody>
      </p:sp>
      <p:sp>
        <p:nvSpPr>
          <p:cNvPr id="5" name="Footer Placeholder 4">
            <a:extLst>
              <a:ext uri="{FF2B5EF4-FFF2-40B4-BE49-F238E27FC236}">
                <a16:creationId xmlns:a16="http://schemas.microsoft.com/office/drawing/2014/main" id="{D0422B3B-CEC8-6343-8488-5E4E73F047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C068BA-9361-8B49-B0E7-41E6F76132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98B626-356E-CA49-87A2-AB8DCBDFFC88}" type="slidenum">
              <a:rPr lang="en-US" smtClean="0"/>
              <a:t>‹#›</a:t>
            </a:fld>
            <a:endParaRPr lang="en-US"/>
          </a:p>
        </p:txBody>
      </p:sp>
    </p:spTree>
    <p:extLst>
      <p:ext uri="{BB962C8B-B14F-4D97-AF65-F5344CB8AC3E}">
        <p14:creationId xmlns:p14="http://schemas.microsoft.com/office/powerpoint/2010/main" val="743485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1AFF89-6674-9845-8DD1-67FBED9897C8}"/>
              </a:ext>
            </a:extLst>
          </p:cNvPr>
          <p:cNvSpPr>
            <a:spLocks noGrp="1"/>
          </p:cNvSpPr>
          <p:nvPr>
            <p:ph type="title"/>
          </p:nvPr>
        </p:nvSpPr>
        <p:spPr>
          <a:xfrm>
            <a:off x="280737" y="433138"/>
            <a:ext cx="11630526" cy="4129338"/>
          </a:xfrm>
        </p:spPr>
        <p:txBody>
          <a:bodyPr>
            <a:normAutofit fontScale="90000"/>
          </a:bodyPr>
          <a:lstStyle/>
          <a:p>
            <a:r>
              <a:rPr lang="en-US" dirty="0"/>
              <a:t>Course 2 Module 5</a:t>
            </a:r>
            <a:br>
              <a:rPr lang="en-US" dirty="0"/>
            </a:br>
            <a:r>
              <a:rPr lang="en-US" dirty="0"/>
              <a:t>Programming Assignment</a:t>
            </a:r>
            <a:br>
              <a:rPr lang="en-US" dirty="0"/>
            </a:br>
            <a:br>
              <a:rPr lang="en-US" dirty="0"/>
            </a:br>
            <a:r>
              <a:rPr lang="en-US" b="1" dirty="0">
                <a:solidFill>
                  <a:srgbClr val="FF0000"/>
                </a:solidFill>
              </a:rPr>
              <a:t>Assignment is to ETL MIMIC data into the OMOP CONDITION_OCCURRENCE table</a:t>
            </a:r>
            <a:endParaRPr lang="en-US" dirty="0"/>
          </a:p>
        </p:txBody>
      </p:sp>
      <p:sp>
        <p:nvSpPr>
          <p:cNvPr id="5" name="Text Placeholder 4">
            <a:extLst>
              <a:ext uri="{FF2B5EF4-FFF2-40B4-BE49-F238E27FC236}">
                <a16:creationId xmlns:a16="http://schemas.microsoft.com/office/drawing/2014/main" id="{F0EA19D5-0F9C-5A49-B338-670E9F7F74A9}"/>
              </a:ext>
            </a:extLst>
          </p:cNvPr>
          <p:cNvSpPr>
            <a:spLocks noGrp="1"/>
          </p:cNvSpPr>
          <p:nvPr>
            <p:ph type="body" idx="1"/>
          </p:nvPr>
        </p:nvSpPr>
        <p:spPr>
          <a:xfrm>
            <a:off x="838200" y="5342021"/>
            <a:ext cx="10515600" cy="906378"/>
          </a:xfrm>
        </p:spPr>
        <p:txBody>
          <a:bodyPr>
            <a:normAutofit/>
          </a:bodyPr>
          <a:lstStyle/>
          <a:p>
            <a:pPr algn="ctr"/>
            <a:r>
              <a:rPr lang="en-US" sz="3600" b="1" dirty="0"/>
              <a:t>Detailed instructions with Slide Notes</a:t>
            </a:r>
          </a:p>
        </p:txBody>
      </p:sp>
    </p:spTree>
    <p:extLst>
      <p:ext uri="{BB962C8B-B14F-4D97-AF65-F5344CB8AC3E}">
        <p14:creationId xmlns:p14="http://schemas.microsoft.com/office/powerpoint/2010/main" val="4140718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E9723-E441-C84D-9B21-4DD9F8B84B6F}"/>
              </a:ext>
            </a:extLst>
          </p:cNvPr>
          <p:cNvSpPr>
            <a:spLocks noGrp="1"/>
          </p:cNvSpPr>
          <p:nvPr>
            <p:ph type="title"/>
          </p:nvPr>
        </p:nvSpPr>
        <p:spPr/>
        <p:txBody>
          <a:bodyPr/>
          <a:lstStyle/>
          <a:p>
            <a:r>
              <a:rPr lang="en-US" dirty="0"/>
              <a:t>Step 4: Write transformation code</a:t>
            </a:r>
          </a:p>
        </p:txBody>
      </p:sp>
      <p:sp>
        <p:nvSpPr>
          <p:cNvPr id="3" name="TextBox 2">
            <a:extLst>
              <a:ext uri="{FF2B5EF4-FFF2-40B4-BE49-F238E27FC236}">
                <a16:creationId xmlns:a16="http://schemas.microsoft.com/office/drawing/2014/main" id="{F0B22DAE-F1FD-8D47-AF6B-F617D96FF983}"/>
              </a:ext>
            </a:extLst>
          </p:cNvPr>
          <p:cNvSpPr txBox="1"/>
          <p:nvPr/>
        </p:nvSpPr>
        <p:spPr>
          <a:xfrm>
            <a:off x="643881" y="1281672"/>
            <a:ext cx="5819222" cy="5586145"/>
          </a:xfrm>
          <a:prstGeom prst="rect">
            <a:avLst/>
          </a:prstGeom>
          <a:noFill/>
          <a:ln w="25400">
            <a:solidFill>
              <a:schemeClr val="tx1"/>
            </a:solidFill>
          </a:ln>
        </p:spPr>
        <p:txBody>
          <a:bodyPr wrap="none" rtlCol="0">
            <a:spAutoFit/>
          </a:bodyPr>
          <a:lstStyle/>
          <a:p>
            <a:r>
              <a:rPr lang="en-US" sz="700" dirty="0"/>
              <a:t>WITH person1 as (select distinct </a:t>
            </a:r>
            <a:r>
              <a:rPr lang="en-US" sz="700" dirty="0" err="1"/>
              <a:t>mp.subject_id</a:t>
            </a:r>
            <a:r>
              <a:rPr lang="en-US" sz="700" dirty="0"/>
              <a:t> as </a:t>
            </a:r>
            <a:r>
              <a:rPr lang="en-US" sz="700" dirty="0" err="1"/>
              <a:t>person_id</a:t>
            </a:r>
            <a:r>
              <a:rPr lang="en-US" sz="700" dirty="0"/>
              <a:t>, </a:t>
            </a:r>
          </a:p>
          <a:p>
            <a:r>
              <a:rPr lang="en-US" sz="700" dirty="0"/>
              <a:t>                                 </a:t>
            </a:r>
            <a:r>
              <a:rPr lang="en-US" sz="700" dirty="0" err="1"/>
              <a:t>mp.subject_id</a:t>
            </a:r>
            <a:r>
              <a:rPr lang="en-US" sz="700" dirty="0"/>
              <a:t> as </a:t>
            </a:r>
            <a:r>
              <a:rPr lang="en-US" sz="700" dirty="0" err="1"/>
              <a:t>person_source_value</a:t>
            </a:r>
            <a:r>
              <a:rPr lang="en-US" sz="700" dirty="0"/>
              <a:t> from mimic3_demo.PATIENTS </a:t>
            </a:r>
            <a:r>
              <a:rPr lang="en-US" sz="700" dirty="0" err="1"/>
              <a:t>mp</a:t>
            </a:r>
            <a:r>
              <a:rPr lang="en-US" sz="700" dirty="0"/>
              <a:t>),</a:t>
            </a:r>
          </a:p>
          <a:p>
            <a:r>
              <a:rPr lang="en-US" sz="700" dirty="0"/>
              <a:t>     person2 as (select distinct p1.person_id, p1.person_source_value</a:t>
            </a:r>
          </a:p>
          <a:p>
            <a:r>
              <a:rPr lang="en-US" sz="700" dirty="0"/>
              <a:t>                     ,</a:t>
            </a:r>
            <a:r>
              <a:rPr lang="en-US" sz="700" dirty="0" err="1"/>
              <a:t>mp.GENDER</a:t>
            </a:r>
            <a:r>
              <a:rPr lang="en-US" sz="700" dirty="0"/>
              <a:t> as </a:t>
            </a:r>
            <a:r>
              <a:rPr lang="en-US" sz="700" dirty="0" err="1"/>
              <a:t>gender_source_value</a:t>
            </a:r>
            <a:endParaRPr lang="en-US" sz="700" dirty="0"/>
          </a:p>
          <a:p>
            <a:r>
              <a:rPr lang="en-US" sz="700" dirty="0"/>
              <a:t>                    ,CASE </a:t>
            </a:r>
            <a:r>
              <a:rPr lang="en-US" sz="700" dirty="0" err="1"/>
              <a:t>mp.GENDER</a:t>
            </a:r>
            <a:r>
              <a:rPr lang="en-US" sz="700" dirty="0"/>
              <a:t> </a:t>
            </a:r>
          </a:p>
          <a:p>
            <a:r>
              <a:rPr lang="en-US" sz="700" dirty="0"/>
              <a:t>                     WHEN 'F' then 8532 </a:t>
            </a:r>
          </a:p>
          <a:p>
            <a:r>
              <a:rPr lang="en-US" sz="700" dirty="0"/>
              <a:t>                     WHEN 'M' then 8507 </a:t>
            </a:r>
          </a:p>
          <a:p>
            <a:r>
              <a:rPr lang="en-US" sz="700" dirty="0"/>
              <a:t>                     ELSE 0 END  as </a:t>
            </a:r>
            <a:r>
              <a:rPr lang="en-US" sz="700" dirty="0" err="1"/>
              <a:t>gender_concept_id</a:t>
            </a:r>
            <a:endParaRPr lang="en-US" sz="700" dirty="0"/>
          </a:p>
          <a:p>
            <a:r>
              <a:rPr lang="en-US" sz="700" dirty="0"/>
              <a:t>                 from person1 p1 join mimic3_demo.PATIENTS </a:t>
            </a:r>
            <a:r>
              <a:rPr lang="en-US" sz="700" dirty="0" err="1"/>
              <a:t>mp</a:t>
            </a:r>
            <a:r>
              <a:rPr lang="en-US" sz="700" dirty="0"/>
              <a:t> on p1.person_id = </a:t>
            </a:r>
            <a:r>
              <a:rPr lang="en-US" sz="700" dirty="0" err="1"/>
              <a:t>mp.subject_id</a:t>
            </a:r>
            <a:r>
              <a:rPr lang="en-US" sz="700" dirty="0"/>
              <a:t>),</a:t>
            </a:r>
          </a:p>
          <a:p>
            <a:r>
              <a:rPr lang="en-US" sz="700" dirty="0"/>
              <a:t>     person3 as (select distinct p2.person_id, p2.person_source_value</a:t>
            </a:r>
          </a:p>
          <a:p>
            <a:r>
              <a:rPr lang="en-US" sz="700" dirty="0"/>
              <a:t>                                ,p2.gender_source_value, p2.gender_concept_id</a:t>
            </a:r>
          </a:p>
          <a:p>
            <a:r>
              <a:rPr lang="en-US" sz="700" dirty="0"/>
              <a:t>                                ,extract(year from </a:t>
            </a:r>
            <a:r>
              <a:rPr lang="en-US" sz="700" dirty="0" err="1"/>
              <a:t>mp.dob</a:t>
            </a:r>
            <a:r>
              <a:rPr lang="en-US" sz="700" dirty="0"/>
              <a:t>) as </a:t>
            </a:r>
            <a:r>
              <a:rPr lang="en-US" sz="700" dirty="0" err="1"/>
              <a:t>year_of_birth</a:t>
            </a:r>
            <a:endParaRPr lang="en-US" sz="700" dirty="0"/>
          </a:p>
          <a:p>
            <a:r>
              <a:rPr lang="en-US" sz="700" dirty="0"/>
              <a:t>                                ,extract(month from </a:t>
            </a:r>
            <a:r>
              <a:rPr lang="en-US" sz="700" dirty="0" err="1"/>
              <a:t>mp.dob</a:t>
            </a:r>
            <a:r>
              <a:rPr lang="en-US" sz="700" dirty="0"/>
              <a:t>) as </a:t>
            </a:r>
            <a:r>
              <a:rPr lang="en-US" sz="700" dirty="0" err="1"/>
              <a:t>month_of_birth</a:t>
            </a:r>
            <a:endParaRPr lang="en-US" sz="700" dirty="0"/>
          </a:p>
          <a:p>
            <a:r>
              <a:rPr lang="en-US" sz="700" dirty="0"/>
              <a:t>                                ,extract(day from </a:t>
            </a:r>
            <a:r>
              <a:rPr lang="en-US" sz="700" dirty="0" err="1"/>
              <a:t>mp.dob</a:t>
            </a:r>
            <a:r>
              <a:rPr lang="en-US" sz="700" dirty="0"/>
              <a:t>) as </a:t>
            </a:r>
            <a:r>
              <a:rPr lang="en-US" sz="700" dirty="0" err="1"/>
              <a:t>day_of_birth</a:t>
            </a:r>
            <a:endParaRPr lang="en-US" sz="700" dirty="0"/>
          </a:p>
          <a:p>
            <a:r>
              <a:rPr lang="en-US" sz="700" dirty="0"/>
              <a:t>                                ,</a:t>
            </a:r>
            <a:r>
              <a:rPr lang="en-US" sz="700" dirty="0" err="1"/>
              <a:t>dob</a:t>
            </a:r>
            <a:r>
              <a:rPr lang="en-US" sz="700" dirty="0"/>
              <a:t> as </a:t>
            </a:r>
            <a:r>
              <a:rPr lang="en-US" sz="700" dirty="0" err="1"/>
              <a:t>birth_datetime</a:t>
            </a:r>
            <a:endParaRPr lang="en-US" sz="700" dirty="0"/>
          </a:p>
          <a:p>
            <a:r>
              <a:rPr lang="en-US" sz="700" dirty="0"/>
              <a:t>                  from person2 p2 join mimic3_demo.PATIENTS </a:t>
            </a:r>
            <a:r>
              <a:rPr lang="en-US" sz="700" dirty="0" err="1"/>
              <a:t>mp</a:t>
            </a:r>
            <a:r>
              <a:rPr lang="en-US" sz="700" dirty="0"/>
              <a:t> on p2.person_id = </a:t>
            </a:r>
            <a:r>
              <a:rPr lang="en-US" sz="700" dirty="0" err="1"/>
              <a:t>mp.subject_id</a:t>
            </a:r>
            <a:r>
              <a:rPr lang="en-US" sz="700" dirty="0"/>
              <a:t>),</a:t>
            </a:r>
          </a:p>
          <a:p>
            <a:r>
              <a:rPr lang="en-US" sz="700" dirty="0"/>
              <a:t>     person4 as (select distinct p3.person_id, p3.person_source_value</a:t>
            </a:r>
          </a:p>
          <a:p>
            <a:r>
              <a:rPr lang="en-US" sz="700" dirty="0"/>
              <a:t>                                ,p3.gender_source_value,p3.gender_concept_id </a:t>
            </a:r>
          </a:p>
          <a:p>
            <a:r>
              <a:rPr lang="en-US" sz="700" dirty="0"/>
              <a:t>                         ,p3.year_of_birth, p3.month_of_birth, p3.day_of_birth, p3.birth_datetime</a:t>
            </a:r>
          </a:p>
          <a:p>
            <a:r>
              <a:rPr lang="en-US" sz="700" dirty="0"/>
              <a:t>                         ,</a:t>
            </a:r>
            <a:r>
              <a:rPr lang="en-US" sz="700" dirty="0" err="1"/>
              <a:t>ma.ethnicity</a:t>
            </a:r>
            <a:r>
              <a:rPr lang="en-US" sz="700" dirty="0"/>
              <a:t> as </a:t>
            </a:r>
            <a:r>
              <a:rPr lang="en-US" sz="700" dirty="0" err="1"/>
              <a:t>race_source_value</a:t>
            </a:r>
            <a:endParaRPr lang="en-US" sz="700" dirty="0"/>
          </a:p>
          <a:p>
            <a:r>
              <a:rPr lang="en-US" sz="700" dirty="0"/>
              <a:t>                         ,case </a:t>
            </a:r>
            <a:r>
              <a:rPr lang="en-US" sz="700" dirty="0" err="1"/>
              <a:t>ma.ethnicity</a:t>
            </a:r>
            <a:endParaRPr lang="en-US" sz="700" dirty="0"/>
          </a:p>
          <a:p>
            <a:r>
              <a:rPr lang="en-US" sz="700" dirty="0"/>
              <a:t>		                         when 'WHITE' then 8527</a:t>
            </a:r>
          </a:p>
          <a:p>
            <a:r>
              <a:rPr lang="en-US" sz="700" dirty="0"/>
              <a:t>		                         when 'BLACK/AFRICAN AMERICAN' then 8516</a:t>
            </a:r>
          </a:p>
          <a:p>
            <a:r>
              <a:rPr lang="en-US" sz="700" dirty="0"/>
              <a:t>		                         when 'ASIAN' then 8515</a:t>
            </a:r>
          </a:p>
          <a:p>
            <a:r>
              <a:rPr lang="en-US" sz="700" dirty="0"/>
              <a:t>		                         when 'HISPANIC/LATINO-PUERTO RICAN' then 44814653</a:t>
            </a:r>
          </a:p>
          <a:p>
            <a:r>
              <a:rPr lang="en-US" sz="700" dirty="0"/>
              <a:t>		                         when 'HISPANIC OR LATINO' then 44814653</a:t>
            </a:r>
          </a:p>
          <a:p>
            <a:r>
              <a:rPr lang="en-US" sz="700" dirty="0"/>
              <a:t>		                         when 'UNKNOWN/NOT SPECIFIED' then 44814653</a:t>
            </a:r>
          </a:p>
          <a:p>
            <a:r>
              <a:rPr lang="en-US" sz="700" dirty="0"/>
              <a:t>		                         when 'OTHER' then 44814653</a:t>
            </a:r>
          </a:p>
          <a:p>
            <a:r>
              <a:rPr lang="en-US" sz="700" dirty="0"/>
              <a:t>		                         when 'AMERICAN INDIAN/ALASKA NATIVE FEDERALLY RECOGNIZED TRIBE' then 8657</a:t>
            </a:r>
          </a:p>
          <a:p>
            <a:r>
              <a:rPr lang="en-US" sz="700" dirty="0"/>
              <a:t>		                         when 'UNABLE TO OBTAIN' then 44814650</a:t>
            </a:r>
          </a:p>
          <a:p>
            <a:r>
              <a:rPr lang="en-US" sz="700" dirty="0"/>
              <a:t>		                         else 0 end as </a:t>
            </a:r>
            <a:r>
              <a:rPr lang="en-US" sz="700" dirty="0" err="1"/>
              <a:t>race_concept_id</a:t>
            </a:r>
            <a:endParaRPr lang="en-US" sz="700" dirty="0"/>
          </a:p>
          <a:p>
            <a:r>
              <a:rPr lang="en-US" sz="700" dirty="0"/>
              <a:t>                      from person3 p3 join mimic3_demo.ADMISSIONS ma on p3.person_id = </a:t>
            </a:r>
            <a:r>
              <a:rPr lang="en-US" sz="700" dirty="0" err="1"/>
              <a:t>ma.subject_id</a:t>
            </a:r>
            <a:r>
              <a:rPr lang="en-US" sz="700" dirty="0"/>
              <a:t>),</a:t>
            </a:r>
          </a:p>
          <a:p>
            <a:r>
              <a:rPr lang="en-US" sz="700" dirty="0"/>
              <a:t>     person as (select distinct p4.person_id, p4.person_source_value</a:t>
            </a:r>
          </a:p>
          <a:p>
            <a:r>
              <a:rPr lang="en-US" sz="700" dirty="0"/>
              <a:t>                        ,p4.gender_source_value,p4.gender_concept_id</a:t>
            </a:r>
          </a:p>
          <a:p>
            <a:r>
              <a:rPr lang="en-US" sz="700" dirty="0"/>
              <a:t>                        ,p4.year_of_birth, p4.month_of_birth, p4.day_of_birth, p4.birth_datetime</a:t>
            </a:r>
          </a:p>
          <a:p>
            <a:r>
              <a:rPr lang="en-US" sz="700" dirty="0"/>
              <a:t>                        ,p4.race_source_value, p4.race_concept_id</a:t>
            </a:r>
          </a:p>
          <a:p>
            <a:r>
              <a:rPr lang="en-US" sz="700" dirty="0"/>
              <a:t>                        ,ethnicity as </a:t>
            </a:r>
            <a:r>
              <a:rPr lang="en-US" sz="700" dirty="0" err="1"/>
              <a:t>ethnicity_source_value</a:t>
            </a:r>
            <a:endParaRPr lang="en-US" sz="700" dirty="0"/>
          </a:p>
          <a:p>
            <a:r>
              <a:rPr lang="en-US" sz="700" dirty="0"/>
              <a:t>                        ,case </a:t>
            </a:r>
            <a:r>
              <a:rPr lang="en-US" sz="700" dirty="0" err="1"/>
              <a:t>ma.ethnicity</a:t>
            </a:r>
            <a:endParaRPr lang="en-US" sz="700" dirty="0"/>
          </a:p>
          <a:p>
            <a:r>
              <a:rPr lang="en-US" sz="700" dirty="0"/>
              <a:t>		                         when 'WHITE' then 38003564</a:t>
            </a:r>
          </a:p>
          <a:p>
            <a:r>
              <a:rPr lang="en-US" sz="700" dirty="0"/>
              <a:t>		                         when 'BLACK/AFRICAN AMERICAN' then 38003564</a:t>
            </a:r>
          </a:p>
          <a:p>
            <a:r>
              <a:rPr lang="en-US" sz="700" dirty="0"/>
              <a:t>		                         when 'ASIAN' then 38003564</a:t>
            </a:r>
          </a:p>
          <a:p>
            <a:r>
              <a:rPr lang="en-US" sz="700" dirty="0"/>
              <a:t>		                         when 'HISPANIC/LATINO-PUERTO RICAN' then 38003563</a:t>
            </a:r>
          </a:p>
          <a:p>
            <a:r>
              <a:rPr lang="en-US" sz="700" dirty="0"/>
              <a:t>		                         when 'HISPANIC OR LATINO' then 38003563</a:t>
            </a:r>
          </a:p>
          <a:p>
            <a:r>
              <a:rPr lang="en-US" sz="700" dirty="0"/>
              <a:t>		                         when 'UNKNOWN/NOT SPECIFIED' then 44814653</a:t>
            </a:r>
          </a:p>
          <a:p>
            <a:r>
              <a:rPr lang="en-US" sz="700" dirty="0"/>
              <a:t>		                         when 'OTHER' then 38003564</a:t>
            </a:r>
          </a:p>
          <a:p>
            <a:r>
              <a:rPr lang="en-US" sz="700" dirty="0"/>
              <a:t>		                         when 'AMERICAN INDIAN/ALASKA NATIVE FEDERALLY RECOGNIZED TRIBE' then 38003564</a:t>
            </a:r>
          </a:p>
          <a:p>
            <a:r>
              <a:rPr lang="en-US" sz="700" dirty="0"/>
              <a:t>		                         when 'UNABLE TO OBTAIN' then 44814650</a:t>
            </a:r>
          </a:p>
          <a:p>
            <a:r>
              <a:rPr lang="en-US" sz="700" dirty="0"/>
              <a:t>		                         else 0 end as </a:t>
            </a:r>
            <a:r>
              <a:rPr lang="en-US" sz="700" dirty="0" err="1"/>
              <a:t>ethnicity_concept_id</a:t>
            </a:r>
            <a:endParaRPr lang="en-US" sz="700" dirty="0"/>
          </a:p>
          <a:p>
            <a:r>
              <a:rPr lang="en-US" sz="700" dirty="0"/>
              <a:t>                      from person4 p4 join mimic3_demo.ADMISSIONS ma on p4.person_id = </a:t>
            </a:r>
            <a:r>
              <a:rPr lang="en-US" sz="700" dirty="0" err="1"/>
              <a:t>ma.subject_id</a:t>
            </a:r>
            <a:r>
              <a:rPr lang="en-US" sz="700" dirty="0"/>
              <a:t>)</a:t>
            </a:r>
          </a:p>
          <a:p>
            <a:r>
              <a:rPr lang="en-US" sz="700" dirty="0"/>
              <a:t>select * from person</a:t>
            </a:r>
          </a:p>
          <a:p>
            <a:r>
              <a:rPr lang="en-US" sz="700" dirty="0"/>
              <a:t> </a:t>
            </a:r>
          </a:p>
        </p:txBody>
      </p:sp>
      <p:sp>
        <p:nvSpPr>
          <p:cNvPr id="4" name="TextBox 3">
            <a:extLst>
              <a:ext uri="{FF2B5EF4-FFF2-40B4-BE49-F238E27FC236}">
                <a16:creationId xmlns:a16="http://schemas.microsoft.com/office/drawing/2014/main" id="{5EEAFD0A-6DF5-F64D-A913-D8040DD9BDF1}"/>
              </a:ext>
            </a:extLst>
          </p:cNvPr>
          <p:cNvSpPr txBox="1"/>
          <p:nvPr/>
        </p:nvSpPr>
        <p:spPr>
          <a:xfrm>
            <a:off x="6657422" y="1416931"/>
            <a:ext cx="5408056" cy="4985980"/>
          </a:xfrm>
          <a:prstGeom prst="rect">
            <a:avLst/>
          </a:prstGeom>
          <a:noFill/>
        </p:spPr>
        <p:txBody>
          <a:bodyPr wrap="square" rtlCol="0">
            <a:spAutoFit/>
          </a:bodyPr>
          <a:lstStyle/>
          <a:p>
            <a:r>
              <a:rPr lang="en-US" sz="2800" b="1" dirty="0">
                <a:solidFill>
                  <a:srgbClr val="FF0000"/>
                </a:solidFill>
              </a:rPr>
              <a:t>Paste the SQL statements that transform data from one or more MIMIC tables into the three OMOP CONDITION_OCCURRENCE fields (patient-id, </a:t>
            </a:r>
            <a:r>
              <a:rPr lang="en-US" sz="2800" b="1" dirty="0" err="1">
                <a:solidFill>
                  <a:srgbClr val="FF0000"/>
                </a:solidFill>
              </a:rPr>
              <a:t>visit_occurrence_id</a:t>
            </a:r>
            <a:r>
              <a:rPr lang="en-US" sz="2800" b="1" dirty="0">
                <a:solidFill>
                  <a:srgbClr val="FF0000"/>
                </a:solidFill>
              </a:rPr>
              <a:t>, </a:t>
            </a:r>
            <a:r>
              <a:rPr lang="en-US" sz="2800" b="1" dirty="0" err="1">
                <a:solidFill>
                  <a:srgbClr val="FF0000"/>
                </a:solidFill>
              </a:rPr>
              <a:t>condition_source_value</a:t>
            </a:r>
            <a:r>
              <a:rPr lang="en-US" sz="2800" b="1" dirty="0">
                <a:solidFill>
                  <a:srgbClr val="FF0000"/>
                </a:solidFill>
              </a:rPr>
              <a:t>) into the Coursera Submission Site</a:t>
            </a:r>
          </a:p>
          <a:p>
            <a:endParaRPr lang="en-US" sz="2400" dirty="0"/>
          </a:p>
          <a:p>
            <a:r>
              <a:rPr lang="en-US" sz="2000" dirty="0"/>
              <a:t>Transformation code shown here is from the Course 2 videos showing transformation of MIMIC PATIENTS to OMOP PERSON</a:t>
            </a:r>
          </a:p>
          <a:p>
            <a:endParaRPr lang="en-US" sz="2000" dirty="0"/>
          </a:p>
          <a:p>
            <a:endParaRPr lang="en-US" dirty="0"/>
          </a:p>
        </p:txBody>
      </p:sp>
    </p:spTree>
    <p:extLst>
      <p:ext uri="{BB962C8B-B14F-4D97-AF65-F5344CB8AC3E}">
        <p14:creationId xmlns:p14="http://schemas.microsoft.com/office/powerpoint/2010/main" val="3069788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E9723-E441-C84D-9B21-4DD9F8B84B6F}"/>
              </a:ext>
            </a:extLst>
          </p:cNvPr>
          <p:cNvSpPr>
            <a:spLocks noGrp="1"/>
          </p:cNvSpPr>
          <p:nvPr>
            <p:ph type="title"/>
          </p:nvPr>
        </p:nvSpPr>
        <p:spPr/>
        <p:txBody>
          <a:bodyPr/>
          <a:lstStyle/>
          <a:p>
            <a:r>
              <a:rPr lang="en-US" dirty="0"/>
              <a:t>Step 5: Execute transformation code</a:t>
            </a:r>
          </a:p>
        </p:txBody>
      </p:sp>
      <p:sp>
        <p:nvSpPr>
          <p:cNvPr id="4" name="TextBox 3">
            <a:extLst>
              <a:ext uri="{FF2B5EF4-FFF2-40B4-BE49-F238E27FC236}">
                <a16:creationId xmlns:a16="http://schemas.microsoft.com/office/drawing/2014/main" id="{5EEAFD0A-6DF5-F64D-A913-D8040DD9BDF1}"/>
              </a:ext>
            </a:extLst>
          </p:cNvPr>
          <p:cNvSpPr txBox="1"/>
          <p:nvPr/>
        </p:nvSpPr>
        <p:spPr>
          <a:xfrm>
            <a:off x="394368" y="2717966"/>
            <a:ext cx="11403264" cy="3139321"/>
          </a:xfrm>
          <a:prstGeom prst="rect">
            <a:avLst/>
          </a:prstGeom>
          <a:noFill/>
        </p:spPr>
        <p:txBody>
          <a:bodyPr wrap="square" rtlCol="0">
            <a:spAutoFit/>
          </a:bodyPr>
          <a:lstStyle/>
          <a:p>
            <a:pPr algn="ctr"/>
            <a:r>
              <a:rPr lang="en-US" sz="3600" b="1" dirty="0">
                <a:solidFill>
                  <a:srgbClr val="FF0000"/>
                </a:solidFill>
              </a:rPr>
              <a:t>Execute the ETL code from Step 4 but do not submit the output table.</a:t>
            </a:r>
          </a:p>
          <a:p>
            <a:pPr algn="ctr"/>
            <a:r>
              <a:rPr lang="en-US" sz="3600" b="1" dirty="0">
                <a:solidFill>
                  <a:srgbClr val="FF0000"/>
                </a:solidFill>
              </a:rPr>
              <a:t>Use the output table for Step 6.</a:t>
            </a:r>
          </a:p>
          <a:p>
            <a:pPr algn="ctr"/>
            <a:endParaRPr lang="en-US" sz="3600" b="1" dirty="0">
              <a:solidFill>
                <a:srgbClr val="FF0000"/>
              </a:solidFill>
            </a:endParaRPr>
          </a:p>
          <a:p>
            <a:pPr algn="ctr"/>
            <a:r>
              <a:rPr lang="en-US" sz="3600" b="1" dirty="0">
                <a:solidFill>
                  <a:srgbClr val="FF0000"/>
                </a:solidFill>
              </a:rPr>
              <a:t>There is no submission for this Step.</a:t>
            </a:r>
          </a:p>
          <a:p>
            <a:endParaRPr lang="en-US" dirty="0"/>
          </a:p>
        </p:txBody>
      </p:sp>
    </p:spTree>
    <p:extLst>
      <p:ext uri="{BB962C8B-B14F-4D97-AF65-F5344CB8AC3E}">
        <p14:creationId xmlns:p14="http://schemas.microsoft.com/office/powerpoint/2010/main" val="3276593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E9723-E441-C84D-9B21-4DD9F8B84B6F}"/>
              </a:ext>
            </a:extLst>
          </p:cNvPr>
          <p:cNvSpPr>
            <a:spLocks noGrp="1"/>
          </p:cNvSpPr>
          <p:nvPr>
            <p:ph type="title"/>
          </p:nvPr>
        </p:nvSpPr>
        <p:spPr/>
        <p:txBody>
          <a:bodyPr/>
          <a:lstStyle/>
          <a:p>
            <a:r>
              <a:rPr lang="en-US" dirty="0"/>
              <a:t>Step 6: Perform data quality assessment</a:t>
            </a:r>
          </a:p>
        </p:txBody>
      </p:sp>
      <p:sp>
        <p:nvSpPr>
          <p:cNvPr id="4" name="TextBox 3">
            <a:extLst>
              <a:ext uri="{FF2B5EF4-FFF2-40B4-BE49-F238E27FC236}">
                <a16:creationId xmlns:a16="http://schemas.microsoft.com/office/drawing/2014/main" id="{5EEAFD0A-6DF5-F64D-A913-D8040DD9BDF1}"/>
              </a:ext>
            </a:extLst>
          </p:cNvPr>
          <p:cNvSpPr txBox="1"/>
          <p:nvPr/>
        </p:nvSpPr>
        <p:spPr>
          <a:xfrm>
            <a:off x="1191795" y="5011341"/>
            <a:ext cx="9496926" cy="1846659"/>
          </a:xfrm>
          <a:prstGeom prst="rect">
            <a:avLst/>
          </a:prstGeom>
          <a:noFill/>
        </p:spPr>
        <p:txBody>
          <a:bodyPr wrap="square" rtlCol="0">
            <a:spAutoFit/>
          </a:bodyPr>
          <a:lstStyle/>
          <a:p>
            <a:r>
              <a:rPr lang="en-US" sz="2400" dirty="0"/>
              <a:t>Example output table from the Course 2 videos showing transformation of MIMIC PATIENTS to OMOP PERSON</a:t>
            </a:r>
          </a:p>
          <a:p>
            <a:endParaRPr lang="en-US" sz="2400" dirty="0"/>
          </a:p>
          <a:p>
            <a:r>
              <a:rPr lang="en-US" sz="2400" dirty="0"/>
              <a:t>OK to paste link to a </a:t>
            </a:r>
            <a:r>
              <a:rPr lang="en-US" sz="2400" dirty="0" err="1"/>
              <a:t>GoogleDoc</a:t>
            </a:r>
            <a:r>
              <a:rPr lang="en-US" sz="2400" dirty="0"/>
              <a:t> instead.</a:t>
            </a:r>
          </a:p>
          <a:p>
            <a:endParaRPr lang="en-US" dirty="0"/>
          </a:p>
        </p:txBody>
      </p:sp>
      <p:pic>
        <p:nvPicPr>
          <p:cNvPr id="6" name="Picture 5">
            <a:extLst>
              <a:ext uri="{FF2B5EF4-FFF2-40B4-BE49-F238E27FC236}">
                <a16:creationId xmlns:a16="http://schemas.microsoft.com/office/drawing/2014/main" id="{644FD9B8-CED6-6940-8A80-BCE91FBB2D09}"/>
              </a:ext>
            </a:extLst>
          </p:cNvPr>
          <p:cNvPicPr>
            <a:picLocks noChangeAspect="1"/>
          </p:cNvPicPr>
          <p:nvPr/>
        </p:nvPicPr>
        <p:blipFill rotWithShape="1">
          <a:blip r:embed="rId3"/>
          <a:srcRect t="81450" r="57750"/>
          <a:stretch/>
        </p:blipFill>
        <p:spPr>
          <a:xfrm>
            <a:off x="2112462" y="3917686"/>
            <a:ext cx="6561638" cy="1093655"/>
          </a:xfrm>
          <a:prstGeom prst="rect">
            <a:avLst/>
          </a:prstGeom>
          <a:ln w="25400">
            <a:solidFill>
              <a:schemeClr val="tx1"/>
            </a:solidFill>
          </a:ln>
        </p:spPr>
      </p:pic>
      <p:sp>
        <p:nvSpPr>
          <p:cNvPr id="3" name="TextBox 2">
            <a:extLst>
              <a:ext uri="{FF2B5EF4-FFF2-40B4-BE49-F238E27FC236}">
                <a16:creationId xmlns:a16="http://schemas.microsoft.com/office/drawing/2014/main" id="{AEA9CBDB-84DC-7A4D-8239-C6844D2F77BC}"/>
              </a:ext>
            </a:extLst>
          </p:cNvPr>
          <p:cNvSpPr txBox="1"/>
          <p:nvPr/>
        </p:nvSpPr>
        <p:spPr>
          <a:xfrm>
            <a:off x="393700" y="1611053"/>
            <a:ext cx="12140895" cy="1569660"/>
          </a:xfrm>
          <a:prstGeom prst="rect">
            <a:avLst/>
          </a:prstGeom>
          <a:noFill/>
        </p:spPr>
        <p:txBody>
          <a:bodyPr wrap="square" rtlCol="0">
            <a:spAutoFit/>
          </a:bodyPr>
          <a:lstStyle/>
          <a:p>
            <a:r>
              <a:rPr lang="en-US" sz="3200" b="1" dirty="0">
                <a:solidFill>
                  <a:srgbClr val="FF0000"/>
                </a:solidFill>
              </a:rPr>
              <a:t>Define, implement, execute one or more data quality measures.</a:t>
            </a:r>
          </a:p>
          <a:p>
            <a:r>
              <a:rPr lang="en-US" sz="3200" b="1" dirty="0">
                <a:solidFill>
                  <a:srgbClr val="FF0000"/>
                </a:solidFill>
              </a:rPr>
              <a:t>Submit final DQ measure and an explanation why you created your measure(s).</a:t>
            </a:r>
          </a:p>
        </p:txBody>
      </p:sp>
    </p:spTree>
    <p:extLst>
      <p:ext uri="{BB962C8B-B14F-4D97-AF65-F5344CB8AC3E}">
        <p14:creationId xmlns:p14="http://schemas.microsoft.com/office/powerpoint/2010/main" val="40467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F54C75-644A-44FF-9888-A4A0DE7D2C16}"/>
              </a:ext>
            </a:extLst>
          </p:cNvPr>
          <p:cNvPicPr/>
          <p:nvPr/>
        </p:nvPicPr>
        <p:blipFill rotWithShape="1">
          <a:blip r:embed="rId2"/>
          <a:srcRect l="18986" t="18375" r="2182" b="37782"/>
          <a:stretch/>
        </p:blipFill>
        <p:spPr>
          <a:xfrm>
            <a:off x="414937" y="484094"/>
            <a:ext cx="6500692" cy="3473183"/>
          </a:xfrm>
          <a:prstGeom prst="rect">
            <a:avLst/>
          </a:prstGeom>
        </p:spPr>
      </p:pic>
      <p:pic>
        <p:nvPicPr>
          <p:cNvPr id="4" name="Picture 3">
            <a:extLst>
              <a:ext uri="{FF2B5EF4-FFF2-40B4-BE49-F238E27FC236}">
                <a16:creationId xmlns:a16="http://schemas.microsoft.com/office/drawing/2014/main" id="{A948367B-77A5-41F1-8CB5-065B406FFC4C}"/>
              </a:ext>
            </a:extLst>
          </p:cNvPr>
          <p:cNvPicPr/>
          <p:nvPr/>
        </p:nvPicPr>
        <p:blipFill rotWithShape="1">
          <a:blip r:embed="rId3"/>
          <a:srcRect l="20729" t="24208" r="39453" b="36174"/>
          <a:stretch/>
        </p:blipFill>
        <p:spPr>
          <a:xfrm>
            <a:off x="5847549" y="3173505"/>
            <a:ext cx="5301984" cy="3473183"/>
          </a:xfrm>
          <a:prstGeom prst="rect">
            <a:avLst/>
          </a:prstGeom>
        </p:spPr>
      </p:pic>
      <p:sp>
        <p:nvSpPr>
          <p:cNvPr id="5" name="TextBox 4">
            <a:extLst>
              <a:ext uri="{FF2B5EF4-FFF2-40B4-BE49-F238E27FC236}">
                <a16:creationId xmlns:a16="http://schemas.microsoft.com/office/drawing/2014/main" id="{EBF5230B-FB7F-4331-981E-3F1987E83C97}"/>
              </a:ext>
            </a:extLst>
          </p:cNvPr>
          <p:cNvSpPr txBox="1"/>
          <p:nvPr/>
        </p:nvSpPr>
        <p:spPr>
          <a:xfrm>
            <a:off x="7076995" y="568618"/>
            <a:ext cx="4525896" cy="2308324"/>
          </a:xfrm>
          <a:prstGeom prst="rect">
            <a:avLst/>
          </a:prstGeom>
          <a:noFill/>
        </p:spPr>
        <p:txBody>
          <a:bodyPr wrap="square" rtlCol="0">
            <a:spAutoFit/>
          </a:bodyPr>
          <a:lstStyle/>
          <a:p>
            <a:r>
              <a:rPr lang="en-AU" dirty="0"/>
              <a:t>Data quality measures: </a:t>
            </a:r>
          </a:p>
          <a:p>
            <a:r>
              <a:rPr lang="en-AU" dirty="0" err="1"/>
              <a:t>patient_id</a:t>
            </a:r>
            <a:r>
              <a:rPr lang="en-AU" dirty="0"/>
              <a:t> and </a:t>
            </a:r>
            <a:r>
              <a:rPr lang="en-AU" dirty="0" err="1"/>
              <a:t>visit_occurrence_id</a:t>
            </a:r>
            <a:endParaRPr lang="en-AU" dirty="0"/>
          </a:p>
          <a:p>
            <a:endParaRPr lang="en-AU" dirty="0"/>
          </a:p>
          <a:p>
            <a:endParaRPr lang="en-AU" dirty="0"/>
          </a:p>
          <a:p>
            <a:r>
              <a:rPr lang="en-AU" dirty="0"/>
              <a:t>Check if there are any negative values (which will be error as </a:t>
            </a:r>
            <a:r>
              <a:rPr lang="en-AU" dirty="0" err="1"/>
              <a:t>ther</a:t>
            </a:r>
            <a:r>
              <a:rPr lang="en-AU" dirty="0"/>
              <a:t> are no negative values in mimic </a:t>
            </a:r>
            <a:r>
              <a:rPr lang="en-AU" dirty="0" err="1"/>
              <a:t>subject_id</a:t>
            </a:r>
            <a:r>
              <a:rPr lang="en-AU" dirty="0"/>
              <a:t> and HADM_ID ). The range is as expected. </a:t>
            </a:r>
          </a:p>
        </p:txBody>
      </p:sp>
    </p:spTree>
    <p:extLst>
      <p:ext uri="{BB962C8B-B14F-4D97-AF65-F5344CB8AC3E}">
        <p14:creationId xmlns:p14="http://schemas.microsoft.com/office/powerpoint/2010/main" val="1683744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60699-36C9-45AC-B3C9-FBC324CCCE95}"/>
              </a:ext>
            </a:extLst>
          </p:cNvPr>
          <p:cNvSpPr>
            <a:spLocks noGrp="1"/>
          </p:cNvSpPr>
          <p:nvPr>
            <p:ph type="title"/>
          </p:nvPr>
        </p:nvSpPr>
        <p:spPr/>
        <p:txBody>
          <a:bodyPr>
            <a:normAutofit fontScale="90000"/>
          </a:bodyPr>
          <a:lstStyle/>
          <a:p>
            <a:r>
              <a:rPr lang="en-AU" dirty="0"/>
              <a:t>Check if the ICD9_codes from </a:t>
            </a:r>
            <a:r>
              <a:rPr lang="en-AU" dirty="0" err="1"/>
              <a:t>condition_source_value</a:t>
            </a:r>
            <a:r>
              <a:rPr lang="en-AU" dirty="0"/>
              <a:t> still matches with the labels from MIMICS.</a:t>
            </a:r>
          </a:p>
        </p:txBody>
      </p:sp>
      <p:pic>
        <p:nvPicPr>
          <p:cNvPr id="3" name="Picture 2">
            <a:extLst>
              <a:ext uri="{FF2B5EF4-FFF2-40B4-BE49-F238E27FC236}">
                <a16:creationId xmlns:a16="http://schemas.microsoft.com/office/drawing/2014/main" id="{4474D71A-0499-4E9C-A7D3-6C5F2FCC9064}"/>
              </a:ext>
            </a:extLst>
          </p:cNvPr>
          <p:cNvPicPr/>
          <p:nvPr/>
        </p:nvPicPr>
        <p:blipFill rotWithShape="1">
          <a:blip r:embed="rId3"/>
          <a:srcRect l="22071" t="19811" r="14113" b="7296"/>
          <a:stretch/>
        </p:blipFill>
        <p:spPr>
          <a:xfrm>
            <a:off x="756181" y="1772959"/>
            <a:ext cx="7989949" cy="4285814"/>
          </a:xfrm>
          <a:prstGeom prst="rect">
            <a:avLst/>
          </a:prstGeom>
        </p:spPr>
      </p:pic>
    </p:spTree>
    <p:extLst>
      <p:ext uri="{BB962C8B-B14F-4D97-AF65-F5344CB8AC3E}">
        <p14:creationId xmlns:p14="http://schemas.microsoft.com/office/powerpoint/2010/main" val="3869430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17464-B95B-4202-ABC4-B19905F163DB}"/>
              </a:ext>
            </a:extLst>
          </p:cNvPr>
          <p:cNvSpPr>
            <a:spLocks noGrp="1"/>
          </p:cNvSpPr>
          <p:nvPr>
            <p:ph type="title"/>
          </p:nvPr>
        </p:nvSpPr>
        <p:spPr/>
        <p:txBody>
          <a:bodyPr/>
          <a:lstStyle/>
          <a:p>
            <a:r>
              <a:rPr lang="en-AU" dirty="0"/>
              <a:t>Checking the Top 5 Diagnoses</a:t>
            </a:r>
          </a:p>
        </p:txBody>
      </p:sp>
      <p:graphicFrame>
        <p:nvGraphicFramePr>
          <p:cNvPr id="5" name="Chart 4">
            <a:extLst>
              <a:ext uri="{FF2B5EF4-FFF2-40B4-BE49-F238E27FC236}">
                <a16:creationId xmlns:a16="http://schemas.microsoft.com/office/drawing/2014/main" id="{4CFC1AAD-E9DC-44FE-8ED4-BCC0BE009E4A}"/>
              </a:ext>
            </a:extLst>
          </p:cNvPr>
          <p:cNvGraphicFramePr/>
          <p:nvPr>
            <p:extLst>
              <p:ext uri="{D42A27DB-BD31-4B8C-83A1-F6EECF244321}">
                <p14:modId xmlns:p14="http://schemas.microsoft.com/office/powerpoint/2010/main" val="1235401238"/>
              </p:ext>
            </p:extLst>
          </p:nvPr>
        </p:nvGraphicFramePr>
        <p:xfrm>
          <a:off x="5137392" y="1835780"/>
          <a:ext cx="5022608" cy="4302553"/>
        </p:xfrm>
        <a:graphic>
          <a:graphicData uri="http://schemas.openxmlformats.org/drawingml/2006/chart">
            <c:chart xmlns:c="http://schemas.openxmlformats.org/drawingml/2006/chart" xmlns:r="http://schemas.openxmlformats.org/officeDocument/2006/relationships" r:id="rId3"/>
          </a:graphicData>
        </a:graphic>
      </p:graphicFrame>
      <p:pic>
        <p:nvPicPr>
          <p:cNvPr id="6" name="Picture 5">
            <a:extLst>
              <a:ext uri="{FF2B5EF4-FFF2-40B4-BE49-F238E27FC236}">
                <a16:creationId xmlns:a16="http://schemas.microsoft.com/office/drawing/2014/main" id="{A03680AA-1228-4D3B-80F3-0C38A2224612}"/>
              </a:ext>
            </a:extLst>
          </p:cNvPr>
          <p:cNvPicPr>
            <a:picLocks noChangeAspect="1"/>
          </p:cNvPicPr>
          <p:nvPr/>
        </p:nvPicPr>
        <p:blipFill rotWithShape="1">
          <a:blip r:embed="rId4"/>
          <a:srcRect l="20733" t="20356" r="46426" b="9068"/>
          <a:stretch/>
        </p:blipFill>
        <p:spPr>
          <a:xfrm>
            <a:off x="746875" y="1507713"/>
            <a:ext cx="3378395" cy="4840025"/>
          </a:xfrm>
          <a:prstGeom prst="rect">
            <a:avLst/>
          </a:prstGeom>
        </p:spPr>
      </p:pic>
    </p:spTree>
    <p:extLst>
      <p:ext uri="{BB962C8B-B14F-4D97-AF65-F5344CB8AC3E}">
        <p14:creationId xmlns:p14="http://schemas.microsoft.com/office/powerpoint/2010/main" val="3026070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E9723-E441-C84D-9B21-4DD9F8B84B6F}"/>
              </a:ext>
            </a:extLst>
          </p:cNvPr>
          <p:cNvSpPr>
            <a:spLocks noGrp="1"/>
          </p:cNvSpPr>
          <p:nvPr>
            <p:ph type="title"/>
          </p:nvPr>
        </p:nvSpPr>
        <p:spPr/>
        <p:txBody>
          <a:bodyPr/>
          <a:lstStyle/>
          <a:p>
            <a:r>
              <a:rPr lang="en-US" dirty="0"/>
              <a:t>Step 7: Package documentation </a:t>
            </a:r>
          </a:p>
        </p:txBody>
      </p:sp>
      <p:sp>
        <p:nvSpPr>
          <p:cNvPr id="3" name="Content Placeholder 2">
            <a:extLst>
              <a:ext uri="{FF2B5EF4-FFF2-40B4-BE49-F238E27FC236}">
                <a16:creationId xmlns:a16="http://schemas.microsoft.com/office/drawing/2014/main" id="{324AA166-58A0-9A45-BB6F-CA8144B562BA}"/>
              </a:ext>
            </a:extLst>
          </p:cNvPr>
          <p:cNvSpPr>
            <a:spLocks noGrp="1"/>
          </p:cNvSpPr>
          <p:nvPr>
            <p:ph idx="1"/>
          </p:nvPr>
        </p:nvSpPr>
        <p:spPr/>
        <p:txBody>
          <a:bodyPr>
            <a:normAutofit/>
          </a:bodyPr>
          <a:lstStyle/>
          <a:p>
            <a:r>
              <a:rPr lang="en-US" dirty="0"/>
              <a:t>Congratulations! The materials in the previous slides constitute a complete ETL package.</a:t>
            </a:r>
          </a:p>
          <a:p>
            <a:endParaRPr lang="en-US" dirty="0"/>
          </a:p>
          <a:p>
            <a:endParaRPr lang="en-US" dirty="0"/>
          </a:p>
          <a:p>
            <a:pPr marL="0" indent="0">
              <a:buNone/>
            </a:pPr>
            <a:r>
              <a:rPr lang="en-US" sz="4400" b="1" dirty="0">
                <a:solidFill>
                  <a:srgbClr val="FF0000"/>
                </a:solidFill>
              </a:rPr>
              <a:t>There is no submission for this Step.</a:t>
            </a:r>
          </a:p>
          <a:p>
            <a:pPr marL="0" indent="0">
              <a:buNone/>
            </a:pPr>
            <a:endParaRPr lang="en-US" dirty="0"/>
          </a:p>
        </p:txBody>
      </p:sp>
    </p:spTree>
    <p:extLst>
      <p:ext uri="{BB962C8B-B14F-4D97-AF65-F5344CB8AC3E}">
        <p14:creationId xmlns:p14="http://schemas.microsoft.com/office/powerpoint/2010/main" val="3175821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8BE89-E7AA-4A44-A3B2-ADCFC8386B15}"/>
              </a:ext>
            </a:extLst>
          </p:cNvPr>
          <p:cNvSpPr>
            <a:spLocks noGrp="1"/>
          </p:cNvSpPr>
          <p:nvPr>
            <p:ph type="title"/>
          </p:nvPr>
        </p:nvSpPr>
        <p:spPr>
          <a:xfrm>
            <a:off x="148389" y="1557967"/>
            <a:ext cx="10515600" cy="1325563"/>
          </a:xfrm>
        </p:spPr>
        <p:txBody>
          <a:bodyPr/>
          <a:lstStyle/>
          <a:p>
            <a:r>
              <a:rPr lang="en-US" dirty="0"/>
              <a:t>ETL Steps</a:t>
            </a:r>
          </a:p>
        </p:txBody>
      </p:sp>
      <p:sp>
        <p:nvSpPr>
          <p:cNvPr id="3" name="Content Placeholder 2">
            <a:extLst>
              <a:ext uri="{FF2B5EF4-FFF2-40B4-BE49-F238E27FC236}">
                <a16:creationId xmlns:a16="http://schemas.microsoft.com/office/drawing/2014/main" id="{7EEFDE2A-DF9B-C84B-A704-E4FE76547C18}"/>
              </a:ext>
            </a:extLst>
          </p:cNvPr>
          <p:cNvSpPr>
            <a:spLocks noGrp="1"/>
          </p:cNvSpPr>
          <p:nvPr>
            <p:ph idx="1"/>
          </p:nvPr>
        </p:nvSpPr>
        <p:spPr>
          <a:xfrm>
            <a:off x="838200" y="2883530"/>
            <a:ext cx="10515600" cy="3708691"/>
          </a:xfrm>
        </p:spPr>
        <p:txBody>
          <a:bodyPr/>
          <a:lstStyle/>
          <a:p>
            <a:pPr marL="495325" indent="-495325">
              <a:buFont typeface="+mj-lt"/>
              <a:buAutoNum type="arabicPeriod"/>
            </a:pPr>
            <a:r>
              <a:rPr lang="en-US" dirty="0"/>
              <a:t>Understand source/target data models</a:t>
            </a:r>
          </a:p>
          <a:p>
            <a:pPr marL="495325" indent="-495325">
              <a:buFont typeface="+mj-lt"/>
              <a:buAutoNum type="arabicPeriod"/>
            </a:pPr>
            <a:r>
              <a:rPr lang="en-US" dirty="0"/>
              <a:t>Profile source tables</a:t>
            </a:r>
          </a:p>
          <a:p>
            <a:pPr marL="495325" indent="-495325">
              <a:buFont typeface="+mj-lt"/>
              <a:buAutoNum type="arabicPeriod"/>
            </a:pPr>
            <a:r>
              <a:rPr lang="en-US" dirty="0"/>
              <a:t>Create ETL mappings</a:t>
            </a:r>
          </a:p>
          <a:p>
            <a:pPr marL="495325" indent="-495325">
              <a:buFont typeface="+mj-lt"/>
              <a:buAutoNum type="arabicPeriod"/>
            </a:pPr>
            <a:r>
              <a:rPr lang="en-US" dirty="0"/>
              <a:t>Write transformation code</a:t>
            </a:r>
          </a:p>
          <a:p>
            <a:pPr marL="495325" indent="-495325">
              <a:buFont typeface="+mj-lt"/>
              <a:buAutoNum type="arabicPeriod"/>
            </a:pPr>
            <a:r>
              <a:rPr lang="en-US" dirty="0"/>
              <a:t>Execute transformation</a:t>
            </a:r>
          </a:p>
          <a:p>
            <a:pPr marL="495325" indent="-495325">
              <a:buFont typeface="+mj-lt"/>
              <a:buAutoNum type="arabicPeriod"/>
            </a:pPr>
            <a:r>
              <a:rPr lang="en-US" dirty="0"/>
              <a:t>Perform data quality assessment</a:t>
            </a:r>
          </a:p>
          <a:p>
            <a:pPr marL="495325" indent="-495325">
              <a:buFont typeface="+mj-lt"/>
              <a:buAutoNum type="arabicPeriod"/>
            </a:pPr>
            <a:r>
              <a:rPr lang="en-US" dirty="0"/>
              <a:t>Package documentation</a:t>
            </a:r>
          </a:p>
        </p:txBody>
      </p:sp>
      <p:sp>
        <p:nvSpPr>
          <p:cNvPr id="15" name="Content Placeholder 2">
            <a:extLst>
              <a:ext uri="{FF2B5EF4-FFF2-40B4-BE49-F238E27FC236}">
                <a16:creationId xmlns:a16="http://schemas.microsoft.com/office/drawing/2014/main" id="{407ED4B9-3B24-CB40-9544-62340D9BFCD3}"/>
              </a:ext>
            </a:extLst>
          </p:cNvPr>
          <p:cNvSpPr txBox="1">
            <a:spLocks/>
          </p:cNvSpPr>
          <p:nvPr/>
        </p:nvSpPr>
        <p:spPr>
          <a:xfrm>
            <a:off x="0" y="265778"/>
            <a:ext cx="12192000" cy="1579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400" b="1" dirty="0">
                <a:solidFill>
                  <a:srgbClr val="FF0000"/>
                </a:solidFill>
              </a:rPr>
              <a:t>Assignment is to ETL MIMIC data into the OMOP CONDITION_OCCURRENCE table</a:t>
            </a:r>
          </a:p>
        </p:txBody>
      </p:sp>
    </p:spTree>
    <p:extLst>
      <p:ext uri="{BB962C8B-B14F-4D97-AF65-F5344CB8AC3E}">
        <p14:creationId xmlns:p14="http://schemas.microsoft.com/office/powerpoint/2010/main" val="1441181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D7EC6-EF5F-FE4C-8E17-161E17AA1F18}"/>
              </a:ext>
            </a:extLst>
          </p:cNvPr>
          <p:cNvSpPr>
            <a:spLocks noGrp="1"/>
          </p:cNvSpPr>
          <p:nvPr>
            <p:ph type="title"/>
          </p:nvPr>
        </p:nvSpPr>
        <p:spPr>
          <a:xfrm>
            <a:off x="419820" y="365125"/>
            <a:ext cx="11772180" cy="1325563"/>
          </a:xfrm>
        </p:spPr>
        <p:txBody>
          <a:bodyPr>
            <a:normAutofit/>
          </a:bodyPr>
          <a:lstStyle/>
          <a:p>
            <a:r>
              <a:rPr lang="en-US" dirty="0"/>
              <a:t>Step 1: Understand source/target data models</a:t>
            </a:r>
          </a:p>
        </p:txBody>
      </p:sp>
      <p:sp>
        <p:nvSpPr>
          <p:cNvPr id="3" name="TextBox 2">
            <a:extLst>
              <a:ext uri="{FF2B5EF4-FFF2-40B4-BE49-F238E27FC236}">
                <a16:creationId xmlns:a16="http://schemas.microsoft.com/office/drawing/2014/main" id="{A685B4EF-EF0C-6F4F-9F7F-CD42C72C3A4A}"/>
              </a:ext>
            </a:extLst>
          </p:cNvPr>
          <p:cNvSpPr txBox="1"/>
          <p:nvPr/>
        </p:nvSpPr>
        <p:spPr>
          <a:xfrm>
            <a:off x="5029200" y="3829050"/>
            <a:ext cx="184731" cy="369332"/>
          </a:xfrm>
          <a:prstGeom prst="rect">
            <a:avLst/>
          </a:prstGeom>
          <a:noFill/>
        </p:spPr>
        <p:txBody>
          <a:bodyPr wrap="none" rtlCol="0">
            <a:spAutoFit/>
          </a:bodyPr>
          <a:lstStyle/>
          <a:p>
            <a:endParaRPr lang="en-US" dirty="0"/>
          </a:p>
        </p:txBody>
      </p:sp>
      <p:pic>
        <p:nvPicPr>
          <p:cNvPr id="17" name="Picture 16">
            <a:extLst>
              <a:ext uri="{FF2B5EF4-FFF2-40B4-BE49-F238E27FC236}">
                <a16:creationId xmlns:a16="http://schemas.microsoft.com/office/drawing/2014/main" id="{78290A9E-6374-4841-8CE9-5D8045BFB6A3}"/>
              </a:ext>
            </a:extLst>
          </p:cNvPr>
          <p:cNvPicPr>
            <a:picLocks noChangeAspect="1"/>
          </p:cNvPicPr>
          <p:nvPr/>
        </p:nvPicPr>
        <p:blipFill>
          <a:blip r:embed="rId3"/>
          <a:stretch>
            <a:fillRect/>
          </a:stretch>
        </p:blipFill>
        <p:spPr>
          <a:xfrm>
            <a:off x="7785100" y="1411269"/>
            <a:ext cx="3987080" cy="5343341"/>
          </a:xfrm>
          <a:prstGeom prst="rect">
            <a:avLst/>
          </a:prstGeom>
        </p:spPr>
      </p:pic>
      <p:sp>
        <p:nvSpPr>
          <p:cNvPr id="5" name="TextBox 4">
            <a:extLst>
              <a:ext uri="{FF2B5EF4-FFF2-40B4-BE49-F238E27FC236}">
                <a16:creationId xmlns:a16="http://schemas.microsoft.com/office/drawing/2014/main" id="{72BB5647-88D3-B542-9295-E85E78070008}"/>
              </a:ext>
            </a:extLst>
          </p:cNvPr>
          <p:cNvSpPr txBox="1"/>
          <p:nvPr/>
        </p:nvSpPr>
        <p:spPr>
          <a:xfrm>
            <a:off x="229320" y="1458417"/>
            <a:ext cx="7365280" cy="3785652"/>
          </a:xfrm>
          <a:prstGeom prst="rect">
            <a:avLst/>
          </a:prstGeom>
          <a:noFill/>
        </p:spPr>
        <p:txBody>
          <a:bodyPr wrap="square" rtlCol="0">
            <a:spAutoFit/>
          </a:bodyPr>
          <a:lstStyle/>
          <a:p>
            <a:r>
              <a:rPr lang="en-US" sz="2400" b="1" dirty="0"/>
              <a:t>CONDITION_OCCURRENCE is the TARGET OMOP table.</a:t>
            </a:r>
            <a:br>
              <a:rPr lang="en-US" sz="2400" b="1" dirty="0"/>
            </a:br>
            <a:endParaRPr lang="en-US" sz="2400" b="1" dirty="0"/>
          </a:p>
          <a:p>
            <a:r>
              <a:rPr lang="en-US" sz="2800" b="1" dirty="0">
                <a:solidFill>
                  <a:srgbClr val="FF0000"/>
                </a:solidFill>
              </a:rPr>
              <a:t>Read the OMOP documentation about the type of data stored in CONDITION_OCCURRENCE and for three fields below that are in that table:</a:t>
            </a:r>
          </a:p>
          <a:p>
            <a:pPr marL="742950" lvl="1" indent="-285750">
              <a:buFont typeface="Arial" panose="020B0604020202020204" pitchFamily="34" charset="0"/>
              <a:buChar char="•"/>
            </a:pPr>
            <a:r>
              <a:rPr lang="en-US" sz="2800" b="1" dirty="0" err="1">
                <a:solidFill>
                  <a:srgbClr val="FF0000"/>
                </a:solidFill>
              </a:rPr>
              <a:t>person_id</a:t>
            </a:r>
            <a:endParaRPr lang="en-US" sz="2800" b="1" dirty="0">
              <a:solidFill>
                <a:srgbClr val="FF0000"/>
              </a:solidFill>
            </a:endParaRPr>
          </a:p>
          <a:p>
            <a:pPr marL="742950" lvl="1" indent="-285750">
              <a:buFont typeface="Arial" panose="020B0604020202020204" pitchFamily="34" charset="0"/>
              <a:buChar char="•"/>
            </a:pPr>
            <a:r>
              <a:rPr lang="en-US" sz="2800" b="1" dirty="0" err="1">
                <a:solidFill>
                  <a:srgbClr val="FF0000"/>
                </a:solidFill>
              </a:rPr>
              <a:t>visit_occurrence_id</a:t>
            </a:r>
            <a:endParaRPr lang="en-US" sz="2800" b="1" dirty="0">
              <a:solidFill>
                <a:srgbClr val="FF0000"/>
              </a:solidFill>
            </a:endParaRPr>
          </a:p>
          <a:p>
            <a:pPr marL="742950" lvl="1" indent="-285750">
              <a:buFont typeface="Arial" panose="020B0604020202020204" pitchFamily="34" charset="0"/>
              <a:buChar char="•"/>
            </a:pPr>
            <a:r>
              <a:rPr lang="en-US" sz="2800" b="1" dirty="0" err="1">
                <a:solidFill>
                  <a:srgbClr val="FF0000"/>
                </a:solidFill>
              </a:rPr>
              <a:t>condition_source_value</a:t>
            </a:r>
            <a:br>
              <a:rPr lang="en-US" sz="2400" b="1" dirty="0">
                <a:solidFill>
                  <a:srgbClr val="FF0000"/>
                </a:solidFill>
              </a:rPr>
            </a:br>
            <a:endParaRPr lang="en-US" sz="2400" b="1" dirty="0">
              <a:solidFill>
                <a:srgbClr val="FF0000"/>
              </a:solidFill>
            </a:endParaRPr>
          </a:p>
        </p:txBody>
      </p:sp>
      <p:sp>
        <p:nvSpPr>
          <p:cNvPr id="18" name="Rectangle 17">
            <a:extLst>
              <a:ext uri="{FF2B5EF4-FFF2-40B4-BE49-F238E27FC236}">
                <a16:creationId xmlns:a16="http://schemas.microsoft.com/office/drawing/2014/main" id="{9B667361-A937-9147-A99D-E2BA02C9EDA5}"/>
              </a:ext>
            </a:extLst>
          </p:cNvPr>
          <p:cNvSpPr/>
          <p:nvPr/>
        </p:nvSpPr>
        <p:spPr>
          <a:xfrm>
            <a:off x="7785100" y="2336800"/>
            <a:ext cx="3987080" cy="2921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C956B18-1A79-F24C-AB48-11189487D9E0}"/>
              </a:ext>
            </a:extLst>
          </p:cNvPr>
          <p:cNvSpPr/>
          <p:nvPr/>
        </p:nvSpPr>
        <p:spPr>
          <a:xfrm>
            <a:off x="7785100" y="4883438"/>
            <a:ext cx="3987080" cy="2921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7EB6F19-4CDD-8947-8635-083B6C1E2F29}"/>
              </a:ext>
            </a:extLst>
          </p:cNvPr>
          <p:cNvSpPr/>
          <p:nvPr/>
        </p:nvSpPr>
        <p:spPr>
          <a:xfrm>
            <a:off x="7785100" y="5467350"/>
            <a:ext cx="3987080" cy="2921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235D384-9590-4114-9B95-EC8C9CA15EB1}"/>
              </a:ext>
            </a:extLst>
          </p:cNvPr>
          <p:cNvSpPr txBox="1"/>
          <p:nvPr/>
        </p:nvSpPr>
        <p:spPr>
          <a:xfrm>
            <a:off x="568618" y="5244069"/>
            <a:ext cx="5901338" cy="646331"/>
          </a:xfrm>
          <a:prstGeom prst="rect">
            <a:avLst/>
          </a:prstGeom>
          <a:noFill/>
        </p:spPr>
        <p:txBody>
          <a:bodyPr wrap="square" rtlCol="0">
            <a:spAutoFit/>
          </a:bodyPr>
          <a:lstStyle/>
          <a:p>
            <a:r>
              <a:rPr lang="en-AU" b="1" dirty="0"/>
              <a:t>Definitions of each variable from OMOP documentation in NOTES below. </a:t>
            </a:r>
          </a:p>
        </p:txBody>
      </p:sp>
      <p:sp>
        <p:nvSpPr>
          <p:cNvPr id="6" name="Arrow: Down 5">
            <a:extLst>
              <a:ext uri="{FF2B5EF4-FFF2-40B4-BE49-F238E27FC236}">
                <a16:creationId xmlns:a16="http://schemas.microsoft.com/office/drawing/2014/main" id="{1C26540B-A221-443E-A389-9AE3D6CC5702}"/>
              </a:ext>
            </a:extLst>
          </p:cNvPr>
          <p:cNvSpPr/>
          <p:nvPr/>
        </p:nvSpPr>
        <p:spPr>
          <a:xfrm>
            <a:off x="2504995" y="5890400"/>
            <a:ext cx="691563" cy="6024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390262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D7EC6-EF5F-FE4C-8E17-161E17AA1F18}"/>
              </a:ext>
            </a:extLst>
          </p:cNvPr>
          <p:cNvSpPr>
            <a:spLocks noGrp="1"/>
          </p:cNvSpPr>
          <p:nvPr>
            <p:ph type="title"/>
          </p:nvPr>
        </p:nvSpPr>
        <p:spPr>
          <a:xfrm>
            <a:off x="419820" y="365125"/>
            <a:ext cx="11772180" cy="1325563"/>
          </a:xfrm>
        </p:spPr>
        <p:txBody>
          <a:bodyPr>
            <a:normAutofit/>
          </a:bodyPr>
          <a:lstStyle/>
          <a:p>
            <a:r>
              <a:rPr lang="en-US" dirty="0"/>
              <a:t>Step 1: Understand source/target data models</a:t>
            </a:r>
          </a:p>
        </p:txBody>
      </p:sp>
      <p:sp>
        <p:nvSpPr>
          <p:cNvPr id="3" name="TextBox 2">
            <a:extLst>
              <a:ext uri="{FF2B5EF4-FFF2-40B4-BE49-F238E27FC236}">
                <a16:creationId xmlns:a16="http://schemas.microsoft.com/office/drawing/2014/main" id="{A685B4EF-EF0C-6F4F-9F7F-CD42C72C3A4A}"/>
              </a:ext>
            </a:extLst>
          </p:cNvPr>
          <p:cNvSpPr txBox="1"/>
          <p:nvPr/>
        </p:nvSpPr>
        <p:spPr>
          <a:xfrm>
            <a:off x="5029200" y="3829050"/>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72BB5647-88D3-B542-9295-E85E78070008}"/>
              </a:ext>
            </a:extLst>
          </p:cNvPr>
          <p:cNvSpPr txBox="1"/>
          <p:nvPr/>
        </p:nvSpPr>
        <p:spPr>
          <a:xfrm>
            <a:off x="229320" y="1458417"/>
            <a:ext cx="7365280" cy="2923877"/>
          </a:xfrm>
          <a:prstGeom prst="rect">
            <a:avLst/>
          </a:prstGeom>
          <a:noFill/>
        </p:spPr>
        <p:txBody>
          <a:bodyPr wrap="square" rtlCol="0">
            <a:spAutoFit/>
          </a:bodyPr>
          <a:lstStyle/>
          <a:p>
            <a:r>
              <a:rPr lang="en-US" sz="2400" b="1" dirty="0"/>
              <a:t>CONDITION_OCCURRENCE is the TARGET OMOP table.</a:t>
            </a:r>
            <a:br>
              <a:rPr lang="en-US" sz="2400" b="1" dirty="0"/>
            </a:br>
            <a:endParaRPr lang="en-US" sz="2400" b="1" dirty="0"/>
          </a:p>
          <a:p>
            <a:endParaRPr lang="en-US" sz="2400" b="1" dirty="0">
              <a:solidFill>
                <a:srgbClr val="FF0000"/>
              </a:solidFill>
            </a:endParaRPr>
          </a:p>
          <a:p>
            <a:r>
              <a:rPr lang="en-US" sz="2800" b="1" dirty="0">
                <a:solidFill>
                  <a:srgbClr val="FF0000"/>
                </a:solidFill>
              </a:rPr>
              <a:t>Select one or more MIMIC tables from the table screen shots on the next slides that you feel are most related to the three fields in CONDITION_OCCURRENCE.</a:t>
            </a:r>
          </a:p>
        </p:txBody>
      </p:sp>
      <p:grpSp>
        <p:nvGrpSpPr>
          <p:cNvPr id="4" name="Group 3">
            <a:extLst>
              <a:ext uri="{FF2B5EF4-FFF2-40B4-BE49-F238E27FC236}">
                <a16:creationId xmlns:a16="http://schemas.microsoft.com/office/drawing/2014/main" id="{0B296C12-FD27-42DD-89D1-1DE959728D4B}"/>
              </a:ext>
            </a:extLst>
          </p:cNvPr>
          <p:cNvGrpSpPr/>
          <p:nvPr/>
        </p:nvGrpSpPr>
        <p:grpSpPr>
          <a:xfrm>
            <a:off x="7785100" y="1411269"/>
            <a:ext cx="3987080" cy="5343341"/>
            <a:chOff x="7785100" y="1411269"/>
            <a:chExt cx="3987080" cy="5343341"/>
          </a:xfrm>
        </p:grpSpPr>
        <p:pic>
          <p:nvPicPr>
            <p:cNvPr id="17" name="Picture 16">
              <a:extLst>
                <a:ext uri="{FF2B5EF4-FFF2-40B4-BE49-F238E27FC236}">
                  <a16:creationId xmlns:a16="http://schemas.microsoft.com/office/drawing/2014/main" id="{78290A9E-6374-4841-8CE9-5D8045BFB6A3}"/>
                </a:ext>
              </a:extLst>
            </p:cNvPr>
            <p:cNvPicPr>
              <a:picLocks noChangeAspect="1"/>
            </p:cNvPicPr>
            <p:nvPr/>
          </p:nvPicPr>
          <p:blipFill>
            <a:blip r:embed="rId3"/>
            <a:stretch>
              <a:fillRect/>
            </a:stretch>
          </p:blipFill>
          <p:spPr>
            <a:xfrm>
              <a:off x="7785100" y="1411269"/>
              <a:ext cx="3987080" cy="5343341"/>
            </a:xfrm>
            <a:prstGeom prst="rect">
              <a:avLst/>
            </a:prstGeom>
          </p:spPr>
        </p:pic>
        <p:sp>
          <p:nvSpPr>
            <p:cNvPr id="18" name="Rectangle 17">
              <a:extLst>
                <a:ext uri="{FF2B5EF4-FFF2-40B4-BE49-F238E27FC236}">
                  <a16:creationId xmlns:a16="http://schemas.microsoft.com/office/drawing/2014/main" id="{9B667361-A937-9147-A99D-E2BA02C9EDA5}"/>
                </a:ext>
              </a:extLst>
            </p:cNvPr>
            <p:cNvSpPr/>
            <p:nvPr/>
          </p:nvSpPr>
          <p:spPr>
            <a:xfrm>
              <a:off x="7785100" y="2336800"/>
              <a:ext cx="3987080" cy="2921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C956B18-1A79-F24C-AB48-11189487D9E0}"/>
                </a:ext>
              </a:extLst>
            </p:cNvPr>
            <p:cNvSpPr/>
            <p:nvPr/>
          </p:nvSpPr>
          <p:spPr>
            <a:xfrm>
              <a:off x="7785100" y="4883438"/>
              <a:ext cx="3987080" cy="2921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7EB6F19-4CDD-8947-8635-083B6C1E2F29}"/>
                </a:ext>
              </a:extLst>
            </p:cNvPr>
            <p:cNvSpPr/>
            <p:nvPr/>
          </p:nvSpPr>
          <p:spPr>
            <a:xfrm>
              <a:off x="7785100" y="5467350"/>
              <a:ext cx="3987080" cy="2921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38613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DB4C27C-F6E9-B741-A2EB-40C96088F068}"/>
              </a:ext>
            </a:extLst>
          </p:cNvPr>
          <p:cNvPicPr>
            <a:picLocks noChangeAspect="1"/>
          </p:cNvPicPr>
          <p:nvPr/>
        </p:nvPicPr>
        <p:blipFill rotWithShape="1">
          <a:blip r:embed="rId3"/>
          <a:srcRect r="17881"/>
          <a:stretch/>
        </p:blipFill>
        <p:spPr>
          <a:xfrm>
            <a:off x="6256611" y="4982465"/>
            <a:ext cx="2168064" cy="1901454"/>
          </a:xfrm>
          <a:prstGeom prst="rect">
            <a:avLst/>
          </a:prstGeom>
        </p:spPr>
      </p:pic>
      <p:sp>
        <p:nvSpPr>
          <p:cNvPr id="3" name="TextBox 2">
            <a:extLst>
              <a:ext uri="{FF2B5EF4-FFF2-40B4-BE49-F238E27FC236}">
                <a16:creationId xmlns:a16="http://schemas.microsoft.com/office/drawing/2014/main" id="{A685B4EF-EF0C-6F4F-9F7F-CD42C72C3A4A}"/>
              </a:ext>
            </a:extLst>
          </p:cNvPr>
          <p:cNvSpPr txBox="1"/>
          <p:nvPr/>
        </p:nvSpPr>
        <p:spPr>
          <a:xfrm>
            <a:off x="5029200" y="3829050"/>
            <a:ext cx="184731" cy="369332"/>
          </a:xfrm>
          <a:prstGeom prst="rect">
            <a:avLst/>
          </a:prstGeom>
          <a:noFill/>
        </p:spPr>
        <p:txBody>
          <a:bodyPr wrap="none" rtlCol="0">
            <a:spAutoFit/>
          </a:bodyPr>
          <a:lstStyle/>
          <a:p>
            <a:endParaRPr lang="en-US" dirty="0"/>
          </a:p>
        </p:txBody>
      </p:sp>
      <p:pic>
        <p:nvPicPr>
          <p:cNvPr id="6" name="Picture 5">
            <a:extLst>
              <a:ext uri="{FF2B5EF4-FFF2-40B4-BE49-F238E27FC236}">
                <a16:creationId xmlns:a16="http://schemas.microsoft.com/office/drawing/2014/main" id="{AC69C6E1-7CE1-5E42-80AD-CB00572B678B}"/>
              </a:ext>
            </a:extLst>
          </p:cNvPr>
          <p:cNvPicPr>
            <a:picLocks noChangeAspect="1"/>
          </p:cNvPicPr>
          <p:nvPr/>
        </p:nvPicPr>
        <p:blipFill rotWithShape="1">
          <a:blip r:embed="rId4"/>
          <a:srcRect r="25590"/>
          <a:stretch/>
        </p:blipFill>
        <p:spPr>
          <a:xfrm>
            <a:off x="0" y="0"/>
            <a:ext cx="1831708" cy="5380417"/>
          </a:xfrm>
          <a:prstGeom prst="rect">
            <a:avLst/>
          </a:prstGeom>
        </p:spPr>
      </p:pic>
      <p:pic>
        <p:nvPicPr>
          <p:cNvPr id="7" name="Picture 6">
            <a:extLst>
              <a:ext uri="{FF2B5EF4-FFF2-40B4-BE49-F238E27FC236}">
                <a16:creationId xmlns:a16="http://schemas.microsoft.com/office/drawing/2014/main" id="{A2D370AD-74BC-D44F-80CE-1608A74DFCF9}"/>
              </a:ext>
            </a:extLst>
          </p:cNvPr>
          <p:cNvPicPr>
            <a:picLocks noChangeAspect="1"/>
          </p:cNvPicPr>
          <p:nvPr/>
        </p:nvPicPr>
        <p:blipFill>
          <a:blip r:embed="rId5"/>
          <a:stretch>
            <a:fillRect/>
          </a:stretch>
        </p:blipFill>
        <p:spPr>
          <a:xfrm>
            <a:off x="2106660" y="0"/>
            <a:ext cx="2390061" cy="2212674"/>
          </a:xfrm>
          <a:prstGeom prst="rect">
            <a:avLst/>
          </a:prstGeom>
        </p:spPr>
      </p:pic>
      <p:pic>
        <p:nvPicPr>
          <p:cNvPr id="8" name="Picture 7">
            <a:extLst>
              <a:ext uri="{FF2B5EF4-FFF2-40B4-BE49-F238E27FC236}">
                <a16:creationId xmlns:a16="http://schemas.microsoft.com/office/drawing/2014/main" id="{11C916D9-7993-3E4E-87C1-D9897A3E2D20}"/>
              </a:ext>
            </a:extLst>
          </p:cNvPr>
          <p:cNvPicPr>
            <a:picLocks noChangeAspect="1"/>
          </p:cNvPicPr>
          <p:nvPr/>
        </p:nvPicPr>
        <p:blipFill rotWithShape="1">
          <a:blip r:embed="rId6"/>
          <a:srcRect r="40045"/>
          <a:stretch/>
        </p:blipFill>
        <p:spPr>
          <a:xfrm>
            <a:off x="2200627" y="2212674"/>
            <a:ext cx="1694179" cy="3276600"/>
          </a:xfrm>
          <a:prstGeom prst="rect">
            <a:avLst/>
          </a:prstGeom>
        </p:spPr>
      </p:pic>
      <p:pic>
        <p:nvPicPr>
          <p:cNvPr id="9" name="Picture 8">
            <a:extLst>
              <a:ext uri="{FF2B5EF4-FFF2-40B4-BE49-F238E27FC236}">
                <a16:creationId xmlns:a16="http://schemas.microsoft.com/office/drawing/2014/main" id="{AF25005F-51B0-534D-A982-177C52CDC4DB}"/>
              </a:ext>
            </a:extLst>
          </p:cNvPr>
          <p:cNvPicPr>
            <a:picLocks noChangeAspect="1"/>
          </p:cNvPicPr>
          <p:nvPr/>
        </p:nvPicPr>
        <p:blipFill rotWithShape="1">
          <a:blip r:embed="rId7"/>
          <a:srcRect r="34595"/>
          <a:stretch/>
        </p:blipFill>
        <p:spPr>
          <a:xfrm>
            <a:off x="4684146" y="219873"/>
            <a:ext cx="1299855" cy="2431030"/>
          </a:xfrm>
          <a:prstGeom prst="rect">
            <a:avLst/>
          </a:prstGeom>
        </p:spPr>
      </p:pic>
      <p:pic>
        <p:nvPicPr>
          <p:cNvPr id="10" name="Picture 9">
            <a:extLst>
              <a:ext uri="{FF2B5EF4-FFF2-40B4-BE49-F238E27FC236}">
                <a16:creationId xmlns:a16="http://schemas.microsoft.com/office/drawing/2014/main" id="{B081D60D-925E-E744-90CB-984A353CFDD6}"/>
              </a:ext>
            </a:extLst>
          </p:cNvPr>
          <p:cNvPicPr>
            <a:picLocks noChangeAspect="1"/>
          </p:cNvPicPr>
          <p:nvPr/>
        </p:nvPicPr>
        <p:blipFill>
          <a:blip r:embed="rId8"/>
          <a:stretch>
            <a:fillRect/>
          </a:stretch>
        </p:blipFill>
        <p:spPr>
          <a:xfrm>
            <a:off x="4018837" y="4307009"/>
            <a:ext cx="2013774" cy="1459524"/>
          </a:xfrm>
          <a:prstGeom prst="rect">
            <a:avLst/>
          </a:prstGeom>
        </p:spPr>
      </p:pic>
      <p:pic>
        <p:nvPicPr>
          <p:cNvPr id="11" name="Picture 10">
            <a:extLst>
              <a:ext uri="{FF2B5EF4-FFF2-40B4-BE49-F238E27FC236}">
                <a16:creationId xmlns:a16="http://schemas.microsoft.com/office/drawing/2014/main" id="{E0FE456B-CDE2-A74E-981D-22F3256E318C}"/>
              </a:ext>
            </a:extLst>
          </p:cNvPr>
          <p:cNvPicPr>
            <a:picLocks noChangeAspect="1"/>
          </p:cNvPicPr>
          <p:nvPr/>
        </p:nvPicPr>
        <p:blipFill>
          <a:blip r:embed="rId9"/>
          <a:stretch>
            <a:fillRect/>
          </a:stretch>
        </p:blipFill>
        <p:spPr>
          <a:xfrm>
            <a:off x="4056751" y="2844618"/>
            <a:ext cx="2013774" cy="1387397"/>
          </a:xfrm>
          <a:prstGeom prst="rect">
            <a:avLst/>
          </a:prstGeom>
        </p:spPr>
      </p:pic>
      <p:pic>
        <p:nvPicPr>
          <p:cNvPr id="13" name="Picture 12">
            <a:extLst>
              <a:ext uri="{FF2B5EF4-FFF2-40B4-BE49-F238E27FC236}">
                <a16:creationId xmlns:a16="http://schemas.microsoft.com/office/drawing/2014/main" id="{9AA1C27F-0F23-224C-BDF9-F5858E97BFDD}"/>
              </a:ext>
            </a:extLst>
          </p:cNvPr>
          <p:cNvPicPr>
            <a:picLocks noChangeAspect="1"/>
          </p:cNvPicPr>
          <p:nvPr/>
        </p:nvPicPr>
        <p:blipFill>
          <a:blip r:embed="rId10"/>
          <a:stretch>
            <a:fillRect/>
          </a:stretch>
        </p:blipFill>
        <p:spPr>
          <a:xfrm>
            <a:off x="8648675" y="3353042"/>
            <a:ext cx="1993046" cy="2207114"/>
          </a:xfrm>
          <a:prstGeom prst="rect">
            <a:avLst/>
          </a:prstGeom>
        </p:spPr>
      </p:pic>
      <p:pic>
        <p:nvPicPr>
          <p:cNvPr id="14" name="Picture 13">
            <a:extLst>
              <a:ext uri="{FF2B5EF4-FFF2-40B4-BE49-F238E27FC236}">
                <a16:creationId xmlns:a16="http://schemas.microsoft.com/office/drawing/2014/main" id="{63924449-2ADB-E94A-96E6-6BC6A9307B55}"/>
              </a:ext>
            </a:extLst>
          </p:cNvPr>
          <p:cNvPicPr>
            <a:picLocks noChangeAspect="1"/>
          </p:cNvPicPr>
          <p:nvPr/>
        </p:nvPicPr>
        <p:blipFill>
          <a:blip r:embed="rId11"/>
          <a:stretch>
            <a:fillRect/>
          </a:stretch>
        </p:blipFill>
        <p:spPr>
          <a:xfrm>
            <a:off x="8683563" y="308773"/>
            <a:ext cx="2005697" cy="2964243"/>
          </a:xfrm>
          <a:prstGeom prst="rect">
            <a:avLst/>
          </a:prstGeom>
        </p:spPr>
      </p:pic>
      <p:pic>
        <p:nvPicPr>
          <p:cNvPr id="15" name="Picture 14">
            <a:extLst>
              <a:ext uri="{FF2B5EF4-FFF2-40B4-BE49-F238E27FC236}">
                <a16:creationId xmlns:a16="http://schemas.microsoft.com/office/drawing/2014/main" id="{6A8988AB-08E1-7044-9D09-CD3D9935430D}"/>
              </a:ext>
            </a:extLst>
          </p:cNvPr>
          <p:cNvPicPr>
            <a:picLocks noChangeAspect="1"/>
          </p:cNvPicPr>
          <p:nvPr/>
        </p:nvPicPr>
        <p:blipFill>
          <a:blip r:embed="rId12"/>
          <a:stretch>
            <a:fillRect/>
          </a:stretch>
        </p:blipFill>
        <p:spPr>
          <a:xfrm>
            <a:off x="6208001" y="144559"/>
            <a:ext cx="2168064" cy="4837906"/>
          </a:xfrm>
          <a:prstGeom prst="rect">
            <a:avLst/>
          </a:prstGeom>
        </p:spPr>
      </p:pic>
      <p:sp>
        <p:nvSpPr>
          <p:cNvPr id="17" name="TextBox 16">
            <a:extLst>
              <a:ext uri="{FF2B5EF4-FFF2-40B4-BE49-F238E27FC236}">
                <a16:creationId xmlns:a16="http://schemas.microsoft.com/office/drawing/2014/main" id="{C6377D52-84B9-684F-88CF-2EA6415526FE}"/>
              </a:ext>
            </a:extLst>
          </p:cNvPr>
          <p:cNvSpPr txBox="1"/>
          <p:nvPr/>
        </p:nvSpPr>
        <p:spPr>
          <a:xfrm>
            <a:off x="60059" y="5831052"/>
            <a:ext cx="5875331" cy="1015663"/>
          </a:xfrm>
          <a:prstGeom prst="rect">
            <a:avLst/>
          </a:prstGeom>
          <a:noFill/>
        </p:spPr>
        <p:txBody>
          <a:bodyPr wrap="square" rtlCol="0">
            <a:spAutoFit/>
          </a:bodyPr>
          <a:lstStyle/>
          <a:p>
            <a:r>
              <a:rPr lang="en-US" sz="2000" b="1" dirty="0">
                <a:solidFill>
                  <a:srgbClr val="FF0000"/>
                </a:solidFill>
              </a:rPr>
              <a:t>Use these screen captures (and next slide) to select one or more MIMIC tables that contain data for OMOP CONDITION_OCCURRENCE table</a:t>
            </a:r>
          </a:p>
        </p:txBody>
      </p:sp>
      <p:sp>
        <p:nvSpPr>
          <p:cNvPr id="2" name="Oval 1">
            <a:extLst>
              <a:ext uri="{FF2B5EF4-FFF2-40B4-BE49-F238E27FC236}">
                <a16:creationId xmlns:a16="http://schemas.microsoft.com/office/drawing/2014/main" id="{9FE6F2D0-2D01-49DA-B6C4-353E06649B7D}"/>
              </a:ext>
            </a:extLst>
          </p:cNvPr>
          <p:cNvSpPr/>
          <p:nvPr/>
        </p:nvSpPr>
        <p:spPr>
          <a:xfrm>
            <a:off x="5754255" y="4936368"/>
            <a:ext cx="3427079" cy="190145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18237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85B4EF-EF0C-6F4F-9F7F-CD42C72C3A4A}"/>
              </a:ext>
            </a:extLst>
          </p:cNvPr>
          <p:cNvSpPr txBox="1"/>
          <p:nvPr/>
        </p:nvSpPr>
        <p:spPr>
          <a:xfrm>
            <a:off x="5029200" y="3829050"/>
            <a:ext cx="184731" cy="369332"/>
          </a:xfrm>
          <a:prstGeom prst="rect">
            <a:avLst/>
          </a:prstGeom>
          <a:noFill/>
        </p:spPr>
        <p:txBody>
          <a:bodyPr wrap="none" rtlCol="0">
            <a:spAutoFit/>
          </a:bodyPr>
          <a:lstStyle/>
          <a:p>
            <a:endParaRPr lang="en-US" dirty="0"/>
          </a:p>
        </p:txBody>
      </p:sp>
      <p:pic>
        <p:nvPicPr>
          <p:cNvPr id="5" name="Picture 4">
            <a:extLst>
              <a:ext uri="{FF2B5EF4-FFF2-40B4-BE49-F238E27FC236}">
                <a16:creationId xmlns:a16="http://schemas.microsoft.com/office/drawing/2014/main" id="{0082611D-BF7F-1340-9877-C6EA00DFBCCD}"/>
              </a:ext>
            </a:extLst>
          </p:cNvPr>
          <p:cNvPicPr>
            <a:picLocks noChangeAspect="1"/>
          </p:cNvPicPr>
          <p:nvPr/>
        </p:nvPicPr>
        <p:blipFill>
          <a:blip r:embed="rId3"/>
          <a:stretch>
            <a:fillRect/>
          </a:stretch>
        </p:blipFill>
        <p:spPr>
          <a:xfrm>
            <a:off x="127819" y="328314"/>
            <a:ext cx="2225768" cy="4966668"/>
          </a:xfrm>
          <a:prstGeom prst="rect">
            <a:avLst/>
          </a:prstGeom>
        </p:spPr>
      </p:pic>
      <p:pic>
        <p:nvPicPr>
          <p:cNvPr id="12" name="Picture 11">
            <a:extLst>
              <a:ext uri="{FF2B5EF4-FFF2-40B4-BE49-F238E27FC236}">
                <a16:creationId xmlns:a16="http://schemas.microsoft.com/office/drawing/2014/main" id="{813518DA-3199-A94F-A6DF-453D28827D3B}"/>
              </a:ext>
            </a:extLst>
          </p:cNvPr>
          <p:cNvPicPr>
            <a:picLocks noChangeAspect="1"/>
          </p:cNvPicPr>
          <p:nvPr/>
        </p:nvPicPr>
        <p:blipFill>
          <a:blip r:embed="rId4"/>
          <a:stretch>
            <a:fillRect/>
          </a:stretch>
        </p:blipFill>
        <p:spPr>
          <a:xfrm>
            <a:off x="2485706" y="285724"/>
            <a:ext cx="2225768" cy="3388858"/>
          </a:xfrm>
          <a:prstGeom prst="rect">
            <a:avLst/>
          </a:prstGeom>
        </p:spPr>
      </p:pic>
      <p:pic>
        <p:nvPicPr>
          <p:cNvPr id="16" name="Picture 15">
            <a:extLst>
              <a:ext uri="{FF2B5EF4-FFF2-40B4-BE49-F238E27FC236}">
                <a16:creationId xmlns:a16="http://schemas.microsoft.com/office/drawing/2014/main" id="{F29D4187-2DCF-1640-A448-BC6265B59EBD}"/>
              </a:ext>
            </a:extLst>
          </p:cNvPr>
          <p:cNvPicPr>
            <a:picLocks noChangeAspect="1"/>
          </p:cNvPicPr>
          <p:nvPr/>
        </p:nvPicPr>
        <p:blipFill>
          <a:blip r:embed="rId5"/>
          <a:stretch>
            <a:fillRect/>
          </a:stretch>
        </p:blipFill>
        <p:spPr>
          <a:xfrm>
            <a:off x="4936170" y="183534"/>
            <a:ext cx="2024222" cy="3491048"/>
          </a:xfrm>
          <a:prstGeom prst="rect">
            <a:avLst/>
          </a:prstGeom>
        </p:spPr>
      </p:pic>
      <p:pic>
        <p:nvPicPr>
          <p:cNvPr id="17" name="Picture 16">
            <a:extLst>
              <a:ext uri="{FF2B5EF4-FFF2-40B4-BE49-F238E27FC236}">
                <a16:creationId xmlns:a16="http://schemas.microsoft.com/office/drawing/2014/main" id="{CF807863-CEDB-6F4E-8788-8478BC6F41C9}"/>
              </a:ext>
            </a:extLst>
          </p:cNvPr>
          <p:cNvPicPr>
            <a:picLocks noChangeAspect="1"/>
          </p:cNvPicPr>
          <p:nvPr/>
        </p:nvPicPr>
        <p:blipFill>
          <a:blip r:embed="rId6"/>
          <a:stretch>
            <a:fillRect/>
          </a:stretch>
        </p:blipFill>
        <p:spPr>
          <a:xfrm>
            <a:off x="4936170" y="3829050"/>
            <a:ext cx="1985369" cy="2628114"/>
          </a:xfrm>
          <a:prstGeom prst="rect">
            <a:avLst/>
          </a:prstGeom>
        </p:spPr>
      </p:pic>
      <p:pic>
        <p:nvPicPr>
          <p:cNvPr id="18" name="Picture 17">
            <a:extLst>
              <a:ext uri="{FF2B5EF4-FFF2-40B4-BE49-F238E27FC236}">
                <a16:creationId xmlns:a16="http://schemas.microsoft.com/office/drawing/2014/main" id="{483CEA66-7AB7-BF4E-A3C9-439F59C1EDDB}"/>
              </a:ext>
            </a:extLst>
          </p:cNvPr>
          <p:cNvPicPr>
            <a:picLocks noChangeAspect="1"/>
          </p:cNvPicPr>
          <p:nvPr/>
        </p:nvPicPr>
        <p:blipFill>
          <a:blip r:embed="rId7"/>
          <a:stretch>
            <a:fillRect/>
          </a:stretch>
        </p:blipFill>
        <p:spPr>
          <a:xfrm>
            <a:off x="7092511" y="481479"/>
            <a:ext cx="2298844" cy="5167312"/>
          </a:xfrm>
          <a:prstGeom prst="rect">
            <a:avLst/>
          </a:prstGeom>
        </p:spPr>
      </p:pic>
      <p:pic>
        <p:nvPicPr>
          <p:cNvPr id="19" name="Picture 18">
            <a:extLst>
              <a:ext uri="{FF2B5EF4-FFF2-40B4-BE49-F238E27FC236}">
                <a16:creationId xmlns:a16="http://schemas.microsoft.com/office/drawing/2014/main" id="{AAF2116C-1E9A-8946-A3B7-B855A35EA206}"/>
              </a:ext>
            </a:extLst>
          </p:cNvPr>
          <p:cNvPicPr>
            <a:picLocks noChangeAspect="1"/>
          </p:cNvPicPr>
          <p:nvPr/>
        </p:nvPicPr>
        <p:blipFill>
          <a:blip r:embed="rId8"/>
          <a:stretch>
            <a:fillRect/>
          </a:stretch>
        </p:blipFill>
        <p:spPr>
          <a:xfrm>
            <a:off x="9496698" y="386734"/>
            <a:ext cx="2323506" cy="1831469"/>
          </a:xfrm>
          <a:prstGeom prst="rect">
            <a:avLst/>
          </a:prstGeom>
        </p:spPr>
      </p:pic>
      <p:pic>
        <p:nvPicPr>
          <p:cNvPr id="20" name="Picture 19">
            <a:extLst>
              <a:ext uri="{FF2B5EF4-FFF2-40B4-BE49-F238E27FC236}">
                <a16:creationId xmlns:a16="http://schemas.microsoft.com/office/drawing/2014/main" id="{F9EA3B45-D683-524A-84C0-FE998A23034F}"/>
              </a:ext>
            </a:extLst>
          </p:cNvPr>
          <p:cNvPicPr>
            <a:picLocks noChangeAspect="1"/>
          </p:cNvPicPr>
          <p:nvPr/>
        </p:nvPicPr>
        <p:blipFill>
          <a:blip r:embed="rId9"/>
          <a:stretch>
            <a:fillRect/>
          </a:stretch>
        </p:blipFill>
        <p:spPr>
          <a:xfrm>
            <a:off x="9496698" y="2358469"/>
            <a:ext cx="2428602" cy="4410472"/>
          </a:xfrm>
          <a:prstGeom prst="rect">
            <a:avLst/>
          </a:prstGeom>
        </p:spPr>
      </p:pic>
      <p:sp>
        <p:nvSpPr>
          <p:cNvPr id="13" name="TextBox 12">
            <a:extLst>
              <a:ext uri="{FF2B5EF4-FFF2-40B4-BE49-F238E27FC236}">
                <a16:creationId xmlns:a16="http://schemas.microsoft.com/office/drawing/2014/main" id="{00C97BE4-897E-1B49-A388-92F0859D9C40}"/>
              </a:ext>
            </a:extLst>
          </p:cNvPr>
          <p:cNvSpPr txBox="1"/>
          <p:nvPr/>
        </p:nvSpPr>
        <p:spPr>
          <a:xfrm>
            <a:off x="53523" y="5430093"/>
            <a:ext cx="4882647" cy="1323439"/>
          </a:xfrm>
          <a:prstGeom prst="rect">
            <a:avLst/>
          </a:prstGeom>
          <a:noFill/>
        </p:spPr>
        <p:txBody>
          <a:bodyPr wrap="square" rtlCol="0">
            <a:spAutoFit/>
          </a:bodyPr>
          <a:lstStyle/>
          <a:p>
            <a:r>
              <a:rPr lang="en-US" sz="2000" b="1" dirty="0">
                <a:solidFill>
                  <a:srgbClr val="FF0000"/>
                </a:solidFill>
              </a:rPr>
              <a:t>Use these screen captures (and previous slide) to select one or more MIMIC tables that contain data for OMOP CONDITION_OCCURRENCE table</a:t>
            </a:r>
          </a:p>
        </p:txBody>
      </p:sp>
    </p:spTree>
    <p:extLst>
      <p:ext uri="{BB962C8B-B14F-4D97-AF65-F5344CB8AC3E}">
        <p14:creationId xmlns:p14="http://schemas.microsoft.com/office/powerpoint/2010/main" val="2453380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D7EC6-EF5F-FE4C-8E17-161E17AA1F18}"/>
              </a:ext>
            </a:extLst>
          </p:cNvPr>
          <p:cNvSpPr>
            <a:spLocks noGrp="1"/>
          </p:cNvSpPr>
          <p:nvPr>
            <p:ph type="title"/>
          </p:nvPr>
        </p:nvSpPr>
        <p:spPr>
          <a:xfrm>
            <a:off x="419820" y="365125"/>
            <a:ext cx="11772180" cy="1325563"/>
          </a:xfrm>
        </p:spPr>
        <p:txBody>
          <a:bodyPr>
            <a:normAutofit/>
          </a:bodyPr>
          <a:lstStyle/>
          <a:p>
            <a:r>
              <a:rPr lang="en-US" dirty="0"/>
              <a:t>Step 1: Understand source/target data models</a:t>
            </a:r>
          </a:p>
        </p:txBody>
      </p:sp>
      <p:sp>
        <p:nvSpPr>
          <p:cNvPr id="3" name="TextBox 2">
            <a:extLst>
              <a:ext uri="{FF2B5EF4-FFF2-40B4-BE49-F238E27FC236}">
                <a16:creationId xmlns:a16="http://schemas.microsoft.com/office/drawing/2014/main" id="{A685B4EF-EF0C-6F4F-9F7F-CD42C72C3A4A}"/>
              </a:ext>
            </a:extLst>
          </p:cNvPr>
          <p:cNvSpPr txBox="1"/>
          <p:nvPr/>
        </p:nvSpPr>
        <p:spPr>
          <a:xfrm>
            <a:off x="5029200" y="3829050"/>
            <a:ext cx="184731" cy="369332"/>
          </a:xfrm>
          <a:prstGeom prst="rect">
            <a:avLst/>
          </a:prstGeom>
          <a:noFill/>
        </p:spPr>
        <p:txBody>
          <a:bodyPr wrap="none" rtlCol="0">
            <a:spAutoFit/>
          </a:bodyPr>
          <a:lstStyle/>
          <a:p>
            <a:endParaRPr lang="en-US" dirty="0"/>
          </a:p>
        </p:txBody>
      </p:sp>
      <p:sp>
        <p:nvSpPr>
          <p:cNvPr id="4" name="TextBox 3">
            <a:extLst>
              <a:ext uri="{FF2B5EF4-FFF2-40B4-BE49-F238E27FC236}">
                <a16:creationId xmlns:a16="http://schemas.microsoft.com/office/drawing/2014/main" id="{5696D4DA-9797-2442-8B4A-B00B78C51ECC}"/>
              </a:ext>
            </a:extLst>
          </p:cNvPr>
          <p:cNvSpPr txBox="1"/>
          <p:nvPr/>
        </p:nvSpPr>
        <p:spPr>
          <a:xfrm>
            <a:off x="254307" y="5719978"/>
            <a:ext cx="6051603" cy="1015663"/>
          </a:xfrm>
          <a:prstGeom prst="rect">
            <a:avLst/>
          </a:prstGeom>
          <a:noFill/>
        </p:spPr>
        <p:txBody>
          <a:bodyPr wrap="square" rtlCol="0">
            <a:spAutoFit/>
          </a:bodyPr>
          <a:lstStyle/>
          <a:p>
            <a:r>
              <a:rPr lang="en-US" sz="2000" b="1" dirty="0">
                <a:solidFill>
                  <a:srgbClr val="FF0000"/>
                </a:solidFill>
              </a:rPr>
              <a:t>Paste one or more MIMIC table(s) from the previous two slides that contain data for ETL into OMOP CONDITION_OCCURRENCE here!</a:t>
            </a:r>
          </a:p>
        </p:txBody>
      </p:sp>
      <p:pic>
        <p:nvPicPr>
          <p:cNvPr id="6" name="Picture 5">
            <a:extLst>
              <a:ext uri="{FF2B5EF4-FFF2-40B4-BE49-F238E27FC236}">
                <a16:creationId xmlns:a16="http://schemas.microsoft.com/office/drawing/2014/main" id="{E34B38F0-40A4-4BAC-8175-3B7FE86EC8BA}"/>
              </a:ext>
            </a:extLst>
          </p:cNvPr>
          <p:cNvPicPr>
            <a:picLocks noChangeAspect="1"/>
          </p:cNvPicPr>
          <p:nvPr/>
        </p:nvPicPr>
        <p:blipFill rotWithShape="1">
          <a:blip r:embed="rId3"/>
          <a:srcRect r="17881"/>
          <a:stretch/>
        </p:blipFill>
        <p:spPr>
          <a:xfrm>
            <a:off x="2096575" y="1699140"/>
            <a:ext cx="2168064" cy="1901454"/>
          </a:xfrm>
          <a:prstGeom prst="rect">
            <a:avLst/>
          </a:prstGeom>
        </p:spPr>
      </p:pic>
      <p:grpSp>
        <p:nvGrpSpPr>
          <p:cNvPr id="10" name="Group 9">
            <a:extLst>
              <a:ext uri="{FF2B5EF4-FFF2-40B4-BE49-F238E27FC236}">
                <a16:creationId xmlns:a16="http://schemas.microsoft.com/office/drawing/2014/main" id="{FC726210-804F-4C40-9AF6-83E7E37FF8D5}"/>
              </a:ext>
            </a:extLst>
          </p:cNvPr>
          <p:cNvGrpSpPr/>
          <p:nvPr/>
        </p:nvGrpSpPr>
        <p:grpSpPr>
          <a:xfrm>
            <a:off x="7785100" y="1411269"/>
            <a:ext cx="3987080" cy="5343341"/>
            <a:chOff x="7785100" y="1411269"/>
            <a:chExt cx="3987080" cy="5343341"/>
          </a:xfrm>
        </p:grpSpPr>
        <p:pic>
          <p:nvPicPr>
            <p:cNvPr id="11" name="Picture 10">
              <a:extLst>
                <a:ext uri="{FF2B5EF4-FFF2-40B4-BE49-F238E27FC236}">
                  <a16:creationId xmlns:a16="http://schemas.microsoft.com/office/drawing/2014/main" id="{78116E86-044B-4513-8685-D70FC6B01FD0}"/>
                </a:ext>
              </a:extLst>
            </p:cNvPr>
            <p:cNvPicPr>
              <a:picLocks noChangeAspect="1"/>
            </p:cNvPicPr>
            <p:nvPr/>
          </p:nvPicPr>
          <p:blipFill>
            <a:blip r:embed="rId4"/>
            <a:stretch>
              <a:fillRect/>
            </a:stretch>
          </p:blipFill>
          <p:spPr>
            <a:xfrm>
              <a:off x="7785100" y="1411269"/>
              <a:ext cx="3987080" cy="5343341"/>
            </a:xfrm>
            <a:prstGeom prst="rect">
              <a:avLst/>
            </a:prstGeom>
          </p:spPr>
        </p:pic>
        <p:sp>
          <p:nvSpPr>
            <p:cNvPr id="12" name="Rectangle 11">
              <a:extLst>
                <a:ext uri="{FF2B5EF4-FFF2-40B4-BE49-F238E27FC236}">
                  <a16:creationId xmlns:a16="http://schemas.microsoft.com/office/drawing/2014/main" id="{2EE89099-2FE2-4A4D-BBAC-A625E8E0D507}"/>
                </a:ext>
              </a:extLst>
            </p:cNvPr>
            <p:cNvSpPr/>
            <p:nvPr/>
          </p:nvSpPr>
          <p:spPr>
            <a:xfrm>
              <a:off x="7785100" y="2336800"/>
              <a:ext cx="3987080" cy="2921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BC51A89-BE55-4190-9061-555A9CD8FD1D}"/>
                </a:ext>
              </a:extLst>
            </p:cNvPr>
            <p:cNvSpPr/>
            <p:nvPr/>
          </p:nvSpPr>
          <p:spPr>
            <a:xfrm>
              <a:off x="7785100" y="4883438"/>
              <a:ext cx="3987080" cy="2921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A2A4ABC-CFF1-44C8-8406-5AF2155D7883}"/>
                </a:ext>
              </a:extLst>
            </p:cNvPr>
            <p:cNvSpPr/>
            <p:nvPr/>
          </p:nvSpPr>
          <p:spPr>
            <a:xfrm>
              <a:off x="7785100" y="5467350"/>
              <a:ext cx="3987080" cy="2921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5" name="Picture 14">
            <a:extLst>
              <a:ext uri="{FF2B5EF4-FFF2-40B4-BE49-F238E27FC236}">
                <a16:creationId xmlns:a16="http://schemas.microsoft.com/office/drawing/2014/main" id="{13BC156A-D682-485F-81F9-BCB02B306B31}"/>
              </a:ext>
            </a:extLst>
          </p:cNvPr>
          <p:cNvPicPr>
            <a:picLocks noChangeAspect="1"/>
          </p:cNvPicPr>
          <p:nvPr/>
        </p:nvPicPr>
        <p:blipFill>
          <a:blip r:embed="rId5"/>
          <a:stretch>
            <a:fillRect/>
          </a:stretch>
        </p:blipFill>
        <p:spPr>
          <a:xfrm>
            <a:off x="2011541" y="4082939"/>
            <a:ext cx="2013774" cy="1459524"/>
          </a:xfrm>
          <a:prstGeom prst="rect">
            <a:avLst/>
          </a:prstGeom>
        </p:spPr>
      </p:pic>
      <p:sp>
        <p:nvSpPr>
          <p:cNvPr id="16" name="TextBox 15">
            <a:extLst>
              <a:ext uri="{FF2B5EF4-FFF2-40B4-BE49-F238E27FC236}">
                <a16:creationId xmlns:a16="http://schemas.microsoft.com/office/drawing/2014/main" id="{CDCDE1EF-50FC-4440-94C2-468BFF284D71}"/>
              </a:ext>
            </a:extLst>
          </p:cNvPr>
          <p:cNvSpPr txBox="1"/>
          <p:nvPr/>
        </p:nvSpPr>
        <p:spPr>
          <a:xfrm>
            <a:off x="4264639" y="1690688"/>
            <a:ext cx="2213001" cy="646331"/>
          </a:xfrm>
          <a:prstGeom prst="rect">
            <a:avLst/>
          </a:prstGeom>
          <a:noFill/>
        </p:spPr>
        <p:txBody>
          <a:bodyPr wrap="square" rtlCol="0">
            <a:spAutoFit/>
          </a:bodyPr>
          <a:lstStyle/>
          <a:p>
            <a:r>
              <a:rPr lang="en-AU" dirty="0"/>
              <a:t>This is the main table I will use. </a:t>
            </a:r>
          </a:p>
        </p:txBody>
      </p:sp>
      <p:sp>
        <p:nvSpPr>
          <p:cNvPr id="17" name="TextBox 16">
            <a:extLst>
              <a:ext uri="{FF2B5EF4-FFF2-40B4-BE49-F238E27FC236}">
                <a16:creationId xmlns:a16="http://schemas.microsoft.com/office/drawing/2014/main" id="{29D73724-11E5-44B3-A99E-0AA491834F9C}"/>
              </a:ext>
            </a:extLst>
          </p:cNvPr>
          <p:cNvSpPr txBox="1"/>
          <p:nvPr/>
        </p:nvSpPr>
        <p:spPr>
          <a:xfrm>
            <a:off x="4416954" y="4272323"/>
            <a:ext cx="3038170" cy="1200329"/>
          </a:xfrm>
          <a:prstGeom prst="rect">
            <a:avLst/>
          </a:prstGeom>
          <a:noFill/>
        </p:spPr>
        <p:txBody>
          <a:bodyPr wrap="square" rtlCol="0">
            <a:spAutoFit/>
          </a:bodyPr>
          <a:lstStyle/>
          <a:p>
            <a:r>
              <a:rPr lang="en-AU" dirty="0"/>
              <a:t>This one will be then joined to the target table so that ICD9 codes will be readable language.</a:t>
            </a:r>
          </a:p>
        </p:txBody>
      </p:sp>
      <p:sp>
        <p:nvSpPr>
          <p:cNvPr id="18" name="Oval 17">
            <a:extLst>
              <a:ext uri="{FF2B5EF4-FFF2-40B4-BE49-F238E27FC236}">
                <a16:creationId xmlns:a16="http://schemas.microsoft.com/office/drawing/2014/main" id="{9CD9059F-006B-43DC-809D-A15EEB3958F0}"/>
              </a:ext>
            </a:extLst>
          </p:cNvPr>
          <p:cNvSpPr/>
          <p:nvPr/>
        </p:nvSpPr>
        <p:spPr>
          <a:xfrm>
            <a:off x="1375442" y="1397730"/>
            <a:ext cx="5989838" cy="250769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Tree>
    <p:extLst>
      <p:ext uri="{BB962C8B-B14F-4D97-AF65-F5344CB8AC3E}">
        <p14:creationId xmlns:p14="http://schemas.microsoft.com/office/powerpoint/2010/main" val="794926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43E709-6674-CE42-AE4D-95B31F412994}"/>
              </a:ext>
            </a:extLst>
          </p:cNvPr>
          <p:cNvSpPr>
            <a:spLocks noGrp="1"/>
          </p:cNvSpPr>
          <p:nvPr>
            <p:ph type="title"/>
          </p:nvPr>
        </p:nvSpPr>
        <p:spPr/>
        <p:txBody>
          <a:bodyPr/>
          <a:lstStyle/>
          <a:p>
            <a:r>
              <a:rPr lang="en-US" dirty="0"/>
              <a:t>Step 2: Profile source table or tables</a:t>
            </a:r>
          </a:p>
        </p:txBody>
      </p:sp>
      <p:sp>
        <p:nvSpPr>
          <p:cNvPr id="3" name="Content Placeholder 2">
            <a:extLst>
              <a:ext uri="{FF2B5EF4-FFF2-40B4-BE49-F238E27FC236}">
                <a16:creationId xmlns:a16="http://schemas.microsoft.com/office/drawing/2014/main" id="{0CEA4EE7-1922-E046-8402-CC87A5D41C20}"/>
              </a:ext>
            </a:extLst>
          </p:cNvPr>
          <p:cNvSpPr>
            <a:spLocks noGrp="1"/>
          </p:cNvSpPr>
          <p:nvPr>
            <p:ph idx="1"/>
          </p:nvPr>
        </p:nvSpPr>
        <p:spPr/>
        <p:txBody>
          <a:bodyPr>
            <a:normAutofit lnSpcReduction="10000"/>
          </a:bodyPr>
          <a:lstStyle/>
          <a:p>
            <a:pPr marL="0" indent="0">
              <a:buNone/>
            </a:pPr>
            <a:r>
              <a:rPr lang="en-US" sz="3200" b="1" dirty="0">
                <a:solidFill>
                  <a:srgbClr val="FF0000"/>
                </a:solidFill>
              </a:rPr>
              <a:t>Using the White Rabbit profiling data from the 100 patient MIMIC database provided in the Assessment to comment on the distribution of the SUBJECT_ID field from one of the MIMIC tables selected in Step 1</a:t>
            </a:r>
            <a:endParaRPr lang="en-US" dirty="0"/>
          </a:p>
          <a:p>
            <a:endParaRPr lang="en-US" dirty="0"/>
          </a:p>
          <a:p>
            <a:r>
              <a:rPr lang="en-US" dirty="0"/>
              <a:t>DIAGNOSES_ICD</a:t>
            </a:r>
          </a:p>
          <a:p>
            <a:r>
              <a:rPr lang="en-AU" dirty="0"/>
              <a:t>ID#41976 had 266 entries in </a:t>
            </a:r>
            <a:r>
              <a:rPr lang="en-AU" dirty="0" err="1"/>
              <a:t>Diagnoses_ID</a:t>
            </a:r>
            <a:r>
              <a:rPr lang="en-AU" dirty="0"/>
              <a:t> then follows with a longtail with most patients having more than one diagnosis.</a:t>
            </a:r>
          </a:p>
          <a:p>
            <a:r>
              <a:rPr lang="en-AU" dirty="0"/>
              <a:t>ICD9_CODE  4019 (</a:t>
            </a:r>
            <a:r>
              <a:rPr lang="en-AU" dirty="0" err="1"/>
              <a:t>hyptertension</a:t>
            </a:r>
            <a:r>
              <a:rPr lang="en-AU" dirty="0"/>
              <a:t>), 42731 (atrial fibrillation), 5849(acute kidney failure) were the top 3 diagnoses. </a:t>
            </a:r>
            <a:endParaRPr lang="en-US" dirty="0"/>
          </a:p>
        </p:txBody>
      </p:sp>
    </p:spTree>
    <p:extLst>
      <p:ext uri="{BB962C8B-B14F-4D97-AF65-F5344CB8AC3E}">
        <p14:creationId xmlns:p14="http://schemas.microsoft.com/office/powerpoint/2010/main" val="3761532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49C293A0-6A65-4442-A82F-C5825341018D}"/>
              </a:ext>
            </a:extLst>
          </p:cNvPr>
          <p:cNvPicPr>
            <a:picLocks noChangeAspect="1"/>
          </p:cNvPicPr>
          <p:nvPr/>
        </p:nvPicPr>
        <p:blipFill rotWithShape="1">
          <a:blip r:embed="rId3"/>
          <a:srcRect r="17881"/>
          <a:stretch/>
        </p:blipFill>
        <p:spPr>
          <a:xfrm>
            <a:off x="1062203" y="1367526"/>
            <a:ext cx="3552362" cy="3115523"/>
          </a:xfrm>
          <a:prstGeom prst="rect">
            <a:avLst/>
          </a:prstGeom>
        </p:spPr>
      </p:pic>
      <p:pic>
        <p:nvPicPr>
          <p:cNvPr id="16" name="Picture 15">
            <a:extLst>
              <a:ext uri="{FF2B5EF4-FFF2-40B4-BE49-F238E27FC236}">
                <a16:creationId xmlns:a16="http://schemas.microsoft.com/office/drawing/2014/main" id="{CC0BE7E4-D121-5743-AF77-7D6FEEF9E0CC}"/>
              </a:ext>
            </a:extLst>
          </p:cNvPr>
          <p:cNvPicPr>
            <a:picLocks noChangeAspect="1"/>
          </p:cNvPicPr>
          <p:nvPr/>
        </p:nvPicPr>
        <p:blipFill>
          <a:blip r:embed="rId4"/>
          <a:stretch>
            <a:fillRect/>
          </a:stretch>
        </p:blipFill>
        <p:spPr>
          <a:xfrm>
            <a:off x="7635726" y="720163"/>
            <a:ext cx="4359758" cy="5842790"/>
          </a:xfrm>
          <a:prstGeom prst="rect">
            <a:avLst/>
          </a:prstGeom>
        </p:spPr>
      </p:pic>
      <p:sp>
        <p:nvSpPr>
          <p:cNvPr id="8" name="Title 7">
            <a:extLst>
              <a:ext uri="{FF2B5EF4-FFF2-40B4-BE49-F238E27FC236}">
                <a16:creationId xmlns:a16="http://schemas.microsoft.com/office/drawing/2014/main" id="{A3FEDD6B-8D1D-1046-9C3B-4B51B447E708}"/>
              </a:ext>
            </a:extLst>
          </p:cNvPr>
          <p:cNvSpPr>
            <a:spLocks noGrp="1"/>
          </p:cNvSpPr>
          <p:nvPr>
            <p:ph type="title"/>
          </p:nvPr>
        </p:nvSpPr>
        <p:spPr/>
        <p:txBody>
          <a:bodyPr/>
          <a:lstStyle/>
          <a:p>
            <a:r>
              <a:rPr lang="en-US" dirty="0"/>
              <a:t>Step 3: Create ETL mappings</a:t>
            </a:r>
          </a:p>
        </p:txBody>
      </p:sp>
      <p:cxnSp>
        <p:nvCxnSpPr>
          <p:cNvPr id="11" name="Straight Arrow Connector 10">
            <a:extLst>
              <a:ext uri="{FF2B5EF4-FFF2-40B4-BE49-F238E27FC236}">
                <a16:creationId xmlns:a16="http://schemas.microsoft.com/office/drawing/2014/main" id="{5178E6C9-0722-224D-B729-0590DFC73BD3}"/>
              </a:ext>
            </a:extLst>
          </p:cNvPr>
          <p:cNvCxnSpPr>
            <a:cxnSpLocks/>
          </p:cNvCxnSpPr>
          <p:nvPr/>
        </p:nvCxnSpPr>
        <p:spPr>
          <a:xfrm flipV="1">
            <a:off x="2183667" y="2082616"/>
            <a:ext cx="5576033" cy="842671"/>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D09ADB2-29D1-764E-ACA3-090C76C29BC9}"/>
              </a:ext>
            </a:extLst>
          </p:cNvPr>
          <p:cNvCxnSpPr>
            <a:cxnSpLocks/>
          </p:cNvCxnSpPr>
          <p:nvPr/>
        </p:nvCxnSpPr>
        <p:spPr>
          <a:xfrm>
            <a:off x="2110352" y="4111266"/>
            <a:ext cx="5649348" cy="1101899"/>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F1F66B5-7888-EA44-9EE9-B8187F1A6769}"/>
              </a:ext>
            </a:extLst>
          </p:cNvPr>
          <p:cNvCxnSpPr>
            <a:cxnSpLocks/>
          </p:cNvCxnSpPr>
          <p:nvPr/>
        </p:nvCxnSpPr>
        <p:spPr>
          <a:xfrm>
            <a:off x="2097741" y="3425515"/>
            <a:ext cx="5661959" cy="1245418"/>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01627D4-E80B-9042-84F6-E98A921A2443}"/>
              </a:ext>
            </a:extLst>
          </p:cNvPr>
          <p:cNvSpPr txBox="1"/>
          <p:nvPr/>
        </p:nvSpPr>
        <p:spPr>
          <a:xfrm>
            <a:off x="-118820" y="4471092"/>
            <a:ext cx="7141976" cy="2462213"/>
          </a:xfrm>
          <a:prstGeom prst="rect">
            <a:avLst/>
          </a:prstGeom>
          <a:noFill/>
          <a:ln w="28575">
            <a:solidFill>
              <a:schemeClr val="tx1"/>
            </a:solidFill>
          </a:ln>
        </p:spPr>
        <p:txBody>
          <a:bodyPr wrap="square" rtlCol="0">
            <a:spAutoFit/>
          </a:bodyPr>
          <a:lstStyle/>
          <a:p>
            <a:r>
              <a:rPr lang="en-GB" sz="1400" dirty="0" err="1"/>
              <a:t>person_id</a:t>
            </a:r>
            <a:r>
              <a:rPr lang="en-GB" sz="1400" dirty="0"/>
              <a:t> (int) - A foreign key identifier to the Person who is experiencing the condition.– This will be same as to SUBJECT_ID in MIMIC data as this describes unique key identifier to the person and it is integers. </a:t>
            </a:r>
          </a:p>
          <a:p>
            <a:endParaRPr lang="en-GB" sz="1400" dirty="0"/>
          </a:p>
          <a:p>
            <a:r>
              <a:rPr lang="en-GB" sz="1400" dirty="0" err="1"/>
              <a:t>visit_occurrence_id</a:t>
            </a:r>
            <a:r>
              <a:rPr lang="en-GB" sz="1400" dirty="0"/>
              <a:t> (int) - A foreign key to the visit in the VISIT_OCCURRENCE table during which the Condition was determined (diagnosed). – This is equivalent to HADM_ID in MIMIC data as this is the unique admission id and it is integers.  </a:t>
            </a:r>
          </a:p>
          <a:p>
            <a:endParaRPr lang="en-GB" sz="1400" dirty="0"/>
          </a:p>
          <a:p>
            <a:r>
              <a:rPr lang="en-GB" sz="1400" dirty="0" err="1"/>
              <a:t>condition_source_value</a:t>
            </a:r>
            <a:r>
              <a:rPr lang="en-GB" sz="1400" dirty="0"/>
              <a:t> (Char (50)) -The source code for the Condition as it appears in the source data. -This will be exactly same as to MIMIC data (ICD9_code) as this is what describes the diagnosis (condition) experienced by the patient in MIMIC data. </a:t>
            </a:r>
          </a:p>
        </p:txBody>
      </p:sp>
      <p:grpSp>
        <p:nvGrpSpPr>
          <p:cNvPr id="9" name="Group 8">
            <a:extLst>
              <a:ext uri="{FF2B5EF4-FFF2-40B4-BE49-F238E27FC236}">
                <a16:creationId xmlns:a16="http://schemas.microsoft.com/office/drawing/2014/main" id="{B1D5915B-8575-4EB9-B9DF-32353C8D3B80}"/>
              </a:ext>
            </a:extLst>
          </p:cNvPr>
          <p:cNvGrpSpPr/>
          <p:nvPr/>
        </p:nvGrpSpPr>
        <p:grpSpPr>
          <a:xfrm>
            <a:off x="7785100" y="1011034"/>
            <a:ext cx="3987080" cy="5343341"/>
            <a:chOff x="7785100" y="1411269"/>
            <a:chExt cx="3987080" cy="5343341"/>
          </a:xfrm>
        </p:grpSpPr>
        <p:pic>
          <p:nvPicPr>
            <p:cNvPr id="10" name="Picture 9">
              <a:extLst>
                <a:ext uri="{FF2B5EF4-FFF2-40B4-BE49-F238E27FC236}">
                  <a16:creationId xmlns:a16="http://schemas.microsoft.com/office/drawing/2014/main" id="{568A0C7A-A30F-4F7E-9638-2E9934752A38}"/>
                </a:ext>
              </a:extLst>
            </p:cNvPr>
            <p:cNvPicPr>
              <a:picLocks noChangeAspect="1"/>
            </p:cNvPicPr>
            <p:nvPr/>
          </p:nvPicPr>
          <p:blipFill>
            <a:blip r:embed="rId4"/>
            <a:stretch>
              <a:fillRect/>
            </a:stretch>
          </p:blipFill>
          <p:spPr>
            <a:xfrm>
              <a:off x="7785100" y="1411269"/>
              <a:ext cx="3987080" cy="5343341"/>
            </a:xfrm>
            <a:prstGeom prst="rect">
              <a:avLst/>
            </a:prstGeom>
          </p:spPr>
        </p:pic>
        <p:sp>
          <p:nvSpPr>
            <p:cNvPr id="12" name="Rectangle 11">
              <a:extLst>
                <a:ext uri="{FF2B5EF4-FFF2-40B4-BE49-F238E27FC236}">
                  <a16:creationId xmlns:a16="http://schemas.microsoft.com/office/drawing/2014/main" id="{3FCCB5F6-1E02-479B-8096-D13C38EC3B8D}"/>
                </a:ext>
              </a:extLst>
            </p:cNvPr>
            <p:cNvSpPr/>
            <p:nvPr/>
          </p:nvSpPr>
          <p:spPr>
            <a:xfrm>
              <a:off x="7785100" y="2336800"/>
              <a:ext cx="3987080" cy="2921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0E630E-3DAB-43DB-BA0D-A72289947425}"/>
                </a:ext>
              </a:extLst>
            </p:cNvPr>
            <p:cNvSpPr/>
            <p:nvPr/>
          </p:nvSpPr>
          <p:spPr>
            <a:xfrm>
              <a:off x="7785100" y="4883438"/>
              <a:ext cx="3987080" cy="2921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125B7E3-A8F8-46CB-AAD3-48609625A54C}"/>
                </a:ext>
              </a:extLst>
            </p:cNvPr>
            <p:cNvSpPr/>
            <p:nvPr/>
          </p:nvSpPr>
          <p:spPr>
            <a:xfrm>
              <a:off x="7785100" y="5467350"/>
              <a:ext cx="3987080" cy="2921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759356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2493</TotalTime>
  <Words>2209</Words>
  <Application>Microsoft Office PowerPoint</Application>
  <PresentationFormat>Widescreen</PresentationFormat>
  <Paragraphs>198</Paragraphs>
  <Slides>16</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Course 2 Module 5 Programming Assignment  Assignment is to ETL MIMIC data into the OMOP CONDITION_OCCURRENCE table</vt:lpstr>
      <vt:lpstr>ETL Steps</vt:lpstr>
      <vt:lpstr>Step 1: Understand source/target data models</vt:lpstr>
      <vt:lpstr>Step 1: Understand source/target data models</vt:lpstr>
      <vt:lpstr>PowerPoint Presentation</vt:lpstr>
      <vt:lpstr>PowerPoint Presentation</vt:lpstr>
      <vt:lpstr>Step 1: Understand source/target data models</vt:lpstr>
      <vt:lpstr>Step 2: Profile source table or tables</vt:lpstr>
      <vt:lpstr>Step 3: Create ETL mappings</vt:lpstr>
      <vt:lpstr>Step 4: Write transformation code</vt:lpstr>
      <vt:lpstr>Step 5: Execute transformation code</vt:lpstr>
      <vt:lpstr>Step 6: Perform data quality assessment</vt:lpstr>
      <vt:lpstr>PowerPoint Presentation</vt:lpstr>
      <vt:lpstr>Check if the ICD9_codes from condition_source_value still matches with the labels from MIMICS.</vt:lpstr>
      <vt:lpstr>Checking the Top 5 Diagnoses</vt:lpstr>
      <vt:lpstr>Step 7: Package documentation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ETL Steps</dc:title>
  <dc:creator>Kahn, Michael</dc:creator>
  <cp:lastModifiedBy>Mari Takashima</cp:lastModifiedBy>
  <cp:revision>58</cp:revision>
  <dcterms:created xsi:type="dcterms:W3CDTF">2018-12-14T03:25:30Z</dcterms:created>
  <dcterms:modified xsi:type="dcterms:W3CDTF">2019-04-12T00:56:33Z</dcterms:modified>
</cp:coreProperties>
</file>