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u84Rd5TXnn0TpQ6usN1p1LjIy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4715CA-E630-40A1-BA4F-D5BC41681FC5}">
  <a:tblStyle styleId="{CB4715CA-E630-40A1-BA4F-D5BC41681FC5}"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b="off" i="off"/>
      <a:tcStyle>
        <a:fill>
          <a:solidFill>
            <a:srgbClr val="EFCECA"/>
          </a:solidFill>
        </a:fill>
      </a:tcStyle>
    </a:band1H>
    <a:band2H>
      <a:tcTxStyle b="off" i="off"/>
    </a:band2H>
    <a:band1V>
      <a:tcTxStyle b="off" i="off"/>
      <a:tcStyle>
        <a:fill>
          <a:solidFill>
            <a:srgbClr val="EFCECA"/>
          </a:solidFill>
        </a:fill>
      </a:tcStyle>
    </a:band1V>
    <a:band2V>
      <a:tcTxStyle b="off" i="off"/>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9861F78A-025B-4AF1-BFCB-EC2AC2109F1D}"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https://d.docs.live.net/7c317816cfa074f4/burndown_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SPRINT-1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Sheet1!$D$16</c:f>
              <c:strCache>
                <c:ptCount val="1"/>
                <c:pt idx="0">
                  <c:v>remaining effort</c:v>
                </c:pt>
              </c:strCache>
            </c:strRef>
          </c:tx>
          <c:spPr>
            <a:ln w="28575" cap="rnd">
              <a:solidFill>
                <a:schemeClr val="accent1"/>
              </a:solidFill>
              <a:round/>
            </a:ln>
            <a:effectLst/>
          </c:spPr>
          <c:marker>
            <c:symbol val="none"/>
          </c:marker>
          <c:cat>
            <c:strRef>
              <c:f>Sheet1!$F$11:$N$11</c:f>
              <c:strCache>
                <c:ptCount val="9"/>
                <c:pt idx="0">
                  <c:v>day 0</c:v>
                </c:pt>
                <c:pt idx="1">
                  <c:v>day 1</c:v>
                </c:pt>
                <c:pt idx="2">
                  <c:v>day 2</c:v>
                </c:pt>
                <c:pt idx="3">
                  <c:v>day 3</c:v>
                </c:pt>
                <c:pt idx="4">
                  <c:v>day 4</c:v>
                </c:pt>
                <c:pt idx="5">
                  <c:v>day 5</c:v>
                </c:pt>
                <c:pt idx="6">
                  <c:v>day 6</c:v>
                </c:pt>
                <c:pt idx="7">
                  <c:v>day 7</c:v>
                </c:pt>
                <c:pt idx="8">
                  <c:v>day 8</c:v>
                </c:pt>
              </c:strCache>
            </c:strRef>
          </c:cat>
          <c:val>
            <c:numRef>
              <c:f>Sheet1!$E$16:$N$16</c:f>
              <c:numCache>
                <c:formatCode>General</c:formatCode>
                <c:ptCount val="10"/>
                <c:pt idx="1">
                  <c:v>8</c:v>
                </c:pt>
                <c:pt idx="2">
                  <c:v>7</c:v>
                </c:pt>
                <c:pt idx="3">
                  <c:v>6</c:v>
                </c:pt>
                <c:pt idx="4">
                  <c:v>5</c:v>
                </c:pt>
                <c:pt idx="5">
                  <c:v>3</c:v>
                </c:pt>
                <c:pt idx="6">
                  <c:v>2</c:v>
                </c:pt>
                <c:pt idx="7">
                  <c:v>1</c:v>
                </c:pt>
                <c:pt idx="8">
                  <c:v>0</c:v>
                </c:pt>
                <c:pt idx="9">
                  <c:v>0</c:v>
                </c:pt>
              </c:numCache>
            </c:numRef>
          </c:val>
          <c:smooth val="0"/>
          <c:extLst>
            <c:ext xmlns:c16="http://schemas.microsoft.com/office/drawing/2014/chart" uri="{C3380CC4-5D6E-409C-BE32-E72D297353CC}">
              <c16:uniqueId val="{00000000-6C31-441A-85C3-3B915BA90F45}"/>
            </c:ext>
          </c:extLst>
        </c:ser>
        <c:ser>
          <c:idx val="1"/>
          <c:order val="1"/>
          <c:tx>
            <c:strRef>
              <c:f>Sheet1!$D$17</c:f>
              <c:strCache>
                <c:ptCount val="1"/>
                <c:pt idx="0">
                  <c:v>ideal trend</c:v>
                </c:pt>
              </c:strCache>
            </c:strRef>
          </c:tx>
          <c:spPr>
            <a:ln w="28575" cap="rnd">
              <a:solidFill>
                <a:schemeClr val="accent2"/>
              </a:solidFill>
              <a:round/>
            </a:ln>
            <a:effectLst/>
          </c:spPr>
          <c:marker>
            <c:symbol val="none"/>
          </c:marker>
          <c:cat>
            <c:strRef>
              <c:f>Sheet1!$F$11:$N$11</c:f>
              <c:strCache>
                <c:ptCount val="9"/>
                <c:pt idx="0">
                  <c:v>day 0</c:v>
                </c:pt>
                <c:pt idx="1">
                  <c:v>day 1</c:v>
                </c:pt>
                <c:pt idx="2">
                  <c:v>day 2</c:v>
                </c:pt>
                <c:pt idx="3">
                  <c:v>day 3</c:v>
                </c:pt>
                <c:pt idx="4">
                  <c:v>day 4</c:v>
                </c:pt>
                <c:pt idx="5">
                  <c:v>day 5</c:v>
                </c:pt>
                <c:pt idx="6">
                  <c:v>day 6</c:v>
                </c:pt>
                <c:pt idx="7">
                  <c:v>day 7</c:v>
                </c:pt>
                <c:pt idx="8">
                  <c:v>day 8</c:v>
                </c:pt>
              </c:strCache>
            </c:strRef>
          </c:cat>
          <c:val>
            <c:numRef>
              <c:f>Sheet1!$E$17:$N$17</c:f>
              <c:numCache>
                <c:formatCode>General</c:formatCode>
                <c:ptCount val="10"/>
                <c:pt idx="1">
                  <c:v>8</c:v>
                </c:pt>
                <c:pt idx="2">
                  <c:v>7</c:v>
                </c:pt>
                <c:pt idx="3">
                  <c:v>6</c:v>
                </c:pt>
                <c:pt idx="4">
                  <c:v>5</c:v>
                </c:pt>
                <c:pt idx="5">
                  <c:v>4</c:v>
                </c:pt>
                <c:pt idx="6">
                  <c:v>3</c:v>
                </c:pt>
                <c:pt idx="7">
                  <c:v>2</c:v>
                </c:pt>
                <c:pt idx="8">
                  <c:v>1</c:v>
                </c:pt>
                <c:pt idx="9">
                  <c:v>0</c:v>
                </c:pt>
              </c:numCache>
            </c:numRef>
          </c:val>
          <c:smooth val="0"/>
          <c:extLst>
            <c:ext xmlns:c16="http://schemas.microsoft.com/office/drawing/2014/chart" uri="{C3380CC4-5D6E-409C-BE32-E72D297353CC}">
              <c16:uniqueId val="{00000001-6C31-441A-85C3-3B915BA90F45}"/>
            </c:ext>
          </c:extLst>
        </c:ser>
        <c:dLbls>
          <c:showLegendKey val="0"/>
          <c:showVal val="0"/>
          <c:showCatName val="0"/>
          <c:showSerName val="0"/>
          <c:showPercent val="0"/>
          <c:showBubbleSize val="0"/>
        </c:dLbls>
        <c:smooth val="0"/>
        <c:axId val="29181536"/>
        <c:axId val="29169536"/>
      </c:lineChart>
      <c:catAx>
        <c:axId val="29181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69536"/>
        <c:crosses val="autoZero"/>
        <c:auto val="1"/>
        <c:lblAlgn val="ctr"/>
        <c:lblOffset val="100"/>
        <c:noMultiLvlLbl val="0"/>
      </c:catAx>
      <c:valAx>
        <c:axId val="2916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81536"/>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570bbd18c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f570bbd18c_3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f570bbd18c_3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74e47613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74e47613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f74e47613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5f68a61c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f5f68a61c2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f5f68a61c2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8" name="Shape 18"/>
        <p:cNvGrpSpPr/>
        <p:nvPr/>
      </p:nvGrpSpPr>
      <p:grpSpPr>
        <a:xfrm>
          <a:off x="0" y="0"/>
          <a:ext cx="0" cy="0"/>
          <a:chOff x="0" y="0"/>
          <a:chExt cx="0" cy="0"/>
        </a:xfrm>
      </p:grpSpPr>
      <p:sp>
        <p:nvSpPr>
          <p:cNvPr id="19" name="Google Shape;19;p25"/>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5"/>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5"/>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25"/>
          <p:cNvGrpSpPr/>
          <p:nvPr/>
        </p:nvGrpSpPr>
        <p:grpSpPr>
          <a:xfrm>
            <a:off x="9649215" y="4068923"/>
            <a:ext cx="1080904" cy="1080902"/>
            <a:chOff x="9685338" y="4460675"/>
            <a:chExt cx="1080904" cy="1080902"/>
          </a:xfrm>
        </p:grpSpPr>
        <p:sp>
          <p:nvSpPr>
            <p:cNvPr id="23" name="Google Shape;23;p2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5"/>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4"/>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3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5"/>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5"/>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28"/>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8"/>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4" name="Google Shape;44;p28"/>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8"/>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6" name="Google Shape;46;p28"/>
          <p:cNvGrpSpPr/>
          <p:nvPr/>
        </p:nvGrpSpPr>
        <p:grpSpPr>
          <a:xfrm>
            <a:off x="897399" y="2325848"/>
            <a:ext cx="1080904" cy="1080902"/>
            <a:chOff x="9685338" y="4460675"/>
            <a:chExt cx="1080904" cy="1080902"/>
          </a:xfrm>
        </p:grpSpPr>
        <p:sp>
          <p:nvSpPr>
            <p:cNvPr id="47" name="Google Shape;47;p28"/>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8"/>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28"/>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29"/>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4" name="Google Shape;54;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3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0" name="Google Shape;60;p30"/>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1" name="Google Shape;61;p30"/>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2" name="Google Shape;62;p30"/>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3" name="Google Shape;63;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71" name="Shape 71"/>
        <p:cNvGrpSpPr/>
        <p:nvPr/>
      </p:nvGrpSpPr>
      <p:grpSpPr>
        <a:xfrm>
          <a:off x="0" y="0"/>
          <a:ext cx="0" cy="0"/>
          <a:chOff x="0" y="0"/>
          <a:chExt cx="0" cy="0"/>
        </a:xfrm>
      </p:grpSpPr>
      <p:sp>
        <p:nvSpPr>
          <p:cNvPr id="72" name="Google Shape;72;p32"/>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2"/>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32"/>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8" name="Google Shape;78;p32"/>
          <p:cNvGrpSpPr/>
          <p:nvPr/>
        </p:nvGrpSpPr>
        <p:grpSpPr>
          <a:xfrm>
            <a:off x="11401725" y="6229681"/>
            <a:ext cx="457200" cy="457200"/>
            <a:chOff x="11361456" y="6195813"/>
            <a:chExt cx="548640" cy="548640"/>
          </a:xfrm>
        </p:grpSpPr>
        <p:sp>
          <p:nvSpPr>
            <p:cNvPr id="79" name="Google Shape;79;p3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lt1"/>
        </a:solidFill>
      </p:bgPr>
    </p:bg>
    <p:spTree>
      <p:nvGrpSpPr>
        <p:cNvPr id="82" name="Shape 82"/>
        <p:cNvGrpSpPr/>
        <p:nvPr/>
      </p:nvGrpSpPr>
      <p:grpSpPr>
        <a:xfrm>
          <a:off x="0" y="0"/>
          <a:ext cx="0" cy="0"/>
          <a:chOff x="0" y="0"/>
          <a:chExt cx="0" cy="0"/>
        </a:xfrm>
      </p:grpSpPr>
      <p:sp>
        <p:nvSpPr>
          <p:cNvPr id="83" name="Google Shape;83;p33"/>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3"/>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3"/>
          <p:cNvSpPr/>
          <p:nvPr>
            <p:ph idx="2" type="pic"/>
          </p:nvPr>
        </p:nvSpPr>
        <p:spPr>
          <a:xfrm>
            <a:off x="0" y="0"/>
            <a:ext cx="8303740" cy="6858000"/>
          </a:xfrm>
          <a:prstGeom prst="rect">
            <a:avLst/>
          </a:prstGeom>
          <a:solidFill>
            <a:srgbClr val="E1DFDF"/>
          </a:solidFill>
          <a:ln>
            <a:noFill/>
          </a:ln>
        </p:spPr>
      </p:sp>
      <p:sp>
        <p:nvSpPr>
          <p:cNvPr id="86" name="Google Shape;86;p33"/>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8" name="Google Shape;88;p33"/>
          <p:cNvGrpSpPr/>
          <p:nvPr/>
        </p:nvGrpSpPr>
        <p:grpSpPr>
          <a:xfrm>
            <a:off x="11401725" y="6229681"/>
            <a:ext cx="457200" cy="457200"/>
            <a:chOff x="11361456" y="6195813"/>
            <a:chExt cx="548640" cy="548640"/>
          </a:xfrm>
        </p:grpSpPr>
        <p:sp>
          <p:nvSpPr>
            <p:cNvPr id="89" name="Google Shape;89;p33"/>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grpSp>
        <p:nvGrpSpPr>
          <p:cNvPr id="14" name="Google Shape;14;p24"/>
          <p:cNvGrpSpPr/>
          <p:nvPr/>
        </p:nvGrpSpPr>
        <p:grpSpPr>
          <a:xfrm>
            <a:off x="11401725" y="6229681"/>
            <a:ext cx="457200" cy="457200"/>
            <a:chOff x="11361456" y="6195813"/>
            <a:chExt cx="548640" cy="548640"/>
          </a:xfrm>
        </p:grpSpPr>
        <p:sp>
          <p:nvSpPr>
            <p:cNvPr id="15" name="Google Shape;15;p24"/>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link.springer.com/article/10.1186/s40854-023-00470-w" TargetMode="External"/><Relationship Id="rId4" Type="http://schemas.openxmlformats.org/officeDocument/2006/relationships/hyperlink" Target="https://journals.ekb.eg/article_339929.html" TargetMode="External"/><Relationship Id="rId5" Type="http://schemas.openxmlformats.org/officeDocument/2006/relationships/hyperlink" Target="https://www.revistaie.ase.ro/content/89/01%20-%20minastireanu,%20mesnita.pdf" TargetMode="External"/><Relationship Id="rId6" Type="http://schemas.openxmlformats.org/officeDocument/2006/relationships/hyperlink" Target="https://isyou.info/inpra/papers/inpra-v5n4-02.pdf" TargetMode="External"/><Relationship Id="rId7" Type="http://schemas.openxmlformats.org/officeDocument/2006/relationships/hyperlink" Target="https://ijmirm.com/index.php/ijmirm/article/view/97" TargetMode="External"/><Relationship Id="rId8" Type="http://schemas.openxmlformats.org/officeDocument/2006/relationships/hyperlink" Target="https://premiumedutech.com/wp-content/uploads/2023/12/paper-3.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p:nvPr/>
        </p:nvSpPr>
        <p:spPr>
          <a:xfrm>
            <a:off x="3048" y="0"/>
            <a:ext cx="12188952"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ckwell"/>
              <a:ea typeface="Rockwell"/>
              <a:cs typeface="Rockwell"/>
              <a:sym typeface="Rockwell"/>
            </a:endParaRPr>
          </a:p>
        </p:txBody>
      </p:sp>
      <p:grpSp>
        <p:nvGrpSpPr>
          <p:cNvPr id="109" name="Google Shape;109;p1"/>
          <p:cNvGrpSpPr/>
          <p:nvPr/>
        </p:nvGrpSpPr>
        <p:grpSpPr>
          <a:xfrm>
            <a:off x="1314818" y="720071"/>
            <a:ext cx="5417868" cy="5417858"/>
            <a:chOff x="1311770" y="720071"/>
            <a:chExt cx="5417868" cy="5417858"/>
          </a:xfrm>
        </p:grpSpPr>
        <p:sp>
          <p:nvSpPr>
            <p:cNvPr id="110" name="Google Shape;110;p1"/>
            <p:cNvSpPr/>
            <p:nvPr/>
          </p:nvSpPr>
          <p:spPr>
            <a:xfrm>
              <a:off x="1311770" y="720071"/>
              <a:ext cx="5417868" cy="5417858"/>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11" name="Google Shape;111;p1"/>
            <p:cNvSpPr/>
            <p:nvPr/>
          </p:nvSpPr>
          <p:spPr>
            <a:xfrm>
              <a:off x="1598390" y="1006688"/>
              <a:ext cx="4844628" cy="4844620"/>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12" name="Google Shape;112;p1"/>
          <p:cNvSpPr txBox="1"/>
          <p:nvPr>
            <p:ph type="ctrTitle"/>
          </p:nvPr>
        </p:nvSpPr>
        <p:spPr>
          <a:xfrm>
            <a:off x="1717507" y="1316890"/>
            <a:ext cx="4606394" cy="422421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FFFF"/>
              </a:buClr>
              <a:buSzPts val="5600"/>
              <a:buFont typeface="Times New Roman"/>
              <a:buNone/>
            </a:pPr>
            <a:r>
              <a:rPr b="1" lang="en-US" sz="5600">
                <a:solidFill>
                  <a:srgbClr val="FFFFFF"/>
                </a:solidFill>
                <a:latin typeface="Times New Roman"/>
                <a:ea typeface="Times New Roman"/>
                <a:cs typeface="Times New Roman"/>
                <a:sym typeface="Times New Roman"/>
              </a:rPr>
              <a:t>ONLINE PAYMENT FRAUD DETECTION</a:t>
            </a:r>
            <a:endParaRPr b="1" sz="5600">
              <a:solidFill>
                <a:srgbClr val="FFFFFF"/>
              </a:solidFill>
              <a:latin typeface="Times New Roman"/>
              <a:ea typeface="Times New Roman"/>
              <a:cs typeface="Times New Roman"/>
              <a:sym typeface="Times New Roman"/>
            </a:endParaRPr>
          </a:p>
        </p:txBody>
      </p:sp>
      <p:sp>
        <p:nvSpPr>
          <p:cNvPr id="113" name="Google Shape;113;p1"/>
          <p:cNvSpPr/>
          <p:nvPr/>
        </p:nvSpPr>
        <p:spPr>
          <a:xfrm rot="5400000">
            <a:off x="5545208" y="3388657"/>
            <a:ext cx="3657600" cy="80683"/>
          </a:xfrm>
          <a:prstGeom prst="rect">
            <a:avLst/>
          </a:prstGeom>
          <a:blipFill rotWithShape="1">
            <a:blip r:embed="rId4">
              <a:alphaModFix amt="85000"/>
            </a:blip>
            <a:tile algn="ctr" flip="xy" tx="0" sx="92000" ty="-717550" sy="89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ckwell"/>
              <a:ea typeface="Rockwell"/>
              <a:cs typeface="Rockwell"/>
              <a:sym typeface="Rockwell"/>
            </a:endParaRPr>
          </a:p>
        </p:txBody>
      </p:sp>
      <p:sp>
        <p:nvSpPr>
          <p:cNvPr id="114" name="Google Shape;114;p1"/>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12"/>
                                        </p:tgtEl>
                                        <p:attrNameLst>
                                          <p:attrName>style.visibility</p:attrName>
                                        </p:attrNameLst>
                                      </p:cBhvr>
                                      <p:to>
                                        <p:strVal val="visible"/>
                                      </p:to>
                                    </p:set>
                                    <p:animEffect filter="fade" transition="in">
                                      <p:cBhvr>
                                        <p:cTn dur="4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aphicFrame>
        <p:nvGraphicFramePr>
          <p:cNvPr id="171" name="Google Shape;171;p10"/>
          <p:cNvGraphicFramePr/>
          <p:nvPr/>
        </p:nvGraphicFramePr>
        <p:xfrm>
          <a:off x="275276" y="184044"/>
          <a:ext cx="3000000" cy="3000000"/>
        </p:xfrm>
        <a:graphic>
          <a:graphicData uri="http://schemas.openxmlformats.org/drawingml/2006/table">
            <a:tbl>
              <a:tblPr bandRow="1" firstRow="1">
                <a:noFill/>
                <a:tableStyleId>{CB4715CA-E630-40A1-BA4F-D5BC41681FC5}</a:tableStyleId>
              </a:tblPr>
              <a:tblGrid>
                <a:gridCol w="1920175"/>
                <a:gridCol w="3069975"/>
                <a:gridCol w="6045700"/>
              </a:tblGrid>
              <a:tr h="5769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latin typeface="Times New Roman"/>
                          <a:ea typeface="Times New Roman"/>
                          <a:cs typeface="Times New Roman"/>
                          <a:sym typeface="Times New Roman"/>
                        </a:rPr>
                        <a:t>BACKLOG ID</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latin typeface="Times New Roman"/>
                          <a:ea typeface="Times New Roman"/>
                          <a:cs typeface="Times New Roman"/>
                          <a:sym typeface="Times New Roman"/>
                        </a:rPr>
                        <a:t>USER STORIES</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latin typeface="Times New Roman"/>
                          <a:ea typeface="Times New Roman"/>
                          <a:cs typeface="Times New Roman"/>
                          <a:sym typeface="Times New Roman"/>
                        </a:rPr>
                        <a:t>PRODUCT BACKLOG</a:t>
                      </a:r>
                      <a:endParaRPr sz="1500" u="none" cap="none" strike="noStrike"/>
                    </a:p>
                  </a:txBody>
                  <a:tcPr marT="45725" marB="45725" marR="91450" marL="91450"/>
                </a:tc>
              </a:tr>
              <a:tr h="1836250">
                <a:tc>
                  <a:txBody>
                    <a:bodyPr/>
                    <a:lstStyle/>
                    <a:p>
                      <a:pPr indent="0" lvl="0" marL="0" marR="0" rtl="0" algn="l">
                        <a:lnSpc>
                          <a:spcPct val="100000"/>
                        </a:lnSpc>
                        <a:spcBef>
                          <a:spcPts val="0"/>
                        </a:spcBef>
                        <a:spcAft>
                          <a:spcPts val="0"/>
                        </a:spcAft>
                        <a:buClr>
                          <a:srgbClr val="000000"/>
                        </a:buClr>
                        <a:buSzPts val="1900"/>
                        <a:buFont typeface="Arial"/>
                        <a:buNone/>
                      </a:pPr>
                      <a:r>
                        <a:rPr b="0" lang="en-US" sz="1900" u="none" cap="none" strike="noStrike">
                          <a:latin typeface="Times New Roman"/>
                          <a:ea typeface="Times New Roman"/>
                          <a:cs typeface="Times New Roman"/>
                          <a:sym typeface="Times New Roman"/>
                        </a:rPr>
                        <a:t>11</a:t>
                      </a:r>
                      <a:r>
                        <a:rPr lang="en-US" sz="1900" u="none" cap="none" strike="noStrike">
                          <a:latin typeface="Times New Roman"/>
                          <a:ea typeface="Times New Roman"/>
                          <a:cs typeface="Times New Roman"/>
                          <a:sym typeface="Times New Roman"/>
                        </a:rPr>
                        <a:t>1</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Times New Roman"/>
                          <a:ea typeface="Times New Roman"/>
                          <a:cs typeface="Times New Roman"/>
                          <a:sym typeface="Times New Roman"/>
                        </a:rPr>
                        <a:t>As a user, I want to perform a literature review to understand the project objectives and context</a:t>
                      </a:r>
                      <a:endParaRPr b="0" sz="19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sz="1900" u="none" cap="none" strike="noStrike">
                        <a:latin typeface="Times New Roman"/>
                        <a:ea typeface="Times New Roman"/>
                        <a:cs typeface="Times New Roman"/>
                        <a:sym typeface="Times New Roman"/>
                      </a:endParaRPr>
                    </a:p>
                  </a:txBody>
                  <a:tcPr marT="45725" marB="45725" marR="91450" marL="91450"/>
                </a:tc>
                <a:tc>
                  <a:txBody>
                    <a:bodyPr/>
                    <a:lstStyle/>
                    <a:p>
                      <a:pPr indent="-349250" lvl="0" marL="457200" marR="0" rtl="0" algn="l">
                        <a:lnSpc>
                          <a:spcPct val="115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Review academic papers, industry reports, and existing solutions related to fraud detection.</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exploring the dataset</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clean the dataset</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preprocess the dataset</a:t>
                      </a:r>
                      <a:endParaRPr sz="1900" u="none" cap="none" strike="noStrike">
                        <a:latin typeface="Times New Roman"/>
                        <a:ea typeface="Times New Roman"/>
                        <a:cs typeface="Times New Roman"/>
                        <a:sym typeface="Times New Roman"/>
                      </a:endParaRPr>
                    </a:p>
                  </a:txBody>
                  <a:tcPr marT="45725" marB="45725" marR="91450" marL="91450"/>
                </a:tc>
              </a:tr>
              <a:tr h="1369950">
                <a:tc>
                  <a:txBody>
                    <a:bodyPr/>
                    <a:lstStyle/>
                    <a:p>
                      <a:pPr indent="0" lvl="0" marL="0" marR="0" rtl="0" algn="l">
                        <a:lnSpc>
                          <a:spcPct val="100000"/>
                        </a:lnSpc>
                        <a:spcBef>
                          <a:spcPts val="0"/>
                        </a:spcBef>
                        <a:spcAft>
                          <a:spcPts val="0"/>
                        </a:spcAft>
                        <a:buClr>
                          <a:srgbClr val="000000"/>
                        </a:buClr>
                        <a:buSzPts val="1900"/>
                        <a:buFont typeface="Arial"/>
                        <a:buNone/>
                      </a:pPr>
                      <a:r>
                        <a:rPr b="0" lang="en-US" sz="1900" u="none" cap="none" strike="noStrike">
                          <a:latin typeface="Times New Roman"/>
                          <a:ea typeface="Times New Roman"/>
                          <a:cs typeface="Times New Roman"/>
                          <a:sym typeface="Times New Roman"/>
                        </a:rPr>
                        <a:t>11</a:t>
                      </a:r>
                      <a:r>
                        <a:rPr lang="en-US" sz="1900" u="none" cap="none" strike="noStrike">
                          <a:latin typeface="Times New Roman"/>
                          <a:ea typeface="Times New Roman"/>
                          <a:cs typeface="Times New Roman"/>
                          <a:sym typeface="Times New Roman"/>
                        </a:rPr>
                        <a:t>2</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Times New Roman"/>
                          <a:ea typeface="Times New Roman"/>
                          <a:cs typeface="Times New Roman"/>
                          <a:sym typeface="Times New Roman"/>
                        </a:rPr>
                        <a:t>As a user, I want to preprocess data and perform feature engineering for fraud detection.</a:t>
                      </a:r>
                      <a:endParaRPr sz="1300" u="none" cap="none" strike="noStrike"/>
                    </a:p>
                  </a:txBody>
                  <a:tcPr marT="45725" marB="45725" marR="91450" marL="91450"/>
                </a:tc>
                <a:tc>
                  <a:txBody>
                    <a:bodyPr/>
                    <a:lstStyle/>
                    <a:p>
                      <a:pPr indent="-349250" lvl="0" marL="457200" marR="0" rtl="0" algn="l">
                        <a:lnSpc>
                          <a:spcPct val="100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Scale and normalize numerical features</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Char char="●"/>
                      </a:pPr>
                      <a:r>
                        <a:rPr lang="en-US" sz="1900" u="none" cap="none" strike="noStrike">
                          <a:latin typeface="Times New Roman"/>
                          <a:ea typeface="Times New Roman"/>
                          <a:cs typeface="Times New Roman"/>
                          <a:sym typeface="Times New Roman"/>
                        </a:rPr>
                        <a:t>Perform feature selection</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Char char="●"/>
                      </a:pPr>
                      <a:r>
                        <a:rPr lang="en-US" sz="1900" u="none" cap="none" strike="noStrike">
                          <a:latin typeface="Times New Roman"/>
                          <a:ea typeface="Times New Roman"/>
                          <a:cs typeface="Times New Roman"/>
                          <a:sym typeface="Times New Roman"/>
                        </a:rPr>
                        <a:t>Split data into training, validation, and test sets.</a:t>
                      </a:r>
                      <a:endParaRPr sz="19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900"/>
                        <a:buFont typeface="Arial"/>
                        <a:buNone/>
                      </a:pPr>
                      <a:r>
                        <a:t/>
                      </a:r>
                      <a:endParaRPr sz="1900" u="none" cap="none" strike="noStrike">
                        <a:latin typeface="Times New Roman"/>
                        <a:ea typeface="Times New Roman"/>
                        <a:cs typeface="Times New Roman"/>
                        <a:sym typeface="Times New Roman"/>
                      </a:endParaRPr>
                    </a:p>
                  </a:txBody>
                  <a:tcPr marT="45725" marB="45725" marR="91450" marL="91450"/>
                </a:tc>
              </a:tr>
              <a:tr h="1890925">
                <a:tc>
                  <a:txBody>
                    <a:bodyPr/>
                    <a:lstStyle/>
                    <a:p>
                      <a:pPr indent="0" lvl="0" marL="0" marR="0" rtl="0" algn="l">
                        <a:lnSpc>
                          <a:spcPct val="100000"/>
                        </a:lnSpc>
                        <a:spcBef>
                          <a:spcPts val="0"/>
                        </a:spcBef>
                        <a:spcAft>
                          <a:spcPts val="0"/>
                        </a:spcAft>
                        <a:buClr>
                          <a:srgbClr val="000000"/>
                        </a:buClr>
                        <a:buSzPts val="1900"/>
                        <a:buFont typeface="Arial"/>
                        <a:buNone/>
                      </a:pPr>
                      <a:r>
                        <a:rPr b="0" lang="en-US" sz="1900" u="none" cap="none" strike="noStrike">
                          <a:latin typeface="Times New Roman"/>
                          <a:ea typeface="Times New Roman"/>
                          <a:cs typeface="Times New Roman"/>
                          <a:sym typeface="Times New Roman"/>
                        </a:rPr>
                        <a:t>11</a:t>
                      </a:r>
                      <a:r>
                        <a:rPr lang="en-US" sz="1900" u="none" cap="none" strike="noStrike">
                          <a:latin typeface="Times New Roman"/>
                          <a:ea typeface="Times New Roman"/>
                          <a:cs typeface="Times New Roman"/>
                          <a:sym typeface="Times New Roman"/>
                        </a:rPr>
                        <a:t>3</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1900" u="none" cap="none" strike="noStrike">
                          <a:latin typeface="Times New Roman"/>
                          <a:ea typeface="Times New Roman"/>
                          <a:cs typeface="Times New Roman"/>
                          <a:sym typeface="Times New Roman"/>
                        </a:rPr>
                        <a:t>As a user, I want to evaluate different models and analyze their performance for fraud detection.</a:t>
                      </a:r>
                      <a:endParaRPr sz="1900" u="none" cap="none" strike="noStrike">
                        <a:latin typeface="Times New Roman"/>
                        <a:ea typeface="Times New Roman"/>
                        <a:cs typeface="Times New Roman"/>
                        <a:sym typeface="Times New Roman"/>
                      </a:endParaRPr>
                    </a:p>
                  </a:txBody>
                  <a:tcPr marT="45725" marB="45725" marR="91450" marL="91450"/>
                </a:tc>
                <a:tc>
                  <a:txBody>
                    <a:bodyPr/>
                    <a:lstStyle/>
                    <a:p>
                      <a:pPr indent="-330200" lvl="0" marL="457200" marR="0" rtl="0" algn="l">
                        <a:lnSpc>
                          <a:spcPct val="100000"/>
                        </a:lnSpc>
                        <a:spcBef>
                          <a:spcPts val="0"/>
                        </a:spcBef>
                        <a:spcAft>
                          <a:spcPts val="0"/>
                        </a:spcAft>
                        <a:buClr>
                          <a:srgbClr val="000000"/>
                        </a:buClr>
                        <a:buSzPts val="1600"/>
                        <a:buFont typeface="Arial"/>
                        <a:buChar char="●"/>
                      </a:pPr>
                      <a:r>
                        <a:rPr lang="en-US" sz="1900" u="none" cap="none" strike="noStrike">
                          <a:latin typeface="Times New Roman"/>
                          <a:ea typeface="Times New Roman"/>
                          <a:cs typeface="Times New Roman"/>
                          <a:sym typeface="Times New Roman"/>
                        </a:rPr>
                        <a:t>Choose candidate algorithms based on literature review findings</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Char char="●"/>
                      </a:pPr>
                      <a:r>
                        <a:rPr lang="en-US" sz="1900" u="none" cap="none" strike="noStrike">
                          <a:latin typeface="Times New Roman"/>
                          <a:ea typeface="Times New Roman"/>
                          <a:cs typeface="Times New Roman"/>
                          <a:sym typeface="Times New Roman"/>
                        </a:rPr>
                        <a:t>Implement initial models and compare performance.</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Char char="●"/>
                      </a:pPr>
                      <a:r>
                        <a:rPr lang="en-US" sz="1900" u="none" cap="none" strike="noStrike">
                          <a:latin typeface="Times New Roman"/>
                          <a:ea typeface="Times New Roman"/>
                          <a:cs typeface="Times New Roman"/>
                          <a:sym typeface="Times New Roman"/>
                        </a:rPr>
                        <a:t>Fine-tune hyperparameters for the best-performing model.</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Char char="●"/>
                      </a:pPr>
                      <a:r>
                        <a:rPr lang="en-US" sz="1900" u="none" cap="none" strike="noStrike">
                          <a:latin typeface="Times New Roman"/>
                          <a:ea typeface="Times New Roman"/>
                          <a:cs typeface="Times New Roman"/>
                          <a:sym typeface="Times New Roman"/>
                        </a:rPr>
                        <a:t>Cross-validate model performance to check for overfitting</a:t>
                      </a:r>
                      <a:endParaRPr sz="19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b="0" sz="19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f570bbd18c_3_9"/>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graphicFrame>
        <p:nvGraphicFramePr>
          <p:cNvPr id="178" name="Google Shape;178;g2f570bbd18c_3_9"/>
          <p:cNvGraphicFramePr/>
          <p:nvPr/>
        </p:nvGraphicFramePr>
        <p:xfrm>
          <a:off x="507251" y="446844"/>
          <a:ext cx="3000000" cy="3000000"/>
        </p:xfrm>
        <a:graphic>
          <a:graphicData uri="http://schemas.openxmlformats.org/drawingml/2006/table">
            <a:tbl>
              <a:tblPr bandRow="1" firstRow="1">
                <a:noFill/>
                <a:tableStyleId>{CB4715CA-E630-40A1-BA4F-D5BC41681FC5}</a:tableStyleId>
              </a:tblPr>
              <a:tblGrid>
                <a:gridCol w="1809775"/>
                <a:gridCol w="2823925"/>
                <a:gridCol w="5561150"/>
              </a:tblGrid>
              <a:tr h="67837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latin typeface="Times New Roman"/>
                          <a:ea typeface="Times New Roman"/>
                          <a:cs typeface="Times New Roman"/>
                          <a:sym typeface="Times New Roman"/>
                        </a:rPr>
                        <a:t>BACKLOG ID</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Times New Roman"/>
                          <a:ea typeface="Times New Roman"/>
                          <a:cs typeface="Times New Roman"/>
                          <a:sym typeface="Times New Roman"/>
                        </a:rPr>
                        <a:t>USER STORIES</a:t>
                      </a:r>
                      <a:endParaRPr sz="17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Times New Roman"/>
                          <a:ea typeface="Times New Roman"/>
                          <a:cs typeface="Times New Roman"/>
                          <a:sym typeface="Times New Roman"/>
                        </a:rPr>
                        <a:t>PRODUCT BACKLOG</a:t>
                      </a:r>
                      <a:endParaRPr sz="1700" u="none" cap="none" strike="noStrike">
                        <a:latin typeface="Times New Roman"/>
                        <a:ea typeface="Times New Roman"/>
                        <a:cs typeface="Times New Roman"/>
                        <a:sym typeface="Times New Roman"/>
                      </a:endParaRPr>
                    </a:p>
                  </a:txBody>
                  <a:tcPr marT="45725" marB="45725" marR="91450" marL="91450"/>
                </a:tc>
              </a:tr>
              <a:tr h="98965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1</a:t>
                      </a:r>
                      <a:r>
                        <a:rPr lang="en-US" sz="1800" u="none" cap="none" strike="noStrike">
                          <a:latin typeface="Times New Roman"/>
                          <a:ea typeface="Times New Roman"/>
                          <a:cs typeface="Times New Roman"/>
                          <a:sym typeface="Times New Roman"/>
                        </a:rPr>
                        <a:t>14</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1800" u="none" cap="none" strike="noStrike">
                          <a:latin typeface="Times New Roman"/>
                          <a:ea typeface="Times New Roman"/>
                          <a:cs typeface="Times New Roman"/>
                          <a:sym typeface="Times New Roman"/>
                        </a:rPr>
                        <a:t>As a user, I want to evaluate the model &amp; analysing the metrics</a:t>
                      </a:r>
                      <a:endParaRPr sz="1800" u="none" cap="none" strike="noStrike">
                        <a:latin typeface="Times New Roman"/>
                        <a:ea typeface="Times New Roman"/>
                        <a:cs typeface="Times New Roman"/>
                        <a:sym typeface="Times New Roman"/>
                      </a:endParaRPr>
                    </a:p>
                  </a:txBody>
                  <a:tcPr marT="45725" marB="45725" marR="91450" marL="91450">
                    <a:solidFill>
                      <a:srgbClr val="EFCECA"/>
                    </a:solidFill>
                  </a:tcPr>
                </a:tc>
                <a:tc>
                  <a:txBody>
                    <a:bodyPr/>
                    <a:lstStyle/>
                    <a:p>
                      <a:pPr indent="-342900" lvl="0" marL="457200" marR="0" rtl="0" algn="l">
                        <a:lnSpc>
                          <a:spcPct val="115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Evaluate model accuracy, precision, recall, F1-score.</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Generate confusion matrix and classification report</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Assess model performance using AUC-ROC curve.</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Interpret model results for clinical relevance.</a:t>
                      </a:r>
                      <a:endParaRPr sz="700" u="none" cap="none" strike="noStrike">
                        <a:latin typeface="Times New Roman"/>
                        <a:ea typeface="Times New Roman"/>
                        <a:cs typeface="Times New Roman"/>
                        <a:sym typeface="Times New Roman"/>
                      </a:endParaRPr>
                    </a:p>
                  </a:txBody>
                  <a:tcPr marT="45725" marB="45725" marR="91450" marL="91450"/>
                </a:tc>
              </a:tr>
              <a:tr h="116015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11</a:t>
                      </a:r>
                      <a:r>
                        <a:rPr lang="en-US" sz="1800" u="none" cap="none" strike="noStrike">
                          <a:latin typeface="Times New Roman"/>
                          <a:ea typeface="Times New Roman"/>
                          <a:cs typeface="Times New Roman"/>
                          <a:sym typeface="Times New Roman"/>
                        </a:rPr>
                        <a:t>5</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1800" u="none" cap="none" strike="noStrike">
                          <a:latin typeface="Times New Roman"/>
                          <a:ea typeface="Times New Roman"/>
                          <a:cs typeface="Times New Roman"/>
                          <a:sym typeface="Times New Roman"/>
                        </a:rPr>
                        <a:t>As a user, I want to improve  the model &amp; test it</a:t>
                      </a:r>
                      <a:endParaRPr sz="700" u="none" cap="none" strike="noStrike">
                        <a:latin typeface="Times New Roman"/>
                        <a:ea typeface="Times New Roman"/>
                        <a:cs typeface="Times New Roman"/>
                        <a:sym typeface="Times New Roman"/>
                      </a:endParaRPr>
                    </a:p>
                  </a:txBody>
                  <a:tcPr marT="45725" marB="45725" marR="91450" marL="91450"/>
                </a:tc>
                <a:tc>
                  <a:txBody>
                    <a:bodyPr/>
                    <a:lstStyle/>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Adjust settings to improve the model’s accuracy</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Check where the model is making mistakes and try to fix them.</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Try combining multiple models to get better results.</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Compare how different models work and pick the best one.</a:t>
                      </a:r>
                      <a:endParaRPr sz="700" u="none" cap="none" strike="noStrike">
                        <a:highlight>
                          <a:srgbClr val="F7E8E7"/>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r>
              <a:tr h="10055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11</a:t>
                      </a:r>
                      <a:r>
                        <a:rPr lang="en-US" sz="1800" u="none" cap="none" strike="noStrike">
                          <a:latin typeface="Times New Roman"/>
                          <a:ea typeface="Times New Roman"/>
                          <a:cs typeface="Times New Roman"/>
                          <a:sym typeface="Times New Roman"/>
                        </a:rPr>
                        <a:t>6</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Arial"/>
                        <a:buNone/>
                      </a:pPr>
                      <a:r>
                        <a:rPr lang="en-US" sz="1800" u="none" cap="none" strike="noStrike">
                          <a:latin typeface="Times New Roman"/>
                          <a:ea typeface="Times New Roman"/>
                          <a:cs typeface="Times New Roman"/>
                          <a:sym typeface="Times New Roman"/>
                        </a:rPr>
                        <a:t>As a user, I want to do Final checks and Make a report</a:t>
                      </a:r>
                      <a:endParaRPr sz="700" u="none" cap="none" strike="noStrike">
                        <a:highlight>
                          <a:srgbClr val="EFCECA"/>
                        </a:highlight>
                        <a:latin typeface="Times New Roman"/>
                        <a:ea typeface="Times New Roman"/>
                        <a:cs typeface="Times New Roman"/>
                        <a:sym typeface="Times New Roman"/>
                      </a:endParaRPr>
                    </a:p>
                  </a:txBody>
                  <a:tcPr marT="45725" marB="45725" marR="91450" marL="91450"/>
                </a:tc>
                <a:tc>
                  <a:txBody>
                    <a:bodyPr/>
                    <a:lstStyle/>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Make sure the model works well with different types of data.</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Explain in simple terms how the model makes its decisions.</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Write down a short guide on how to use the model.</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latin typeface="Times New Roman"/>
                          <a:ea typeface="Times New Roman"/>
                          <a:cs typeface="Times New Roman"/>
                          <a:sym typeface="Times New Roman"/>
                        </a:rPr>
                        <a:t>Double-check everything </a:t>
                      </a:r>
                      <a:endParaRPr sz="600" u="none" cap="none" strike="noStrike">
                        <a:highlight>
                          <a:srgbClr val="EFCECA"/>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highlight>
                          <a:srgbClr val="D7D2DF"/>
                        </a:highlight>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pSp>
        <p:nvGrpSpPr>
          <p:cNvPr id="183" name="Google Shape;183;p11"/>
          <p:cNvGrpSpPr/>
          <p:nvPr/>
        </p:nvGrpSpPr>
        <p:grpSpPr>
          <a:xfrm>
            <a:off x="11401725" y="6229681"/>
            <a:ext cx="457200" cy="457200"/>
            <a:chOff x="11361456" y="6195813"/>
            <a:chExt cx="548640" cy="548640"/>
          </a:xfrm>
        </p:grpSpPr>
        <p:sp>
          <p:nvSpPr>
            <p:cNvPr id="184" name="Google Shape;184;p1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ckwell"/>
                <a:ea typeface="Rockwell"/>
                <a:cs typeface="Rockwell"/>
                <a:sym typeface="Rockwell"/>
              </a:endParaRPr>
            </a:p>
          </p:txBody>
        </p:sp>
        <p:sp>
          <p:nvSpPr>
            <p:cNvPr id="185" name="Google Shape;185;p1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ckwell"/>
                <a:ea typeface="Rockwell"/>
                <a:cs typeface="Rockwell"/>
                <a:sym typeface="Rockwell"/>
              </a:endParaRPr>
            </a:p>
          </p:txBody>
        </p:sp>
      </p:grpSp>
      <p:sp>
        <p:nvSpPr>
          <p:cNvPr id="186" name="Google Shape;186;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aphicFrame>
        <p:nvGraphicFramePr>
          <p:cNvPr id="187" name="Google Shape;187;p11"/>
          <p:cNvGraphicFramePr/>
          <p:nvPr/>
        </p:nvGraphicFramePr>
        <p:xfrm>
          <a:off x="2234045" y="4000501"/>
          <a:ext cx="7637319" cy="2389908"/>
        </p:xfrm>
        <a:graphic>
          <a:graphicData uri="http://schemas.openxmlformats.org/drawingml/2006/chart">
            <c:chart r:id="rId4"/>
          </a:graphicData>
        </a:graphic>
      </p:graphicFrame>
      <p:graphicFrame>
        <p:nvGraphicFramePr>
          <p:cNvPr id="188" name="Google Shape;188;p11"/>
          <p:cNvGraphicFramePr/>
          <p:nvPr/>
        </p:nvGraphicFramePr>
        <p:xfrm>
          <a:off x="451944" y="231228"/>
          <a:ext cx="3000000" cy="3000000"/>
        </p:xfrm>
        <a:graphic>
          <a:graphicData uri="http://schemas.openxmlformats.org/drawingml/2006/table">
            <a:tbl>
              <a:tblPr>
                <a:noFill/>
                <a:tableStyleId>{9861F78A-025B-4AF1-BFCB-EC2AC2109F1D}</a:tableStyleId>
              </a:tblPr>
              <a:tblGrid>
                <a:gridCol w="1203450"/>
                <a:gridCol w="2000250"/>
                <a:gridCol w="1242250"/>
                <a:gridCol w="836875"/>
                <a:gridCol w="836875"/>
                <a:gridCol w="836875"/>
                <a:gridCol w="836875"/>
                <a:gridCol w="836875"/>
                <a:gridCol w="836875"/>
                <a:gridCol w="836875"/>
                <a:gridCol w="836875"/>
              </a:tblGrid>
              <a:tr h="414625">
                <a:tc gridSpan="11">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E97132"/>
                          </a:highlight>
                          <a:latin typeface="Times New Roman"/>
                          <a:ea typeface="Times New Roman"/>
                          <a:cs typeface="Times New Roman"/>
                          <a:sym typeface="Times New Roman"/>
                        </a:rPr>
                        <a:t>    Burndown Chart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7132"/>
                    </a:solidFill>
                  </a:tcPr>
                </a:tc>
                <a:tc hMerge="1"/>
                <a:tc hMerge="1"/>
                <a:tc hMerge="1"/>
                <a:tc hMerge="1"/>
                <a:tc hMerge="1"/>
                <a:tc hMerge="1"/>
                <a:tc hMerge="1"/>
                <a:tc hMerge="1"/>
                <a:tc hMerge="1"/>
                <a:tc hMerge="1"/>
              </a:tr>
              <a:tr h="237025">
                <a:tc gridSpan="11">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c hMerge="1"/>
              </a:tr>
              <a:tr h="582925">
                <a:tc rowSpan="2">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 Backlog ID       </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rowSpan="2">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  USER STORIES</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Initial Estimate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Jul-22</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Jul-25</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Jul-29</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Aug-02</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Aug-05</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Aug-06</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Aug-13</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Aug-19</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r>
              <a:tr h="265525">
                <a:tc vMerge="1"/>
                <a:tc vMerge="1"/>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day 0</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day 1</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day 2</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day 3</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day 4</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day 5</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day 6</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day 7</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highlight>
                            <a:srgbClr val="BE5014"/>
                          </a:highlight>
                          <a:latin typeface="Times New Roman"/>
                          <a:ea typeface="Times New Roman"/>
                          <a:cs typeface="Times New Roman"/>
                          <a:sym typeface="Times New Roman"/>
                        </a:rPr>
                        <a:t>day 8</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5014"/>
                    </a:solidFill>
                  </a:tcPr>
                </a:tc>
              </a:tr>
              <a:tr h="306025">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111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literature review</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2</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6025">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111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gather dataset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2</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775">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111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clean dataset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2</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6025">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11</a:t>
                      </a:r>
                      <a:r>
                        <a:rPr lang="en-US" sz="1800" u="none" cap="none" strike="noStrike">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preprocessing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2</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9300">
                <a:tc gridSpan="2">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remaining effort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c hMerge="1"/>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8</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7</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6</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5</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3</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2</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0</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DAF2D0"/>
                          </a:highlight>
                          <a:latin typeface="Times New Roman"/>
                          <a:ea typeface="Times New Roman"/>
                          <a:cs typeface="Times New Roman"/>
                          <a:sym typeface="Times New Roman"/>
                        </a:rPr>
                        <a:t>0</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F2D0"/>
                    </a:solidFill>
                  </a:tcPr>
                </a:tc>
              </a:tr>
              <a:tr h="306025">
                <a:tc gridSpan="2">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ideal trend</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c hMerge="1"/>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8</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7</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6</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5</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4</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3</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2</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1</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highlight>
                            <a:srgbClr val="F7C7AC"/>
                          </a:highlight>
                          <a:latin typeface="Times New Roman"/>
                          <a:ea typeface="Times New Roman"/>
                          <a:cs typeface="Times New Roman"/>
                          <a:sym typeface="Times New Roman"/>
                        </a:rPr>
                        <a:t>0</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C7AC"/>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692873" y="455632"/>
            <a:ext cx="10058400" cy="95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DATA PROCESSING</a:t>
            </a:r>
            <a:endParaRPr/>
          </a:p>
        </p:txBody>
      </p:sp>
      <p:sp>
        <p:nvSpPr>
          <p:cNvPr id="194" name="Google Shape;194;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95" name="Google Shape;195;p13"/>
          <p:cNvSpPr txBox="1"/>
          <p:nvPr/>
        </p:nvSpPr>
        <p:spPr>
          <a:xfrm>
            <a:off x="1546375" y="1223700"/>
            <a:ext cx="8351400" cy="4740900"/>
          </a:xfrm>
          <a:prstGeom prst="rect">
            <a:avLst/>
          </a:prstGeom>
          <a:noFill/>
          <a:ln>
            <a:noFill/>
          </a:ln>
        </p:spPr>
        <p:txBody>
          <a:bodyPr anchorCtr="0" anchor="ctr" bIns="91425" lIns="91425" spcFirstLastPara="1" rIns="91425" wrap="square" tIns="91425">
            <a:spAutoFit/>
          </a:bodyPr>
          <a:lstStyle/>
          <a:p>
            <a:pPr indent="0" lvl="0" marL="0" marR="0" rtl="0" algn="l">
              <a:lnSpc>
                <a:spcPct val="150000"/>
              </a:lnSpc>
              <a:spcBef>
                <a:spcPts val="0"/>
              </a:spcBef>
              <a:spcAft>
                <a:spcPts val="0"/>
              </a:spcAft>
              <a:buClr>
                <a:schemeClr val="dk1"/>
              </a:buClr>
              <a:buSzPts val="2800"/>
              <a:buFont typeface="Arial"/>
              <a:buNone/>
            </a:pPr>
            <a:r>
              <a:rPr b="0" i="0" lang="en-US" sz="2800" u="none" cap="none" strike="noStrike">
                <a:solidFill>
                  <a:schemeClr val="lt1"/>
                </a:solidFill>
                <a:latin typeface="Calibri"/>
                <a:ea typeface="Calibri"/>
                <a:cs typeface="Calibri"/>
                <a:sym typeface="Calibri"/>
              </a:rPr>
              <a:t>ep</a:t>
            </a:r>
            <a:endParaRPr b="0" i="0" sz="1400" u="none" cap="none" strike="noStrike">
              <a:solidFill>
                <a:schemeClr val="dk1"/>
              </a:solidFill>
              <a:latin typeface="Arial"/>
              <a:ea typeface="Arial"/>
              <a:cs typeface="Arial"/>
              <a:sym typeface="Arial"/>
            </a:endParaRPr>
          </a:p>
          <a:p>
            <a:pPr indent="-393700" lvl="0" marL="457200" marR="0" rtl="0" algn="l">
              <a:lnSpc>
                <a:spcPct val="150000"/>
              </a:lnSpc>
              <a:spcBef>
                <a:spcPts val="0"/>
              </a:spcBef>
              <a:spcAft>
                <a:spcPts val="0"/>
              </a:spcAft>
              <a:buClr>
                <a:schemeClr val="dk1"/>
              </a:buClr>
              <a:buSzPts val="2600"/>
              <a:buFont typeface="Times New Roman"/>
              <a:buChar char="●"/>
            </a:pPr>
            <a:r>
              <a:rPr b="1" i="0" lang="en-US" sz="2600" u="none" cap="none" strike="noStrike">
                <a:solidFill>
                  <a:schemeClr val="dk1"/>
                </a:solidFill>
                <a:latin typeface="Times New Roman"/>
                <a:ea typeface="Times New Roman"/>
                <a:cs typeface="Times New Roman"/>
                <a:sym typeface="Times New Roman"/>
              </a:rPr>
              <a:t>Data Collection:</a:t>
            </a:r>
            <a:endParaRPr b="1" i="0" sz="12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 Gather Data    from significant sources </a:t>
            </a:r>
            <a:endParaRPr b="0" i="0" sz="1200" u="none" cap="none" strike="noStrike">
              <a:solidFill>
                <a:schemeClr val="dk1"/>
              </a:solidFill>
              <a:latin typeface="Times New Roman"/>
              <a:ea typeface="Times New Roman"/>
              <a:cs typeface="Times New Roman"/>
              <a:sym typeface="Times New Roman"/>
            </a:endParaRPr>
          </a:p>
          <a:p>
            <a:pPr indent="-393700" lvl="0" marL="457200" marR="0" rtl="0" algn="l">
              <a:lnSpc>
                <a:spcPct val="150000"/>
              </a:lnSpc>
              <a:spcBef>
                <a:spcPts val="0"/>
              </a:spcBef>
              <a:spcAft>
                <a:spcPts val="0"/>
              </a:spcAft>
              <a:buClr>
                <a:schemeClr val="dk1"/>
              </a:buClr>
              <a:buSzPts val="2600"/>
              <a:buFont typeface="Times New Roman"/>
              <a:buChar char="●"/>
            </a:pPr>
            <a:r>
              <a:rPr b="1" i="0" lang="en-US" sz="2600" u="none" cap="none" strike="noStrike">
                <a:solidFill>
                  <a:schemeClr val="dk1"/>
                </a:solidFill>
                <a:latin typeface="Times New Roman"/>
                <a:ea typeface="Times New Roman"/>
                <a:cs typeface="Times New Roman"/>
                <a:sym typeface="Times New Roman"/>
              </a:rPr>
              <a:t>Data Cleaning :</a:t>
            </a:r>
            <a:endParaRPr b="1" i="0" sz="12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 Remove or handle   irrelevant or duplicate data</a:t>
            </a:r>
            <a:endParaRPr b="0" i="0" sz="1200" u="none" cap="none" strike="noStrike">
              <a:solidFill>
                <a:schemeClr val="dk1"/>
              </a:solidFill>
              <a:latin typeface="Times New Roman"/>
              <a:ea typeface="Times New Roman"/>
              <a:cs typeface="Times New Roman"/>
              <a:sym typeface="Times New Roman"/>
            </a:endParaRPr>
          </a:p>
          <a:p>
            <a:pPr indent="-393700" lvl="0" marL="457200" marR="0" rtl="0" algn="l">
              <a:lnSpc>
                <a:spcPct val="150000"/>
              </a:lnSpc>
              <a:spcBef>
                <a:spcPts val="0"/>
              </a:spcBef>
              <a:spcAft>
                <a:spcPts val="0"/>
              </a:spcAft>
              <a:buClr>
                <a:schemeClr val="dk1"/>
              </a:buClr>
              <a:buSzPts val="2600"/>
              <a:buFont typeface="Times New Roman"/>
              <a:buChar char="●"/>
            </a:pPr>
            <a:r>
              <a:rPr b="1" i="0" lang="en-US" sz="2600" u="none" cap="none" strike="noStrike">
                <a:solidFill>
                  <a:schemeClr val="dk1"/>
                </a:solidFill>
                <a:latin typeface="Times New Roman"/>
                <a:ea typeface="Times New Roman"/>
                <a:cs typeface="Times New Roman"/>
                <a:sym typeface="Times New Roman"/>
              </a:rPr>
              <a:t>Encoding categorical Data:</a:t>
            </a:r>
            <a:endParaRPr b="1" i="0" sz="12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Convert categorical features into numerical values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1069848" y="484632"/>
            <a:ext cx="10058400" cy="9285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DATA PREPROCESSING STEPS</a:t>
            </a:r>
            <a:endParaRPr/>
          </a:p>
        </p:txBody>
      </p:sp>
      <p:sp>
        <p:nvSpPr>
          <p:cNvPr id="201" name="Google Shape;201;p15"/>
          <p:cNvSpPr txBox="1"/>
          <p:nvPr>
            <p:ph idx="1" type="body"/>
          </p:nvPr>
        </p:nvSpPr>
        <p:spPr>
          <a:xfrm>
            <a:off x="1069848" y="1734206"/>
            <a:ext cx="10058400" cy="4437993"/>
          </a:xfrm>
          <a:prstGeom prst="rect">
            <a:avLst/>
          </a:prstGeom>
          <a:noFill/>
          <a:ln>
            <a:noFill/>
          </a:ln>
        </p:spPr>
        <p:txBody>
          <a:bodyPr anchorCtr="0" anchor="t" bIns="45700" lIns="91425" spcFirstLastPara="1" rIns="91425" wrap="square" tIns="45700">
            <a:noAutofit/>
          </a:bodyPr>
          <a:lstStyle/>
          <a:p>
            <a:pPr indent="-182880" lvl="0" marL="182880" rtl="0" algn="just">
              <a:lnSpc>
                <a:spcPct val="90000"/>
              </a:lnSpc>
              <a:spcBef>
                <a:spcPts val="0"/>
              </a:spcBef>
              <a:spcAft>
                <a:spcPts val="0"/>
              </a:spcAft>
              <a:buSzPts val="1800"/>
              <a:buChar char="▪"/>
            </a:pPr>
            <a:r>
              <a:rPr lang="en-US">
                <a:latin typeface="Times New Roman"/>
                <a:ea typeface="Times New Roman"/>
                <a:cs typeface="Times New Roman"/>
                <a:sym typeface="Times New Roman"/>
              </a:rPr>
              <a:t>Understand the Dataset</a:t>
            </a:r>
            <a:endParaRPr/>
          </a:p>
          <a:p>
            <a:pPr indent="-182880" lvl="0" marL="182880" rtl="0" algn="just">
              <a:lnSpc>
                <a:spcPct val="90000"/>
              </a:lnSpc>
              <a:spcBef>
                <a:spcPts val="1200"/>
              </a:spcBef>
              <a:spcAft>
                <a:spcPts val="0"/>
              </a:spcAft>
              <a:buSzPts val="1800"/>
              <a:buChar char="▪"/>
            </a:pPr>
            <a:r>
              <a:rPr lang="en-US">
                <a:latin typeface="Times New Roman"/>
                <a:ea typeface="Times New Roman"/>
                <a:cs typeface="Times New Roman"/>
                <a:sym typeface="Times New Roman"/>
              </a:rPr>
              <a:t>Importing libraries</a:t>
            </a:r>
            <a:endParaRPr/>
          </a:p>
          <a:p>
            <a:pPr indent="-182880" lvl="0" marL="182880" rtl="0" algn="just">
              <a:lnSpc>
                <a:spcPct val="90000"/>
              </a:lnSpc>
              <a:spcBef>
                <a:spcPts val="1200"/>
              </a:spcBef>
              <a:spcAft>
                <a:spcPts val="0"/>
              </a:spcAft>
              <a:buSzPts val="1800"/>
              <a:buChar char="▪"/>
            </a:pPr>
            <a:r>
              <a:rPr lang="en-US">
                <a:latin typeface="Times New Roman"/>
                <a:ea typeface="Times New Roman"/>
                <a:cs typeface="Times New Roman"/>
                <a:sym typeface="Times New Roman"/>
              </a:rPr>
              <a:t>Handle Missing Values</a:t>
            </a:r>
            <a:endParaRPr/>
          </a:p>
          <a:p>
            <a:pPr indent="-182880" lvl="0" marL="182880" rtl="0" algn="just">
              <a:lnSpc>
                <a:spcPct val="90000"/>
              </a:lnSpc>
              <a:spcBef>
                <a:spcPts val="1200"/>
              </a:spcBef>
              <a:spcAft>
                <a:spcPts val="0"/>
              </a:spcAft>
              <a:buSzPts val="1800"/>
              <a:buChar char="▪"/>
            </a:pPr>
            <a:r>
              <a:rPr lang="en-US">
                <a:latin typeface="Times New Roman"/>
                <a:ea typeface="Times New Roman"/>
                <a:cs typeface="Times New Roman"/>
                <a:sym typeface="Times New Roman"/>
              </a:rPr>
              <a:t>Outlier Detection</a:t>
            </a:r>
            <a:endParaRPr/>
          </a:p>
          <a:p>
            <a:pPr indent="-182880" lvl="0" marL="182880" rtl="0" algn="just">
              <a:lnSpc>
                <a:spcPct val="90000"/>
              </a:lnSpc>
              <a:spcBef>
                <a:spcPts val="1200"/>
              </a:spcBef>
              <a:spcAft>
                <a:spcPts val="0"/>
              </a:spcAft>
              <a:buSzPts val="1800"/>
              <a:buChar char="▪"/>
            </a:pPr>
            <a:r>
              <a:rPr lang="en-US">
                <a:latin typeface="Times New Roman"/>
                <a:ea typeface="Times New Roman"/>
                <a:cs typeface="Times New Roman"/>
                <a:sym typeface="Times New Roman"/>
              </a:rPr>
              <a:t>Data Splitting</a:t>
            </a:r>
            <a:endParaRPr/>
          </a:p>
        </p:txBody>
      </p:sp>
      <p:sp>
        <p:nvSpPr>
          <p:cNvPr id="202" name="Google Shape;202;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03" name="Google Shape;203;p15"/>
          <p:cNvPicPr preferRelativeResize="0"/>
          <p:nvPr/>
        </p:nvPicPr>
        <p:blipFill rotWithShape="1">
          <a:blip r:embed="rId3">
            <a:alphaModFix/>
          </a:blip>
          <a:srcRect b="6487" l="40049" r="-381" t="-1221"/>
          <a:stretch/>
        </p:blipFill>
        <p:spPr>
          <a:xfrm>
            <a:off x="4392108" y="1402892"/>
            <a:ext cx="7413006" cy="40522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1704108" y="1215736"/>
            <a:ext cx="9424139" cy="39485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Times New Roman"/>
              <a:buNone/>
            </a:pPr>
            <a:r>
              <a:rPr b="1" lang="en-US">
                <a:latin typeface="Times New Roman"/>
                <a:ea typeface="Times New Roman"/>
                <a:cs typeface="Times New Roman"/>
                <a:sym typeface="Times New Roman"/>
              </a:rPr>
              <a:t>MODEL SELECTION </a:t>
            </a:r>
            <a:endParaRPr/>
          </a:p>
        </p:txBody>
      </p:sp>
      <p:sp>
        <p:nvSpPr>
          <p:cNvPr id="209" name="Google Shape;209;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1069848" y="484632"/>
            <a:ext cx="10058400" cy="9285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Times New Roman"/>
              <a:buNone/>
            </a:pPr>
            <a:r>
              <a:rPr b="1" lang="en-US" sz="4400">
                <a:latin typeface="Times New Roman"/>
                <a:ea typeface="Times New Roman"/>
                <a:cs typeface="Times New Roman"/>
                <a:sym typeface="Times New Roman"/>
              </a:rPr>
              <a:t>MODEL SELECTION </a:t>
            </a:r>
            <a:endParaRPr b="1" sz="4400">
              <a:solidFill>
                <a:schemeClr val="dk1"/>
              </a:solidFill>
              <a:latin typeface="Times New Roman"/>
              <a:ea typeface="Times New Roman"/>
              <a:cs typeface="Times New Roman"/>
              <a:sym typeface="Times New Roman"/>
            </a:endParaRPr>
          </a:p>
        </p:txBody>
      </p:sp>
      <p:sp>
        <p:nvSpPr>
          <p:cNvPr id="215" name="Google Shape;215;p17"/>
          <p:cNvSpPr txBox="1"/>
          <p:nvPr>
            <p:ph idx="1" type="body"/>
          </p:nvPr>
        </p:nvSpPr>
        <p:spPr>
          <a:xfrm>
            <a:off x="1069848" y="1579418"/>
            <a:ext cx="10058400" cy="459278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SzPct val="90000"/>
              <a:buNone/>
            </a:pPr>
            <a:r>
              <a:rPr b="1" lang="en-US" sz="2400">
                <a:latin typeface="Times New Roman"/>
                <a:ea typeface="Times New Roman"/>
                <a:cs typeface="Times New Roman"/>
                <a:sym typeface="Times New Roman"/>
              </a:rPr>
              <a:t>We are planning to use 4 models in this project, and they are:</a:t>
            </a:r>
            <a:endParaRPr/>
          </a:p>
          <a:p>
            <a:pPr indent="0" lvl="0" marL="0" rtl="0" algn="just">
              <a:lnSpc>
                <a:spcPct val="90000"/>
              </a:lnSpc>
              <a:spcBef>
                <a:spcPts val="1200"/>
              </a:spcBef>
              <a:spcAft>
                <a:spcPts val="0"/>
              </a:spcAft>
              <a:buSzPct val="90000"/>
              <a:buNone/>
            </a:pPr>
            <a:r>
              <a:t/>
            </a:r>
            <a:endParaRPr b="1" sz="2400">
              <a:latin typeface="Times New Roman"/>
              <a:ea typeface="Times New Roman"/>
              <a:cs typeface="Times New Roman"/>
              <a:sym typeface="Times New Roman"/>
            </a:endParaRPr>
          </a:p>
          <a:p>
            <a:pPr indent="-172591" lvl="0" marL="182880" rtl="0" algn="just">
              <a:lnSpc>
                <a:spcPct val="200000"/>
              </a:lnSpc>
              <a:spcBef>
                <a:spcPts val="1200"/>
              </a:spcBef>
              <a:spcAft>
                <a:spcPts val="0"/>
              </a:spcAft>
              <a:buSzPct val="90000"/>
              <a:buChar char="▪"/>
            </a:pPr>
            <a:r>
              <a:rPr lang="en-US" sz="2400">
                <a:latin typeface="Times New Roman"/>
                <a:ea typeface="Times New Roman"/>
                <a:cs typeface="Times New Roman"/>
                <a:sym typeface="Times New Roman"/>
              </a:rPr>
              <a:t>K-Nearest Neighbors (KNN)</a:t>
            </a:r>
            <a:endParaRPr/>
          </a:p>
          <a:p>
            <a:pPr indent="-172591" lvl="0" marL="182880" rtl="0" algn="just">
              <a:lnSpc>
                <a:spcPct val="200000"/>
              </a:lnSpc>
              <a:spcBef>
                <a:spcPts val="1200"/>
              </a:spcBef>
              <a:spcAft>
                <a:spcPts val="0"/>
              </a:spcAft>
              <a:buSzPct val="90000"/>
              <a:buChar char="▪"/>
            </a:pPr>
            <a:r>
              <a:rPr lang="en-US" sz="2400">
                <a:latin typeface="Times New Roman"/>
                <a:ea typeface="Times New Roman"/>
                <a:cs typeface="Times New Roman"/>
                <a:sym typeface="Times New Roman"/>
              </a:rPr>
              <a:t>Support Vector Machine (SVM)</a:t>
            </a:r>
            <a:endParaRPr/>
          </a:p>
          <a:p>
            <a:pPr indent="-172591" lvl="0" marL="182880" rtl="0" algn="just">
              <a:lnSpc>
                <a:spcPct val="200000"/>
              </a:lnSpc>
              <a:spcBef>
                <a:spcPts val="1200"/>
              </a:spcBef>
              <a:spcAft>
                <a:spcPts val="0"/>
              </a:spcAft>
              <a:buSzPct val="90000"/>
              <a:buChar char="▪"/>
            </a:pPr>
            <a:r>
              <a:rPr lang="en-US" sz="2400">
                <a:latin typeface="Times New Roman"/>
                <a:ea typeface="Times New Roman"/>
                <a:cs typeface="Times New Roman"/>
                <a:sym typeface="Times New Roman"/>
              </a:rPr>
              <a:t>Decision</a:t>
            </a:r>
            <a:r>
              <a:rPr lang="en-US" sz="2400" u="sng">
                <a:latin typeface="Times New Roman"/>
                <a:ea typeface="Times New Roman"/>
                <a:cs typeface="Times New Roman"/>
                <a:sym typeface="Times New Roman"/>
              </a:rPr>
              <a:t> </a:t>
            </a:r>
            <a:r>
              <a:rPr lang="en-US" sz="2400">
                <a:latin typeface="Times New Roman"/>
                <a:ea typeface="Times New Roman"/>
                <a:cs typeface="Times New Roman"/>
                <a:sym typeface="Times New Roman"/>
              </a:rPr>
              <a:t>Tree</a:t>
            </a:r>
            <a:endParaRPr/>
          </a:p>
          <a:p>
            <a:pPr indent="-172591" lvl="0" marL="182880" rtl="0" algn="just">
              <a:lnSpc>
                <a:spcPct val="200000"/>
              </a:lnSpc>
              <a:spcBef>
                <a:spcPts val="1200"/>
              </a:spcBef>
              <a:spcAft>
                <a:spcPts val="0"/>
              </a:spcAft>
              <a:buSzPct val="90000"/>
              <a:buChar char="▪"/>
            </a:pPr>
            <a:r>
              <a:rPr lang="en-US" sz="2400">
                <a:latin typeface="Times New Roman"/>
                <a:ea typeface="Times New Roman"/>
                <a:cs typeface="Times New Roman"/>
                <a:sym typeface="Times New Roman"/>
              </a:rPr>
              <a:t>Random Forest</a:t>
            </a:r>
            <a:endParaRPr/>
          </a:p>
          <a:p>
            <a:pPr indent="-80009" lvl="0" marL="182880" rtl="0" algn="just">
              <a:lnSpc>
                <a:spcPct val="90000"/>
              </a:lnSpc>
              <a:spcBef>
                <a:spcPts val="1200"/>
              </a:spcBef>
              <a:spcAft>
                <a:spcPts val="0"/>
              </a:spcAft>
              <a:buSzPct val="90000"/>
              <a:buNone/>
            </a:pPr>
            <a:r>
              <a:t/>
            </a:r>
            <a:endParaRPr sz="1800">
              <a:latin typeface="Times New Roman"/>
              <a:ea typeface="Times New Roman"/>
              <a:cs typeface="Times New Roman"/>
              <a:sym typeface="Times New Roman"/>
            </a:endParaRPr>
          </a:p>
          <a:p>
            <a:pPr indent="-80009" lvl="0" marL="182880" rtl="0" algn="just">
              <a:lnSpc>
                <a:spcPct val="90000"/>
              </a:lnSpc>
              <a:spcBef>
                <a:spcPts val="1200"/>
              </a:spcBef>
              <a:spcAft>
                <a:spcPts val="0"/>
              </a:spcAft>
              <a:buSzPct val="90000"/>
              <a:buNone/>
            </a:pPr>
            <a:r>
              <a:t/>
            </a:r>
            <a:endParaRPr sz="1800">
              <a:latin typeface="Times New Roman"/>
              <a:ea typeface="Times New Roman"/>
              <a:cs typeface="Times New Roman"/>
              <a:sym typeface="Times New Roman"/>
            </a:endParaRPr>
          </a:p>
        </p:txBody>
      </p:sp>
      <p:sp>
        <p:nvSpPr>
          <p:cNvPr id="216" name="Google Shape;216;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1069848" y="484632"/>
            <a:ext cx="10058400" cy="9285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K-NEAREST NEIGHBORS (KNN)</a:t>
            </a:r>
            <a:endParaRPr/>
          </a:p>
        </p:txBody>
      </p:sp>
      <p:sp>
        <p:nvSpPr>
          <p:cNvPr id="222" name="Google Shape;222;p18"/>
          <p:cNvSpPr txBox="1"/>
          <p:nvPr>
            <p:ph idx="1" type="body"/>
          </p:nvPr>
        </p:nvSpPr>
        <p:spPr>
          <a:xfrm>
            <a:off x="1069848" y="1579417"/>
            <a:ext cx="10058400" cy="5058491"/>
          </a:xfrm>
          <a:prstGeom prst="rect">
            <a:avLst/>
          </a:prstGeom>
          <a:noFill/>
          <a:ln>
            <a:noFill/>
          </a:ln>
        </p:spPr>
        <p:txBody>
          <a:bodyPr anchorCtr="0" anchor="t" bIns="45700" lIns="91425" spcFirstLastPara="1" rIns="91425" wrap="square" tIns="45700">
            <a:normAutofit/>
          </a:bodyPr>
          <a:lstStyle/>
          <a:p>
            <a:pPr indent="0" lvl="0" marL="182880" rtl="0" algn="l">
              <a:lnSpc>
                <a:spcPct val="107000"/>
              </a:lnSpc>
              <a:spcBef>
                <a:spcPts val="0"/>
              </a:spcBef>
              <a:spcAft>
                <a:spcPts val="0"/>
              </a:spcAft>
              <a:buSzPts val="1615"/>
              <a:buNone/>
            </a:pPr>
            <a:r>
              <a:rPr b="1" lang="en-US" sz="1900">
                <a:latin typeface="Times New Roman"/>
                <a:ea typeface="Times New Roman"/>
                <a:cs typeface="Times New Roman"/>
                <a:sym typeface="Times New Roman"/>
              </a:rPr>
              <a:t>Overview:</a:t>
            </a:r>
            <a:endParaRPr sz="1900">
              <a:latin typeface="Times New Roman"/>
              <a:ea typeface="Times New Roman"/>
              <a:cs typeface="Times New Roman"/>
              <a:sym typeface="Times New Roman"/>
            </a:endParaRPr>
          </a:p>
          <a:p>
            <a:pPr indent="-228600" lvl="0" marL="411480" rtl="0" algn="l">
              <a:lnSpc>
                <a:spcPct val="107000"/>
              </a:lnSpc>
              <a:spcBef>
                <a:spcPts val="2000"/>
              </a:spcBef>
              <a:spcAft>
                <a:spcPts val="0"/>
              </a:spcAft>
              <a:buSzPts val="1530"/>
              <a:buChar char="▪"/>
            </a:pPr>
            <a:r>
              <a:rPr b="1" lang="en-US" sz="1800">
                <a:latin typeface="Times New Roman"/>
                <a:ea typeface="Times New Roman"/>
                <a:cs typeface="Times New Roman"/>
                <a:sym typeface="Times New Roman"/>
              </a:rPr>
              <a:t>KNN Approach:</a:t>
            </a:r>
            <a:r>
              <a:rPr lang="en-US" sz="1800">
                <a:latin typeface="Times New Roman"/>
                <a:ea typeface="Times New Roman"/>
                <a:cs typeface="Times New Roman"/>
                <a:sym typeface="Times New Roman"/>
              </a:rPr>
              <a:t> Compares transactions to nearest neighbors.</a:t>
            </a:r>
            <a:endParaRPr/>
          </a:p>
          <a:p>
            <a:pPr indent="-228600" lvl="0" marL="411480" rtl="0" algn="l">
              <a:lnSpc>
                <a:spcPct val="107000"/>
              </a:lnSpc>
              <a:spcBef>
                <a:spcPts val="2000"/>
              </a:spcBef>
              <a:spcAft>
                <a:spcPts val="0"/>
              </a:spcAft>
              <a:buSzPts val="1530"/>
              <a:buChar char="▪"/>
            </a:pPr>
            <a:r>
              <a:rPr b="1" lang="en-US" sz="1800">
                <a:latin typeface="Times New Roman"/>
                <a:ea typeface="Times New Roman"/>
                <a:cs typeface="Times New Roman"/>
                <a:sym typeface="Times New Roman"/>
              </a:rPr>
              <a:t>Legitimate:</a:t>
            </a:r>
            <a:r>
              <a:rPr lang="en-US" sz="1800">
                <a:latin typeface="Times New Roman"/>
                <a:ea typeface="Times New Roman"/>
                <a:cs typeface="Times New Roman"/>
                <a:sym typeface="Times New Roman"/>
              </a:rPr>
              <a:t> Close to legitimate neighbors, likely legitimate.</a:t>
            </a:r>
            <a:endParaRPr/>
          </a:p>
          <a:p>
            <a:pPr indent="-228600" lvl="0" marL="411480" rtl="0" algn="l">
              <a:lnSpc>
                <a:spcPct val="107000"/>
              </a:lnSpc>
              <a:spcBef>
                <a:spcPts val="2000"/>
              </a:spcBef>
              <a:spcAft>
                <a:spcPts val="0"/>
              </a:spcAft>
              <a:buSzPts val="1530"/>
              <a:buChar char="▪"/>
            </a:pPr>
            <a:r>
              <a:rPr b="1" lang="en-US" sz="1800">
                <a:latin typeface="Times New Roman"/>
                <a:ea typeface="Times New Roman"/>
                <a:cs typeface="Times New Roman"/>
                <a:sym typeface="Times New Roman"/>
              </a:rPr>
              <a:t>Fraud Detection:</a:t>
            </a:r>
            <a:r>
              <a:rPr lang="en-US" sz="1800">
                <a:latin typeface="Times New Roman"/>
                <a:ea typeface="Times New Roman"/>
                <a:cs typeface="Times New Roman"/>
                <a:sym typeface="Times New Roman"/>
              </a:rPr>
              <a:t> Close to fraudulent neighbors, likely fraud.</a:t>
            </a:r>
            <a:endParaRPr/>
          </a:p>
          <a:p>
            <a:pPr indent="0" lvl="0" marL="182880" rtl="0" algn="l">
              <a:lnSpc>
                <a:spcPct val="107000"/>
              </a:lnSpc>
              <a:spcBef>
                <a:spcPts val="2000"/>
              </a:spcBef>
              <a:spcAft>
                <a:spcPts val="0"/>
              </a:spcAft>
              <a:buSzPts val="1615"/>
              <a:buNone/>
            </a:pPr>
            <a:r>
              <a:rPr b="1" lang="en-US" sz="1900">
                <a:latin typeface="Times New Roman"/>
                <a:ea typeface="Times New Roman"/>
                <a:cs typeface="Times New Roman"/>
                <a:sym typeface="Times New Roman"/>
              </a:rPr>
              <a:t>Why These Models Were Used:</a:t>
            </a:r>
            <a:endParaRPr sz="1900">
              <a:latin typeface="Times New Roman"/>
              <a:ea typeface="Times New Roman"/>
              <a:cs typeface="Times New Roman"/>
              <a:sym typeface="Times New Roman"/>
            </a:endParaRPr>
          </a:p>
          <a:p>
            <a:pPr indent="-342900" lvl="0" marL="342900" rtl="0" algn="l">
              <a:lnSpc>
                <a:spcPct val="107000"/>
              </a:lnSpc>
              <a:spcBef>
                <a:spcPts val="2000"/>
              </a:spcBef>
              <a:spcAft>
                <a:spcPts val="0"/>
              </a:spcAft>
              <a:buSzPts val="1530"/>
              <a:buFont typeface="Noto Sans Symbols"/>
              <a:buChar char="∙"/>
            </a:pPr>
            <a:r>
              <a:rPr lang="en-US" sz="1800">
                <a:latin typeface="Times New Roman"/>
                <a:ea typeface="Times New Roman"/>
                <a:cs typeface="Times New Roman"/>
                <a:sym typeface="Times New Roman"/>
              </a:rPr>
              <a:t> Simple and effective for spotting fraud by comparing new transactions to past cases.</a:t>
            </a:r>
            <a:endParaRPr/>
          </a:p>
          <a:p>
            <a:pPr indent="0" lvl="0" marL="0" rtl="0" algn="l">
              <a:lnSpc>
                <a:spcPct val="107000"/>
              </a:lnSpc>
              <a:spcBef>
                <a:spcPts val="2000"/>
              </a:spcBef>
              <a:spcAft>
                <a:spcPts val="0"/>
              </a:spcAft>
              <a:buSzPts val="1615"/>
              <a:buNone/>
            </a:pPr>
            <a:r>
              <a:rPr b="1" lang="en-US" sz="1900">
                <a:latin typeface="Times New Roman"/>
                <a:ea typeface="Times New Roman"/>
                <a:cs typeface="Times New Roman"/>
                <a:sym typeface="Times New Roman"/>
              </a:rPr>
              <a:t>   Advantages of These Models: </a:t>
            </a:r>
            <a:endParaRPr sz="1900">
              <a:latin typeface="Times New Roman"/>
              <a:ea typeface="Times New Roman"/>
              <a:cs typeface="Times New Roman"/>
              <a:sym typeface="Times New Roman"/>
            </a:endParaRPr>
          </a:p>
          <a:p>
            <a:pPr indent="-342900" lvl="0" marL="342900" rtl="0" algn="l">
              <a:lnSpc>
                <a:spcPct val="107000"/>
              </a:lnSpc>
              <a:spcBef>
                <a:spcPts val="1200"/>
              </a:spcBef>
              <a:spcAft>
                <a:spcPts val="0"/>
              </a:spcAft>
              <a:buSzPts val="1530"/>
              <a:buFont typeface="Noto Sans Symbols"/>
              <a:buChar char="∙"/>
            </a:pPr>
            <a:r>
              <a:rPr b="1" lang="en-US" sz="1800">
                <a:latin typeface="Times New Roman"/>
                <a:ea typeface="Times New Roman"/>
                <a:cs typeface="Times New Roman"/>
                <a:sym typeface="Times New Roman"/>
              </a:rPr>
              <a:t>Simple to Implement</a:t>
            </a:r>
            <a:r>
              <a:rPr lang="en-US" sz="1800">
                <a:latin typeface="Times New Roman"/>
                <a:ea typeface="Times New Roman"/>
                <a:cs typeface="Times New Roman"/>
                <a:sym typeface="Times New Roman"/>
              </a:rPr>
              <a:t>.</a:t>
            </a:r>
            <a:endParaRPr/>
          </a:p>
          <a:p>
            <a:pPr indent="-342900" lvl="0" marL="342900" rtl="0" algn="l">
              <a:lnSpc>
                <a:spcPct val="107000"/>
              </a:lnSpc>
              <a:spcBef>
                <a:spcPts val="1200"/>
              </a:spcBef>
              <a:spcAft>
                <a:spcPts val="0"/>
              </a:spcAft>
              <a:buSzPts val="1530"/>
              <a:buFont typeface="Noto Sans Symbols"/>
              <a:buChar char="∙"/>
            </a:pPr>
            <a:r>
              <a:rPr b="1" lang="en-US" sz="1800">
                <a:latin typeface="Times New Roman"/>
                <a:ea typeface="Times New Roman"/>
                <a:cs typeface="Times New Roman"/>
                <a:sym typeface="Times New Roman"/>
              </a:rPr>
              <a:t>Effective for Similar Patterns</a:t>
            </a:r>
            <a:endParaRPr sz="1800">
              <a:latin typeface="Times New Roman"/>
              <a:ea typeface="Times New Roman"/>
              <a:cs typeface="Times New Roman"/>
              <a:sym typeface="Times New Roman"/>
            </a:endParaRPr>
          </a:p>
        </p:txBody>
      </p:sp>
      <p:sp>
        <p:nvSpPr>
          <p:cNvPr id="223" name="Google Shape;223;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1069848" y="484632"/>
            <a:ext cx="10058400" cy="9285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SUPPORT VECTOR MACHINE (SVM)</a:t>
            </a:r>
            <a:endParaRPr/>
          </a:p>
        </p:txBody>
      </p:sp>
      <p:sp>
        <p:nvSpPr>
          <p:cNvPr id="229" name="Google Shape;229;p19"/>
          <p:cNvSpPr txBox="1"/>
          <p:nvPr>
            <p:ph idx="1" type="body"/>
          </p:nvPr>
        </p:nvSpPr>
        <p:spPr>
          <a:xfrm>
            <a:off x="1069848" y="1579417"/>
            <a:ext cx="10058400" cy="5058491"/>
          </a:xfrm>
          <a:prstGeom prst="rect">
            <a:avLst/>
          </a:prstGeom>
          <a:noFill/>
          <a:ln>
            <a:noFill/>
          </a:ln>
        </p:spPr>
        <p:txBody>
          <a:bodyPr anchorCtr="0" anchor="t" bIns="45700" lIns="91425" spcFirstLastPara="1" rIns="91425" wrap="square" tIns="45700">
            <a:normAutofit/>
          </a:bodyPr>
          <a:lstStyle/>
          <a:p>
            <a:pPr indent="0" lvl="0" marL="182880" rtl="0" algn="l">
              <a:lnSpc>
                <a:spcPct val="107000"/>
              </a:lnSpc>
              <a:spcBef>
                <a:spcPts val="0"/>
              </a:spcBef>
              <a:spcAft>
                <a:spcPts val="0"/>
              </a:spcAft>
              <a:buSzPts val="1615"/>
              <a:buNone/>
            </a:pPr>
            <a:r>
              <a:rPr b="1" lang="en-US" sz="1900">
                <a:latin typeface="Times New Roman"/>
                <a:ea typeface="Times New Roman"/>
                <a:cs typeface="Times New Roman"/>
                <a:sym typeface="Times New Roman"/>
              </a:rPr>
              <a:t>Overview:</a:t>
            </a:r>
            <a:endParaRPr sz="1900">
              <a:latin typeface="Times New Roman"/>
              <a:ea typeface="Times New Roman"/>
              <a:cs typeface="Times New Roman"/>
              <a:sym typeface="Times New Roman"/>
            </a:endParaRPr>
          </a:p>
          <a:p>
            <a:pPr indent="-342900" lvl="0" marL="342900" rtl="0" algn="l">
              <a:lnSpc>
                <a:spcPct val="107000"/>
              </a:lnSpc>
              <a:spcBef>
                <a:spcPts val="2000"/>
              </a:spcBef>
              <a:spcAft>
                <a:spcPts val="0"/>
              </a:spcAft>
              <a:buSzPts val="1000"/>
              <a:buFont typeface="Noto Sans Symbols"/>
              <a:buChar char="∙"/>
            </a:pPr>
            <a:r>
              <a:rPr b="1" lang="en-US" sz="1800">
                <a:latin typeface="Times New Roman"/>
                <a:ea typeface="Times New Roman"/>
                <a:cs typeface="Times New Roman"/>
                <a:sym typeface="Times New Roman"/>
              </a:rPr>
              <a:t>SVM Approach:</a:t>
            </a:r>
            <a:r>
              <a:rPr lang="en-US" sz="1800">
                <a:latin typeface="Times New Roman"/>
                <a:ea typeface="Times New Roman"/>
                <a:cs typeface="Times New Roman"/>
                <a:sym typeface="Times New Roman"/>
              </a:rPr>
              <a:t> Separates fraud from legitimate.wade</a:t>
            </a:r>
            <a:endParaRPr sz="1800">
              <a:latin typeface="Times New Roman"/>
              <a:ea typeface="Times New Roman"/>
              <a:cs typeface="Times New Roman"/>
              <a:sym typeface="Times New Roman"/>
            </a:endParaRPr>
          </a:p>
          <a:p>
            <a:pPr indent="-342900" lvl="0" marL="342900" rtl="0" algn="l">
              <a:lnSpc>
                <a:spcPct val="107000"/>
              </a:lnSpc>
              <a:spcBef>
                <a:spcPts val="2000"/>
              </a:spcBef>
              <a:spcAft>
                <a:spcPts val="0"/>
              </a:spcAft>
              <a:buSzPts val="1000"/>
              <a:buFont typeface="Noto Sans Symbols"/>
              <a:buChar char="∙"/>
            </a:pPr>
            <a:r>
              <a:rPr b="1" lang="en-US" sz="1800">
                <a:latin typeface="Times New Roman"/>
                <a:ea typeface="Times New Roman"/>
                <a:cs typeface="Times New Roman"/>
                <a:sym typeface="Times New Roman"/>
              </a:rPr>
              <a:t>Hyperplane:</a:t>
            </a:r>
            <a:r>
              <a:rPr lang="en-US" sz="1800">
                <a:latin typeface="Times New Roman"/>
                <a:ea typeface="Times New Roman"/>
                <a:cs typeface="Times New Roman"/>
                <a:sym typeface="Times New Roman"/>
              </a:rPr>
              <a:t> Maximizes margin between classes.</a:t>
            </a:r>
            <a:endParaRPr/>
          </a:p>
          <a:p>
            <a:pPr indent="-342900" lvl="0" marL="342900" rtl="0" algn="l">
              <a:lnSpc>
                <a:spcPct val="107000"/>
              </a:lnSpc>
              <a:spcBef>
                <a:spcPts val="2000"/>
              </a:spcBef>
              <a:spcAft>
                <a:spcPts val="0"/>
              </a:spcAft>
              <a:buSzPts val="1000"/>
              <a:buFont typeface="Noto Sans Symbols"/>
              <a:buChar char="∙"/>
            </a:pPr>
            <a:r>
              <a:rPr b="1" lang="en-US" sz="1800">
                <a:latin typeface="Times New Roman"/>
                <a:ea typeface="Times New Roman"/>
                <a:cs typeface="Times New Roman"/>
                <a:sym typeface="Times New Roman"/>
              </a:rPr>
              <a:t>Effective:</a:t>
            </a:r>
            <a:r>
              <a:rPr lang="en-US" sz="1800">
                <a:latin typeface="Times New Roman"/>
                <a:ea typeface="Times New Roman"/>
                <a:cs typeface="Times New Roman"/>
                <a:sym typeface="Times New Roman"/>
              </a:rPr>
              <a:t> Works well in complex, high-dimensional spaces.</a:t>
            </a:r>
            <a:endParaRPr/>
          </a:p>
          <a:p>
            <a:pPr indent="0" lvl="0" marL="182880" rtl="0" algn="l">
              <a:lnSpc>
                <a:spcPct val="107000"/>
              </a:lnSpc>
              <a:spcBef>
                <a:spcPts val="2000"/>
              </a:spcBef>
              <a:spcAft>
                <a:spcPts val="0"/>
              </a:spcAft>
              <a:buSzPts val="1615"/>
              <a:buNone/>
            </a:pPr>
            <a:r>
              <a:rPr b="1" lang="en-US" sz="1900">
                <a:latin typeface="Times New Roman"/>
                <a:ea typeface="Times New Roman"/>
                <a:cs typeface="Times New Roman"/>
                <a:sym typeface="Times New Roman"/>
              </a:rPr>
              <a:t>Why These Models Were Used:</a:t>
            </a:r>
            <a:endParaRPr sz="1900">
              <a:latin typeface="Times New Roman"/>
              <a:ea typeface="Times New Roman"/>
              <a:cs typeface="Times New Roman"/>
              <a:sym typeface="Times New Roman"/>
            </a:endParaRPr>
          </a:p>
          <a:p>
            <a:pPr indent="-342900" lvl="0" marL="342900" rtl="0" algn="l">
              <a:lnSpc>
                <a:spcPct val="107000"/>
              </a:lnSpc>
              <a:spcBef>
                <a:spcPts val="2000"/>
              </a:spcBef>
              <a:spcAft>
                <a:spcPts val="0"/>
              </a:spcAft>
              <a:buSzPts val="1530"/>
              <a:buFont typeface="Noto Sans Symbols"/>
              <a:buChar char="∙"/>
            </a:pPr>
            <a:r>
              <a:rPr lang="en-US" sz="1800">
                <a:latin typeface="Times New Roman"/>
                <a:ea typeface="Times New Roman"/>
                <a:cs typeface="Times New Roman"/>
                <a:sym typeface="Times New Roman"/>
              </a:rPr>
              <a:t>Great at handling complex data and finding clear boundaries between fraudulent and legitimate transactions..</a:t>
            </a:r>
            <a:endParaRPr/>
          </a:p>
          <a:p>
            <a:pPr indent="0" lvl="0" marL="0" rtl="0" algn="l">
              <a:lnSpc>
                <a:spcPct val="107000"/>
              </a:lnSpc>
              <a:spcBef>
                <a:spcPts val="2000"/>
              </a:spcBef>
              <a:spcAft>
                <a:spcPts val="0"/>
              </a:spcAft>
              <a:buSzPts val="1615"/>
              <a:buNone/>
            </a:pPr>
            <a:r>
              <a:rPr b="1" lang="en-US" sz="1900">
                <a:latin typeface="Times New Roman"/>
                <a:ea typeface="Times New Roman"/>
                <a:cs typeface="Times New Roman"/>
                <a:sym typeface="Times New Roman"/>
              </a:rPr>
              <a:t>Advantages of These Models:</a:t>
            </a:r>
            <a:endParaRPr sz="1900">
              <a:latin typeface="Times New Roman"/>
              <a:ea typeface="Times New Roman"/>
              <a:cs typeface="Times New Roman"/>
              <a:sym typeface="Times New Roman"/>
            </a:endParaRPr>
          </a:p>
          <a:p>
            <a:pPr indent="-342900" lvl="0" marL="342900" rtl="0" algn="l">
              <a:lnSpc>
                <a:spcPct val="107000"/>
              </a:lnSpc>
              <a:spcBef>
                <a:spcPts val="1200"/>
              </a:spcBef>
              <a:spcAft>
                <a:spcPts val="0"/>
              </a:spcAft>
              <a:buSzPts val="1530"/>
              <a:buFont typeface="Noto Sans Symbols"/>
              <a:buChar char="∙"/>
            </a:pPr>
            <a:r>
              <a:rPr b="1" lang="en-US" sz="1800">
                <a:latin typeface="Times New Roman"/>
                <a:ea typeface="Times New Roman"/>
                <a:cs typeface="Times New Roman"/>
                <a:sym typeface="Times New Roman"/>
              </a:rPr>
              <a:t>Handles Complex Data</a:t>
            </a:r>
            <a:r>
              <a:rPr lang="en-US" sz="1800">
                <a:latin typeface="Times New Roman"/>
                <a:ea typeface="Times New Roman"/>
                <a:cs typeface="Times New Roman"/>
                <a:sym typeface="Times New Roman"/>
              </a:rPr>
              <a:t>.</a:t>
            </a:r>
            <a:endParaRPr/>
          </a:p>
          <a:p>
            <a:pPr indent="-342900" lvl="0" marL="342900" rtl="0" algn="l">
              <a:lnSpc>
                <a:spcPct val="107000"/>
              </a:lnSpc>
              <a:spcBef>
                <a:spcPts val="1200"/>
              </a:spcBef>
              <a:spcAft>
                <a:spcPts val="0"/>
              </a:spcAft>
              <a:buSzPts val="1530"/>
              <a:buFont typeface="Noto Sans Symbols"/>
              <a:buChar char="∙"/>
            </a:pPr>
            <a:r>
              <a:rPr b="1" lang="en-US" sz="1800">
                <a:latin typeface="Times New Roman"/>
                <a:ea typeface="Times New Roman"/>
                <a:cs typeface="Times New Roman"/>
                <a:sym typeface="Times New Roman"/>
              </a:rPr>
              <a:t>Clear Separation.</a:t>
            </a:r>
            <a:endParaRPr sz="1800">
              <a:latin typeface="Times New Roman"/>
              <a:ea typeface="Times New Roman"/>
              <a:cs typeface="Times New Roman"/>
              <a:sym typeface="Times New Roman"/>
            </a:endParaRPr>
          </a:p>
        </p:txBody>
      </p:sp>
      <p:sp>
        <p:nvSpPr>
          <p:cNvPr id="230" name="Google Shape;230;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1069848" y="484632"/>
            <a:ext cx="10058400" cy="9285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DECISION TREE</a:t>
            </a:r>
            <a:endParaRPr/>
          </a:p>
        </p:txBody>
      </p:sp>
      <p:sp>
        <p:nvSpPr>
          <p:cNvPr id="236" name="Google Shape;236;p20"/>
          <p:cNvSpPr txBox="1"/>
          <p:nvPr>
            <p:ph idx="1" type="body"/>
          </p:nvPr>
        </p:nvSpPr>
        <p:spPr>
          <a:xfrm>
            <a:off x="1069848" y="1579417"/>
            <a:ext cx="10058400" cy="5058491"/>
          </a:xfrm>
          <a:prstGeom prst="rect">
            <a:avLst/>
          </a:prstGeom>
          <a:noFill/>
          <a:ln>
            <a:noFill/>
          </a:ln>
        </p:spPr>
        <p:txBody>
          <a:bodyPr anchorCtr="0" anchor="t" bIns="45700" lIns="91425" spcFirstLastPara="1" rIns="91425" wrap="square" tIns="45700">
            <a:normAutofit/>
          </a:bodyPr>
          <a:lstStyle/>
          <a:p>
            <a:pPr indent="0" lvl="0" marL="182880" rtl="0" algn="l">
              <a:lnSpc>
                <a:spcPct val="107000"/>
              </a:lnSpc>
              <a:spcBef>
                <a:spcPts val="0"/>
              </a:spcBef>
              <a:spcAft>
                <a:spcPts val="0"/>
              </a:spcAft>
              <a:buSzPts val="1615"/>
              <a:buNone/>
            </a:pPr>
            <a:r>
              <a:rPr b="1" lang="en-US" sz="1900">
                <a:latin typeface="Times New Roman"/>
                <a:ea typeface="Times New Roman"/>
                <a:cs typeface="Times New Roman"/>
                <a:sym typeface="Times New Roman"/>
              </a:rPr>
              <a:t>Overview:</a:t>
            </a:r>
            <a:endParaRPr sz="1900">
              <a:latin typeface="Times New Roman"/>
              <a:ea typeface="Times New Roman"/>
              <a:cs typeface="Times New Roman"/>
              <a:sym typeface="Times New Roman"/>
            </a:endParaRPr>
          </a:p>
          <a:p>
            <a:pPr indent="-342900" lvl="0" marL="342900" rtl="0" algn="l">
              <a:lnSpc>
                <a:spcPct val="107000"/>
              </a:lnSpc>
              <a:spcBef>
                <a:spcPts val="2000"/>
              </a:spcBef>
              <a:spcAft>
                <a:spcPts val="0"/>
              </a:spcAft>
              <a:buSzPts val="1000"/>
              <a:buFont typeface="Noto Sans Symbols"/>
              <a:buChar char="∙"/>
            </a:pPr>
            <a:r>
              <a:rPr b="1" lang="en-US" sz="1800">
                <a:latin typeface="Times New Roman"/>
                <a:ea typeface="Times New Roman"/>
                <a:cs typeface="Times New Roman"/>
                <a:sym typeface="Times New Roman"/>
              </a:rPr>
              <a:t>Decision Tree:</a:t>
            </a:r>
            <a:r>
              <a:rPr lang="en-US" sz="1800">
                <a:latin typeface="Times New Roman"/>
                <a:ea typeface="Times New Roman"/>
                <a:cs typeface="Times New Roman"/>
                <a:sym typeface="Times New Roman"/>
              </a:rPr>
              <a:t> Splits transactions into branches.</a:t>
            </a:r>
            <a:endParaRPr sz="1800">
              <a:latin typeface="Times New Roman"/>
              <a:ea typeface="Times New Roman"/>
              <a:cs typeface="Times New Roman"/>
              <a:sym typeface="Times New Roman"/>
            </a:endParaRPr>
          </a:p>
          <a:p>
            <a:pPr indent="-342900" lvl="0" marL="342900" rtl="0" algn="l">
              <a:lnSpc>
                <a:spcPct val="107000"/>
              </a:lnSpc>
              <a:spcBef>
                <a:spcPts val="2000"/>
              </a:spcBef>
              <a:spcAft>
                <a:spcPts val="0"/>
              </a:spcAft>
              <a:buSzPts val="1000"/>
              <a:buFont typeface="Noto Sans Symbols"/>
              <a:buChar char="∙"/>
            </a:pPr>
            <a:r>
              <a:rPr b="1" lang="en-US" sz="1800">
                <a:latin typeface="Times New Roman"/>
                <a:ea typeface="Times New Roman"/>
                <a:cs typeface="Times New Roman"/>
                <a:sym typeface="Times New Roman"/>
              </a:rPr>
              <a:t>Features:</a:t>
            </a:r>
            <a:r>
              <a:rPr lang="en-US" sz="1800">
                <a:latin typeface="Times New Roman"/>
                <a:ea typeface="Times New Roman"/>
                <a:cs typeface="Times New Roman"/>
                <a:sym typeface="Times New Roman"/>
              </a:rPr>
              <a:t> Uses transaction details like amount, frequency, location.</a:t>
            </a:r>
            <a:endParaRPr sz="1800">
              <a:latin typeface="Times New Roman"/>
              <a:ea typeface="Times New Roman"/>
              <a:cs typeface="Times New Roman"/>
              <a:sym typeface="Times New Roman"/>
            </a:endParaRPr>
          </a:p>
          <a:p>
            <a:pPr indent="-342900" lvl="0" marL="342900" rtl="0" algn="l">
              <a:lnSpc>
                <a:spcPct val="107000"/>
              </a:lnSpc>
              <a:spcBef>
                <a:spcPts val="2000"/>
              </a:spcBef>
              <a:spcAft>
                <a:spcPts val="0"/>
              </a:spcAft>
              <a:buSzPts val="1000"/>
              <a:buFont typeface="Noto Sans Symbols"/>
              <a:buChar char="∙"/>
            </a:pPr>
            <a:r>
              <a:rPr b="1" lang="en-US" sz="1800">
                <a:latin typeface="Times New Roman"/>
                <a:ea typeface="Times New Roman"/>
                <a:cs typeface="Times New Roman"/>
                <a:sym typeface="Times New Roman"/>
              </a:rPr>
              <a:t>Classification:</a:t>
            </a:r>
            <a:r>
              <a:rPr lang="en-US" sz="1800">
                <a:latin typeface="Times New Roman"/>
                <a:ea typeface="Times New Roman"/>
                <a:cs typeface="Times New Roman"/>
                <a:sym typeface="Times New Roman"/>
              </a:rPr>
              <a:t> Each decision point leads to fraud or legitimate outcome.</a:t>
            </a:r>
            <a:endParaRPr sz="1800">
              <a:latin typeface="Times New Roman"/>
              <a:ea typeface="Times New Roman"/>
              <a:cs typeface="Times New Roman"/>
              <a:sym typeface="Times New Roman"/>
            </a:endParaRPr>
          </a:p>
          <a:p>
            <a:pPr indent="0" lvl="0" marL="182880" rtl="0" algn="l">
              <a:lnSpc>
                <a:spcPct val="107000"/>
              </a:lnSpc>
              <a:spcBef>
                <a:spcPts val="2000"/>
              </a:spcBef>
              <a:spcAft>
                <a:spcPts val="0"/>
              </a:spcAft>
              <a:buSzPts val="1615"/>
              <a:buNone/>
            </a:pPr>
            <a:r>
              <a:rPr b="1" lang="en-US" sz="1900">
                <a:latin typeface="Times New Roman"/>
                <a:ea typeface="Times New Roman"/>
                <a:cs typeface="Times New Roman"/>
                <a:sym typeface="Times New Roman"/>
              </a:rPr>
              <a:t>Why These Models Were Used:</a:t>
            </a:r>
            <a:endParaRPr sz="1900">
              <a:latin typeface="Times New Roman"/>
              <a:ea typeface="Times New Roman"/>
              <a:cs typeface="Times New Roman"/>
              <a:sym typeface="Times New Roman"/>
            </a:endParaRPr>
          </a:p>
          <a:p>
            <a:pPr indent="-342900" lvl="0" marL="342900" rtl="0" algn="l">
              <a:lnSpc>
                <a:spcPct val="107000"/>
              </a:lnSpc>
              <a:spcBef>
                <a:spcPts val="2000"/>
              </a:spcBef>
              <a:spcAft>
                <a:spcPts val="0"/>
              </a:spcAft>
              <a:buSzPts val="1530"/>
              <a:buFont typeface="Noto Sans Symbols"/>
              <a:buChar char="∙"/>
            </a:pPr>
            <a:r>
              <a:rPr lang="en-US" sz="1800">
                <a:latin typeface="Times New Roman"/>
                <a:ea typeface="Times New Roman"/>
                <a:cs typeface="Times New Roman"/>
                <a:sym typeface="Times New Roman"/>
              </a:rPr>
              <a:t>Easy to understand and explain, providing clear rules for identifying fraud.</a:t>
            </a:r>
            <a:endParaRPr/>
          </a:p>
          <a:p>
            <a:pPr indent="0" lvl="0" marL="0" rtl="0" algn="l">
              <a:lnSpc>
                <a:spcPct val="107000"/>
              </a:lnSpc>
              <a:spcBef>
                <a:spcPts val="2000"/>
              </a:spcBef>
              <a:spcAft>
                <a:spcPts val="0"/>
              </a:spcAft>
              <a:buSzPts val="1615"/>
              <a:buNone/>
            </a:pPr>
            <a:r>
              <a:rPr b="1" lang="en-US" sz="1900">
                <a:latin typeface="Times New Roman"/>
                <a:ea typeface="Times New Roman"/>
                <a:cs typeface="Times New Roman"/>
                <a:sym typeface="Times New Roman"/>
              </a:rPr>
              <a:t>Advantages of These Models:</a:t>
            </a:r>
            <a:endParaRPr sz="1900">
              <a:latin typeface="Times New Roman"/>
              <a:ea typeface="Times New Roman"/>
              <a:cs typeface="Times New Roman"/>
              <a:sym typeface="Times New Roman"/>
            </a:endParaRPr>
          </a:p>
          <a:p>
            <a:pPr indent="-342900" lvl="0" marL="342900" rtl="0" algn="l">
              <a:lnSpc>
                <a:spcPct val="107000"/>
              </a:lnSpc>
              <a:spcBef>
                <a:spcPts val="1200"/>
              </a:spcBef>
              <a:spcAft>
                <a:spcPts val="0"/>
              </a:spcAft>
              <a:buSzPts val="1530"/>
              <a:buFont typeface="Noto Sans Symbols"/>
              <a:buChar char="∙"/>
            </a:pPr>
            <a:r>
              <a:rPr b="1" lang="en-US" sz="1800">
                <a:latin typeface="Times New Roman"/>
                <a:ea typeface="Times New Roman"/>
                <a:cs typeface="Times New Roman"/>
                <a:sym typeface="Times New Roman"/>
              </a:rPr>
              <a:t>Handles Complex Data</a:t>
            </a:r>
            <a:r>
              <a:rPr lang="en-US" sz="1800">
                <a:latin typeface="Times New Roman"/>
                <a:ea typeface="Times New Roman"/>
                <a:cs typeface="Times New Roman"/>
                <a:sym typeface="Times New Roman"/>
              </a:rPr>
              <a:t>.</a:t>
            </a:r>
            <a:endParaRPr/>
          </a:p>
          <a:p>
            <a:pPr indent="-342900" lvl="0" marL="342900" rtl="0" algn="l">
              <a:lnSpc>
                <a:spcPct val="107000"/>
              </a:lnSpc>
              <a:spcBef>
                <a:spcPts val="1200"/>
              </a:spcBef>
              <a:spcAft>
                <a:spcPts val="0"/>
              </a:spcAft>
              <a:buSzPts val="1530"/>
              <a:buFont typeface="Noto Sans Symbols"/>
              <a:buChar char="∙"/>
            </a:pPr>
            <a:r>
              <a:rPr b="1" lang="en-US" sz="1800">
                <a:latin typeface="Times New Roman"/>
                <a:ea typeface="Times New Roman"/>
                <a:cs typeface="Times New Roman"/>
                <a:sym typeface="Times New Roman"/>
              </a:rPr>
              <a:t>Clear Separation.</a:t>
            </a:r>
            <a:endParaRPr sz="1800">
              <a:latin typeface="Times New Roman"/>
              <a:ea typeface="Times New Roman"/>
              <a:cs typeface="Times New Roman"/>
              <a:sym typeface="Times New Roman"/>
            </a:endParaRPr>
          </a:p>
        </p:txBody>
      </p:sp>
      <p:sp>
        <p:nvSpPr>
          <p:cNvPr id="237" name="Google Shape;237;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f74e476133_0_0"/>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21" name="Google Shape;121;g2f74e476133_0_0"/>
          <p:cNvSpPr txBox="1"/>
          <p:nvPr/>
        </p:nvSpPr>
        <p:spPr>
          <a:xfrm>
            <a:off x="0" y="0"/>
            <a:ext cx="10572600" cy="1071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b="1" sz="32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US" sz="3200">
                <a:solidFill>
                  <a:schemeClr val="dk1"/>
                </a:solidFill>
                <a:latin typeface="Times New Roman"/>
                <a:ea typeface="Times New Roman"/>
                <a:cs typeface="Times New Roman"/>
                <a:sym typeface="Times New Roman"/>
              </a:rPr>
              <a:t>                </a:t>
            </a:r>
            <a:r>
              <a:rPr b="1" lang="en-US" sz="3200">
                <a:solidFill>
                  <a:schemeClr val="dk1"/>
                </a:solidFill>
                <a:latin typeface="Times New Roman"/>
                <a:ea typeface="Times New Roman"/>
                <a:cs typeface="Times New Roman"/>
                <a:sym typeface="Times New Roman"/>
              </a:rPr>
              <a:t>TEAM MEMBERS:</a:t>
            </a:r>
            <a:endParaRPr b="1" sz="3200">
              <a:solidFill>
                <a:schemeClr val="dk1"/>
              </a:solidFill>
              <a:latin typeface="Times New Roman"/>
              <a:ea typeface="Times New Roman"/>
              <a:cs typeface="Times New Roman"/>
              <a:sym typeface="Times New Roman"/>
            </a:endParaRPr>
          </a:p>
        </p:txBody>
      </p:sp>
      <p:sp>
        <p:nvSpPr>
          <p:cNvPr id="122" name="Google Shape;122;g2f74e476133_0_0"/>
          <p:cNvSpPr txBox="1"/>
          <p:nvPr/>
        </p:nvSpPr>
        <p:spPr>
          <a:xfrm>
            <a:off x="1554275" y="1151225"/>
            <a:ext cx="10134900" cy="5730600"/>
          </a:xfrm>
          <a:prstGeom prst="rect">
            <a:avLst/>
          </a:prstGeom>
          <a:noFill/>
          <a:ln>
            <a:noFill/>
          </a:ln>
        </p:spPr>
        <p:txBody>
          <a:bodyPr anchorCtr="0" anchor="t" bIns="91425" lIns="91425" spcFirstLastPara="1" rIns="91425" wrap="square" tIns="91425">
            <a:spAutoFit/>
          </a:bodyPr>
          <a:lstStyle/>
          <a:p>
            <a:pPr indent="-182880" lvl="0" marL="182880" rtl="0" algn="l">
              <a:lnSpc>
                <a:spcPct val="90000"/>
              </a:lnSpc>
              <a:spcBef>
                <a:spcPts val="0"/>
              </a:spcBef>
              <a:spcAft>
                <a:spcPts val="0"/>
              </a:spcAft>
              <a:buClr>
                <a:srgbClr val="9E3611"/>
              </a:buClr>
              <a:buSzPts val="1700"/>
              <a:buFont typeface="Noto Sans Symbols"/>
              <a:buChar char="▪"/>
            </a:pPr>
            <a:r>
              <a:rPr lang="en-US" sz="2000">
                <a:solidFill>
                  <a:srgbClr val="0C0C0C"/>
                </a:solidFill>
                <a:latin typeface="Times New Roman"/>
                <a:ea typeface="Times New Roman"/>
                <a:cs typeface="Times New Roman"/>
                <a:sym typeface="Times New Roman"/>
              </a:rPr>
              <a:t>SUBIN SIBY </a:t>
            </a:r>
            <a:endParaRPr sz="2000">
              <a:solidFill>
                <a:schemeClr val="dk1"/>
              </a:solidFill>
              <a:latin typeface="Rockwell"/>
              <a:ea typeface="Rockwell"/>
              <a:cs typeface="Rockwell"/>
              <a:sym typeface="Rockwell"/>
            </a:endParaRPr>
          </a:p>
          <a:p>
            <a:pPr indent="0" lvl="0" marL="0" rtl="0" algn="l">
              <a:lnSpc>
                <a:spcPct val="90000"/>
              </a:lnSpc>
              <a:spcBef>
                <a:spcPts val="1200"/>
              </a:spcBef>
              <a:spcAft>
                <a:spcPts val="0"/>
              </a:spcAft>
              <a:buNone/>
            </a:pPr>
            <a:r>
              <a:rPr lang="en-US" sz="2000">
                <a:solidFill>
                  <a:srgbClr val="0C0C0C"/>
                </a:solidFill>
                <a:latin typeface="Times New Roman"/>
                <a:ea typeface="Times New Roman"/>
                <a:cs typeface="Times New Roman"/>
                <a:sym typeface="Times New Roman"/>
              </a:rPr>
              <a:t>      MUT23MCA-2058</a:t>
            </a:r>
            <a:endParaRPr sz="2000">
              <a:solidFill>
                <a:schemeClr val="dk1"/>
              </a:solidFill>
              <a:latin typeface="Rockwell"/>
              <a:ea typeface="Rockwell"/>
              <a:cs typeface="Rockwell"/>
              <a:sym typeface="Rockwell"/>
            </a:endParaRPr>
          </a:p>
          <a:p>
            <a:pPr indent="-182880" lvl="0" marL="182880" rtl="0" algn="l">
              <a:lnSpc>
                <a:spcPct val="90000"/>
              </a:lnSpc>
              <a:spcBef>
                <a:spcPts val="1200"/>
              </a:spcBef>
              <a:spcAft>
                <a:spcPts val="0"/>
              </a:spcAft>
              <a:buClr>
                <a:srgbClr val="9E3611"/>
              </a:buClr>
              <a:buSzPts val="1700"/>
              <a:buFont typeface="Noto Sans Symbols"/>
              <a:buChar char="▪"/>
            </a:pPr>
            <a:r>
              <a:rPr lang="en-US" sz="2000">
                <a:solidFill>
                  <a:srgbClr val="0C0C0C"/>
                </a:solidFill>
                <a:latin typeface="Times New Roman"/>
                <a:ea typeface="Times New Roman"/>
                <a:cs typeface="Times New Roman"/>
                <a:sym typeface="Times New Roman"/>
              </a:rPr>
              <a:t>SAHALA MOL V S</a:t>
            </a:r>
            <a:endParaRPr sz="2000">
              <a:solidFill>
                <a:schemeClr val="dk1"/>
              </a:solidFill>
              <a:latin typeface="Rockwell"/>
              <a:ea typeface="Rockwell"/>
              <a:cs typeface="Rockwell"/>
              <a:sym typeface="Rockwell"/>
            </a:endParaRPr>
          </a:p>
          <a:p>
            <a:pPr indent="0" lvl="0" marL="0" rtl="0" algn="l">
              <a:lnSpc>
                <a:spcPct val="90000"/>
              </a:lnSpc>
              <a:spcBef>
                <a:spcPts val="1200"/>
              </a:spcBef>
              <a:spcAft>
                <a:spcPts val="0"/>
              </a:spcAft>
              <a:buNone/>
            </a:pPr>
            <a:r>
              <a:rPr lang="en-US" sz="2000">
                <a:solidFill>
                  <a:srgbClr val="0C0C0C"/>
                </a:solidFill>
                <a:latin typeface="Times New Roman"/>
                <a:ea typeface="Times New Roman"/>
                <a:cs typeface="Times New Roman"/>
                <a:sym typeface="Times New Roman"/>
              </a:rPr>
              <a:t>     MUT23MCA-2055</a:t>
            </a:r>
            <a:endParaRPr sz="2000">
              <a:solidFill>
                <a:schemeClr val="dk1"/>
              </a:solidFill>
              <a:latin typeface="Rockwell"/>
              <a:ea typeface="Rockwell"/>
              <a:cs typeface="Rockwell"/>
              <a:sym typeface="Rockwell"/>
            </a:endParaRPr>
          </a:p>
          <a:p>
            <a:pPr indent="-182880" lvl="0" marL="182880" rtl="0" algn="l">
              <a:lnSpc>
                <a:spcPct val="90000"/>
              </a:lnSpc>
              <a:spcBef>
                <a:spcPts val="1200"/>
              </a:spcBef>
              <a:spcAft>
                <a:spcPts val="0"/>
              </a:spcAft>
              <a:buClr>
                <a:srgbClr val="9E3611"/>
              </a:buClr>
              <a:buSzPts val="1700"/>
              <a:buFont typeface="Noto Sans Symbols"/>
              <a:buChar char="▪"/>
            </a:pPr>
            <a:r>
              <a:rPr lang="en-US" sz="2000">
                <a:solidFill>
                  <a:srgbClr val="0C0C0C"/>
                </a:solidFill>
                <a:latin typeface="Times New Roman"/>
                <a:ea typeface="Times New Roman"/>
                <a:cs typeface="Times New Roman"/>
                <a:sym typeface="Times New Roman"/>
              </a:rPr>
              <a:t>NAEEMA KUNHIMON</a:t>
            </a:r>
            <a:endParaRPr sz="2000">
              <a:solidFill>
                <a:schemeClr val="dk1"/>
              </a:solidFill>
              <a:latin typeface="Rockwell"/>
              <a:ea typeface="Rockwell"/>
              <a:cs typeface="Rockwell"/>
              <a:sym typeface="Rockwell"/>
            </a:endParaRPr>
          </a:p>
          <a:p>
            <a:pPr indent="0" lvl="0" marL="0" rtl="0" algn="l">
              <a:lnSpc>
                <a:spcPct val="90000"/>
              </a:lnSpc>
              <a:spcBef>
                <a:spcPts val="1200"/>
              </a:spcBef>
              <a:spcAft>
                <a:spcPts val="0"/>
              </a:spcAft>
              <a:buNone/>
            </a:pPr>
            <a:r>
              <a:rPr lang="en-US" sz="2000">
                <a:solidFill>
                  <a:srgbClr val="0C0C0C"/>
                </a:solidFill>
                <a:latin typeface="Times New Roman"/>
                <a:ea typeface="Times New Roman"/>
                <a:cs typeface="Times New Roman"/>
                <a:sym typeface="Times New Roman"/>
              </a:rPr>
              <a:t>      MUT23MCA-2047</a:t>
            </a:r>
            <a:endParaRPr sz="2000">
              <a:solidFill>
                <a:schemeClr val="dk1"/>
              </a:solidFill>
              <a:latin typeface="Rockwell"/>
              <a:ea typeface="Rockwell"/>
              <a:cs typeface="Rockwell"/>
              <a:sym typeface="Rockwell"/>
            </a:endParaRPr>
          </a:p>
          <a:p>
            <a:pPr indent="-182880" lvl="0" marL="182880" rtl="0" algn="l">
              <a:lnSpc>
                <a:spcPct val="90000"/>
              </a:lnSpc>
              <a:spcBef>
                <a:spcPts val="1200"/>
              </a:spcBef>
              <a:spcAft>
                <a:spcPts val="0"/>
              </a:spcAft>
              <a:buClr>
                <a:srgbClr val="9E3611"/>
              </a:buClr>
              <a:buSzPts val="1700"/>
              <a:buFont typeface="Noto Sans Symbols"/>
              <a:buChar char="▪"/>
            </a:pPr>
            <a:r>
              <a:rPr lang="en-US" sz="2000">
                <a:solidFill>
                  <a:srgbClr val="0C0C0C"/>
                </a:solidFill>
                <a:latin typeface="Times New Roman"/>
                <a:ea typeface="Times New Roman"/>
                <a:cs typeface="Times New Roman"/>
                <a:sym typeface="Times New Roman"/>
              </a:rPr>
              <a:t>SHERIN MARIYA ROBERT</a:t>
            </a:r>
            <a:endParaRPr sz="2000">
              <a:solidFill>
                <a:schemeClr val="dk1"/>
              </a:solidFill>
              <a:latin typeface="Rockwell"/>
              <a:ea typeface="Rockwell"/>
              <a:cs typeface="Rockwell"/>
              <a:sym typeface="Rockwell"/>
            </a:endParaRPr>
          </a:p>
          <a:p>
            <a:pPr indent="0" lvl="0" marL="0" rtl="0" algn="l">
              <a:lnSpc>
                <a:spcPct val="90000"/>
              </a:lnSpc>
              <a:spcBef>
                <a:spcPts val="1200"/>
              </a:spcBef>
              <a:spcAft>
                <a:spcPts val="0"/>
              </a:spcAft>
              <a:buNone/>
            </a:pPr>
            <a:r>
              <a:rPr lang="en-US" sz="2000">
                <a:solidFill>
                  <a:srgbClr val="0C0C0C"/>
                </a:solidFill>
                <a:latin typeface="Times New Roman"/>
                <a:ea typeface="Times New Roman"/>
                <a:cs typeface="Times New Roman"/>
                <a:sym typeface="Times New Roman"/>
              </a:rPr>
              <a:t>      MUT23MCA-2056</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b="1" lang="en-US" sz="2200">
                <a:solidFill>
                  <a:schemeClr val="dk1"/>
                </a:solidFill>
                <a:latin typeface="Times New Roman"/>
                <a:ea typeface="Times New Roman"/>
                <a:cs typeface="Times New Roman"/>
                <a:sym typeface="Times New Roman"/>
              </a:rPr>
              <a:t>   </a:t>
            </a:r>
            <a:r>
              <a:rPr b="1" lang="en-US" sz="2100">
                <a:solidFill>
                  <a:schemeClr val="dk1"/>
                </a:solidFill>
                <a:latin typeface="Times New Roman"/>
                <a:ea typeface="Times New Roman"/>
                <a:cs typeface="Times New Roman"/>
                <a:sym typeface="Times New Roman"/>
              </a:rPr>
              <a:t>                                             </a:t>
            </a:r>
            <a:endParaRPr b="1" sz="210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b="1" lang="en-US" sz="21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GUIDE:</a:t>
            </a:r>
            <a:r>
              <a:rPr lang="en-US" sz="2000">
                <a:solidFill>
                  <a:schemeClr val="dk1"/>
                </a:solidFill>
                <a:latin typeface="Times New Roman"/>
                <a:ea typeface="Times New Roman"/>
                <a:cs typeface="Times New Roman"/>
                <a:sym typeface="Times New Roman"/>
              </a:rPr>
              <a:t>DR.GEETHU S</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US" sz="2000">
                <a:solidFill>
                  <a:schemeClr val="dk1"/>
                </a:solidFill>
                <a:latin typeface="Times New Roman"/>
                <a:ea typeface="Times New Roman"/>
                <a:cs typeface="Times New Roman"/>
                <a:sym typeface="Times New Roman"/>
              </a:rPr>
              <a:t>                                                              ASSISTANT  PROFESSOR</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US" sz="2000">
                <a:solidFill>
                  <a:schemeClr val="dk1"/>
                </a:solidFill>
                <a:latin typeface="Times New Roman"/>
                <a:ea typeface="Times New Roman"/>
                <a:cs typeface="Times New Roman"/>
                <a:sym typeface="Times New Roman"/>
              </a:rPr>
              <a:t>                                                              DEPARTMENT OF COMPUTER  </a:t>
            </a:r>
            <a:r>
              <a:rPr lang="en-US" sz="1900">
                <a:solidFill>
                  <a:schemeClr val="dk1"/>
                </a:solidFill>
                <a:latin typeface="Times New Roman"/>
                <a:ea typeface="Times New Roman"/>
                <a:cs typeface="Times New Roman"/>
                <a:sym typeface="Times New Roman"/>
              </a:rPr>
              <a:t>APPLICATIONS</a:t>
            </a:r>
            <a:r>
              <a:rPr lang="en-US" sz="2000">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       </a:t>
            </a:r>
            <a:r>
              <a:rPr lang="en-US" sz="2100">
                <a:solidFill>
                  <a:schemeClr val="dk1"/>
                </a:solidFill>
                <a:latin typeface="Times New Roman"/>
                <a:ea typeface="Times New Roman"/>
                <a:cs typeface="Times New Roman"/>
                <a:sym typeface="Times New Roman"/>
              </a:rPr>
              <a:t> </a:t>
            </a:r>
            <a:r>
              <a:rPr lang="en-US"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1063512" y="307902"/>
            <a:ext cx="10058400" cy="9285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RANDOM FOREST</a:t>
            </a:r>
            <a:endParaRPr/>
          </a:p>
        </p:txBody>
      </p:sp>
      <p:sp>
        <p:nvSpPr>
          <p:cNvPr id="243" name="Google Shape;243;p21"/>
          <p:cNvSpPr txBox="1"/>
          <p:nvPr>
            <p:ph idx="1" type="body"/>
          </p:nvPr>
        </p:nvSpPr>
        <p:spPr>
          <a:xfrm>
            <a:off x="874295" y="1236434"/>
            <a:ext cx="10058400" cy="5902303"/>
          </a:xfrm>
          <a:prstGeom prst="rect">
            <a:avLst/>
          </a:prstGeom>
          <a:noFill/>
          <a:ln>
            <a:noFill/>
          </a:ln>
        </p:spPr>
        <p:txBody>
          <a:bodyPr anchorCtr="0" anchor="t" bIns="45700" lIns="91425" spcFirstLastPara="1" rIns="91425" wrap="square" tIns="45700">
            <a:normAutofit/>
          </a:bodyPr>
          <a:lstStyle/>
          <a:p>
            <a:pPr indent="0" lvl="0" marL="182880" rtl="0" algn="l">
              <a:lnSpc>
                <a:spcPct val="107000"/>
              </a:lnSpc>
              <a:spcBef>
                <a:spcPts val="0"/>
              </a:spcBef>
              <a:spcAft>
                <a:spcPts val="0"/>
              </a:spcAft>
              <a:buSzPts val="1615"/>
              <a:buNone/>
            </a:pPr>
            <a:r>
              <a:rPr b="1" lang="en-US" sz="1900">
                <a:latin typeface="Calibri"/>
                <a:ea typeface="Calibri"/>
                <a:cs typeface="Calibri"/>
                <a:sym typeface="Calibri"/>
              </a:rPr>
              <a:t>Overview:</a:t>
            </a:r>
            <a:endParaRPr sz="1900">
              <a:latin typeface="Calibri"/>
              <a:ea typeface="Calibri"/>
              <a:cs typeface="Calibri"/>
              <a:sym typeface="Calibri"/>
            </a:endParaRPr>
          </a:p>
          <a:p>
            <a:pPr indent="-457200" lvl="0" marL="640080" rtl="0" algn="l">
              <a:lnSpc>
                <a:spcPct val="107000"/>
              </a:lnSpc>
              <a:spcBef>
                <a:spcPts val="2000"/>
              </a:spcBef>
              <a:spcAft>
                <a:spcPts val="0"/>
              </a:spcAft>
              <a:buSzPts val="1530"/>
              <a:buChar char="▪"/>
            </a:pPr>
            <a:r>
              <a:rPr b="1" lang="en-US" sz="1800">
                <a:latin typeface="Times New Roman"/>
                <a:ea typeface="Times New Roman"/>
                <a:cs typeface="Times New Roman"/>
                <a:sym typeface="Times New Roman"/>
              </a:rPr>
              <a:t>Random Forest:</a:t>
            </a:r>
            <a:r>
              <a:rPr lang="en-US" sz="1800">
                <a:latin typeface="Times New Roman"/>
                <a:ea typeface="Times New Roman"/>
                <a:cs typeface="Times New Roman"/>
                <a:sym typeface="Times New Roman"/>
              </a:rPr>
              <a:t> Creates multiple decision trees.</a:t>
            </a:r>
            <a:endParaRPr sz="1800">
              <a:latin typeface="Calibri"/>
              <a:ea typeface="Calibri"/>
              <a:cs typeface="Calibri"/>
              <a:sym typeface="Calibri"/>
            </a:endParaRPr>
          </a:p>
          <a:p>
            <a:pPr indent="-457200" lvl="0" marL="640080" rtl="0" algn="l">
              <a:lnSpc>
                <a:spcPct val="107000"/>
              </a:lnSpc>
              <a:spcBef>
                <a:spcPts val="2000"/>
              </a:spcBef>
              <a:spcAft>
                <a:spcPts val="0"/>
              </a:spcAft>
              <a:buSzPts val="1530"/>
              <a:buChar char="▪"/>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Ensemble Method:</a:t>
            </a:r>
            <a:r>
              <a:rPr lang="en-US" sz="1800">
                <a:latin typeface="Times New Roman"/>
                <a:ea typeface="Times New Roman"/>
                <a:cs typeface="Times New Roman"/>
                <a:sym typeface="Times New Roman"/>
              </a:rPr>
              <a:t> Combines results from random subsets.</a:t>
            </a:r>
            <a:endParaRPr sz="1800">
              <a:latin typeface="Calibri"/>
              <a:ea typeface="Calibri"/>
              <a:cs typeface="Calibri"/>
              <a:sym typeface="Calibri"/>
            </a:endParaRPr>
          </a:p>
          <a:p>
            <a:pPr indent="-457200" lvl="0" marL="640080" rtl="0" algn="l">
              <a:lnSpc>
                <a:spcPct val="107000"/>
              </a:lnSpc>
              <a:spcBef>
                <a:spcPts val="2000"/>
              </a:spcBef>
              <a:spcAft>
                <a:spcPts val="0"/>
              </a:spcAft>
              <a:buSzPts val="1530"/>
              <a:buChar char="▪"/>
            </a:pPr>
            <a:r>
              <a:rPr b="1" lang="en-US" sz="1800">
                <a:latin typeface="Times New Roman"/>
                <a:ea typeface="Times New Roman"/>
                <a:cs typeface="Times New Roman"/>
                <a:sym typeface="Times New Roman"/>
              </a:rPr>
              <a:t>Enhanced Detection:</a:t>
            </a:r>
            <a:r>
              <a:rPr lang="en-US" sz="1800">
                <a:latin typeface="Times New Roman"/>
                <a:ea typeface="Times New Roman"/>
                <a:cs typeface="Times New Roman"/>
                <a:sym typeface="Times New Roman"/>
              </a:rPr>
              <a:t> Averages tree results to reduce errors.</a:t>
            </a:r>
            <a:endParaRPr sz="1800">
              <a:latin typeface="Calibri"/>
              <a:ea typeface="Calibri"/>
              <a:cs typeface="Calibri"/>
              <a:sym typeface="Calibri"/>
            </a:endParaRPr>
          </a:p>
          <a:p>
            <a:pPr indent="0" lvl="0" marL="182880" rtl="0" algn="l">
              <a:lnSpc>
                <a:spcPct val="107000"/>
              </a:lnSpc>
              <a:spcBef>
                <a:spcPts val="2000"/>
              </a:spcBef>
              <a:spcAft>
                <a:spcPts val="0"/>
              </a:spcAft>
              <a:buSzPts val="1615"/>
              <a:buNone/>
            </a:pPr>
            <a:r>
              <a:rPr b="1" lang="en-US" sz="1900">
                <a:latin typeface="Calibri"/>
                <a:ea typeface="Calibri"/>
                <a:cs typeface="Calibri"/>
                <a:sym typeface="Calibri"/>
              </a:rPr>
              <a:t>Why These Models Were Used:</a:t>
            </a:r>
            <a:endParaRPr sz="1900">
              <a:latin typeface="Calibri"/>
              <a:ea typeface="Calibri"/>
              <a:cs typeface="Calibri"/>
              <a:sym typeface="Calibri"/>
            </a:endParaRPr>
          </a:p>
          <a:p>
            <a:pPr indent="-342900" lvl="0" marL="342900" rtl="0" algn="l">
              <a:lnSpc>
                <a:spcPct val="107000"/>
              </a:lnSpc>
              <a:spcBef>
                <a:spcPts val="2000"/>
              </a:spcBef>
              <a:spcAft>
                <a:spcPts val="0"/>
              </a:spcAft>
              <a:buSzPts val="1530"/>
              <a:buFont typeface="Noto Sans Symbols"/>
              <a:buChar char="∙"/>
            </a:pPr>
            <a:r>
              <a:rPr lang="en-US" sz="1800">
                <a:latin typeface="Calibri"/>
                <a:ea typeface="Calibri"/>
                <a:cs typeface="Calibri"/>
                <a:sym typeface="Calibri"/>
              </a:rPr>
              <a:t>Combines multiple decision trees for higher accuracy, especially useful for large datasets with rare fraud cases.</a:t>
            </a:r>
            <a:endParaRPr/>
          </a:p>
          <a:p>
            <a:pPr indent="0" lvl="0" marL="0" rtl="0" algn="l">
              <a:lnSpc>
                <a:spcPct val="107000"/>
              </a:lnSpc>
              <a:spcBef>
                <a:spcPts val="2000"/>
              </a:spcBef>
              <a:spcAft>
                <a:spcPts val="0"/>
              </a:spcAft>
              <a:buSzPts val="1615"/>
              <a:buNone/>
            </a:pPr>
            <a:r>
              <a:rPr b="1" lang="en-US" sz="1900">
                <a:latin typeface="Calibri"/>
                <a:ea typeface="Calibri"/>
                <a:cs typeface="Calibri"/>
                <a:sym typeface="Calibri"/>
              </a:rPr>
              <a:t>Advantages of These Models:</a:t>
            </a:r>
            <a:endParaRPr sz="1900">
              <a:latin typeface="Calibri"/>
              <a:ea typeface="Calibri"/>
              <a:cs typeface="Calibri"/>
              <a:sym typeface="Calibri"/>
            </a:endParaRPr>
          </a:p>
          <a:p>
            <a:pPr indent="-342900" lvl="0" marL="342900" rtl="0" algn="l">
              <a:lnSpc>
                <a:spcPct val="107000"/>
              </a:lnSpc>
              <a:spcBef>
                <a:spcPts val="1200"/>
              </a:spcBef>
              <a:spcAft>
                <a:spcPts val="0"/>
              </a:spcAft>
              <a:buSzPts val="1530"/>
              <a:buFont typeface="Noto Sans Symbols"/>
              <a:buChar char="∙"/>
            </a:pPr>
            <a:r>
              <a:rPr b="1" lang="en-US" sz="1800">
                <a:latin typeface="Calibri"/>
                <a:ea typeface="Calibri"/>
                <a:cs typeface="Calibri"/>
                <a:sym typeface="Calibri"/>
              </a:rPr>
              <a:t>High Accuracy</a:t>
            </a:r>
            <a:r>
              <a:rPr lang="en-US" sz="1800">
                <a:latin typeface="Calibri"/>
                <a:ea typeface="Calibri"/>
                <a:cs typeface="Calibri"/>
                <a:sym typeface="Calibri"/>
              </a:rPr>
              <a:t>.</a:t>
            </a:r>
            <a:endParaRPr/>
          </a:p>
          <a:p>
            <a:pPr indent="-342900" lvl="0" marL="342900" rtl="0" algn="l">
              <a:lnSpc>
                <a:spcPct val="107000"/>
              </a:lnSpc>
              <a:spcBef>
                <a:spcPts val="1200"/>
              </a:spcBef>
              <a:spcAft>
                <a:spcPts val="0"/>
              </a:spcAft>
              <a:buSzPts val="1530"/>
              <a:buFont typeface="Noto Sans Symbols"/>
              <a:buChar char="∙"/>
            </a:pPr>
            <a:r>
              <a:rPr b="1" lang="en-US" sz="1800">
                <a:latin typeface="Calibri"/>
                <a:ea typeface="Calibri"/>
                <a:cs typeface="Calibri"/>
                <a:sym typeface="Calibri"/>
              </a:rPr>
              <a:t>Effective for Imbalanced Data.</a:t>
            </a:r>
            <a:endParaRPr/>
          </a:p>
          <a:p>
            <a:pPr indent="-342900" lvl="0" marL="342900" rtl="0" algn="l">
              <a:lnSpc>
                <a:spcPct val="107000"/>
              </a:lnSpc>
              <a:spcBef>
                <a:spcPts val="2000"/>
              </a:spcBef>
              <a:spcAft>
                <a:spcPts val="0"/>
              </a:spcAft>
              <a:buSzPts val="1530"/>
              <a:buFont typeface="Noto Sans Symbols"/>
              <a:buChar char="∙"/>
            </a:pPr>
            <a:r>
              <a:rPr b="1" lang="en-US" sz="1800">
                <a:latin typeface="Calibri"/>
                <a:ea typeface="Calibri"/>
                <a:cs typeface="Calibri"/>
                <a:sym typeface="Calibri"/>
              </a:rPr>
              <a:t>Resistant to Overfitting</a:t>
            </a:r>
            <a:endParaRPr/>
          </a:p>
          <a:p>
            <a:pPr indent="-245745" lvl="0" marL="342900" rtl="0" algn="l">
              <a:lnSpc>
                <a:spcPct val="107000"/>
              </a:lnSpc>
              <a:spcBef>
                <a:spcPts val="2000"/>
              </a:spcBef>
              <a:spcAft>
                <a:spcPts val="0"/>
              </a:spcAft>
              <a:buSzPts val="1530"/>
              <a:buFont typeface="Noto Sans Symbols"/>
              <a:buNone/>
            </a:pPr>
            <a:r>
              <a:t/>
            </a:r>
            <a:endParaRPr sz="1800">
              <a:latin typeface="Times New Roman"/>
              <a:ea typeface="Times New Roman"/>
              <a:cs typeface="Times New Roman"/>
              <a:sym typeface="Times New Roman"/>
            </a:endParaRPr>
          </a:p>
        </p:txBody>
      </p:sp>
      <p:sp>
        <p:nvSpPr>
          <p:cNvPr id="244" name="Google Shape;244;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50" name="Google Shape;250;p22"/>
          <p:cNvSpPr txBox="1"/>
          <p:nvPr/>
        </p:nvSpPr>
        <p:spPr>
          <a:xfrm>
            <a:off x="844070" y="620890"/>
            <a:ext cx="10058400" cy="60170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9E3611"/>
              </a:buClr>
              <a:buSzPts val="3740"/>
              <a:buFont typeface="Noto Sans Symbols"/>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200"/>
              </a:spcBef>
              <a:spcAft>
                <a:spcPts val="0"/>
              </a:spcAft>
              <a:buClr>
                <a:srgbClr val="9E3611"/>
              </a:buClr>
              <a:buSzPts val="3740"/>
              <a:buFont typeface="Noto Sans Symbols"/>
              <a:buNone/>
            </a:pPr>
            <a:r>
              <a:rPr b="1" i="0" lang="en-US" sz="4400" u="none" cap="none" strike="noStrike">
                <a:solidFill>
                  <a:schemeClr val="dk1"/>
                </a:solidFill>
                <a:latin typeface="Times New Roman"/>
                <a:ea typeface="Times New Roman"/>
                <a:cs typeface="Times New Roman"/>
                <a:sym typeface="Times New Roman"/>
              </a:rPr>
              <a:t>CONCLUSION</a:t>
            </a:r>
            <a:endParaRPr b="1" i="0" sz="4400" u="none" cap="none" strike="noStrike">
              <a:solidFill>
                <a:schemeClr val="dk1"/>
              </a:solidFill>
              <a:latin typeface="Times New Roman"/>
              <a:ea typeface="Times New Roman"/>
              <a:cs typeface="Times New Roman"/>
              <a:sym typeface="Times New Roman"/>
            </a:endParaRPr>
          </a:p>
          <a:p>
            <a:pPr indent="-381000" lvl="0" marL="457200" marR="0" rtl="0" algn="l">
              <a:lnSpc>
                <a:spcPct val="90000"/>
              </a:lnSpc>
              <a:spcBef>
                <a:spcPts val="120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Effective fraud detection and prevention are crucial in today's digital landscape, driven by rapid technological advancements. </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Adopting best practices such as continuous monitoring and multi-layered security measures, like two-factor authentication, is essential to safeguarding against fraud. </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Looking ahead, future innovations will continue to enhance these defenses, underscoring the importance of a steadfast commitment to security. </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Staying proactive and adaptive in our approach will ensure robust protection against evolving threats.</a:t>
            </a:r>
            <a:endParaRPr b="0" i="0" sz="2000" u="sng"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56" name="Google Shape;256;p23"/>
          <p:cNvSpPr txBox="1"/>
          <p:nvPr/>
        </p:nvSpPr>
        <p:spPr>
          <a:xfrm>
            <a:off x="844070" y="620890"/>
            <a:ext cx="10058400" cy="60170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9E3611"/>
              </a:buClr>
              <a:buSzPts val="3740"/>
              <a:buFont typeface="Noto Sans Symbols"/>
              <a:buNone/>
            </a:pPr>
            <a:r>
              <a:rPr b="1" i="0" lang="en-US" sz="4400" u="none" cap="none" strike="noStrike">
                <a:solidFill>
                  <a:schemeClr val="dk1"/>
                </a:solidFill>
                <a:latin typeface="Times New Roman"/>
                <a:ea typeface="Times New Roman"/>
                <a:cs typeface="Times New Roman"/>
                <a:sym typeface="Times New Roman"/>
              </a:rPr>
              <a:t>REFERENCES</a:t>
            </a:r>
            <a:endParaRPr b="0" i="0" sz="4400" u="none" cap="none" strike="noStrike">
              <a:solidFill>
                <a:schemeClr val="dk1"/>
              </a:solidFill>
              <a:latin typeface="Times New Roman"/>
              <a:ea typeface="Times New Roman"/>
              <a:cs typeface="Times New Roman"/>
              <a:sym typeface="Times New Roman"/>
            </a:endParaRPr>
          </a:p>
          <a:p>
            <a:pPr indent="-176530" lvl="0" marL="182880" marR="0" rtl="0" algn="l">
              <a:lnSpc>
                <a:spcPct val="90000"/>
              </a:lnSpc>
              <a:spcBef>
                <a:spcPts val="1200"/>
              </a:spcBef>
              <a:spcAft>
                <a:spcPts val="0"/>
              </a:spcAft>
              <a:buClr>
                <a:srgbClr val="9E3611"/>
              </a:buClr>
              <a:buSzPts val="1940"/>
              <a:buFont typeface="Times New Roman"/>
              <a:buChar char="▪"/>
            </a:pPr>
            <a:r>
              <a:rPr b="0" i="0" lang="en-US" sz="2300" u="sng" cap="none" strike="noStrike">
                <a:solidFill>
                  <a:schemeClr val="dk1"/>
                </a:solidFill>
                <a:latin typeface="Times New Roman"/>
                <a:ea typeface="Times New Roman"/>
                <a:cs typeface="Times New Roman"/>
                <a:sym typeface="Times New Roman"/>
              </a:rPr>
              <a:t>https://www.kaggle.com</a:t>
            </a:r>
            <a:endParaRPr b="0" i="0" sz="1300" u="sng" cap="none" strike="noStrike">
              <a:solidFill>
                <a:srgbClr val="000000"/>
              </a:solidFill>
              <a:latin typeface="Times New Roman"/>
              <a:ea typeface="Times New Roman"/>
              <a:cs typeface="Times New Roman"/>
              <a:sym typeface="Times New Roman"/>
            </a:endParaRPr>
          </a:p>
          <a:p>
            <a:pPr indent="-176530" lvl="0" marL="182880" marR="0" rtl="0" algn="l">
              <a:lnSpc>
                <a:spcPct val="90000"/>
              </a:lnSpc>
              <a:spcBef>
                <a:spcPts val="1200"/>
              </a:spcBef>
              <a:spcAft>
                <a:spcPts val="0"/>
              </a:spcAft>
              <a:buClr>
                <a:srgbClr val="9E3611"/>
              </a:buClr>
              <a:buSzPts val="1940"/>
              <a:buFont typeface="Times New Roman"/>
              <a:buChar char="▪"/>
            </a:pPr>
            <a:r>
              <a:rPr b="0" i="0" lang="en-US" sz="23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https://link.springer.com/article/10.1186/s40854-023-00470-w</a:t>
            </a:r>
            <a:endParaRPr b="0" i="0" sz="2300" u="none" cap="none" strike="noStrike">
              <a:solidFill>
                <a:schemeClr val="dk1"/>
              </a:solidFill>
              <a:latin typeface="Times New Roman"/>
              <a:ea typeface="Times New Roman"/>
              <a:cs typeface="Times New Roman"/>
              <a:sym typeface="Times New Roman"/>
            </a:endParaRPr>
          </a:p>
          <a:p>
            <a:pPr indent="-176530" lvl="0" marL="182880" marR="0" rtl="0" algn="l">
              <a:lnSpc>
                <a:spcPct val="90000"/>
              </a:lnSpc>
              <a:spcBef>
                <a:spcPts val="1200"/>
              </a:spcBef>
              <a:spcAft>
                <a:spcPts val="0"/>
              </a:spcAft>
              <a:buClr>
                <a:srgbClr val="9E3611"/>
              </a:buClr>
              <a:buSzPts val="1940"/>
              <a:buFont typeface="Times New Roman"/>
              <a:buChar char="▪"/>
            </a:pPr>
            <a:r>
              <a:rPr b="0" i="0" lang="en-US" sz="23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https://journals.ekb.eg/article_339929.html</a:t>
            </a:r>
            <a:endParaRPr b="0" i="0" sz="2300" u="none" cap="none" strike="noStrike">
              <a:solidFill>
                <a:schemeClr val="dk1"/>
              </a:solidFill>
              <a:latin typeface="Times New Roman"/>
              <a:ea typeface="Times New Roman"/>
              <a:cs typeface="Times New Roman"/>
              <a:sym typeface="Times New Roman"/>
            </a:endParaRPr>
          </a:p>
          <a:p>
            <a:pPr indent="-182880" lvl="0" marL="182880" marR="0" rtl="0" algn="l">
              <a:lnSpc>
                <a:spcPct val="90000"/>
              </a:lnSpc>
              <a:spcBef>
                <a:spcPts val="1200"/>
              </a:spcBef>
              <a:spcAft>
                <a:spcPts val="0"/>
              </a:spcAft>
              <a:buClr>
                <a:schemeClr val="dk1"/>
              </a:buClr>
              <a:buSzPts val="2300"/>
              <a:buFont typeface="Times New Roman"/>
              <a:buChar char="▪"/>
            </a:pPr>
            <a:r>
              <a:rPr b="0" i="0" lang="en-US" sz="23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https://www.revistaie.ase.ro/content/89/01%20-%20minastireanu,%20mesnita.pdf</a:t>
            </a:r>
            <a:endParaRPr b="0" i="0" sz="2300" u="none" cap="none" strike="noStrike">
              <a:solidFill>
                <a:schemeClr val="dk1"/>
              </a:solidFill>
              <a:latin typeface="Times New Roman"/>
              <a:ea typeface="Times New Roman"/>
              <a:cs typeface="Times New Roman"/>
              <a:sym typeface="Times New Roman"/>
            </a:endParaRPr>
          </a:p>
          <a:p>
            <a:pPr indent="-182880" lvl="0" marL="182880" marR="0" rtl="0" algn="l">
              <a:lnSpc>
                <a:spcPct val="90000"/>
              </a:lnSpc>
              <a:spcBef>
                <a:spcPts val="1200"/>
              </a:spcBef>
              <a:spcAft>
                <a:spcPts val="0"/>
              </a:spcAft>
              <a:buClr>
                <a:schemeClr val="dk1"/>
              </a:buClr>
              <a:buSzPts val="2300"/>
              <a:buFont typeface="Times New Roman"/>
              <a:buChar char="▪"/>
            </a:pPr>
            <a:r>
              <a:rPr b="0" i="0" lang="en-US" sz="2300" u="sng" cap="none" strike="noStrike">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https://isyou.info/inpra/papers/inpra-v5n4-02.pd</a:t>
            </a:r>
            <a:r>
              <a:rPr b="0" i="0" lang="en-US" sz="2300" u="sng" cap="none" strike="noStrike">
                <a:solidFill>
                  <a:schemeClr val="dk1"/>
                </a:solidFill>
                <a:latin typeface="Times New Roman"/>
                <a:ea typeface="Times New Roman"/>
                <a:cs typeface="Times New Roman"/>
                <a:sym typeface="Times New Roman"/>
              </a:rPr>
              <a:t>f</a:t>
            </a:r>
            <a:endParaRPr b="0" i="0" sz="2300" u="sng" cap="none" strike="noStrike">
              <a:solidFill>
                <a:schemeClr val="dk1"/>
              </a:solidFill>
              <a:latin typeface="Times New Roman"/>
              <a:ea typeface="Times New Roman"/>
              <a:cs typeface="Times New Roman"/>
              <a:sym typeface="Times New Roman"/>
            </a:endParaRPr>
          </a:p>
          <a:p>
            <a:pPr indent="-182880" lvl="0" marL="182880" marR="0" rtl="0" algn="l">
              <a:lnSpc>
                <a:spcPct val="90000"/>
              </a:lnSpc>
              <a:spcBef>
                <a:spcPts val="1200"/>
              </a:spcBef>
              <a:spcAft>
                <a:spcPts val="0"/>
              </a:spcAft>
              <a:buClr>
                <a:schemeClr val="dk1"/>
              </a:buClr>
              <a:buSzPts val="2300"/>
              <a:buFont typeface="Times New Roman"/>
              <a:buChar char="▪"/>
            </a:pPr>
            <a:r>
              <a:rPr b="0" i="0" lang="en-US" sz="2300" u="sng" cap="none" strike="noStrike">
                <a:solidFill>
                  <a:schemeClr val="dk1"/>
                </a:solidFill>
                <a:latin typeface="Times New Roman"/>
                <a:ea typeface="Times New Roman"/>
                <a:cs typeface="Times New Roman"/>
                <a:sym typeface="Times New Roman"/>
              </a:rPr>
              <a:t>https://papers.ssrn.com/sol3/papers.cfm?abstract_id=2625215</a:t>
            </a:r>
            <a:endParaRPr b="0" i="0" sz="2300" u="sng" cap="none" strike="noStrike">
              <a:solidFill>
                <a:schemeClr val="dk1"/>
              </a:solidFill>
              <a:latin typeface="Times New Roman"/>
              <a:ea typeface="Times New Roman"/>
              <a:cs typeface="Times New Roman"/>
              <a:sym typeface="Times New Roman"/>
            </a:endParaRPr>
          </a:p>
          <a:p>
            <a:pPr indent="-182880" lvl="0" marL="182880" marR="0" rtl="0" algn="l">
              <a:lnSpc>
                <a:spcPct val="90000"/>
              </a:lnSpc>
              <a:spcBef>
                <a:spcPts val="1200"/>
              </a:spcBef>
              <a:spcAft>
                <a:spcPts val="0"/>
              </a:spcAft>
              <a:buClr>
                <a:schemeClr val="dk1"/>
              </a:buClr>
              <a:buSzPts val="2300"/>
              <a:buFont typeface="Times New Roman"/>
              <a:buChar char="▪"/>
            </a:pPr>
            <a:r>
              <a:rPr b="0" i="0" lang="en-US" sz="2300" u="sng" cap="none" strike="noStrike">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https://ijmirm.com/index.php/ijmirm/article/view/97</a:t>
            </a:r>
            <a:endParaRPr b="0" i="0" sz="2300" u="sng" cap="none" strike="noStrike">
              <a:solidFill>
                <a:schemeClr val="dk1"/>
              </a:solidFill>
              <a:latin typeface="Times New Roman"/>
              <a:ea typeface="Times New Roman"/>
              <a:cs typeface="Times New Roman"/>
              <a:sym typeface="Times New Roman"/>
            </a:endParaRPr>
          </a:p>
          <a:p>
            <a:pPr indent="-182880" lvl="0" marL="182880" marR="0" rtl="0" algn="l">
              <a:lnSpc>
                <a:spcPct val="90000"/>
              </a:lnSpc>
              <a:spcBef>
                <a:spcPts val="1200"/>
              </a:spcBef>
              <a:spcAft>
                <a:spcPts val="0"/>
              </a:spcAft>
              <a:buClr>
                <a:schemeClr val="dk1"/>
              </a:buClr>
              <a:buSzPts val="2300"/>
              <a:buFont typeface="Times New Roman"/>
              <a:buChar char="▪"/>
            </a:pPr>
            <a:r>
              <a:rPr b="0" i="0" lang="en-US" sz="2300" u="sng" cap="none" strike="noStrike">
                <a:solidFill>
                  <a:schemeClr val="dk1"/>
                </a:solidFill>
                <a:latin typeface="Times New Roman"/>
                <a:ea typeface="Times New Roman"/>
                <a:cs typeface="Times New Roman"/>
                <a:sym typeface="Times New Roman"/>
                <a:hlinkClick r:id="rId8">
                  <a:extLst>
                    <a:ext uri="{A12FA001-AC4F-418D-AE19-62706E023703}">
                      <ahyp:hlinkClr val="tx"/>
                    </a:ext>
                  </a:extLst>
                </a:hlinkClick>
              </a:rPr>
              <a:t>https://premiumedutech.com/wp-content/uploads/2023/12/paper-3.pdf</a:t>
            </a:r>
            <a:endParaRPr b="0" i="0" sz="2300" u="sng" cap="none" strike="noStrike">
              <a:solidFill>
                <a:schemeClr val="dk1"/>
              </a:solidFill>
              <a:latin typeface="Times New Roman"/>
              <a:ea typeface="Times New Roman"/>
              <a:cs typeface="Times New Roman"/>
              <a:sym typeface="Times New Roman"/>
            </a:endParaRPr>
          </a:p>
          <a:p>
            <a:pPr indent="-182880" lvl="0" marL="182880" marR="0" rtl="0" algn="l">
              <a:lnSpc>
                <a:spcPct val="90000"/>
              </a:lnSpc>
              <a:spcBef>
                <a:spcPts val="1200"/>
              </a:spcBef>
              <a:spcAft>
                <a:spcPts val="0"/>
              </a:spcAft>
              <a:buClr>
                <a:schemeClr val="dk1"/>
              </a:buClr>
              <a:buSzPts val="2300"/>
              <a:buFont typeface="Times New Roman"/>
              <a:buChar char="▪"/>
            </a:pPr>
            <a:r>
              <a:rPr b="0" i="0" lang="en-US" sz="2300" u="sng" cap="none" strike="noStrike">
                <a:solidFill>
                  <a:schemeClr val="dk1"/>
                </a:solidFill>
                <a:latin typeface="Times New Roman"/>
                <a:ea typeface="Times New Roman"/>
                <a:cs typeface="Times New Roman"/>
                <a:sym typeface="Times New Roman"/>
              </a:rPr>
              <a:t>https://www.mdpi.com/2076-3417/12/19/9637</a:t>
            </a:r>
            <a:endParaRPr b="0" i="0" sz="2300" u="sng" cap="none" strike="noStrike">
              <a:solidFill>
                <a:schemeClr val="dk1"/>
              </a:solidFill>
              <a:latin typeface="Times New Roman"/>
              <a:ea typeface="Times New Roman"/>
              <a:cs typeface="Times New Roman"/>
              <a:sym typeface="Times New Roman"/>
            </a:endParaRPr>
          </a:p>
          <a:p>
            <a:pPr indent="-53338" lvl="0" marL="182880" marR="0" rtl="0" algn="l">
              <a:lnSpc>
                <a:spcPct val="90000"/>
              </a:lnSpc>
              <a:spcBef>
                <a:spcPts val="1200"/>
              </a:spcBef>
              <a:spcAft>
                <a:spcPts val="0"/>
              </a:spcAft>
              <a:buClr>
                <a:srgbClr val="9E3611"/>
              </a:buClr>
              <a:buSzPts val="2040"/>
              <a:buFont typeface="Noto Sans Symbols"/>
              <a:buNone/>
            </a:pPr>
            <a:r>
              <a:t/>
            </a:r>
            <a:endParaRPr b="0" i="0" sz="2400" u="none" cap="none" strike="noStrike">
              <a:solidFill>
                <a:schemeClr val="dk1"/>
              </a:solidFill>
              <a:latin typeface="Rockwell"/>
              <a:ea typeface="Rockwell"/>
              <a:cs typeface="Rockwell"/>
              <a:sym typeface="Rockwell"/>
            </a:endParaRPr>
          </a:p>
          <a:p>
            <a:pPr indent="-53338" lvl="0" marL="182880" marR="0" rtl="0" algn="l">
              <a:lnSpc>
                <a:spcPct val="90000"/>
              </a:lnSpc>
              <a:spcBef>
                <a:spcPts val="1200"/>
              </a:spcBef>
              <a:spcAft>
                <a:spcPts val="0"/>
              </a:spcAft>
              <a:buClr>
                <a:srgbClr val="9E3611"/>
              </a:buClr>
              <a:buSzPts val="2040"/>
              <a:buFont typeface="Noto Sans Symbols"/>
              <a:buNone/>
            </a:pPr>
            <a:r>
              <a:t/>
            </a:r>
            <a:endParaRPr b="0" i="0" sz="2400" u="none" cap="none" strike="noStrike">
              <a:solidFill>
                <a:schemeClr val="dk1"/>
              </a:solidFill>
              <a:latin typeface="Rockwell"/>
              <a:ea typeface="Rockwell"/>
              <a:cs typeface="Rockwell"/>
              <a:sym typeface="Rockwell"/>
            </a:endParaRPr>
          </a:p>
          <a:p>
            <a:pPr indent="0" lvl="0" marL="0" marR="0" rtl="0" algn="l">
              <a:lnSpc>
                <a:spcPct val="90000"/>
              </a:lnSpc>
              <a:spcBef>
                <a:spcPts val="1200"/>
              </a:spcBef>
              <a:spcAft>
                <a:spcPts val="0"/>
              </a:spcAft>
              <a:buClr>
                <a:srgbClr val="9E3611"/>
              </a:buClr>
              <a:buSzPts val="4590"/>
              <a:buFont typeface="Noto Sans Symbols"/>
              <a:buNone/>
            </a:pPr>
            <a:r>
              <a:t/>
            </a:r>
            <a:endParaRPr b="0" i="0" sz="5400" u="none" cap="none" strike="noStrike">
              <a:solidFill>
                <a:schemeClr val="dk1"/>
              </a:solidFill>
              <a:latin typeface="Rockwell"/>
              <a:ea typeface="Rockwell"/>
              <a:cs typeface="Rockwell"/>
              <a:sym typeface="Rockwell"/>
            </a:endParaRPr>
          </a:p>
          <a:p>
            <a:pPr indent="0" lvl="0" marL="0" marR="0" rtl="0" algn="l">
              <a:lnSpc>
                <a:spcPct val="90000"/>
              </a:lnSpc>
              <a:spcBef>
                <a:spcPts val="1200"/>
              </a:spcBef>
              <a:spcAft>
                <a:spcPts val="0"/>
              </a:spcAft>
              <a:buClr>
                <a:srgbClr val="9E3611"/>
              </a:buClr>
              <a:buSzPts val="4590"/>
              <a:buFont typeface="Noto Sans Symbols"/>
              <a:buNone/>
            </a:pPr>
            <a:r>
              <a:t/>
            </a:r>
            <a:endParaRPr b="0" i="0" sz="5400" u="none" cap="none" strike="noStrike">
              <a:solidFill>
                <a:schemeClr val="dk1"/>
              </a:solidFill>
              <a:latin typeface="Rockwell"/>
              <a:ea typeface="Rockwell"/>
              <a:cs typeface="Rockwell"/>
              <a:sym typeface="Rockwell"/>
            </a:endParaRPr>
          </a:p>
          <a:p>
            <a:pPr indent="-74928" lvl="0" marL="182880" marR="0" rtl="0" algn="l">
              <a:lnSpc>
                <a:spcPct val="90000"/>
              </a:lnSpc>
              <a:spcBef>
                <a:spcPts val="1200"/>
              </a:spcBef>
              <a:spcAft>
                <a:spcPts val="0"/>
              </a:spcAft>
              <a:buClr>
                <a:srgbClr val="9E3611"/>
              </a:buClr>
              <a:buSzPts val="1700"/>
              <a:buFont typeface="Noto Sans Symbols"/>
              <a:buNone/>
            </a:pPr>
            <a:r>
              <a:t/>
            </a:r>
            <a:endParaRPr b="0" i="0" sz="2000" u="sng" cap="none" strike="noStrike">
              <a:solidFill>
                <a:schemeClr val="dk1"/>
              </a:solidFill>
              <a:latin typeface="Rockwell"/>
              <a:ea typeface="Rockwell"/>
              <a:cs typeface="Rockwell"/>
              <a:sym typeface="Rockwe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f5f68a61c2_0_7"/>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63" name="Google Shape;263;g2f5f68a61c2_0_7"/>
          <p:cNvSpPr txBox="1"/>
          <p:nvPr/>
        </p:nvSpPr>
        <p:spPr>
          <a:xfrm>
            <a:off x="0" y="0"/>
            <a:ext cx="11311200" cy="38418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4400"/>
              <a:buFont typeface="Arial"/>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4400"/>
              <a:buFont typeface="Arial"/>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4400"/>
              <a:buFont typeface="Arial"/>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4400"/>
              <a:buFont typeface="Arial"/>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4400"/>
              <a:buFont typeface="Arial"/>
              <a:buNone/>
            </a:pPr>
            <a:r>
              <a:rPr b="1" i="0" lang="en-US" sz="4400" u="none" cap="none" strike="noStrike">
                <a:solidFill>
                  <a:schemeClr val="dk1"/>
                </a:solidFill>
                <a:latin typeface="Times New Roman"/>
                <a:ea typeface="Times New Roman"/>
                <a:cs typeface="Times New Roman"/>
                <a:sym typeface="Times New Roman"/>
              </a:rPr>
              <a:t>                      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Times New Roman"/>
              <a:buNone/>
            </a:pPr>
            <a:r>
              <a:rPr b="1" lang="en-US" sz="4400">
                <a:latin typeface="Times New Roman"/>
                <a:ea typeface="Times New Roman"/>
                <a:cs typeface="Times New Roman"/>
                <a:sym typeface="Times New Roman"/>
              </a:rPr>
              <a:t>INTRODUCTION</a:t>
            </a:r>
            <a:endParaRPr/>
          </a:p>
        </p:txBody>
      </p:sp>
      <p:sp>
        <p:nvSpPr>
          <p:cNvPr id="128" name="Google Shape;128;p3"/>
          <p:cNvSpPr txBox="1"/>
          <p:nvPr>
            <p:ph idx="1" type="body"/>
          </p:nvPr>
        </p:nvSpPr>
        <p:spPr>
          <a:xfrm>
            <a:off x="1069848" y="2017986"/>
            <a:ext cx="10058400" cy="41542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40"/>
              <a:buNone/>
            </a:pPr>
            <a:r>
              <a:t/>
            </a:r>
            <a:endParaRPr b="0" i="0" sz="2400" u="none" strike="noStrike">
              <a:solidFill>
                <a:srgbClr val="242424"/>
              </a:solidFill>
              <a:latin typeface="Times New Roman"/>
              <a:ea typeface="Times New Roman"/>
              <a:cs typeface="Times New Roman"/>
              <a:sym typeface="Times New Roman"/>
            </a:endParaRPr>
          </a:p>
          <a:p>
            <a:pPr indent="-182880" lvl="0" marL="182880" rtl="0" algn="l">
              <a:lnSpc>
                <a:spcPct val="90000"/>
              </a:lnSpc>
              <a:spcBef>
                <a:spcPts val="1200"/>
              </a:spcBef>
              <a:spcAft>
                <a:spcPts val="0"/>
              </a:spcAft>
              <a:buSzPts val="2040"/>
              <a:buChar char="▪"/>
            </a:pPr>
            <a:r>
              <a:rPr b="0" i="0" lang="en-US" sz="2400" u="none" strike="noStrike">
                <a:solidFill>
                  <a:srgbClr val="242424"/>
                </a:solidFill>
                <a:latin typeface="Times New Roman"/>
                <a:ea typeface="Times New Roman"/>
                <a:cs typeface="Times New Roman"/>
                <a:sym typeface="Times New Roman"/>
              </a:rPr>
              <a:t>The primary goal of this project is to implement supervised machine learning models for fraud detection, with the goal of analyzing prior transaction information.</a:t>
            </a:r>
            <a:endParaRPr/>
          </a:p>
          <a:p>
            <a:pPr indent="-182880" lvl="0" marL="182880" rtl="0" algn="l">
              <a:lnSpc>
                <a:spcPct val="90000"/>
              </a:lnSpc>
              <a:spcBef>
                <a:spcPts val="1200"/>
              </a:spcBef>
              <a:spcAft>
                <a:spcPts val="0"/>
              </a:spcAft>
              <a:buSzPts val="2040"/>
              <a:buChar char="▪"/>
            </a:pPr>
            <a:r>
              <a:rPr b="0" i="0" lang="en-US" sz="2400" u="none" strike="noStrike">
                <a:solidFill>
                  <a:srgbClr val="242424"/>
                </a:solidFill>
                <a:latin typeface="Times New Roman"/>
                <a:ea typeface="Times New Roman"/>
                <a:cs typeface="Times New Roman"/>
                <a:sym typeface="Times New Roman"/>
              </a:rPr>
              <a:t> The goal is to predict whether a transaction is a legal transaction or a fraudulent transaction</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1700"/>
              <a:buNone/>
            </a:pPr>
            <a:r>
              <a:t/>
            </a:r>
            <a:endParaRPr u="sng"/>
          </a:p>
        </p:txBody>
      </p:sp>
      <p:sp>
        <p:nvSpPr>
          <p:cNvPr id="129" name="Google Shape;129;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1704108" y="1215736"/>
            <a:ext cx="9424139" cy="39485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Times New Roman"/>
              <a:buNone/>
            </a:pPr>
            <a:r>
              <a:rPr b="1" lang="en-US" sz="5400">
                <a:latin typeface="Times New Roman"/>
                <a:ea typeface="Times New Roman"/>
                <a:cs typeface="Times New Roman"/>
                <a:sym typeface="Times New Roman"/>
              </a:rPr>
              <a:t>LITERATURE REVIEW</a:t>
            </a:r>
            <a:endParaRPr/>
          </a:p>
        </p:txBody>
      </p:sp>
      <p:sp>
        <p:nvSpPr>
          <p:cNvPr id="135" name="Google Shape;135;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aphicFrame>
        <p:nvGraphicFramePr>
          <p:cNvPr id="141" name="Google Shape;141;p6"/>
          <p:cNvGraphicFramePr/>
          <p:nvPr/>
        </p:nvGraphicFramePr>
        <p:xfrm>
          <a:off x="587454" y="496710"/>
          <a:ext cx="3000000" cy="3000000"/>
        </p:xfrm>
        <a:graphic>
          <a:graphicData uri="http://schemas.openxmlformats.org/drawingml/2006/table">
            <a:tbl>
              <a:tblPr bandRow="1" firstRow="1">
                <a:noFill/>
                <a:tableStyleId>{CB4715CA-E630-40A1-BA4F-D5BC41681FC5}</a:tableStyleId>
              </a:tblPr>
              <a:tblGrid>
                <a:gridCol w="763375"/>
                <a:gridCol w="3988975"/>
                <a:gridCol w="2376175"/>
                <a:gridCol w="3443850"/>
              </a:tblGrid>
              <a:tr h="532075">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TITLE</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AUTHOR &amp; YEAR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KEY FINDINGS</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r>
              <a:tr h="18564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Online payment fraud: from anomaly detection to risk management.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Paulo Vanini, Sebastiano Rossi, Ermin and Thomas Domenig. Published online on 13 march 2023.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Integrated approach of anomaly detection and risk modeling and improve fraud detection capability.</a:t>
                      </a:r>
                      <a:endParaRPr sz="1800" u="none" cap="none" strike="noStrike">
                        <a:latin typeface="Times New Roman"/>
                        <a:ea typeface="Times New Roman"/>
                        <a:cs typeface="Times New Roman"/>
                        <a:sym typeface="Times New Roman"/>
                      </a:endParaRPr>
                    </a:p>
                  </a:txBody>
                  <a:tcPr marT="45725" marB="45725" marR="91450" marL="91450"/>
                </a:tc>
              </a:tr>
              <a:tr h="3322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Fraud_Detection_ML: Machine Learning based on online payment Fraud Detection.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Maged Farouk, Nashwa S Ragaba, Diaa Salama,Omnia Elrashidy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Journal of Computing and Communication Vol.3 , No.1 , PP. 116-131 , 2024</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Published on: 1 January 2024</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This paper explores an effective framework for detecting online payment fraud. Gradient Boosting is identified as the optimal solution due to its high accuracy and robustness across different datasets.</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aphicFrame>
        <p:nvGraphicFramePr>
          <p:cNvPr id="147" name="Google Shape;147;p7"/>
          <p:cNvGraphicFramePr/>
          <p:nvPr/>
        </p:nvGraphicFramePr>
        <p:xfrm>
          <a:off x="587454" y="496711"/>
          <a:ext cx="3000000" cy="3000000"/>
        </p:xfrm>
        <a:graphic>
          <a:graphicData uri="http://schemas.openxmlformats.org/drawingml/2006/table">
            <a:tbl>
              <a:tblPr bandRow="1" firstRow="1">
                <a:noFill/>
                <a:tableStyleId>{CB4715CA-E630-40A1-BA4F-D5BC41681FC5}</a:tableStyleId>
              </a:tblPr>
              <a:tblGrid>
                <a:gridCol w="732200"/>
                <a:gridCol w="2992575"/>
                <a:gridCol w="3403750"/>
                <a:gridCol w="3443850"/>
              </a:tblGrid>
              <a:tr h="618100">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TITLE</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AUTHOR &amp; YEAR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KEY FINDINGS</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r>
              <a:tr h="2213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Leveraging Machine Learning Algorithms for Real-Time Fraud Detection in Digital Payment Systems.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Nakra, V., Pandian, P. K. G., Paripati, L., Choppadandi, A., &amp; Chanchela, P. (2024). International Journal of Multidisciplinary Innovation and Research Methodology (IJMIRM), 3(2), 165-171.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The study proposes an ensemble approach combining logistic regression and deep learning to improve fraud detection in digital payment systems, emphasizing the role of feature engineering and the potential for significant financial savings.</a:t>
                      </a:r>
                      <a:endParaRPr sz="1400" u="none" cap="none" strike="noStrike"/>
                    </a:p>
                  </a:txBody>
                  <a:tcPr marT="45725" marB="45725" marR="91450" marL="91450"/>
                </a:tc>
              </a:tr>
              <a:tr h="29449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Financial Fraud Detection Model: Based on Random Forest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Kazmi, S. H. A., Liu, C., Chan, Y., &amp; Fu, H. (2015). Financial Fraud Detection Model: Based on Random Forest. International Journal of Economics and Finance, 7(7), 178-188. doi:10.5539/ijef.v7n7p178.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This study presents a financial fraud detection model using Random Forest (RF), demonstrating its high accuracy in detecting fraud in large datasets. The research, based on data from Chinese listed companies, highlights the effectiveness of RF, especially when analyzing key financial variables.</a:t>
                      </a:r>
                      <a:endParaRPr sz="14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aphicFrame>
        <p:nvGraphicFramePr>
          <p:cNvPr id="153" name="Google Shape;153;p8"/>
          <p:cNvGraphicFramePr/>
          <p:nvPr/>
        </p:nvGraphicFramePr>
        <p:xfrm>
          <a:off x="570271" y="432619"/>
          <a:ext cx="3000000" cy="3000000"/>
        </p:xfrm>
        <a:graphic>
          <a:graphicData uri="http://schemas.openxmlformats.org/drawingml/2006/table">
            <a:tbl>
              <a:tblPr bandRow="1" firstRow="1">
                <a:noFill/>
                <a:tableStyleId>{CB4715CA-E630-40A1-BA4F-D5BC41681FC5}</a:tableStyleId>
              </a:tblPr>
              <a:tblGrid>
                <a:gridCol w="766925"/>
                <a:gridCol w="2713700"/>
                <a:gridCol w="3441300"/>
                <a:gridCol w="4198375"/>
              </a:tblGrid>
              <a:tr h="4436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AUTHOR &amp; YEAR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KEY FINDINGS</a:t>
                      </a:r>
                      <a:endParaRPr sz="1400" u="none" cap="none" strike="noStrike"/>
                    </a:p>
                  </a:txBody>
                  <a:tcPr marT="45725" marB="45725" marR="91450" marL="91450"/>
                </a:tc>
              </a:tr>
              <a:tr h="2576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Financial Fraud Detection Based on Machine Learning: A</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Systematic Literature Review</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Abdulalem Ali, Shukor Abd Razak, Siti Hajar Othman, Taiseer Abdalla Elfadil Eisa, Arafat Al-Dhaqm, Maged Nasser, Tusneem Elhassan, et al.</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Published on: 26 Sept 2022</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This review paper comprehensively analyzes machine learning techniques used in financial fraud detection, highlighting key trends, challenges, and advancements in the field.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r>
              <a:tr h="2576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Predictive-Analysis-based Machine Learning Model for Fraud Detection with Boosting Classifiers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 Valavan, S. Rita.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Department of Statistics, Periyar University, Salem, Tamil Nadu, India.</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Published on: 6 April 2022</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This paper explores the effectiveness of various machine learning algorithms, such as Decision Tree, Random Forest, Linear Regression, and Gradient Boosting, in detecting and predicting fraud, particularly in loan cases. </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5"/>
          <p:cNvGraphicFramePr/>
          <p:nvPr/>
        </p:nvGraphicFramePr>
        <p:xfrm>
          <a:off x="571499" y="332509"/>
          <a:ext cx="3000000" cy="3000000"/>
        </p:xfrm>
        <a:graphic>
          <a:graphicData uri="http://schemas.openxmlformats.org/drawingml/2006/table">
            <a:tbl>
              <a:tblPr bandRow="1" firstRow="1">
                <a:noFill/>
                <a:tableStyleId>{CB4715CA-E630-40A1-BA4F-D5BC41681FC5}</a:tableStyleId>
              </a:tblPr>
              <a:tblGrid>
                <a:gridCol w="815100"/>
                <a:gridCol w="2121350"/>
                <a:gridCol w="3354425"/>
                <a:gridCol w="4448750"/>
              </a:tblGrid>
              <a:tr h="394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TITLE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AUTHOR &amp; YEAR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KEY FINDINGS</a:t>
                      </a:r>
                      <a:endParaRPr sz="1800" u="none" cap="none" strike="noStrike">
                        <a:latin typeface="Times New Roman"/>
                        <a:ea typeface="Times New Roman"/>
                        <a:cs typeface="Times New Roman"/>
                        <a:sym typeface="Times New Roman"/>
                      </a:endParaRPr>
                    </a:p>
                  </a:txBody>
                  <a:tcPr marT="45725" marB="45725" marR="91450" marL="91450"/>
                </a:tc>
              </a:tr>
              <a:tr h="2616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An Analysis of the Most Used Machine Learning Algorithms for Online Fraud Detection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Minastireanu, E. A., &amp; Mesnita, G. (2019). An Analysis of the Most Used Machine Learning Algorithms for Online Fraud Detection. </a:t>
                      </a:r>
                      <a:r>
                        <a:rPr b="0" i="1" lang="en-US" sz="1800" u="none" cap="none" strike="noStrike">
                          <a:solidFill>
                            <a:schemeClr val="dk1"/>
                          </a:solidFill>
                          <a:latin typeface="Times New Roman"/>
                          <a:ea typeface="Times New Roman"/>
                          <a:cs typeface="Times New Roman"/>
                          <a:sym typeface="Times New Roman"/>
                        </a:rPr>
                        <a:t>Informatica Economica</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23</a:t>
                      </a:r>
                      <a:r>
                        <a:rPr b="0" i="0" lang="en-US" sz="1800" u="none" cap="none" strike="noStrike">
                          <a:solidFill>
                            <a:schemeClr val="dk1"/>
                          </a:solidFill>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The paper reviews online fraud detection techniques, highlighting that supervised learning algorithms-Support Vector Machine (SVM), Artificial Neural Network (ANN), and Decision Tree (DT)are most effective for detecting fraud, particularly in credit card transactions. It identifies key factors like accuracy, coverage, and cost efficiency as crucial for evaluating these algorithms.</a:t>
                      </a:r>
                      <a:endParaRPr sz="1800" u="none" cap="none" strike="noStrike">
                        <a:latin typeface="Times New Roman"/>
                        <a:ea typeface="Times New Roman"/>
                        <a:cs typeface="Times New Roman"/>
                        <a:sym typeface="Times New Roman"/>
                      </a:endParaRPr>
                    </a:p>
                  </a:txBody>
                  <a:tcPr marT="45725" marB="45725" marR="91450" marL="91450"/>
                </a:tc>
              </a:tr>
              <a:tr h="26004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Machine Learning based Approach to Financial Fraud Detection Process in Mobile Payment System</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Choi, D., &amp; Lee, K. (2017). Machine learning-based approach to financial fraud detection process in mobile payment system. </a:t>
                      </a:r>
                      <a:r>
                        <a:rPr b="0" i="1" lang="en-US" sz="1800" u="none" cap="none" strike="noStrike">
                          <a:solidFill>
                            <a:schemeClr val="dk1"/>
                          </a:solidFill>
                          <a:latin typeface="Times New Roman"/>
                          <a:ea typeface="Times New Roman"/>
                          <a:cs typeface="Times New Roman"/>
                          <a:sym typeface="Times New Roman"/>
                        </a:rPr>
                        <a:t>IT Convergence Practice (INPRA)</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5</a:t>
                      </a:r>
                      <a:r>
                        <a:rPr b="0" i="0" lang="en-US" sz="1800" u="none" cap="none" strike="noStrike">
                          <a:solidFill>
                            <a:schemeClr val="dk1"/>
                          </a:solidFill>
                          <a:latin typeface="Times New Roman"/>
                          <a:ea typeface="Times New Roman"/>
                          <a:cs typeface="Times New Roman"/>
                          <a:sym typeface="Times New Roman"/>
                        </a:rPr>
                        <a:t>(4), 12-24.</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The research explores a dual approach to mobile payment fraud detection, combining supervised and unsupervised machine learning methods to manage large datasets and address data imbalance.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59" name="Google Shape;159;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65" name="Google Shape;165;p9"/>
          <p:cNvSpPr txBox="1"/>
          <p:nvPr/>
        </p:nvSpPr>
        <p:spPr>
          <a:xfrm>
            <a:off x="1954923" y="2280745"/>
            <a:ext cx="776714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imes New Roman"/>
                <a:ea typeface="Times New Roman"/>
                <a:cs typeface="Times New Roman"/>
                <a:sym typeface="Times New Roman"/>
              </a:rPr>
              <a:t>PRODUCT BACKLOG</a:t>
            </a:r>
            <a:endParaRPr b="0" i="0" sz="4800" u="none" cap="none" strike="noStrike">
              <a:solidFill>
                <a:schemeClr val="dk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2024-08-13T12:46:25Z</dcterms:created>
  <dc:creator>naeemanimu724@gmail.com</dc:creator>
</cp:coreProperties>
</file>