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Toronto" TargetMode="External"/><Relationship Id="rId3" Type="http://schemas.openxmlformats.org/officeDocument/2006/relationships/hyperlink" Target="https://en.wikipedia.org/wiki/Cuisine_of_China" TargetMode="External"/><Relationship Id="rId4" Type="http://schemas.openxmlformats.org/officeDocument/2006/relationships/hyperlink" Target="https://en.wikipedia.org/wiki/Cuisine_of_Vietnam" TargetMode="External"/><Relationship Id="rId5" Type="http://schemas.openxmlformats.org/officeDocument/2006/relationships/hyperlink" Target="https://en.wikipedia.org/wiki/Chinatowns_in_Toronto" TargetMode="External"/><Relationship Id="rId6" Type="http://schemas.openxmlformats.org/officeDocument/2006/relationships/hyperlink" Target="https://en.wikipedia.org/wiki/Cuisine_of_Korea" TargetMode="External"/><Relationship Id="rId7" Type="http://schemas.openxmlformats.org/officeDocument/2006/relationships/hyperlink" Target="https://en.wikipedia.org/wiki/Koreatown,_Toronto" TargetMode="External"/><Relationship Id="rId8" Type="http://schemas.openxmlformats.org/officeDocument/2006/relationships/hyperlink" Target="https://en.wikipedia.org/wiki/Cuisine_of_Greece" TargetMode="External"/><Relationship Id="rId9" Type="http://schemas.openxmlformats.org/officeDocument/2006/relationships/hyperlink" Target="https://en.wikipedia.org/wiki/Greektown,_Toronto" TargetMode="External"/><Relationship Id="rId10" Type="http://schemas.openxmlformats.org/officeDocument/2006/relationships/hyperlink" Target="https://en.wikipedia.org/wiki/Italian_cuisine" TargetMode="External"/><Relationship Id="rId11" Type="http://schemas.openxmlformats.org/officeDocument/2006/relationships/hyperlink" Target="https://en.wikipedia.org/wiki/Little_Italy,_Toronto" TargetMode="External"/><Relationship Id="rId12" Type="http://schemas.openxmlformats.org/officeDocument/2006/relationships/hyperlink" Target="https://en.wikipedia.org/wiki/Corso_Italia_(Toronto)" TargetMode="External"/><Relationship Id="rId13" Type="http://schemas.openxmlformats.org/officeDocument/2006/relationships/hyperlink" Target="https://en.wikipedia.org/wiki/Cuisine_of_India" TargetMode="External"/><Relationship Id="rId14" Type="http://schemas.openxmlformats.org/officeDocument/2006/relationships/hyperlink" Target="https://en.wikipedia.org/wiki/Cuisine_of_Pakistan" TargetMode="External"/><Relationship Id="rId15" Type="http://schemas.openxmlformats.org/officeDocument/2006/relationships/hyperlink" Target="https://en.wikipedia.org/wiki/Gerrard_Street_(Toronto)"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19" name="Opening a new Chinese  restaurant in Toronto Canada"/>
          <p:cNvSpPr txBox="1"/>
          <p:nvPr>
            <p:ph type="ctrTitle"/>
          </p:nvPr>
        </p:nvSpPr>
        <p:spPr>
          <a:xfrm>
            <a:off x="1054100" y="1168400"/>
            <a:ext cx="10464800" cy="3302000"/>
          </a:xfrm>
          <a:prstGeom prst="rect">
            <a:avLst/>
          </a:prstGeom>
        </p:spPr>
        <p:txBody>
          <a:bodyPr/>
          <a:lstStyle/>
          <a:p>
            <a:pPr>
              <a:defRPr b="1" sz="5500">
                <a:latin typeface="Arial"/>
                <a:ea typeface="Arial"/>
                <a:cs typeface="Arial"/>
                <a:sym typeface="Arial"/>
              </a:defRPr>
            </a:pPr>
            <a:r>
              <a:t>     </a:t>
            </a:r>
            <a:r>
              <a:rPr u="sng"/>
              <a:t>Opening a new Chinese  restaurant in Toronto Canada</a:t>
            </a:r>
          </a:p>
        </p:txBody>
      </p:sp>
      <p:sp>
        <p:nvSpPr>
          <p:cNvPr id="120" name="Mariya Davis"/>
          <p:cNvSpPr txBox="1"/>
          <p:nvPr>
            <p:ph type="subTitle" sz="quarter" idx="1"/>
          </p:nvPr>
        </p:nvSpPr>
        <p:spPr>
          <a:xfrm>
            <a:off x="1270000" y="5035550"/>
            <a:ext cx="10464800" cy="1130300"/>
          </a:xfrm>
          <a:prstGeom prst="rect">
            <a:avLst/>
          </a:prstGeom>
        </p:spPr>
        <p:txBody>
          <a:bodyPr/>
          <a:lstStyle>
            <a:lvl1pPr>
              <a:defRPr sz="2400">
                <a:effectLst>
                  <a:outerShdw sx="100000" sy="100000" kx="0" ky="0" algn="b" rotWithShape="0" blurRad="25400" dist="23998" dir="2700000">
                    <a:srgbClr val="000000">
                      <a:alpha val="31034"/>
                    </a:srgbClr>
                  </a:outerShdw>
                </a:effectLst>
              </a:defRPr>
            </a:lvl1pPr>
          </a:lstStyle>
          <a:p>
            <a:pPr/>
            <a:r>
              <a:t>Mariya Davis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2" name="Title"/>
          <p:cNvSpPr txBox="1"/>
          <p:nvPr>
            <p:ph type="title"/>
          </p:nvPr>
        </p:nvSpPr>
        <p:spPr>
          <a:prstGeom prst="rect">
            <a:avLst/>
          </a:prstGeom>
        </p:spPr>
        <p:txBody>
          <a:bodyPr/>
          <a:lstStyle/>
          <a:p>
            <a:pPr/>
          </a:p>
        </p:txBody>
      </p:sp>
      <p:sp>
        <p:nvSpPr>
          <p:cNvPr id="123" name="Introduction…"/>
          <p:cNvSpPr txBox="1"/>
          <p:nvPr>
            <p:ph type="body" sz="half" idx="1"/>
          </p:nvPr>
        </p:nvSpPr>
        <p:spPr>
          <a:xfrm>
            <a:off x="6718300" y="2590800"/>
            <a:ext cx="5334000" cy="6286500"/>
          </a:xfrm>
          <a:prstGeom prst="rect">
            <a:avLst/>
          </a:prstGeom>
        </p:spPr>
        <p:txBody>
          <a:bodyPr/>
          <a:lstStyle/>
          <a:p>
            <a:pPr/>
            <a:r>
              <a:t>Introduction</a:t>
            </a:r>
          </a:p>
          <a:p>
            <a:pPr/>
            <a:r>
              <a:t>Dataset</a:t>
            </a:r>
          </a:p>
          <a:p>
            <a:pPr/>
            <a:r>
              <a:t>Methodology</a:t>
            </a:r>
          </a:p>
          <a:p>
            <a:pPr/>
            <a:r>
              <a:t>Result </a:t>
            </a:r>
          </a:p>
          <a:p>
            <a:pPr/>
            <a:r>
              <a:t>Discussion</a:t>
            </a:r>
          </a:p>
          <a:p>
            <a:pPr/>
            <a:r>
              <a:t>Conclusion</a:t>
            </a:r>
          </a:p>
        </p:txBody>
      </p:sp>
      <p:sp>
        <p:nvSpPr>
          <p:cNvPr id="124" name="INDEX"/>
          <p:cNvSpPr txBox="1"/>
          <p:nvPr/>
        </p:nvSpPr>
        <p:spPr>
          <a:xfrm>
            <a:off x="2261412" y="5048249"/>
            <a:ext cx="153507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6" name="INTRODUCTION"/>
          <p:cNvSpPr txBox="1"/>
          <p:nvPr>
            <p:ph type="title"/>
          </p:nvPr>
        </p:nvSpPr>
        <p:spPr>
          <a:prstGeom prst="rect">
            <a:avLst/>
          </a:prstGeom>
        </p:spPr>
        <p:txBody>
          <a:bodyPr/>
          <a:lstStyle/>
          <a:p>
            <a:pPr/>
            <a:r>
              <a:t>INTRODUCTION</a:t>
            </a:r>
          </a:p>
        </p:txBody>
      </p:sp>
      <p:sp>
        <p:nvSpPr>
          <p:cNvPr id="127" name="Toronto is one of the most densely populated areas in Canada.Being the largest city in Canada with an estimated population of over 6 million, there is no doubt about the diversity of the population.Toronto is well known for its great food.The cuisine of Toronto reflects Toronto's size and multicultural diversity.Different ethnic neighbourhoods throughout the city focus on specific cuisines,such as authentic Chinese and Vietnamese found in the city's Chinatowns, Korean in Koreatown, Greek on The Danforth, Italian cuisine in Little Italy and Corso Italia, and Indian/Pakistani in Little India.In addition to ethnic cuisines, Toronto is also home to many fine dining establishments and chain restaurants ranging from fast food to casual or upscale dining.…"/>
          <p:cNvSpPr txBox="1"/>
          <p:nvPr>
            <p:ph type="body" idx="1"/>
          </p:nvPr>
        </p:nvSpPr>
        <p:spPr>
          <a:prstGeom prst="rect">
            <a:avLst/>
          </a:prstGeom>
        </p:spPr>
        <p:txBody>
          <a:bodyPr/>
          <a:lstStyle/>
          <a:p>
            <a:pPr marL="0" indent="0" defTabSz="914400">
              <a:spcBef>
                <a:spcPts val="0"/>
              </a:spcBef>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700">
                <a:uFill>
                  <a:solidFill>
                    <a:srgbClr val="000000"/>
                  </a:solidFill>
                </a:uFill>
                <a:latin typeface="Arial"/>
                <a:ea typeface="Arial"/>
                <a:cs typeface="Arial"/>
                <a:sym typeface="Arial"/>
              </a:defRPr>
            </a:pPr>
            <a:r>
              <a:t>Toronto is one of the most densely populated areas in Canada.Being the largest city in Canada with an estimated population of over 6 million, there is no doubt about the diversity of the population.Toronto is well known for its great food.The cuisine of Toronto reflects </a:t>
            </a:r>
            <a:r>
              <a:rPr>
                <a:hlinkClick r:id="rId2" invalidUrl="" action="" tgtFrame="" tooltip="" history="1" highlightClick="0" endSnd="0"/>
              </a:rPr>
              <a:t>Toronto</a:t>
            </a:r>
            <a:r>
              <a:t>'s size and multicultural diversity.Different ethnic neighbourhoods throughout the city focus on specific cuisines,such as </a:t>
            </a:r>
            <a:r>
              <a:rPr>
                <a:hlinkClick r:id="rId3" invalidUrl="" action="" tgtFrame="" tooltip="" history="1" highlightClick="0" endSnd="0"/>
              </a:rPr>
              <a:t>authentic Chinese</a:t>
            </a:r>
            <a:r>
              <a:t> and </a:t>
            </a:r>
            <a:r>
              <a:rPr>
                <a:hlinkClick r:id="rId4" invalidUrl="" action="" tgtFrame="" tooltip="" history="1" highlightClick="0" endSnd="0"/>
              </a:rPr>
              <a:t>Vietnamese</a:t>
            </a:r>
            <a:r>
              <a:t> found in the city's </a:t>
            </a:r>
            <a:r>
              <a:rPr>
                <a:hlinkClick r:id="rId5" invalidUrl="" action="" tgtFrame="" tooltip="" history="1" highlightClick="0" endSnd="0"/>
              </a:rPr>
              <a:t>Chinatowns</a:t>
            </a:r>
            <a:r>
              <a:t>, </a:t>
            </a:r>
            <a:r>
              <a:rPr>
                <a:hlinkClick r:id="rId6" invalidUrl="" action="" tgtFrame="" tooltip="" history="1" highlightClick="0" endSnd="0"/>
              </a:rPr>
              <a:t>Korean</a:t>
            </a:r>
            <a:r>
              <a:t> in </a:t>
            </a:r>
            <a:r>
              <a:rPr>
                <a:hlinkClick r:id="rId7" invalidUrl="" action="" tgtFrame="" tooltip="" history="1" highlightClick="0" endSnd="0"/>
              </a:rPr>
              <a:t>Koreatown</a:t>
            </a:r>
            <a:r>
              <a:t>, </a:t>
            </a:r>
            <a:r>
              <a:rPr>
                <a:hlinkClick r:id="rId8" invalidUrl="" action="" tgtFrame="" tooltip="" history="1" highlightClick="0" endSnd="0"/>
              </a:rPr>
              <a:t>Greek</a:t>
            </a:r>
            <a:r>
              <a:t> on </a:t>
            </a:r>
            <a:r>
              <a:rPr>
                <a:hlinkClick r:id="rId9" invalidUrl="" action="" tgtFrame="" tooltip="" history="1" highlightClick="0" endSnd="0"/>
              </a:rPr>
              <a:t>The Danforth</a:t>
            </a:r>
            <a:r>
              <a:t>, </a:t>
            </a:r>
            <a:r>
              <a:rPr>
                <a:hlinkClick r:id="rId10" invalidUrl="" action="" tgtFrame="" tooltip="" history="1" highlightClick="0" endSnd="0"/>
              </a:rPr>
              <a:t>Italian cuisine</a:t>
            </a:r>
            <a:r>
              <a:t> in </a:t>
            </a:r>
            <a:r>
              <a:rPr>
                <a:hlinkClick r:id="rId11" invalidUrl="" action="" tgtFrame="" tooltip="" history="1" highlightClick="0" endSnd="0"/>
              </a:rPr>
              <a:t>Little Italy</a:t>
            </a:r>
            <a:r>
              <a:t> and </a:t>
            </a:r>
            <a:r>
              <a:rPr>
                <a:hlinkClick r:id="rId12" invalidUrl="" action="" tgtFrame="" tooltip="" history="1" highlightClick="0" endSnd="0"/>
              </a:rPr>
              <a:t>Corso Italia</a:t>
            </a:r>
            <a:r>
              <a:t>, and </a:t>
            </a:r>
            <a:r>
              <a:rPr>
                <a:hlinkClick r:id="rId13" invalidUrl="" action="" tgtFrame="" tooltip="" history="1" highlightClick="0" endSnd="0"/>
              </a:rPr>
              <a:t>Indian</a:t>
            </a:r>
            <a:r>
              <a:t>/</a:t>
            </a:r>
            <a:r>
              <a:rPr>
                <a:hlinkClick r:id="rId14" invalidUrl="" action="" tgtFrame="" tooltip="" history="1" highlightClick="0" endSnd="0"/>
              </a:rPr>
              <a:t>Pakistani</a:t>
            </a:r>
            <a:r>
              <a:t> in </a:t>
            </a:r>
            <a:r>
              <a:rPr>
                <a:hlinkClick r:id="rId15" invalidUrl="" action="" tgtFrame="" tooltip="" history="1" highlightClick="0" endSnd="0"/>
              </a:rPr>
              <a:t>Little India</a:t>
            </a:r>
            <a:r>
              <a:t>.In addition to ethnic cuisines, Toronto is also home to many fine dining establishments and chain restaurants ranging from fast food to casual or upscale dining.</a:t>
            </a:r>
          </a:p>
          <a:p>
            <a:pPr marL="0" indent="0" defTabSz="914400">
              <a:spcBef>
                <a:spcPts val="0"/>
              </a:spcBef>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700">
                <a:uFill>
                  <a:solidFill>
                    <a:srgbClr val="000000"/>
                  </a:solidFill>
                </a:uFill>
                <a:latin typeface="Arial"/>
                <a:ea typeface="Arial"/>
                <a:cs typeface="Arial"/>
                <a:sym typeface="Arial"/>
              </a:defRPr>
            </a:pPr>
          </a:p>
          <a:p>
            <a:pPr marL="0" indent="0" defTabSz="914400">
              <a:spcBef>
                <a:spcPts val="0"/>
              </a:spcBef>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700">
                <a:uFill>
                  <a:solidFill>
                    <a:srgbClr val="000000"/>
                  </a:solidFill>
                </a:uFill>
                <a:latin typeface="Arial"/>
                <a:ea typeface="Arial"/>
                <a:cs typeface="Arial"/>
                <a:sym typeface="Arial"/>
              </a:defRPr>
            </a:pPr>
            <a:r>
              <a:rPr>
                <a:latin typeface="Calibri"/>
                <a:ea typeface="Calibri"/>
                <a:cs typeface="Calibri"/>
                <a:sym typeface="Calibri"/>
              </a:rPr>
              <a:t>The aim of this project is to use Foursquare location data and regional clustering of venue information to determine what might be the best neighbourhood in Toronto to open a restaurant. Through this project, we will find the most suitable location for an entrepreneur to open a new Chinese</a:t>
            </a:r>
            <a:r>
              <a:rPr>
                <a:latin typeface="Calibri"/>
                <a:ea typeface="Calibri"/>
                <a:cs typeface="Calibri"/>
                <a:sym typeface="Calibri"/>
              </a:rPr>
              <a:t> restaurant in Toronto, Canada.</a:t>
            </a:r>
            <a:endParaRPr>
              <a:latin typeface="Calibri"/>
              <a:ea typeface="Calibri"/>
              <a:cs typeface="Calibri"/>
              <a:sym typeface="Calibri"/>
            </a:endParaRPr>
          </a:p>
          <a:p>
            <a:pPr marL="0" indent="0" defTabSz="914400">
              <a:spcBef>
                <a:spcPts val="0"/>
              </a:spcBef>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700">
                <a:uFill>
                  <a:solidFill>
                    <a:srgbClr val="000000"/>
                  </a:solidFill>
                </a:uFill>
                <a:latin typeface="Arial"/>
                <a:ea typeface="Arial"/>
                <a:cs typeface="Arial"/>
                <a:sym typeface="Arial"/>
              </a:defRPr>
            </a:pPr>
            <a:endParaRPr>
              <a:latin typeface="Calibri"/>
              <a:ea typeface="Calibri"/>
              <a:cs typeface="Calibri"/>
              <a:sym typeface="Calibri"/>
            </a:endParaRPr>
          </a:p>
          <a:p>
            <a:pPr marL="0" indent="0" defTabSz="914400">
              <a:spcBef>
                <a:spcPts val="0"/>
              </a:spcBef>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700">
                <a:uFill>
                  <a:solidFill>
                    <a:srgbClr val="000000"/>
                  </a:solidFill>
                </a:uFill>
                <a:latin typeface="Arial"/>
                <a:ea typeface="Arial"/>
                <a:cs typeface="Arial"/>
                <a:sym typeface="Arial"/>
              </a:defRPr>
            </a:pPr>
            <a:r>
              <a:rPr>
                <a:latin typeface="Calibri"/>
                <a:ea typeface="Calibri"/>
                <a:cs typeface="Calibri"/>
                <a:sym typeface="Calibri"/>
              </a:rPr>
              <a:t>The target audience of this project is Entrepreneurs or Business owners who want to open a new Chinese Restaurant or grow their current business. </a:t>
            </a:r>
            <a:endParaRPr sz="1200">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29" name="DATA SET"/>
          <p:cNvSpPr txBox="1"/>
          <p:nvPr>
            <p:ph type="title"/>
          </p:nvPr>
        </p:nvSpPr>
        <p:spPr>
          <a:prstGeom prst="rect">
            <a:avLst/>
          </a:prstGeom>
        </p:spPr>
        <p:txBody>
          <a:bodyPr/>
          <a:lstStyle/>
          <a:p>
            <a:pPr/>
            <a:r>
              <a:t>DATA SET</a:t>
            </a:r>
          </a:p>
        </p:txBody>
      </p:sp>
      <p:sp>
        <p:nvSpPr>
          <p:cNvPr id="130" name="The data was collected  from multiple sources which will provide the list of neighbourhoods in Toronto (via Wikipedia), the Geographical location of the neighbourhoods (via Geocoder package) and Venue data pertaining to Chinese restaurants (via Foursquare). The Venue data will help find which neighbourhood is best suitable to open a restaurant.…"/>
          <p:cNvSpPr txBox="1"/>
          <p:nvPr>
            <p:ph type="body" idx="1"/>
          </p:nvPr>
        </p:nvSpPr>
        <p:spPr>
          <a:xfrm>
            <a:off x="787400" y="2209800"/>
            <a:ext cx="11099800" cy="6286500"/>
          </a:xfrm>
          <a:prstGeom prst="rect">
            <a:avLst/>
          </a:prstGeom>
        </p:spPr>
        <p:txBody>
          <a:bodyPr/>
          <a:lstStyle/>
          <a:p>
            <a:pPr marL="0" indent="0" defTabSz="457200">
              <a:spcBef>
                <a:spcPts val="0"/>
              </a:spcBef>
              <a:buSzTx/>
              <a:buNone/>
              <a:defRPr sz="2600">
                <a:latin typeface="Arial"/>
                <a:ea typeface="Arial"/>
                <a:cs typeface="Arial"/>
                <a:sym typeface="Arial"/>
              </a:defRPr>
            </a:pPr>
            <a:r>
              <a:rPr>
                <a:uFill>
                  <a:solidFill>
                    <a:srgbClr val="000000"/>
                  </a:solidFill>
                </a:uFill>
              </a:rPr>
              <a:t>The data wa</a:t>
            </a:r>
            <a:r>
              <a:rPr>
                <a:uFill>
                  <a:solidFill>
                    <a:srgbClr val="000000"/>
                  </a:solidFill>
                </a:uFill>
              </a:rPr>
              <a:t>s</a:t>
            </a:r>
            <a:r>
              <a:rPr>
                <a:uFill>
                  <a:solidFill>
                    <a:srgbClr val="000000"/>
                  </a:solidFill>
                </a:uFill>
              </a:rPr>
              <a:t> collected  from multiple sources which will provide the list of neighbourhoods in Toronto (via Wikipedia), the Geographical location of the neighbourhoods (via Geocoder package) and Venue data pertaining to Chinese restaurants (via Foursquare). The Venue data will help find which neighbourhood is best suitable to open a </a:t>
            </a:r>
            <a:r>
              <a:rPr>
                <a:uFill>
                  <a:solidFill>
                    <a:srgbClr val="000000"/>
                  </a:solidFill>
                </a:uFill>
              </a:rPr>
              <a:t>restaurant.</a:t>
            </a:r>
            <a:endParaRPr>
              <a:uFill>
                <a:solidFill>
                  <a:srgbClr val="000000"/>
                </a:solidFill>
              </a:uFill>
            </a:endParaRPr>
          </a:p>
          <a:p>
            <a:pPr marL="324852" indent="-324852" defTabSz="457200">
              <a:spcBef>
                <a:spcPts val="0"/>
              </a:spcBef>
              <a:defRPr sz="2600">
                <a:latin typeface="Arial"/>
                <a:ea typeface="Arial"/>
                <a:cs typeface="Arial"/>
                <a:sym typeface="Arial"/>
              </a:defRPr>
            </a:pPr>
            <a:r>
              <a:rPr>
                <a:uFill>
                  <a:solidFill>
                    <a:srgbClr val="000000"/>
                  </a:solidFill>
                </a:uFill>
              </a:rP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32" name="3. Methodology"/>
          <p:cNvSpPr txBox="1"/>
          <p:nvPr>
            <p:ph type="title"/>
          </p:nvPr>
        </p:nvSpPr>
        <p:spPr>
          <a:prstGeom prst="rect">
            <a:avLst/>
          </a:prstGeom>
        </p:spPr>
        <p:txBody>
          <a:bodyPr/>
          <a:lstStyle>
            <a:lvl1pPr defTabSz="457200">
              <a:defRPr sz="5100">
                <a:latin typeface="Arial"/>
                <a:ea typeface="Arial"/>
                <a:cs typeface="Arial"/>
                <a:sym typeface="Arial"/>
              </a:defRPr>
            </a:lvl1pPr>
          </a:lstStyle>
          <a:p>
            <a:pPr/>
            <a:r>
              <a:t>3. Methodology </a:t>
            </a:r>
          </a:p>
        </p:txBody>
      </p:sp>
      <p:sp>
        <p:nvSpPr>
          <p:cNvPr id="133" name="First, I need to get the list of neighborhoods in Toronto, Canada. This is possible by extracting…"/>
          <p:cNvSpPr txBox="1"/>
          <p:nvPr>
            <p:ph type="body" idx="1"/>
          </p:nvPr>
        </p:nvSpPr>
        <p:spPr>
          <a:xfrm>
            <a:off x="1187450" y="2184400"/>
            <a:ext cx="11099800" cy="6286500"/>
          </a:xfrm>
          <a:prstGeom prst="rect">
            <a:avLst/>
          </a:prstGeom>
        </p:spPr>
        <p:txBody>
          <a:bodyPr/>
          <a:lstStyle/>
          <a:p>
            <a:pPr marL="0" indent="0" defTabSz="457200">
              <a:spcBef>
                <a:spcPts val="0"/>
              </a:spcBef>
              <a:buSzTx/>
              <a:buNone/>
              <a:defRPr sz="1500">
                <a:latin typeface="Arial"/>
                <a:ea typeface="Arial"/>
                <a:cs typeface="Arial"/>
                <a:sym typeface="Arial"/>
              </a:defRPr>
            </a:pPr>
            <a:r>
              <a:t>First, I need to get the list of neighborhoods in Toronto, Canada. This is possible by extracting</a:t>
            </a:r>
          </a:p>
          <a:p>
            <a:pPr marL="0" indent="0" defTabSz="457200">
              <a:spcBef>
                <a:spcPts val="0"/>
              </a:spcBef>
              <a:buSzTx/>
              <a:buNone/>
              <a:defRPr sz="1500">
                <a:latin typeface="Arial"/>
                <a:ea typeface="Arial"/>
                <a:cs typeface="Arial"/>
                <a:sym typeface="Arial"/>
              </a:defRPr>
            </a:pPr>
            <a:r>
              <a:t>the list of neighborhoods from wikipedia page</a:t>
            </a:r>
          </a:p>
          <a:p>
            <a:pPr marL="0" indent="0" defTabSz="457200">
              <a:spcBef>
                <a:spcPts val="0"/>
              </a:spcBef>
              <a:buSzTx/>
              <a:buNone/>
              <a:defRPr sz="1500">
                <a:latin typeface="Arial"/>
                <a:ea typeface="Arial"/>
                <a:cs typeface="Arial"/>
                <a:sym typeface="Arial"/>
              </a:defRPr>
            </a:pPr>
            <a:r>
              <a:t>(“ https://en.wikipedia.org/wiki/List_of_postal_codes_of_Canada:_M ”).</a:t>
            </a: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r>
              <a:t>I did the web scraping  the Wikipedia page by  utilizing BeautifulSoup library scraping method as it is easier and more convenient to pull tabular data directly from a web page into dataframe and have done data pre processing and data cleaning.</a:t>
            </a: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r>
              <a:t>I will need to get their coordinates to utilize Foursquare to pull the list of venues near these neighborhoods. To get the coordinates, I tried using Geocoder package to import the csv file conatining the latitudes and longitudes for various neighbourhoods in Canada.</a:t>
            </a: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r>
              <a:t>Then I used the Foursquare API to explore the neighborhoods where I passed the coordinates of each neighborhood to the Foursquare API, which returned a list of venues within a given radius of 500 meters and up to 100 venues max.</a:t>
            </a:r>
          </a:p>
          <a:p>
            <a:pPr marL="0" indent="0" defTabSz="457200">
              <a:spcBef>
                <a:spcPts val="0"/>
              </a:spcBef>
              <a:buSzTx/>
              <a:buNone/>
              <a:defRPr sz="1500">
                <a:latin typeface="Arial"/>
                <a:ea typeface="Arial"/>
                <a:cs typeface="Arial"/>
                <a:sym typeface="Arial"/>
              </a:defRPr>
            </a:pPr>
            <a:r>
              <a:t>With this data, I also check how many unique categories that I can get from these</a:t>
            </a:r>
          </a:p>
          <a:p>
            <a:pPr marL="0" indent="0" defTabSz="457200">
              <a:spcBef>
                <a:spcPts val="0"/>
              </a:spcBef>
              <a:buSzTx/>
              <a:buNone/>
              <a:defRPr sz="1500">
                <a:latin typeface="Arial"/>
                <a:ea typeface="Arial"/>
                <a:cs typeface="Arial"/>
                <a:sym typeface="Arial"/>
              </a:defRPr>
            </a:pPr>
            <a:r>
              <a:t>venues. Then, I analyze each neighborhood by grouping the rows by neighborhood and taking the mean on the frequency of occurrence of each venue category. This is to prepare clustering to be done later.</a:t>
            </a: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p>
          <a:p>
            <a:pPr marL="0" indent="0" defTabSz="457200">
              <a:spcBef>
                <a:spcPts val="0"/>
              </a:spcBef>
              <a:buSzTx/>
              <a:buNone/>
              <a:defRPr sz="1500">
                <a:latin typeface="Arial"/>
                <a:ea typeface="Arial"/>
                <a:cs typeface="Arial"/>
                <a:sym typeface="Arial"/>
              </a:defRPr>
            </a:pPr>
            <a:r>
              <a:t>Lastly, I performed the clustering method by using k-means clustering. K-means clustering algorithm identifies k number of centeriods,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2 clusters based on their frequency of occurrence</a:t>
            </a:r>
          </a:p>
          <a:p>
            <a:pPr marL="0" indent="0" defTabSz="457200">
              <a:spcBef>
                <a:spcPts val="0"/>
              </a:spcBef>
              <a:buSzTx/>
              <a:buNone/>
              <a:defRPr sz="1500">
                <a:latin typeface="Arial"/>
                <a:ea typeface="Arial"/>
                <a:cs typeface="Arial"/>
                <a:sym typeface="Arial"/>
              </a:defRPr>
            </a:pPr>
            <a:r>
              <a:t>for “Chinese food”. Based on the results (the concentration of clusters), I will be able to recommend the ideal location to open the restaurant.</a:t>
            </a:r>
          </a:p>
        </p:txBody>
      </p:sp>
      <p:sp>
        <p:nvSpPr>
          <p:cNvPr id="134" name="Text"/>
          <p:cNvSpPr txBox="1"/>
          <p:nvPr/>
        </p:nvSpPr>
        <p:spPr>
          <a:xfrm>
            <a:off x="8572084" y="8284762"/>
            <a:ext cx="127001" cy="4513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100">
                <a:solidFill>
                  <a:srgbClr val="000000"/>
                </a:solidFill>
                <a:latin typeface="Arial"/>
                <a:ea typeface="Arial"/>
                <a:cs typeface="Arial"/>
                <a:sym typeface="Arial"/>
              </a:defRPr>
            </a:pPr>
            <a:endParaRPr>
              <a:uFill>
                <a:solidFill>
                  <a:srgbClr val="000000"/>
                </a:solidFill>
              </a:uFill>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36" name="4.Results"/>
          <p:cNvSpPr txBox="1"/>
          <p:nvPr>
            <p:ph type="title"/>
          </p:nvPr>
        </p:nvSpPr>
        <p:spPr>
          <a:prstGeom prst="rect">
            <a:avLst/>
          </a:prstGeom>
        </p:spPr>
        <p:txBody>
          <a:bodyPr/>
          <a:lstStyle>
            <a:lvl1pPr defTabSz="457200">
              <a:defRPr sz="4000">
                <a:latin typeface="Calibri Light"/>
                <a:ea typeface="Calibri Light"/>
                <a:cs typeface="Calibri Light"/>
                <a:sym typeface="Calibri Light"/>
              </a:defRPr>
            </a:lvl1pPr>
          </a:lstStyle>
          <a:p>
            <a:pPr>
              <a:defRPr>
                <a:latin typeface="Arial"/>
                <a:ea typeface="Arial"/>
                <a:cs typeface="Arial"/>
                <a:sym typeface="Arial"/>
              </a:defRPr>
            </a:pPr>
            <a:r>
              <a:rPr>
                <a:latin typeface="Calibri Light"/>
                <a:ea typeface="Calibri Light"/>
                <a:cs typeface="Calibri Light"/>
                <a:sym typeface="Calibri Light"/>
              </a:rPr>
              <a:t>4.Results</a:t>
            </a:r>
          </a:p>
        </p:txBody>
      </p:sp>
      <p:sp>
        <p:nvSpPr>
          <p:cNvPr id="137" name="Text"/>
          <p:cNvSpPr txBox="1"/>
          <p:nvPr/>
        </p:nvSpPr>
        <p:spPr>
          <a:xfrm>
            <a:off x="6597649" y="4533900"/>
            <a:ext cx="486967" cy="342901"/>
          </a:xfrm>
          <a:prstGeom prst="rect">
            <a:avLst/>
          </a:prstGeom>
          <a:ln w="12700">
            <a:miter lim="400000"/>
          </a:ln>
        </p:spPr>
        <p:txBody>
          <a:bodyPr wrap="none" lIns="50800" tIns="50800" rIns="50800" bIns="50800" anchor="ctr">
            <a:spAutoFit/>
          </a:bodyPr>
          <a:lstStyle/>
          <a:p>
            <a:pPr algn="l" defTabSz="457200">
              <a:defRPr sz="1600">
                <a:solidFill>
                  <a:srgbClr val="4D4D4D"/>
                </a:solidFill>
                <a:latin typeface="Helvetica"/>
                <a:ea typeface="Helvetica"/>
                <a:cs typeface="Helvetica"/>
                <a:sym typeface="Helvetica"/>
              </a:defRPr>
            </a:pPr>
          </a:p>
        </p:txBody>
      </p:sp>
      <p:sp>
        <p:nvSpPr>
          <p:cNvPr id="138" name="The results from k-means clustering show that we can categorize Toronto neighborhoods into 2…"/>
          <p:cNvSpPr txBox="1"/>
          <p:nvPr/>
        </p:nvSpPr>
        <p:spPr>
          <a:xfrm>
            <a:off x="859283" y="3128909"/>
            <a:ext cx="11751173" cy="19216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100">
                <a:latin typeface="Arial"/>
                <a:ea typeface="Arial"/>
                <a:cs typeface="Arial"/>
                <a:sym typeface="Arial"/>
              </a:defRPr>
            </a:pPr>
            <a:r>
              <a:t>The results from k-means clustering show that we can categorize Toronto neighborhoods into 2</a:t>
            </a:r>
          </a:p>
          <a:p>
            <a:pPr algn="l" defTabSz="457200">
              <a:defRPr sz="2100">
                <a:latin typeface="Arial"/>
                <a:ea typeface="Arial"/>
                <a:cs typeface="Arial"/>
                <a:sym typeface="Arial"/>
              </a:defRPr>
            </a:pPr>
            <a:r>
              <a:t>clusters based on how many Chinese restaurants are in each neighborhood:</a:t>
            </a:r>
          </a:p>
          <a:p>
            <a:pPr algn="l" defTabSz="457200">
              <a:defRPr sz="2100">
                <a:latin typeface="Arial"/>
                <a:ea typeface="Arial"/>
                <a:cs typeface="Arial"/>
                <a:sym typeface="Arial"/>
              </a:defRPr>
            </a:pPr>
            <a:r>
              <a:t>● Cluster 0: Neighborhoods with high number of Chinese restaurants</a:t>
            </a:r>
          </a:p>
          <a:p>
            <a:pPr algn="l" defTabSz="457200">
              <a:defRPr sz="2100">
                <a:latin typeface="Arial"/>
                <a:ea typeface="Arial"/>
                <a:cs typeface="Arial"/>
                <a:sym typeface="Arial"/>
              </a:defRPr>
            </a:pPr>
            <a:r>
              <a:t>● Cluster 1: Neighborhoods with no Chinese restaurants</a:t>
            </a:r>
          </a:p>
          <a:p>
            <a:pPr algn="l" defTabSz="457200">
              <a:defRPr sz="2100">
                <a:latin typeface="Arial"/>
                <a:ea typeface="Arial"/>
                <a:cs typeface="Arial"/>
                <a:sym typeface="Arial"/>
              </a:defRPr>
            </a:pPr>
            <a:r>
              <a:t>The results are visualized in the above map with Cluster 0 in red color and Cluster 1 in purple color</a:t>
            </a:r>
          </a:p>
        </p:txBody>
      </p:sp>
      <p:pic>
        <p:nvPicPr>
          <p:cNvPr id="139" name="Image" descr="Image"/>
          <p:cNvPicPr>
            <a:picLocks noChangeAspect="1"/>
          </p:cNvPicPr>
          <p:nvPr/>
        </p:nvPicPr>
        <p:blipFill>
          <a:blip r:embed="rId2">
            <a:extLst/>
          </a:blip>
          <a:stretch>
            <a:fillRect/>
          </a:stretch>
        </p:blipFill>
        <p:spPr>
          <a:xfrm>
            <a:off x="3155950" y="5215257"/>
            <a:ext cx="5943600" cy="357758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41" name="5.Discussion"/>
          <p:cNvSpPr txBox="1"/>
          <p:nvPr>
            <p:ph type="title"/>
          </p:nvPr>
        </p:nvSpPr>
        <p:spPr>
          <a:xfrm>
            <a:off x="736600" y="412750"/>
            <a:ext cx="11099800" cy="2120900"/>
          </a:xfrm>
          <a:prstGeom prst="rect">
            <a:avLst/>
          </a:prstGeom>
        </p:spPr>
        <p:txBody>
          <a:bodyPr/>
          <a:lstStyle/>
          <a:p>
            <a:pPr defTabSz="457200">
              <a:defRPr sz="5100">
                <a:latin typeface="Arial"/>
                <a:ea typeface="Arial"/>
                <a:cs typeface="Arial"/>
                <a:sym typeface="Arial"/>
              </a:defRPr>
            </a:pPr>
            <a:r>
              <a:t>5.Discussion</a:t>
            </a:r>
          </a:p>
          <a:p>
            <a:pPr algn="l" defTabSz="457200">
              <a:defRPr b="1" sz="1300">
                <a:solidFill>
                  <a:srgbClr val="000000"/>
                </a:solidFill>
                <a:latin typeface="Arial"/>
                <a:ea typeface="Arial"/>
                <a:cs typeface="Arial"/>
                <a:sym typeface="Arial"/>
              </a:defRPr>
            </a:pPr>
          </a:p>
        </p:txBody>
      </p:sp>
      <p:sp>
        <p:nvSpPr>
          <p:cNvPr id="142" name="Most of Chinese restaurants are in Cluster 0 which is around Toronto Dominion Centre,…"/>
          <p:cNvSpPr txBox="1"/>
          <p:nvPr>
            <p:ph type="body" idx="1"/>
          </p:nvPr>
        </p:nvSpPr>
        <p:spPr>
          <a:prstGeom prst="rect">
            <a:avLst/>
          </a:prstGeom>
        </p:spPr>
        <p:txBody>
          <a:bodyPr/>
          <a:lstStyle/>
          <a:p>
            <a:pPr marL="0" indent="0" defTabSz="457200">
              <a:spcBef>
                <a:spcPts val="0"/>
              </a:spcBef>
              <a:buSzTx/>
              <a:buNone/>
              <a:defRPr sz="1900">
                <a:latin typeface="Arial"/>
                <a:ea typeface="Arial"/>
                <a:cs typeface="Arial"/>
                <a:sym typeface="Arial"/>
              </a:defRPr>
            </a:pPr>
            <a:r>
              <a:t>Most of Chinese restaurants are in Cluster 0 which is around Toronto Dominion Centre,</a:t>
            </a:r>
          </a:p>
          <a:p>
            <a:pPr marL="0" indent="0" defTabSz="457200">
              <a:spcBef>
                <a:spcPts val="0"/>
              </a:spcBef>
              <a:buSzTx/>
              <a:buNone/>
              <a:defRPr sz="1900">
                <a:latin typeface="Arial"/>
                <a:ea typeface="Arial"/>
                <a:cs typeface="Arial"/>
                <a:sym typeface="Arial"/>
              </a:defRPr>
            </a:pPr>
            <a:r>
              <a:t>Design Exchange, St. James Town, Cabbagetown areas and lowest in Cluster 1 areas</a:t>
            </a:r>
          </a:p>
          <a:p>
            <a:pPr marL="0" indent="0" defTabSz="457200">
              <a:spcBef>
                <a:spcPts val="0"/>
              </a:spcBef>
              <a:buSzTx/>
              <a:buNone/>
              <a:defRPr sz="1900">
                <a:latin typeface="Arial"/>
                <a:ea typeface="Arial"/>
                <a:cs typeface="Arial"/>
                <a:sym typeface="Arial"/>
              </a:defRPr>
            </a:pPr>
            <a:r>
              <a:t>which are Rosedale ,Forest Hill North &amp; West, Forest Hill Road Park and Lawrence Park</a:t>
            </a:r>
          </a:p>
          <a:p>
            <a:pPr marL="0" indent="0" defTabSz="457200">
              <a:spcBef>
                <a:spcPts val="0"/>
              </a:spcBef>
              <a:buSzTx/>
              <a:buNone/>
              <a:defRPr sz="1900">
                <a:latin typeface="Arial"/>
                <a:ea typeface="Arial"/>
                <a:cs typeface="Arial"/>
                <a:sym typeface="Arial"/>
              </a:defRPr>
            </a:pPr>
            <a:r>
              <a:t>areas. Looking at nearby venues, it seems Cluster 1 might be a good location as there</a:t>
            </a:r>
          </a:p>
          <a:p>
            <a:pPr marL="0" indent="0" defTabSz="457200">
              <a:spcBef>
                <a:spcPts val="0"/>
              </a:spcBef>
              <a:buSzTx/>
              <a:buNone/>
              <a:defRPr sz="1900">
                <a:latin typeface="Arial"/>
                <a:ea typeface="Arial"/>
                <a:cs typeface="Arial"/>
                <a:sym typeface="Arial"/>
              </a:defRPr>
            </a:pPr>
            <a:r>
              <a:t>are not a lot of Chinese restaurants in these areas. Therefore, this project recommends</a:t>
            </a:r>
          </a:p>
          <a:p>
            <a:pPr marL="0" indent="0" defTabSz="457200">
              <a:spcBef>
                <a:spcPts val="0"/>
              </a:spcBef>
              <a:buSzTx/>
              <a:buNone/>
              <a:defRPr sz="1900">
                <a:latin typeface="Arial"/>
                <a:ea typeface="Arial"/>
                <a:cs typeface="Arial"/>
                <a:sym typeface="Arial"/>
              </a:defRPr>
            </a:pPr>
            <a:r>
              <a:t>the entrepreneur to open an authentic Chinese restaurant in these locations with little to</a:t>
            </a:r>
          </a:p>
          <a:p>
            <a:pPr marL="0" indent="0" defTabSz="457200">
              <a:spcBef>
                <a:spcPts val="0"/>
              </a:spcBef>
              <a:buSzTx/>
              <a:buNone/>
              <a:defRPr sz="1900">
                <a:latin typeface="Arial"/>
                <a:ea typeface="Arial"/>
                <a:cs typeface="Arial"/>
                <a:sym typeface="Arial"/>
              </a:defRPr>
            </a:pPr>
            <a:r>
              <a:t>no competition. Nonetheless, if the food is authentic, affordable and good taste, I am</a:t>
            </a:r>
          </a:p>
          <a:p>
            <a:pPr marL="0" indent="0" defTabSz="457200">
              <a:spcBef>
                <a:spcPts val="0"/>
              </a:spcBef>
              <a:buSzTx/>
              <a:buNone/>
              <a:defRPr sz="1900">
                <a:latin typeface="Arial"/>
                <a:ea typeface="Arial"/>
                <a:cs typeface="Arial"/>
                <a:sym typeface="Arial"/>
              </a:defRPr>
            </a:pPr>
            <a:r>
              <a:t>confident that it will have great following everywhere.</a:t>
            </a:r>
          </a:p>
          <a:p>
            <a:pPr marL="0" indent="0" defTabSz="457200">
              <a:spcBef>
                <a:spcPts val="0"/>
              </a:spcBef>
              <a:buSzTx/>
              <a:buNone/>
              <a:defRPr sz="1200">
                <a:solidFill>
                  <a:srgbClr val="000000"/>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7068528"/>
                <a:satOff val="-63217"/>
                <a:lumOff val="21330"/>
              </a:schemeClr>
            </a:gs>
            <a:gs pos="100000">
              <a:schemeClr val="accent6">
                <a:hueOff val="10811956"/>
                <a:satOff val="-58544"/>
                <a:lumOff val="-9736"/>
              </a:schemeClr>
            </a:gs>
          </a:gsLst>
          <a:lin ang="5400000" scaled="0"/>
        </a:gradFill>
      </p:bgPr>
    </p:bg>
    <p:spTree>
      <p:nvGrpSpPr>
        <p:cNvPr id="1" name=""/>
        <p:cNvGrpSpPr/>
        <p:nvPr/>
      </p:nvGrpSpPr>
      <p:grpSpPr>
        <a:xfrm>
          <a:off x="0" y="0"/>
          <a:ext cx="0" cy="0"/>
          <a:chOff x="0" y="0"/>
          <a:chExt cx="0" cy="0"/>
        </a:xfrm>
      </p:grpSpPr>
      <p:sp>
        <p:nvSpPr>
          <p:cNvPr id="144" name="6. Conclusion"/>
          <p:cNvSpPr txBox="1"/>
          <p:nvPr>
            <p:ph type="title"/>
          </p:nvPr>
        </p:nvSpPr>
        <p:spPr>
          <a:prstGeom prst="rect">
            <a:avLst/>
          </a:prstGeom>
        </p:spPr>
        <p:txBody>
          <a:bodyPr/>
          <a:lstStyle>
            <a:lvl1pPr defTabSz="457200">
              <a:defRPr b="1" sz="4800">
                <a:latin typeface="Arial"/>
                <a:ea typeface="Arial"/>
                <a:cs typeface="Arial"/>
                <a:sym typeface="Arial"/>
              </a:defRPr>
            </a:lvl1pPr>
          </a:lstStyle>
          <a:p>
            <a:pPr/>
            <a:r>
              <a:t>6. Conclusion</a:t>
            </a:r>
          </a:p>
        </p:txBody>
      </p:sp>
      <p:sp>
        <p:nvSpPr>
          <p:cNvPr id="145" name="In this project, we have gone through the process of identifying the business problem, specifying the data required, extracting and preparing the data, performing the machine learning by utilizing k-means clustering and providing recommendation to the stakeholder."/>
          <p:cNvSpPr txBox="1"/>
          <p:nvPr>
            <p:ph type="body" idx="1"/>
          </p:nvPr>
        </p:nvSpPr>
        <p:spPr>
          <a:xfrm>
            <a:off x="952500" y="2095500"/>
            <a:ext cx="11099800" cy="6286500"/>
          </a:xfrm>
          <a:prstGeom prst="rect">
            <a:avLst/>
          </a:prstGeom>
        </p:spPr>
        <p:txBody>
          <a:bodyPr/>
          <a:lstStyle/>
          <a:p>
            <a:pPr marL="144378" indent="-144378" defTabSz="457200">
              <a:spcBef>
                <a:spcPts val="0"/>
              </a:spcBef>
              <a:defRPr sz="2100">
                <a:latin typeface="Arial"/>
                <a:ea typeface="Arial"/>
                <a:cs typeface="Arial"/>
                <a:sym typeface="Arial"/>
              </a:defRPr>
            </a:pPr>
            <a:r>
              <a:t>In this project, we have gone through the process of identifying the business problem, specifying the data required, extracting and preparing the data, performing the machine learning by utilizing k-means clustering and providing recommendation to the stakeholder. </a:t>
            </a:r>
          </a:p>
          <a:p>
            <a:pPr marL="144378" indent="-144378" defTabSz="457200">
              <a:spcBef>
                <a:spcPts val="0"/>
              </a:spcBef>
              <a:defRPr sz="1200">
                <a:solidFill>
                  <a:srgbClr val="000000"/>
                </a:solidFill>
                <a:latin typeface="Arial"/>
                <a:ea typeface="Arial"/>
                <a:cs typeface="Arial"/>
                <a:sym typeface="Arial"/>
              </a:defRPr>
            </a:pPr>
          </a:p>
          <a:p>
            <a:pPr marL="252663" indent="-252663" defTabSz="457200">
              <a:spcBef>
                <a:spcPts val="0"/>
              </a:spcBef>
              <a:defRPr sz="2100">
                <a:latin typeface="Arial"/>
                <a:ea typeface="Arial"/>
                <a:cs typeface="Arial"/>
                <a:sym typeface="Arial"/>
              </a:defRPr>
            </a:pPr>
          </a:p>
          <a:p>
            <a:pPr marL="252663" indent="-252663" defTabSz="457200">
              <a:spcBef>
                <a:spcPts val="0"/>
              </a:spcBef>
              <a:defRPr sz="2100">
                <a:latin typeface="Arial"/>
                <a:ea typeface="Arial"/>
                <a:cs typeface="Arial"/>
                <a:sym typeface="Aria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