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19" name="CAR ACCIDENT SEVERITY"/>
          <p:cNvSpPr txBox="1"/>
          <p:nvPr>
            <p:ph type="ctrTitle"/>
          </p:nvPr>
        </p:nvSpPr>
        <p:spPr>
          <a:prstGeom prst="rect">
            <a:avLst/>
          </a:prstGeom>
        </p:spPr>
        <p:txBody>
          <a:bodyPr/>
          <a:lstStyle/>
          <a:p>
            <a:pPr/>
            <a:r>
              <a:t>CAR ACCIDENT SEVERITY</a:t>
            </a:r>
          </a:p>
        </p:txBody>
      </p:sp>
      <p:sp>
        <p:nvSpPr>
          <p:cNvPr id="120" name="Ajeesh Sunny"/>
          <p:cNvSpPr txBox="1"/>
          <p:nvPr>
            <p:ph type="subTitle" sz="quarter" idx="1"/>
          </p:nvPr>
        </p:nvSpPr>
        <p:spPr>
          <a:prstGeom prst="rect">
            <a:avLst/>
          </a:prstGeom>
        </p:spPr>
        <p:txBody>
          <a:bodyPr/>
          <a:lstStyle>
            <a:lvl1pPr>
              <a:defRPr sz="2400">
                <a:effectLst>
                  <a:outerShdw sx="100000" sy="100000" kx="0" ky="0" algn="b" rotWithShape="0" blurRad="25400" dist="23998" dir="2700000">
                    <a:srgbClr val="000000">
                      <a:alpha val="31034"/>
                    </a:srgbClr>
                  </a:outerShdw>
                </a:effectLst>
              </a:defRPr>
            </a:lvl1pPr>
          </a:lstStyle>
          <a:p>
            <a:pPr/>
            <a:r>
              <a:t>Ajeesh Sunny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57" name="Title"/>
          <p:cNvSpPr txBox="1"/>
          <p:nvPr>
            <p:ph type="title"/>
          </p:nvPr>
        </p:nvSpPr>
        <p:spPr>
          <a:prstGeom prst="rect">
            <a:avLst/>
          </a:prstGeom>
        </p:spPr>
        <p:txBody>
          <a:bodyPr/>
          <a:lstStyle/>
          <a:p>
            <a:pPr/>
          </a:p>
        </p:txBody>
      </p:sp>
      <p:sp>
        <p:nvSpPr>
          <p:cNvPr id="158" name="Text"/>
          <p:cNvSpPr txBox="1"/>
          <p:nvPr/>
        </p:nvSpPr>
        <p:spPr>
          <a:xfrm>
            <a:off x="6947709" y="6995712"/>
            <a:ext cx="127001" cy="13911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1150">
                <a:solidFill>
                  <a:srgbClr val="000000"/>
                </a:solidFill>
                <a:latin typeface="Arial"/>
                <a:ea typeface="Arial"/>
                <a:cs typeface="Arial"/>
                <a:sym typeface="Arial"/>
              </a:defRPr>
            </a:pPr>
          </a:p>
          <a:p>
            <a:pPr algn="l" defTabSz="457200">
              <a:defRPr sz="1200">
                <a:solidFill>
                  <a:srgbClr val="000000"/>
                </a:solidFill>
                <a:latin typeface="Arial"/>
                <a:ea typeface="Arial"/>
                <a:cs typeface="Arial"/>
                <a:sym typeface="Arial"/>
              </a:defRPr>
            </a:pPr>
          </a:p>
          <a:p>
            <a:pPr algn="l" defTabSz="457200">
              <a:defRPr sz="2100">
                <a:latin typeface="Arial"/>
                <a:ea typeface="Arial"/>
                <a:cs typeface="Arial"/>
                <a:sym typeface="Arial"/>
              </a:defRPr>
            </a:pPr>
          </a:p>
          <a:p>
            <a:pPr algn="l" defTabSz="457200">
              <a:defRPr b="1" sz="1700">
                <a:latin typeface="Arial"/>
                <a:ea typeface="Arial"/>
                <a:cs typeface="Arial"/>
                <a:sym typeface="Arial"/>
              </a:defRPr>
            </a:pPr>
            <a:endParaRPr b="0"/>
          </a:p>
          <a:p>
            <a:pPr algn="l" defTabSz="457200">
              <a:defRPr b="1" sz="1400">
                <a:solidFill>
                  <a:srgbClr val="000000"/>
                </a:solidFill>
                <a:latin typeface="Arial"/>
                <a:ea typeface="Arial"/>
                <a:cs typeface="Arial"/>
                <a:sym typeface="Arial"/>
              </a:defRPr>
            </a:pPr>
            <a:endParaRPr b="0"/>
          </a:p>
        </p:txBody>
      </p:sp>
      <p:sp>
        <p:nvSpPr>
          <p:cNvPr id="159" name="Relationship between weather condition and severity of accident:"/>
          <p:cNvSpPr txBox="1"/>
          <p:nvPr/>
        </p:nvSpPr>
        <p:spPr>
          <a:xfrm>
            <a:off x="527050" y="493312"/>
            <a:ext cx="8297875" cy="10072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100">
                <a:latin typeface="Arial"/>
                <a:ea typeface="Arial"/>
                <a:cs typeface="Arial"/>
                <a:sym typeface="Arial"/>
              </a:defRPr>
            </a:pPr>
          </a:p>
          <a:p>
            <a:pPr algn="l" defTabSz="457200">
              <a:defRPr sz="2100">
                <a:latin typeface="Arial"/>
                <a:ea typeface="Arial"/>
                <a:cs typeface="Arial"/>
                <a:sym typeface="Arial"/>
              </a:defRPr>
            </a:pPr>
            <a:r>
              <a:t>      Relationship between weather condition and severity of accident: </a:t>
            </a:r>
          </a:p>
        </p:txBody>
      </p:sp>
      <p:sp>
        <p:nvSpPr>
          <p:cNvPr id="160" name="Relationship between address type and severity of accident:"/>
          <p:cNvSpPr txBox="1"/>
          <p:nvPr/>
        </p:nvSpPr>
        <p:spPr>
          <a:xfrm>
            <a:off x="414036" y="5610978"/>
            <a:ext cx="7882590" cy="6533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100">
                <a:latin typeface="Arial"/>
                <a:ea typeface="Arial"/>
                <a:cs typeface="Arial"/>
                <a:sym typeface="Arial"/>
              </a:defRPr>
            </a:lvl1pPr>
          </a:lstStyle>
          <a:p>
            <a:pPr/>
            <a:r>
              <a:t>        Relationship between address type and severity of accident: </a:t>
            </a:r>
          </a:p>
        </p:txBody>
      </p:sp>
      <p:sp>
        <p:nvSpPr>
          <p:cNvPr id="161" name="Text"/>
          <p:cNvSpPr txBox="1"/>
          <p:nvPr/>
        </p:nvSpPr>
        <p:spPr>
          <a:xfrm>
            <a:off x="4181118" y="7202633"/>
            <a:ext cx="603425" cy="397676"/>
          </a:xfrm>
          <a:prstGeom prst="rect">
            <a:avLst/>
          </a:prstGeom>
          <a:ln w="12700">
            <a:miter lim="400000"/>
          </a:ln>
        </p:spPr>
        <p:txBody>
          <a:bodyPr wrap="none" lIns="50800" tIns="50800" rIns="50800" bIns="50800" anchor="ctr">
            <a:spAutoFit/>
          </a:bodyPr>
          <a:lstStyle/>
          <a:p>
            <a:pPr algn="l" defTabSz="457200">
              <a:defRPr sz="2100">
                <a:latin typeface="Arial"/>
                <a:ea typeface="Arial"/>
                <a:cs typeface="Arial"/>
                <a:sym typeface="Arial"/>
              </a:defRPr>
            </a:pPr>
          </a:p>
        </p:txBody>
      </p:sp>
      <p:pic>
        <p:nvPicPr>
          <p:cNvPr id="162" name="Image" descr="Image"/>
          <p:cNvPicPr>
            <a:picLocks noChangeAspect="1"/>
          </p:cNvPicPr>
          <p:nvPr/>
        </p:nvPicPr>
        <p:blipFill>
          <a:blip r:embed="rId2">
            <a:extLst/>
          </a:blip>
          <a:stretch>
            <a:fillRect/>
          </a:stretch>
        </p:blipFill>
        <p:spPr>
          <a:xfrm>
            <a:off x="2000250" y="6109682"/>
            <a:ext cx="5943600" cy="2583577"/>
          </a:xfrm>
          <a:prstGeom prst="rect">
            <a:avLst/>
          </a:prstGeom>
          <a:ln w="25400">
            <a:miter lim="400000"/>
          </a:ln>
          <a:effectLst>
            <a:outerShdw sx="100000" sy="100000" kx="0" ky="0" algn="b" rotWithShape="0" blurRad="38100" dist="38100" dir="2700000">
              <a:srgbClr val="000000">
                <a:alpha val="25000"/>
              </a:srgbClr>
            </a:outerShdw>
          </a:effectLst>
        </p:spPr>
      </p:pic>
      <p:pic>
        <p:nvPicPr>
          <p:cNvPr id="163" name="severity code vs WEATHER.png" descr="severity code vs WEATHER.png"/>
          <p:cNvPicPr>
            <a:picLocks noChangeAspect="1"/>
          </p:cNvPicPr>
          <p:nvPr/>
        </p:nvPicPr>
        <p:blipFill>
          <a:blip r:embed="rId3">
            <a:extLst/>
          </a:blip>
          <a:stretch>
            <a:fillRect/>
          </a:stretch>
        </p:blipFill>
        <p:spPr>
          <a:xfrm>
            <a:off x="2311400" y="1333500"/>
            <a:ext cx="5118100" cy="42799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65" name="3.2 Feature Engineering"/>
          <p:cNvSpPr txBox="1"/>
          <p:nvPr>
            <p:ph type="title"/>
          </p:nvPr>
        </p:nvSpPr>
        <p:spPr>
          <a:xfrm>
            <a:off x="838200" y="412750"/>
            <a:ext cx="11099800" cy="2120900"/>
          </a:xfrm>
          <a:prstGeom prst="rect">
            <a:avLst/>
          </a:prstGeom>
        </p:spPr>
        <p:txBody>
          <a:bodyPr/>
          <a:lstStyle>
            <a:lvl1pPr algn="l" defTabSz="457200">
              <a:defRPr sz="5300">
                <a:latin typeface="Arial"/>
                <a:ea typeface="Arial"/>
                <a:cs typeface="Arial"/>
                <a:sym typeface="Arial"/>
              </a:defRPr>
            </a:lvl1pPr>
          </a:lstStyle>
          <a:p>
            <a:pPr/>
            <a:r>
              <a:t>3.2 Feature Engineering</a:t>
            </a:r>
          </a:p>
        </p:txBody>
      </p:sp>
      <p:sp>
        <p:nvSpPr>
          <p:cNvPr id="166" name="I used One Hot encoding for the Categorical variables, like ADDRTYPE, COLLISIONTYPE, WEATHER, ROADCOND, LIGHTCOND…"/>
          <p:cNvSpPr txBox="1"/>
          <p:nvPr/>
        </p:nvSpPr>
        <p:spPr>
          <a:xfrm>
            <a:off x="143081" y="3401197"/>
            <a:ext cx="12909138" cy="26083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44378" indent="-144378" algn="l" defTabSz="457200">
              <a:buSzPct val="75000"/>
              <a:buChar char="•"/>
              <a:defRPr b="1" sz="1900">
                <a:latin typeface="Arial"/>
                <a:ea typeface="Arial"/>
                <a:cs typeface="Arial"/>
                <a:sym typeface="Arial"/>
              </a:defRPr>
            </a:pPr>
            <a:r>
              <a:rPr b="0"/>
              <a:t>I used One Hot encoding for the Categorical variables, like ADDRTYPE, COLLISIONTYPE, WEATHER, ROADCOND, LIGHTCOND</a:t>
            </a:r>
            <a:endParaRPr b="0"/>
          </a:p>
          <a:p>
            <a:pPr marL="144378" indent="-144378" algn="l" defTabSz="457200">
              <a:buSzPct val="75000"/>
              <a:buChar char="•"/>
              <a:defRPr b="1" sz="1900">
                <a:latin typeface="Arial"/>
                <a:ea typeface="Arial"/>
                <a:cs typeface="Arial"/>
                <a:sym typeface="Arial"/>
              </a:defRPr>
            </a:pPr>
            <a:r>
              <a:rPr b="0"/>
              <a:t>Out of 5 categorial variables I have created 36 new variables, using one hot encoding technique.</a:t>
            </a:r>
            <a:endParaRPr b="0"/>
          </a:p>
          <a:p>
            <a:pPr marL="144378" indent="-144378" algn="l" defTabSz="457200">
              <a:buSzPct val="75000"/>
              <a:buChar char="•"/>
              <a:defRPr b="1" sz="1900">
                <a:latin typeface="Arial"/>
                <a:ea typeface="Arial"/>
                <a:cs typeface="Arial"/>
                <a:sym typeface="Arial"/>
              </a:defRPr>
            </a:pPr>
            <a:r>
              <a:rPr b="0"/>
              <a:t>All the Integer variables are kept same, they are SEVERITYCODE, PERSONCOUNT, VEHCOUNT, UNDERINFL.</a:t>
            </a:r>
            <a:endParaRPr b="0"/>
          </a:p>
          <a:p>
            <a:pPr marL="144378" indent="-144378" algn="l" defTabSz="457200">
              <a:buSzPct val="75000"/>
              <a:buChar char="•"/>
              <a:defRPr b="1" sz="1900">
                <a:latin typeface="Arial"/>
                <a:ea typeface="Arial"/>
                <a:cs typeface="Arial"/>
                <a:sym typeface="Arial"/>
              </a:defRPr>
            </a:pPr>
            <a:r>
              <a:rPr b="0"/>
              <a:t>There was only 1 date variable in the dataset which is INCDTTM(incident date and time). </a:t>
            </a:r>
            <a:endParaRPr b="0"/>
          </a:p>
          <a:p>
            <a:pPr marL="144378" indent="-144378" algn="l" defTabSz="457200">
              <a:buSzPct val="75000"/>
              <a:buChar char="•"/>
              <a:defRPr b="1" sz="1900">
                <a:latin typeface="Arial"/>
                <a:ea typeface="Arial"/>
                <a:cs typeface="Arial"/>
                <a:sym typeface="Arial"/>
              </a:defRPr>
            </a:pPr>
            <a:r>
              <a:rPr b="0"/>
              <a:t>From this variable we created Year, Month, Day, Hours, Minutes, Day of week, Morning or night. </a:t>
            </a:r>
            <a:endParaRPr b="0"/>
          </a:p>
          <a:p>
            <a:pPr marL="144378" indent="-144378" algn="l" defTabSz="457200">
              <a:buSzPct val="75000"/>
              <a:buChar char="•"/>
              <a:defRPr b="1" sz="1900">
                <a:latin typeface="Arial"/>
                <a:ea typeface="Arial"/>
                <a:cs typeface="Arial"/>
                <a:sym typeface="Arial"/>
              </a:defRPr>
            </a:pPr>
            <a:r>
              <a:rPr b="0"/>
              <a:t>Engineered  7 variables from date variable.</a:t>
            </a:r>
            <a:endParaRPr b="0"/>
          </a:p>
          <a:p>
            <a:pPr marL="144378" indent="-144378" algn="l" defTabSz="457200">
              <a:buSzPct val="75000"/>
              <a:buChar char="•"/>
              <a:defRPr b="1" sz="1900">
                <a:latin typeface="Arial"/>
                <a:ea typeface="Arial"/>
                <a:cs typeface="Arial"/>
                <a:sym typeface="Arial"/>
              </a:defRPr>
            </a:pPr>
            <a:r>
              <a:rPr b="0"/>
              <a:t>Then I concat all the categorical, integer and date variables into one dataset for machine learning. </a:t>
            </a:r>
            <a:endParaRPr b="0"/>
          </a:p>
          <a:p>
            <a:pPr marL="144378" indent="-144378" algn="l" defTabSz="457200">
              <a:buSzPct val="75000"/>
              <a:buChar char="•"/>
              <a:defRPr b="1" sz="1900">
                <a:latin typeface="Arial"/>
                <a:ea typeface="Arial"/>
                <a:cs typeface="Arial"/>
                <a:sym typeface="Arial"/>
              </a:defRPr>
            </a:pPr>
            <a:r>
              <a:rPr b="0"/>
              <a:t>Total we have 46 variables and 180067 rows.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68" name="3.3 Feature Selection"/>
          <p:cNvSpPr txBox="1"/>
          <p:nvPr>
            <p:ph type="title"/>
          </p:nvPr>
        </p:nvSpPr>
        <p:spPr>
          <a:prstGeom prst="rect">
            <a:avLst/>
          </a:prstGeom>
        </p:spPr>
        <p:txBody>
          <a:bodyPr/>
          <a:lstStyle>
            <a:lvl1pPr defTabSz="457200">
              <a:defRPr sz="4700">
                <a:latin typeface="Arial"/>
                <a:ea typeface="Arial"/>
                <a:cs typeface="Arial"/>
                <a:sym typeface="Arial"/>
              </a:defRPr>
            </a:lvl1pPr>
          </a:lstStyle>
          <a:p>
            <a:pPr/>
            <a:r>
              <a:t>3.3 Feature Selection</a:t>
            </a:r>
          </a:p>
        </p:txBody>
      </p:sp>
      <p:sp>
        <p:nvSpPr>
          <p:cNvPr id="169" name="Body"/>
          <p:cNvSpPr txBox="1"/>
          <p:nvPr>
            <p:ph type="body" idx="1"/>
          </p:nvPr>
        </p:nvSpPr>
        <p:spPr>
          <a:xfrm>
            <a:off x="952500" y="2597150"/>
            <a:ext cx="11099800" cy="6286500"/>
          </a:xfrm>
          <a:prstGeom prst="rect">
            <a:avLst/>
          </a:prstGeom>
        </p:spPr>
        <p:txBody>
          <a:bodyPr/>
          <a:lstStyle/>
          <a:p>
            <a:pPr/>
          </a:p>
        </p:txBody>
      </p:sp>
      <p:graphicFrame>
        <p:nvGraphicFramePr>
          <p:cNvPr id="170" name="Table"/>
          <p:cNvGraphicFramePr/>
          <p:nvPr/>
        </p:nvGraphicFramePr>
        <p:xfrm>
          <a:off x="1881708" y="3098800"/>
          <a:ext cx="9244559" cy="4242340"/>
        </p:xfrm>
        <a:graphic xmlns:a="http://schemas.openxmlformats.org/drawingml/2006/main">
          <a:graphicData uri="http://schemas.openxmlformats.org/drawingml/2006/table">
            <a:tbl>
              <a:tblPr firstCol="0" firstRow="1" lastCol="0" lastRow="0" bandCol="0" bandRow="1" rtl="0">
                <a:tableStyleId>{EEE7283C-3CF3-47DC-8721-378D4A62B228}</a:tableStyleId>
              </a:tblPr>
              <a:tblGrid>
                <a:gridCol w="3122794"/>
                <a:gridCol w="6118588"/>
              </a:tblGrid>
              <a:tr h="450890">
                <a:tc>
                  <a:txBody>
                    <a:bodyPr/>
                    <a:lstStyle/>
                    <a:p>
                      <a:pPr algn="l" defTabSz="457200">
                        <a:defRPr>
                          <a:solidFill>
                            <a:srgbClr val="000000"/>
                          </a:solidFill>
                        </a:defRPr>
                      </a:pPr>
                      <a:r>
                        <a:rPr b="1" sz="1000">
                          <a:solidFill>
                            <a:srgbClr val="FFFFFF"/>
                          </a:solidFill>
                          <a:latin typeface="Helvetica Neue"/>
                          <a:ea typeface="Helvetica Neue"/>
                          <a:cs typeface="Helvetica Neue"/>
                          <a:sym typeface="Helvetica Neue"/>
                        </a:rPr>
                        <a:t>Feature Variables</a:t>
                      </a:r>
                    </a:p>
                  </a:txBody>
                  <a:tcPr marL="50800" marR="50800" marT="50800" marB="50800" anchor="t" anchorCtr="0" horzOverflow="overflow">
                    <a:lnL w="3175">
                      <a:solidFill>
                        <a:srgbClr val="000000"/>
                      </a:solidFill>
                      <a:miter lim="400000"/>
                    </a:lnL>
                    <a:lnT w="3175">
                      <a:solidFill>
                        <a:srgbClr val="000000"/>
                      </a:solidFill>
                      <a:miter lim="400000"/>
                    </a:lnT>
                    <a:lnB w="3175">
                      <a:solidFill>
                        <a:srgbClr val="000000"/>
                      </a:solidFill>
                      <a:miter lim="400000"/>
                    </a:lnB>
                    <a:solidFill>
                      <a:srgbClr val="017101"/>
                    </a:solidFill>
                  </a:tcPr>
                </a:tc>
                <a:tc>
                  <a:txBody>
                    <a:bodyPr/>
                    <a:lstStyle/>
                    <a:p>
                      <a:pPr algn="l" defTabSz="457200">
                        <a:defRPr>
                          <a:solidFill>
                            <a:srgbClr val="000000"/>
                          </a:solidFill>
                        </a:defRPr>
                      </a:pPr>
                      <a:r>
                        <a:rPr b="1" sz="1000">
                          <a:solidFill>
                            <a:srgbClr val="FFFFFF"/>
                          </a:solidFill>
                          <a:latin typeface="Helvetica Neue"/>
                          <a:ea typeface="Helvetica Neue"/>
                          <a:cs typeface="Helvetica Neue"/>
                          <a:sym typeface="Helvetica Neue"/>
                        </a:rPr>
                        <a:t>Description</a:t>
                      </a:r>
                    </a:p>
                  </a:txBody>
                  <a:tcPr marL="50800" marR="50800" marT="50800" marB="50800" anchor="t" anchorCtr="0" horzOverflow="overflow">
                    <a:lnR w="3175">
                      <a:solidFill>
                        <a:srgbClr val="000000"/>
                      </a:solidFill>
                      <a:miter lim="400000"/>
                    </a:lnR>
                    <a:lnT w="3175">
                      <a:solidFill>
                        <a:srgbClr val="000000"/>
                      </a:solidFill>
                      <a:miter lim="400000"/>
                    </a:lnT>
                    <a:lnB w="3175">
                      <a:solidFill>
                        <a:srgbClr val="000000"/>
                      </a:solidFill>
                      <a:miter lim="400000"/>
                    </a:lnB>
                    <a:solidFill>
                      <a:srgbClr val="017101"/>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ADDRTYPE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algn="l" defTabSz="457200">
                        <a:defRPr>
                          <a:solidFill>
                            <a:srgbClr val="000000"/>
                          </a:solidFill>
                        </a:defRPr>
                      </a:pPr>
                      <a:r>
                        <a:rPr sz="1100">
                          <a:latin typeface="Arial"/>
                          <a:ea typeface="Arial"/>
                          <a:cs typeface="Arial"/>
                          <a:sym typeface="Arial"/>
                        </a:rPr>
                        <a:t>Collision address type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COLLISIONTYPE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Collision type</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WEATHER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A description of the weather conditions during the time of the collision.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ROADCOND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The condition of the road during the collision. </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LIGHTCOND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The light conditions during the collision.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PERSONCOUNT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The total number of people involved in the collision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r h="450890">
                <a:tc>
                  <a:txBody>
                    <a:bodyPr/>
                    <a:lstStyle/>
                    <a:p>
                      <a:pPr algn="l" defTabSz="457200">
                        <a:defRPr>
                          <a:solidFill>
                            <a:srgbClr val="000000"/>
                          </a:solidFill>
                        </a:defRPr>
                      </a:pPr>
                      <a:r>
                        <a:rPr sz="1000">
                          <a:latin typeface="Helvetica Neue"/>
                          <a:ea typeface="Helvetica Neue"/>
                          <a:cs typeface="Helvetica Neue"/>
                          <a:sym typeface="Helvetica Neue"/>
                        </a:rPr>
                        <a:t>VEHCOUNT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The number of vehicles involved in the collision.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FFFFFF"/>
                    </a:solidFill>
                  </a:tcPr>
                </a:tc>
              </a:tr>
              <a:tr h="632041">
                <a:tc>
                  <a:txBody>
                    <a:bodyPr/>
                    <a:lstStyle/>
                    <a:p>
                      <a:pPr algn="l" defTabSz="457200">
                        <a:defRPr>
                          <a:solidFill>
                            <a:srgbClr val="000000"/>
                          </a:solidFill>
                        </a:defRPr>
                      </a:pPr>
                      <a:r>
                        <a:rPr sz="1000">
                          <a:latin typeface="Helvetica Neue"/>
                          <a:ea typeface="Helvetica Neue"/>
                          <a:cs typeface="Helvetica Neue"/>
                          <a:sym typeface="Helvetica Neue"/>
                        </a:rPr>
                        <a:t>UNDERINFL</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c>
                  <a:txBody>
                    <a:bodyPr/>
                    <a:lstStyle/>
                    <a:p>
                      <a:pPr algn="l" defTabSz="457200">
                        <a:defRPr sz="1100">
                          <a:solidFill>
                            <a:srgbClr val="000000"/>
                          </a:solidFill>
                          <a:latin typeface="Arial"/>
                          <a:ea typeface="Arial"/>
                          <a:cs typeface="Arial"/>
                          <a:sym typeface="Arial"/>
                        </a:defRPr>
                      </a:pPr>
                      <a:r>
                        <a:rPr>
                          <a:uFill>
                            <a:solidFill>
                              <a:srgbClr val="000000"/>
                            </a:solidFill>
                          </a:uFill>
                        </a:rPr>
                        <a:t>Whether or not a driver involved was under the influence of drugs or alcohol.</a:t>
                      </a:r>
                      <a:endParaRPr>
                        <a:uFill>
                          <a:solidFill>
                            <a:srgbClr val="000000"/>
                          </a:solidFill>
                        </a:uFill>
                      </a:endParaR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FEFEF"/>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72" name="3.2Machine Learning Model Selection"/>
          <p:cNvSpPr txBox="1"/>
          <p:nvPr>
            <p:ph type="title"/>
          </p:nvPr>
        </p:nvSpPr>
        <p:spPr>
          <a:prstGeom prst="rect">
            <a:avLst/>
          </a:prstGeom>
        </p:spPr>
        <p:txBody>
          <a:bodyPr/>
          <a:lstStyle/>
          <a:p>
            <a:pPr algn="l" defTabSz="457200">
              <a:defRPr b="1" sz="1300">
                <a:solidFill>
                  <a:srgbClr val="000000"/>
                </a:solidFill>
                <a:latin typeface="Arial"/>
                <a:ea typeface="Arial"/>
                <a:cs typeface="Arial"/>
                <a:sym typeface="Arial"/>
              </a:defRPr>
            </a:pPr>
            <a:endParaRPr b="0"/>
          </a:p>
          <a:p>
            <a:pPr defTabSz="457200">
              <a:defRPr sz="3300">
                <a:latin typeface="Arial"/>
                <a:ea typeface="Arial"/>
                <a:cs typeface="Arial"/>
                <a:sym typeface="Arial"/>
              </a:defRPr>
            </a:pPr>
            <a:r>
              <a:t>3.2Machine Learning Model Selection </a:t>
            </a:r>
          </a:p>
        </p:txBody>
      </p:sp>
      <p:sp>
        <p:nvSpPr>
          <p:cNvPr id="173" name="The model is trained on the feature attributes of dataset to predict the severity of the accident.…"/>
          <p:cNvSpPr txBox="1"/>
          <p:nvPr>
            <p:ph type="body" idx="1"/>
          </p:nvPr>
        </p:nvSpPr>
        <p:spPr>
          <a:prstGeom prst="rect">
            <a:avLst/>
          </a:prstGeom>
        </p:spPr>
        <p:txBody>
          <a:bodyPr/>
          <a:lstStyle/>
          <a:p>
            <a:pPr marL="300789" indent="-300789" defTabSz="457200">
              <a:spcBef>
                <a:spcPts val="0"/>
              </a:spcBef>
              <a:defRPr sz="2500">
                <a:latin typeface="Arial"/>
                <a:ea typeface="Arial"/>
                <a:cs typeface="Arial"/>
                <a:sym typeface="Arial"/>
              </a:defRPr>
            </a:pPr>
            <a:r>
              <a:t>The model is trained on the feature attributes of dataset to predict the severity of the accident.</a:t>
            </a:r>
          </a:p>
          <a:p>
            <a:pPr marL="300789" indent="-300789" defTabSz="457200">
              <a:spcBef>
                <a:spcPts val="0"/>
              </a:spcBef>
              <a:defRPr sz="2500">
                <a:latin typeface="Arial"/>
                <a:ea typeface="Arial"/>
                <a:cs typeface="Arial"/>
                <a:sym typeface="Arial"/>
              </a:defRPr>
            </a:pPr>
            <a:r>
              <a:t>Feature set must be first divided into training set(80%) to train the models and test set(20%) to test the models.</a:t>
            </a:r>
          </a:p>
          <a:p>
            <a:pPr marL="300789" indent="-300789" defTabSz="457200">
              <a:spcBef>
                <a:spcPts val="0"/>
              </a:spcBef>
              <a:defRPr sz="2500">
                <a:latin typeface="Arial"/>
                <a:ea typeface="Arial"/>
                <a:cs typeface="Arial"/>
                <a:sym typeface="Arial"/>
              </a:defRPr>
            </a:pPr>
            <a:r>
              <a:t>The machine learning models used are Logistic Regression,k-Nearest Neighbor ,SVM and Random forest.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75" name="4.Results and Evaluations"/>
          <p:cNvSpPr txBox="1"/>
          <p:nvPr>
            <p:ph type="title"/>
          </p:nvPr>
        </p:nvSpPr>
        <p:spPr>
          <a:prstGeom prst="rect">
            <a:avLst/>
          </a:prstGeom>
        </p:spPr>
        <p:txBody>
          <a:bodyPr/>
          <a:lstStyle>
            <a:lvl1pPr defTabSz="457200">
              <a:defRPr sz="4000">
                <a:latin typeface="Calibri Light"/>
                <a:ea typeface="Calibri Light"/>
                <a:cs typeface="Calibri Light"/>
                <a:sym typeface="Calibri Light"/>
              </a:defRPr>
            </a:lvl1pPr>
          </a:lstStyle>
          <a:p>
            <a:pPr>
              <a:defRPr>
                <a:latin typeface="Arial"/>
                <a:ea typeface="Arial"/>
                <a:cs typeface="Arial"/>
                <a:sym typeface="Arial"/>
              </a:defRPr>
            </a:pPr>
            <a:r>
              <a:rPr>
                <a:latin typeface="Calibri Light"/>
                <a:ea typeface="Calibri Light"/>
                <a:cs typeface="Calibri Light"/>
                <a:sym typeface="Calibri Light"/>
              </a:rPr>
              <a:t>4.Results and Evaluations</a:t>
            </a:r>
          </a:p>
        </p:txBody>
      </p:sp>
      <p:graphicFrame>
        <p:nvGraphicFramePr>
          <p:cNvPr id="176" name="Table"/>
          <p:cNvGraphicFramePr/>
          <p:nvPr/>
        </p:nvGraphicFramePr>
        <p:xfrm>
          <a:off x="2514600" y="3289300"/>
          <a:ext cx="9314746" cy="3612595"/>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62060"/>
                <a:gridCol w="1862060"/>
                <a:gridCol w="1862060"/>
                <a:gridCol w="1862060"/>
                <a:gridCol w="1862060"/>
              </a:tblGrid>
              <a:tr h="564324">
                <a:tc>
                  <a:txBody>
                    <a:bodyPr/>
                    <a:lstStyle/>
                    <a:p>
                      <a:pPr algn="l" defTabSz="457200">
                        <a:defRPr sz="1000">
                          <a:solidFill>
                            <a:srgbClr val="000000"/>
                          </a:solidFill>
                          <a:latin typeface="Arial"/>
                          <a:ea typeface="Arial"/>
                          <a:cs typeface="Arial"/>
                          <a:sym typeface="Arial"/>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defTabSz="457200">
                        <a:defRPr>
                          <a:solidFill>
                            <a:srgbClr val="000000"/>
                          </a:solidFill>
                        </a:defRPr>
                      </a:pPr>
                      <a:r>
                        <a:rPr b="1" sz="1200">
                          <a:latin typeface="Arial"/>
                          <a:ea typeface="Arial"/>
                          <a:cs typeface="Arial"/>
                          <a:sym typeface="Arial"/>
                        </a:rPr>
                        <a:t>Logistic</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defTabSz="457200">
                        <a:defRPr>
                          <a:solidFill>
                            <a:srgbClr val="000000"/>
                          </a:solidFill>
                        </a:defRPr>
                      </a:pPr>
                      <a:r>
                        <a:rPr b="1" sz="1200">
                          <a:latin typeface="Arial"/>
                          <a:ea typeface="Arial"/>
                          <a:cs typeface="Arial"/>
                          <a:sym typeface="Arial"/>
                        </a:rPr>
                        <a:t>SVM</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defTabSz="457200">
                        <a:defRPr>
                          <a:solidFill>
                            <a:srgbClr val="000000"/>
                          </a:solidFill>
                        </a:defRPr>
                      </a:pPr>
                      <a:r>
                        <a:rPr b="1" sz="1200">
                          <a:latin typeface="Arial"/>
                          <a:ea typeface="Arial"/>
                          <a:cs typeface="Arial"/>
                          <a:sym typeface="Arial"/>
                        </a:rPr>
                        <a:t>Random Forest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defTabSz="457200">
                        <a:defRPr>
                          <a:solidFill>
                            <a:srgbClr val="000000"/>
                          </a:solidFill>
                        </a:defRPr>
                      </a:pPr>
                      <a:r>
                        <a:rPr b="1" sz="1200">
                          <a:latin typeface="Arial"/>
                          <a:ea typeface="Arial"/>
                          <a:cs typeface="Arial"/>
                          <a:sym typeface="Arial"/>
                        </a:rPr>
                        <a:t>k-Nearest Neighbors</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r>
              <a:tr h="786528">
                <a:tc>
                  <a:txBody>
                    <a:bodyPr/>
                    <a:lstStyle/>
                    <a:p>
                      <a:pPr algn="l" defTabSz="457200">
                        <a:defRPr>
                          <a:solidFill>
                            <a:srgbClr val="000000"/>
                          </a:solidFill>
                        </a:defRPr>
                      </a:pPr>
                      <a:r>
                        <a:rPr b="1" sz="1100">
                          <a:latin typeface="Arial"/>
                          <a:ea typeface="Arial"/>
                          <a:cs typeface="Arial"/>
                          <a:sym typeface="Arial"/>
                        </a:rPr>
                        <a:t>Accuracy</a:t>
                      </a:r>
                    </a:p>
                  </a:txBody>
                  <a:tcPr marL="50800" marR="50800" marT="50800" marB="50800" anchor="t" anchorCtr="0" horzOverflow="overflow">
                    <a:lnL w="4445">
                      <a:solidFill>
                        <a:srgbClr val="000000"/>
                      </a:solidFill>
                      <a:miter lim="400000"/>
                    </a:lnL>
                    <a:lnR>
                      <a:solidFill>
                        <a:srgbClr val="000000"/>
                      </a:solidFill>
                      <a:miter lim="400000"/>
                    </a:lnR>
                    <a:lnT>
                      <a:solidFill>
                        <a:srgbClr val="000000"/>
                      </a:solidFill>
                      <a:miter lim="400000"/>
                    </a:lnT>
                    <a:lnB w="4445">
                      <a:solidFill>
                        <a:srgbClr val="000000"/>
                      </a:solidFill>
                      <a:miter lim="400000"/>
                    </a:lnB>
                    <a:solidFill>
                      <a:srgbClr val="DCDCDC"/>
                    </a:solidFill>
                  </a:tcPr>
                </a:tc>
                <a:tc>
                  <a:txBody>
                    <a:bodyPr/>
                    <a:lstStyle/>
                    <a:p>
                      <a:pPr defTabSz="457200">
                        <a:defRPr>
                          <a:solidFill>
                            <a:srgbClr val="000000"/>
                          </a:solidFill>
                        </a:defRPr>
                      </a:pPr>
                      <a:r>
                        <a:rPr sz="1000">
                          <a:latin typeface="Arial"/>
                          <a:ea typeface="Arial"/>
                          <a:cs typeface="Arial"/>
                          <a:sym typeface="Arial"/>
                        </a:rPr>
                        <a:t>75</a:t>
                      </a:r>
                    </a:p>
                  </a:txBody>
                  <a:tcPr marL="50800" marR="50800" marT="50800" marB="50800" anchor="t" anchorCtr="0" horzOverflow="overflow">
                    <a:lnL>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74</a:t>
                      </a:r>
                    </a:p>
                  </a:txBody>
                  <a:tcPr marL="50800" marR="50800" marT="50800" marB="50800" anchor="t" anchorCtr="0"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73</a:t>
                      </a:r>
                    </a:p>
                  </a:txBody>
                  <a:tcPr marL="50800" marR="50800" marT="50800" marB="50800" anchor="t" anchorCtr="0"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69</a:t>
                      </a:r>
                    </a:p>
                  </a:txBody>
                  <a:tcPr marL="50800" marR="50800" marT="50800" marB="50800" anchor="t" anchorCtr="0"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tcPr>
                </a:tc>
              </a:tr>
              <a:tr h="564324">
                <a:tc>
                  <a:txBody>
                    <a:bodyPr/>
                    <a:lstStyle/>
                    <a:p>
                      <a:pPr algn="l" defTabSz="457200">
                        <a:defRPr>
                          <a:solidFill>
                            <a:srgbClr val="000000"/>
                          </a:solidFill>
                        </a:defRPr>
                      </a:pPr>
                      <a:r>
                        <a:rPr b="1" sz="1100">
                          <a:latin typeface="Arial"/>
                          <a:ea typeface="Arial"/>
                          <a:cs typeface="Arial"/>
                          <a:sym typeface="Arial"/>
                        </a:rPr>
                        <a:t>No. of True Positives</a:t>
                      </a:r>
                    </a:p>
                  </a:txBody>
                  <a:tcPr marL="50800" marR="50800" marT="50800" marB="50800" anchor="t" anchorCtr="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defTabSz="457200">
                        <a:defRPr>
                          <a:solidFill>
                            <a:srgbClr val="000000"/>
                          </a:solidFill>
                        </a:defRPr>
                      </a:pPr>
                      <a:r>
                        <a:rPr sz="1000">
                          <a:latin typeface="Arial"/>
                          <a:ea typeface="Arial"/>
                          <a:cs typeface="Arial"/>
                          <a:sym typeface="Arial"/>
                        </a:rPr>
                        <a:t>23764</a:t>
                      </a:r>
                    </a:p>
                  </a:txBody>
                  <a:tcPr marL="50800" marR="50800" marT="50800" marB="50800" anchor="t" anchorCtr="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24711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22139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23670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r>
              <a:tr h="564324">
                <a:tc>
                  <a:txBody>
                    <a:bodyPr/>
                    <a:lstStyle/>
                    <a:p>
                      <a:pPr algn="l" defTabSz="457200">
                        <a:defRPr>
                          <a:solidFill>
                            <a:srgbClr val="000000"/>
                          </a:solidFill>
                        </a:defRPr>
                      </a:pPr>
                      <a:r>
                        <a:rPr b="1" sz="1100">
                          <a:latin typeface="Arial"/>
                          <a:ea typeface="Arial"/>
                          <a:cs typeface="Arial"/>
                          <a:sym typeface="Arial"/>
                        </a:rPr>
                        <a:t>No. of False Positives</a:t>
                      </a:r>
                    </a:p>
                  </a:txBody>
                  <a:tcPr marL="50800" marR="50800" marT="50800" marB="50800" anchor="t" anchorCtr="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defTabSz="457200">
                        <a:defRPr>
                          <a:solidFill>
                            <a:srgbClr val="000000"/>
                          </a:solidFill>
                        </a:defRPr>
                      </a:pPr>
                      <a:r>
                        <a:rPr sz="1000">
                          <a:latin typeface="Arial"/>
                          <a:ea typeface="Arial"/>
                          <a:cs typeface="Arial"/>
                          <a:sym typeface="Arial"/>
                        </a:rPr>
                        <a:t>1256</a:t>
                      </a:r>
                    </a:p>
                  </a:txBody>
                  <a:tcPr marL="50800" marR="50800" marT="50800" marB="50800" anchor="t" anchorCtr="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246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2881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1350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r>
              <a:tr h="564324">
                <a:tc>
                  <a:txBody>
                    <a:bodyPr/>
                    <a:lstStyle/>
                    <a:p>
                      <a:pPr algn="l" defTabSz="457200">
                        <a:defRPr>
                          <a:solidFill>
                            <a:srgbClr val="000000"/>
                          </a:solidFill>
                        </a:defRPr>
                      </a:pPr>
                      <a:r>
                        <a:rPr b="1" sz="1100">
                          <a:latin typeface="Arial"/>
                          <a:ea typeface="Arial"/>
                          <a:cs typeface="Arial"/>
                          <a:sym typeface="Arial"/>
                        </a:rPr>
                        <a:t>No. of False Negatives</a:t>
                      </a:r>
                    </a:p>
                  </a:txBody>
                  <a:tcPr marL="50800" marR="50800" marT="50800" marB="50800" anchor="t" anchorCtr="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defTabSz="457200">
                        <a:defRPr>
                          <a:solidFill>
                            <a:srgbClr val="000000"/>
                          </a:solidFill>
                        </a:defRPr>
                      </a:pPr>
                      <a:r>
                        <a:rPr sz="1000">
                          <a:latin typeface="Arial"/>
                          <a:ea typeface="Arial"/>
                          <a:cs typeface="Arial"/>
                          <a:sym typeface="Arial"/>
                        </a:rPr>
                        <a:t>7736</a:t>
                      </a:r>
                    </a:p>
                  </a:txBody>
                  <a:tcPr marL="50800" marR="50800" marT="50800" marB="50800" anchor="t" anchorCtr="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8968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6656</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defTabSz="457200">
                        <a:defRPr>
                          <a:solidFill>
                            <a:srgbClr val="000000"/>
                          </a:solidFill>
                        </a:defRPr>
                      </a:pPr>
                      <a:r>
                        <a:rPr sz="1000">
                          <a:latin typeface="Arial"/>
                          <a:ea typeface="Arial"/>
                          <a:cs typeface="Arial"/>
                          <a:sym typeface="Arial"/>
                        </a:rPr>
                        <a:t>9674</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r>
              <a:tr h="564324">
                <a:tc>
                  <a:txBody>
                    <a:bodyPr/>
                    <a:lstStyle/>
                    <a:p>
                      <a:pPr algn="l" defTabSz="457200">
                        <a:defRPr>
                          <a:solidFill>
                            <a:srgbClr val="000000"/>
                          </a:solidFill>
                        </a:defRPr>
                      </a:pPr>
                      <a:r>
                        <a:rPr b="1" sz="1100">
                          <a:latin typeface="Arial"/>
                          <a:ea typeface="Arial"/>
                          <a:cs typeface="Arial"/>
                          <a:sym typeface="Arial"/>
                        </a:rPr>
                        <a:t>No. of True Negatives</a:t>
                      </a:r>
                    </a:p>
                  </a:txBody>
                  <a:tcPr marL="50800" marR="50800" marT="50800" marB="50800" anchor="t" anchorCtr="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defTabSz="457200">
                        <a:defRPr>
                          <a:solidFill>
                            <a:srgbClr val="000000"/>
                          </a:solidFill>
                        </a:defRPr>
                      </a:pPr>
                      <a:r>
                        <a:rPr sz="1000">
                          <a:latin typeface="Arial"/>
                          <a:ea typeface="Arial"/>
                          <a:cs typeface="Arial"/>
                          <a:sym typeface="Arial"/>
                        </a:rPr>
                        <a:t>3258</a:t>
                      </a:r>
                    </a:p>
                  </a:txBody>
                  <a:tcPr marL="50800" marR="50800" marT="50800" marB="50800" anchor="t" anchorCtr="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2089</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4338</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c>
                  <a:txBody>
                    <a:bodyPr/>
                    <a:lstStyle/>
                    <a:p>
                      <a:pPr defTabSz="457200">
                        <a:defRPr>
                          <a:solidFill>
                            <a:srgbClr val="000000"/>
                          </a:solidFill>
                        </a:defRPr>
                      </a:pPr>
                      <a:r>
                        <a:rPr sz="1000">
                          <a:latin typeface="Arial"/>
                          <a:ea typeface="Arial"/>
                          <a:cs typeface="Arial"/>
                          <a:sym typeface="Arial"/>
                        </a:rPr>
                        <a:t>1320</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78" name="5.Discussion"/>
          <p:cNvSpPr txBox="1"/>
          <p:nvPr>
            <p:ph type="title"/>
          </p:nvPr>
        </p:nvSpPr>
        <p:spPr>
          <a:xfrm>
            <a:off x="736600" y="412750"/>
            <a:ext cx="11099800" cy="2120900"/>
          </a:xfrm>
          <a:prstGeom prst="rect">
            <a:avLst/>
          </a:prstGeom>
        </p:spPr>
        <p:txBody>
          <a:bodyPr/>
          <a:lstStyle/>
          <a:p>
            <a:pPr defTabSz="457200">
              <a:defRPr sz="5100">
                <a:latin typeface="Arial"/>
                <a:ea typeface="Arial"/>
                <a:cs typeface="Arial"/>
                <a:sym typeface="Arial"/>
              </a:defRPr>
            </a:pPr>
            <a:r>
              <a:t>5.Discussion</a:t>
            </a:r>
          </a:p>
          <a:p>
            <a:pPr algn="l" defTabSz="457200">
              <a:defRPr b="1" sz="1300">
                <a:solidFill>
                  <a:srgbClr val="000000"/>
                </a:solidFill>
                <a:latin typeface="Arial"/>
                <a:ea typeface="Arial"/>
                <a:cs typeface="Arial"/>
                <a:sym typeface="Arial"/>
              </a:defRPr>
            </a:pPr>
          </a:p>
        </p:txBody>
      </p:sp>
      <p:sp>
        <p:nvSpPr>
          <p:cNvPr id="179" name="The dataset is analyzed with the help of visualization and modeling of data.…"/>
          <p:cNvSpPr txBox="1"/>
          <p:nvPr>
            <p:ph type="body" idx="1"/>
          </p:nvPr>
        </p:nvSpPr>
        <p:spPr>
          <a:prstGeom prst="rect">
            <a:avLst/>
          </a:prstGeom>
        </p:spPr>
        <p:txBody>
          <a:bodyPr/>
          <a:lstStyle/>
          <a:p>
            <a:pPr marL="132347" indent="-132347" defTabSz="457200">
              <a:spcBef>
                <a:spcPts val="0"/>
              </a:spcBef>
              <a:defRPr b="1" sz="2400">
                <a:latin typeface="Arial"/>
                <a:ea typeface="Arial"/>
                <a:cs typeface="Arial"/>
                <a:sym typeface="Arial"/>
              </a:defRPr>
            </a:pPr>
            <a:r>
              <a:t> </a:t>
            </a:r>
            <a:r>
              <a:rPr b="0"/>
              <a:t>The dataset is analyzed with the help of visualization and modeling of data.</a:t>
            </a:r>
            <a:endParaRPr b="0"/>
          </a:p>
          <a:p>
            <a:pPr marL="132347" indent="-132347" defTabSz="457200">
              <a:spcBef>
                <a:spcPts val="0"/>
              </a:spcBef>
              <a:defRPr b="1" sz="2400">
                <a:latin typeface="Arial"/>
                <a:ea typeface="Arial"/>
                <a:cs typeface="Arial"/>
                <a:sym typeface="Arial"/>
              </a:defRPr>
            </a:pPr>
            <a:r>
              <a:rPr b="0"/>
              <a:t>The relationships between the severity code and feature attributes are analysed.</a:t>
            </a:r>
            <a:endParaRPr b="0"/>
          </a:p>
          <a:p>
            <a:pPr marL="132347" indent="-132347" defTabSz="457200">
              <a:spcBef>
                <a:spcPts val="0"/>
              </a:spcBef>
              <a:defRPr b="1" sz="2400">
                <a:latin typeface="Arial"/>
                <a:ea typeface="Arial"/>
                <a:cs typeface="Arial"/>
                <a:sym typeface="Arial"/>
              </a:defRPr>
            </a:pPr>
            <a:r>
              <a:rPr b="0"/>
              <a:t>As we can observe the most of the accidents occurred during daytime, on a dry road condition in a clear weather and in block.</a:t>
            </a:r>
            <a:endParaRPr b="0"/>
          </a:p>
          <a:p>
            <a:pPr marL="132347" indent="-132347" defTabSz="457200">
              <a:spcBef>
                <a:spcPts val="0"/>
              </a:spcBef>
              <a:defRPr b="1" sz="2400">
                <a:latin typeface="Arial"/>
                <a:ea typeface="Arial"/>
                <a:cs typeface="Arial"/>
                <a:sym typeface="Arial"/>
              </a:defRPr>
            </a:pPr>
            <a:r>
              <a:rPr b="0"/>
              <a:t>The collisions which occurred under influence and over speeding are also very less.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81" name="6. Conclusion"/>
          <p:cNvSpPr txBox="1"/>
          <p:nvPr>
            <p:ph type="title"/>
          </p:nvPr>
        </p:nvSpPr>
        <p:spPr>
          <a:prstGeom prst="rect">
            <a:avLst/>
          </a:prstGeom>
        </p:spPr>
        <p:txBody>
          <a:bodyPr/>
          <a:lstStyle>
            <a:lvl1pPr defTabSz="457200">
              <a:defRPr b="1" sz="4800">
                <a:latin typeface="Arial"/>
                <a:ea typeface="Arial"/>
                <a:cs typeface="Arial"/>
                <a:sym typeface="Arial"/>
              </a:defRPr>
            </a:lvl1pPr>
          </a:lstStyle>
          <a:p>
            <a:pPr/>
            <a:r>
              <a:t>6. Conclusion</a:t>
            </a:r>
          </a:p>
        </p:txBody>
      </p:sp>
      <p:sp>
        <p:nvSpPr>
          <p:cNvPr id="182" name="I analyzed and visualized the relationship between accident severity (property damage/injury) and under the influence of alcohol, light condition, collision type, road condition, weather condition.…"/>
          <p:cNvSpPr txBox="1"/>
          <p:nvPr>
            <p:ph type="body" idx="1"/>
          </p:nvPr>
        </p:nvSpPr>
        <p:spPr>
          <a:prstGeom prst="rect">
            <a:avLst/>
          </a:prstGeom>
        </p:spPr>
        <p:txBody>
          <a:bodyPr/>
          <a:lstStyle/>
          <a:p>
            <a:pPr marL="252663" indent="-252663" defTabSz="457200">
              <a:spcBef>
                <a:spcPts val="0"/>
              </a:spcBef>
              <a:defRPr sz="2100">
                <a:latin typeface="Arial"/>
                <a:ea typeface="Arial"/>
                <a:cs typeface="Arial"/>
                <a:sym typeface="Arial"/>
              </a:defRPr>
            </a:pPr>
            <a:r>
              <a:t>I analyzed and visualized the relationship between accident severity (property damage/injury) and under the influence of alcohol, light condition, collision type, road condition, weather condition. </a:t>
            </a:r>
          </a:p>
          <a:p>
            <a:pPr marL="252663" indent="-252663" defTabSz="457200">
              <a:spcBef>
                <a:spcPts val="0"/>
              </a:spcBef>
              <a:defRPr sz="2100">
                <a:latin typeface="Arial"/>
                <a:ea typeface="Arial"/>
                <a:cs typeface="Arial"/>
                <a:sym typeface="Arial"/>
              </a:defRPr>
            </a:pPr>
            <a:r>
              <a:t>I build classification models to predict whether there is change of having property damage or injury during an accident.</a:t>
            </a:r>
          </a:p>
          <a:p>
            <a:pPr marL="144378" indent="-144378" defTabSz="457200">
              <a:spcBef>
                <a:spcPts val="0"/>
              </a:spcBef>
              <a:defRPr sz="2100">
                <a:latin typeface="Arial"/>
                <a:ea typeface="Arial"/>
                <a:cs typeface="Arial"/>
                <a:sym typeface="Arial"/>
              </a:defRPr>
            </a:pPr>
            <a:r>
              <a:t>Out of 4 algorithms I used logistic regression gave me 75% accuracy in predicting type of accident sever, based on light condition, collision type, road condition, weather condition.</a:t>
            </a:r>
          </a:p>
          <a:p>
            <a:pPr marL="144378" indent="-144378" defTabSz="457200">
              <a:spcBef>
                <a:spcPts val="0"/>
              </a:spcBef>
              <a:defRPr sz="2100">
                <a:latin typeface="Arial"/>
                <a:ea typeface="Arial"/>
                <a:cs typeface="Arial"/>
                <a:sym typeface="Arial"/>
              </a:defRPr>
            </a:pPr>
            <a:r>
              <a:t>In future I will use hyper-parameter techniques to increase the accuracy of my model and also create an web app to deploy my model and others to use it for predicting the chance of having accident and how severe it will be.  </a:t>
            </a:r>
          </a:p>
          <a:p>
            <a:pPr marL="144378" indent="-144378" defTabSz="457200">
              <a:spcBef>
                <a:spcPts val="0"/>
              </a:spcBef>
              <a:defRPr sz="1200">
                <a:solidFill>
                  <a:srgbClr val="000000"/>
                </a:solidFill>
                <a:latin typeface="Arial"/>
                <a:ea typeface="Arial"/>
                <a:cs typeface="Arial"/>
                <a:sym typeface="Arial"/>
              </a:defRPr>
            </a:pPr>
          </a:p>
          <a:p>
            <a:pPr marL="252663" indent="-252663" defTabSz="457200">
              <a:spcBef>
                <a:spcPts val="0"/>
              </a:spcBef>
              <a:defRPr sz="2100">
                <a:latin typeface="Arial"/>
                <a:ea typeface="Arial"/>
                <a:cs typeface="Arial"/>
                <a:sym typeface="Arial"/>
              </a:defRPr>
            </a:pPr>
          </a:p>
          <a:p>
            <a:pPr marL="252663" indent="-252663" defTabSz="457200">
              <a:spcBef>
                <a:spcPts val="0"/>
              </a:spcBef>
              <a:defRPr sz="2100">
                <a:latin typeface="Arial"/>
                <a:ea typeface="Arial"/>
                <a:cs typeface="Arial"/>
                <a:sym typeface="Aria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2" name="Title"/>
          <p:cNvSpPr txBox="1"/>
          <p:nvPr>
            <p:ph type="title"/>
          </p:nvPr>
        </p:nvSpPr>
        <p:spPr>
          <a:prstGeom prst="rect">
            <a:avLst/>
          </a:prstGeom>
        </p:spPr>
        <p:txBody>
          <a:bodyPr/>
          <a:lstStyle/>
          <a:p>
            <a:pPr/>
          </a:p>
        </p:txBody>
      </p:sp>
      <p:sp>
        <p:nvSpPr>
          <p:cNvPr id="123" name="Introduction…"/>
          <p:cNvSpPr txBox="1"/>
          <p:nvPr>
            <p:ph type="body" sz="half" idx="1"/>
          </p:nvPr>
        </p:nvSpPr>
        <p:spPr>
          <a:xfrm>
            <a:off x="6718300" y="2590800"/>
            <a:ext cx="5334000" cy="6286500"/>
          </a:xfrm>
          <a:prstGeom prst="rect">
            <a:avLst/>
          </a:prstGeom>
        </p:spPr>
        <p:txBody>
          <a:bodyPr/>
          <a:lstStyle/>
          <a:p>
            <a:pPr/>
            <a:r>
              <a:t>Introduction</a:t>
            </a:r>
          </a:p>
          <a:p>
            <a:pPr/>
            <a:r>
              <a:t>Data Understanding</a:t>
            </a:r>
          </a:p>
          <a:p>
            <a:pPr/>
            <a:r>
              <a:t>Methodology</a:t>
            </a:r>
          </a:p>
          <a:p>
            <a:pPr/>
            <a:r>
              <a:t>Result and Evaluation</a:t>
            </a:r>
          </a:p>
          <a:p>
            <a:pPr/>
            <a:r>
              <a:t>Discussion</a:t>
            </a:r>
          </a:p>
          <a:p>
            <a:pPr/>
            <a:r>
              <a:t>Conclusion</a:t>
            </a:r>
          </a:p>
        </p:txBody>
      </p:sp>
      <p:sp>
        <p:nvSpPr>
          <p:cNvPr id="124" name="INDEX"/>
          <p:cNvSpPr txBox="1"/>
          <p:nvPr/>
        </p:nvSpPr>
        <p:spPr>
          <a:xfrm>
            <a:off x="2261412" y="5048249"/>
            <a:ext cx="153507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6" name="INTRODUCTION"/>
          <p:cNvSpPr txBox="1"/>
          <p:nvPr>
            <p:ph type="title"/>
          </p:nvPr>
        </p:nvSpPr>
        <p:spPr>
          <a:prstGeom prst="rect">
            <a:avLst/>
          </a:prstGeom>
        </p:spPr>
        <p:txBody>
          <a:bodyPr/>
          <a:lstStyle/>
          <a:p>
            <a:pPr/>
            <a:r>
              <a:t>INTRODUCTION</a:t>
            </a:r>
          </a:p>
        </p:txBody>
      </p:sp>
      <p:sp>
        <p:nvSpPr>
          <p:cNvPr id="127" name="This project mainly aims to predict how severity of accidents can be reduced based on a some factors.…"/>
          <p:cNvSpPr txBox="1"/>
          <p:nvPr>
            <p:ph type="body" idx="1"/>
          </p:nvPr>
        </p:nvSpPr>
        <p:spPr>
          <a:prstGeom prst="rect">
            <a:avLst/>
          </a:prstGeom>
        </p:spPr>
        <p:txBody>
          <a:bodyPr/>
          <a:lstStyle/>
          <a:p>
            <a:pPr marL="276726" indent="-276726" defTabSz="457200">
              <a:spcBef>
                <a:spcPts val="0"/>
              </a:spcBef>
              <a:defRPr sz="2300">
                <a:solidFill>
                  <a:srgbClr val="FEFEFE"/>
                </a:solidFill>
                <a:latin typeface="Arial"/>
                <a:ea typeface="Arial"/>
                <a:cs typeface="Arial"/>
                <a:sym typeface="Arial"/>
              </a:defRPr>
            </a:pPr>
            <a:r>
              <a:t>T</a:t>
            </a:r>
            <a:r>
              <a:rPr>
                <a:uFill>
                  <a:solidFill>
                    <a:srgbClr val="000000"/>
                  </a:solidFill>
                </a:uFill>
                <a:latin typeface="Calibri"/>
                <a:ea typeface="Calibri"/>
                <a:cs typeface="Calibri"/>
                <a:sym typeface="Calibri"/>
              </a:rPr>
              <a:t>his project mainly aims to predict how severity of accidents can be reduced based on a some factors.</a:t>
            </a:r>
            <a:endParaRPr>
              <a:uFill>
                <a:solidFill>
                  <a:srgbClr val="000000"/>
                </a:solidFill>
              </a:uFill>
              <a:latin typeface="Calibri"/>
              <a:ea typeface="Calibri"/>
              <a:cs typeface="Calibri"/>
              <a:sym typeface="Calibri"/>
            </a:endParaRPr>
          </a:p>
          <a:p>
            <a:pPr marL="276726" indent="-276726" defTabSz="457200">
              <a:spcBef>
                <a:spcPts val="0"/>
              </a:spcBef>
              <a:defRPr sz="2300">
                <a:solidFill>
                  <a:srgbClr val="FEFEFE"/>
                </a:solidFill>
                <a:latin typeface="Arial"/>
                <a:ea typeface="Arial"/>
                <a:cs typeface="Arial"/>
                <a:sym typeface="Arial"/>
              </a:defRPr>
            </a:pPr>
            <a:r>
              <a:rPr>
                <a:uFill>
                  <a:solidFill>
                    <a:srgbClr val="000000"/>
                  </a:solidFill>
                </a:uFill>
                <a:latin typeface="Calibri"/>
                <a:ea typeface="Calibri"/>
                <a:cs typeface="Calibri"/>
                <a:sym typeface="Calibri"/>
              </a:rPr>
              <a:t>The target audience of this project is car drivers, police,  government authorities.</a:t>
            </a:r>
            <a:endParaRPr>
              <a:uFill>
                <a:solidFill>
                  <a:srgbClr val="000000"/>
                </a:solidFill>
              </a:uFill>
              <a:latin typeface="Calibri"/>
              <a:ea typeface="Calibri"/>
              <a:cs typeface="Calibri"/>
              <a:sym typeface="Calibri"/>
            </a:endParaRPr>
          </a:p>
          <a:p>
            <a:pPr marL="276726" indent="-276726" defTabSz="457200">
              <a:spcBef>
                <a:spcPts val="0"/>
              </a:spcBef>
              <a:defRPr sz="2300">
                <a:solidFill>
                  <a:srgbClr val="FEFEFE"/>
                </a:solidFill>
                <a:latin typeface="Arial"/>
                <a:ea typeface="Arial"/>
                <a:cs typeface="Arial"/>
                <a:sym typeface="Arial"/>
              </a:defRPr>
            </a:pPr>
            <a:r>
              <a:rPr>
                <a:uFill>
                  <a:solidFill>
                    <a:srgbClr val="000000"/>
                  </a:solidFill>
                </a:uFill>
                <a:latin typeface="Calibri"/>
                <a:ea typeface="Calibri"/>
                <a:cs typeface="Calibri"/>
                <a:sym typeface="Calibri"/>
              </a:rPr>
              <a:t>The result of this project help to advice the audience about the possibility of getting into a car accident and how severe it would be, based on the different conditions such as weather, light, road.It would help them to drive carefully.</a:t>
            </a:r>
            <a:endParaRPr>
              <a:uFill>
                <a:solidFill>
                  <a:srgbClr val="000000"/>
                </a:solidFill>
              </a:uFill>
              <a:latin typeface="Calibri"/>
              <a:ea typeface="Calibri"/>
              <a:cs typeface="Calibri"/>
              <a:sym typeface="Calibri"/>
            </a:endParaRPr>
          </a:p>
          <a:p>
            <a:pPr marL="0" indent="0" defTabSz="457200">
              <a:spcBef>
                <a:spcPts val="0"/>
              </a:spcBef>
              <a:buSzTx/>
              <a:buNone/>
              <a:defRPr sz="1100">
                <a:solidFill>
                  <a:srgbClr val="000000"/>
                </a:solidFill>
                <a:latin typeface="Arial"/>
                <a:ea typeface="Arial"/>
                <a:cs typeface="Arial"/>
                <a:sym typeface="Arial"/>
              </a:defRPr>
            </a:pPr>
            <a:endParaRPr>
              <a:uFill>
                <a:solidFill>
                  <a:srgbClr val="000000"/>
                </a:solidFill>
              </a:uFill>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9" name="DATA ENGINEERING"/>
          <p:cNvSpPr txBox="1"/>
          <p:nvPr>
            <p:ph type="title"/>
          </p:nvPr>
        </p:nvSpPr>
        <p:spPr>
          <a:prstGeom prst="rect">
            <a:avLst/>
          </a:prstGeom>
        </p:spPr>
        <p:txBody>
          <a:bodyPr/>
          <a:lstStyle/>
          <a:p>
            <a:pPr/>
            <a:r>
              <a:t>DATA ENGINEERING</a:t>
            </a:r>
          </a:p>
        </p:txBody>
      </p:sp>
      <p:sp>
        <p:nvSpPr>
          <p:cNvPr id="130" name="The data was collected by the Seattle police department.…"/>
          <p:cNvSpPr txBox="1"/>
          <p:nvPr>
            <p:ph type="body" idx="1"/>
          </p:nvPr>
        </p:nvSpPr>
        <p:spPr>
          <a:prstGeom prst="rect">
            <a:avLst/>
          </a:prstGeom>
        </p:spPr>
        <p:txBody>
          <a:bodyPr/>
          <a:lstStyle/>
          <a:p>
            <a:pPr marL="324852" indent="-324852" defTabSz="457200">
              <a:spcBef>
                <a:spcPts val="0"/>
              </a:spcBef>
              <a:defRPr sz="2700">
                <a:latin typeface="Arial"/>
                <a:ea typeface="Arial"/>
                <a:cs typeface="Arial"/>
                <a:sym typeface="Arial"/>
              </a:defRPr>
            </a:pPr>
            <a:r>
              <a:rPr>
                <a:uFill>
                  <a:solidFill>
                    <a:srgbClr val="000000"/>
                  </a:solidFill>
                </a:uFill>
              </a:rPr>
              <a:t>The data was collected by the Seattle police department.</a:t>
            </a:r>
            <a:endParaRPr>
              <a:uFill>
                <a:solidFill>
                  <a:srgbClr val="000000"/>
                </a:solidFill>
              </a:uFill>
            </a:endParaRPr>
          </a:p>
          <a:p>
            <a:pPr marL="324852" indent="-324852" defTabSz="457200">
              <a:spcBef>
                <a:spcPts val="0"/>
              </a:spcBef>
              <a:defRPr sz="2700">
                <a:latin typeface="Arial"/>
                <a:ea typeface="Arial"/>
                <a:cs typeface="Arial"/>
                <a:sym typeface="Arial"/>
              </a:defRPr>
            </a:pPr>
            <a:r>
              <a:rPr>
                <a:uFill>
                  <a:solidFill>
                    <a:srgbClr val="000000"/>
                  </a:solidFill>
                </a:uFill>
              </a:rPr>
              <a:t>It contain details of car accidents which have taken place within the city of Seattle.</a:t>
            </a:r>
            <a:endParaRPr>
              <a:uFill>
                <a:solidFill>
                  <a:srgbClr val="000000"/>
                </a:solidFill>
              </a:uFill>
            </a:endParaRPr>
          </a:p>
          <a:p>
            <a:pPr marL="324852" indent="-324852" defTabSz="457200">
              <a:spcBef>
                <a:spcPts val="0"/>
              </a:spcBef>
              <a:defRPr sz="2700">
                <a:latin typeface="Arial"/>
                <a:ea typeface="Arial"/>
                <a:cs typeface="Arial"/>
                <a:sym typeface="Arial"/>
              </a:defRPr>
            </a:pPr>
            <a:r>
              <a:rPr>
                <a:uFill>
                  <a:solidFill>
                    <a:srgbClr val="000000"/>
                  </a:solidFill>
                </a:uFill>
              </a:rPr>
              <a:t>The time period of the data is from 2004 to present.</a:t>
            </a:r>
            <a:endParaRPr>
              <a:uFill>
                <a:solidFill>
                  <a:srgbClr val="000000"/>
                </a:solidFill>
              </a:uFill>
            </a:endParaRPr>
          </a:p>
          <a:p>
            <a:pPr marL="324852" indent="-324852" defTabSz="457200">
              <a:spcBef>
                <a:spcPts val="0"/>
              </a:spcBef>
              <a:defRPr sz="2700">
                <a:latin typeface="Arial"/>
                <a:ea typeface="Arial"/>
                <a:cs typeface="Arial"/>
                <a:sym typeface="Arial"/>
              </a:defRPr>
            </a:pPr>
            <a:r>
              <a:rPr>
                <a:uFill>
                  <a:solidFill>
                    <a:srgbClr val="000000"/>
                  </a:solidFill>
                </a:uFill>
              </a:rPr>
              <a:t>The data consists of 37 attributes or variables and it includes information such as severity, location, collision type,Weather conditions, road condition and light conditions</a:t>
            </a:r>
            <a:r>
              <a:rPr>
                <a:uFill>
                  <a:solidFill>
                    <a:srgbClr val="000000"/>
                  </a:solidFill>
                </a:uFill>
                <a:latin typeface="Calibri"/>
                <a:ea typeface="Calibri"/>
                <a:cs typeface="Calibri"/>
                <a:sym typeface="Calibri"/>
              </a:rP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32" name="2.1 Data Cleaning"/>
          <p:cNvSpPr txBox="1"/>
          <p:nvPr>
            <p:ph type="title"/>
          </p:nvPr>
        </p:nvSpPr>
        <p:spPr>
          <a:prstGeom prst="rect">
            <a:avLst/>
          </a:prstGeom>
        </p:spPr>
        <p:txBody>
          <a:bodyPr/>
          <a:lstStyle>
            <a:lvl1pPr defTabSz="457200">
              <a:defRPr b="1" sz="5500">
                <a:uFill>
                  <a:solidFill>
                    <a:srgbClr val="000000"/>
                  </a:solidFill>
                </a:uFill>
                <a:latin typeface="Calibri"/>
                <a:ea typeface="Calibri"/>
                <a:cs typeface="Calibri"/>
                <a:sym typeface="Calibri"/>
              </a:defRPr>
            </a:lvl1pPr>
          </a:lstStyle>
          <a:p>
            <a:pPr>
              <a:defRPr>
                <a:uFillTx/>
                <a:latin typeface="Helvetica"/>
                <a:ea typeface="Helvetica"/>
                <a:cs typeface="Helvetica"/>
                <a:sym typeface="Helvetica"/>
              </a:defRPr>
            </a:pPr>
            <a:r>
              <a:rPr>
                <a:uFill>
                  <a:solidFill>
                    <a:srgbClr val="000000"/>
                  </a:solidFill>
                </a:uFill>
                <a:latin typeface="Calibri"/>
                <a:ea typeface="Calibri"/>
                <a:cs typeface="Calibri"/>
                <a:sym typeface="Calibri"/>
              </a:rPr>
              <a:t>2.1 Data Cleaning </a:t>
            </a:r>
          </a:p>
        </p:txBody>
      </p:sp>
      <p:sp>
        <p:nvSpPr>
          <p:cNvPr id="133" name="After reviewing all 37 attribute columns in the datasets, I have to drop  the non-relevant columns.…"/>
          <p:cNvSpPr txBox="1"/>
          <p:nvPr>
            <p:ph type="body" idx="1"/>
          </p:nvPr>
        </p:nvSpPr>
        <p:spPr>
          <a:prstGeom prst="rect">
            <a:avLst/>
          </a:prstGeom>
        </p:spPr>
        <p:txBody>
          <a:bodyPr/>
          <a:lstStyle/>
          <a:p>
            <a:pPr marL="312821" indent="-312821" defTabSz="457200">
              <a:spcBef>
                <a:spcPts val="0"/>
              </a:spcBef>
              <a:defRPr sz="2600">
                <a:latin typeface="Arial"/>
                <a:ea typeface="Arial"/>
                <a:cs typeface="Arial"/>
                <a:sym typeface="Arial"/>
              </a:defRPr>
            </a:pPr>
            <a:r>
              <a:rPr>
                <a:uFill>
                  <a:solidFill>
                    <a:srgbClr val="000000"/>
                  </a:solidFill>
                </a:uFill>
              </a:rPr>
              <a:t>After reviewing all 37 attribute columns in the datasets, I have to drop  the non-relevant columns.</a:t>
            </a:r>
            <a:r>
              <a:t> </a:t>
            </a:r>
          </a:p>
          <a:p>
            <a:pPr marL="312821" indent="-312821" defTabSz="457200">
              <a:spcBef>
                <a:spcPts val="0"/>
              </a:spcBef>
              <a:defRPr sz="2600">
                <a:latin typeface="Arial"/>
                <a:ea typeface="Arial"/>
                <a:cs typeface="Arial"/>
                <a:sym typeface="Arial"/>
              </a:defRPr>
            </a:pPr>
            <a:r>
              <a:t>Y was given value of 1 whereas N and nan value was given 0  for the attributes like speeding ,under the influence.</a:t>
            </a:r>
          </a:p>
          <a:p>
            <a:pPr marL="312821" indent="-312821" defTabSz="457200">
              <a:spcBef>
                <a:spcPts val="0"/>
              </a:spcBef>
              <a:defRPr sz="2600">
                <a:latin typeface="Arial"/>
                <a:ea typeface="Arial"/>
                <a:cs typeface="Arial"/>
                <a:sym typeface="Arial"/>
              </a:defRPr>
            </a:pPr>
            <a:r>
              <a:rPr>
                <a:uFill>
                  <a:solidFill>
                    <a:srgbClr val="000000"/>
                  </a:solidFill>
                </a:uFill>
              </a:rPr>
              <a:t>Also, most of the features are of type object, when they should be numerical type.</a:t>
            </a:r>
            <a:endParaRPr>
              <a:uFill>
                <a:solidFill>
                  <a:srgbClr val="000000"/>
                </a:solidFill>
              </a:uFill>
            </a:endParaRPr>
          </a:p>
          <a:p>
            <a:pPr marL="312821" indent="-312821" defTabSz="457200">
              <a:spcBef>
                <a:spcPts val="0"/>
              </a:spcBef>
              <a:defRPr sz="2600">
                <a:latin typeface="Arial"/>
                <a:ea typeface="Arial"/>
                <a:cs typeface="Arial"/>
                <a:sym typeface="Arial"/>
              </a:defRPr>
            </a:pPr>
            <a:r>
              <a:t>All the categorical variables are converted to numerical data using one-hot encoding.</a:t>
            </a:r>
          </a:p>
          <a:p>
            <a:pPr marL="312821" indent="-312821" defTabSz="457200">
              <a:spcBef>
                <a:spcPts val="0"/>
              </a:spcBef>
              <a:defRPr sz="2600">
                <a:latin typeface="Arial"/>
                <a:ea typeface="Arial"/>
                <a:cs typeface="Arial"/>
                <a:sym typeface="Arial"/>
              </a:defRPr>
            </a:pPr>
            <a:r>
              <a:t>The time format is changed to default standard.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35" name="3. Methodology"/>
          <p:cNvSpPr txBox="1"/>
          <p:nvPr>
            <p:ph type="title"/>
          </p:nvPr>
        </p:nvSpPr>
        <p:spPr>
          <a:prstGeom prst="rect">
            <a:avLst/>
          </a:prstGeom>
        </p:spPr>
        <p:txBody>
          <a:bodyPr/>
          <a:lstStyle>
            <a:lvl1pPr defTabSz="457200">
              <a:defRPr sz="5100">
                <a:latin typeface="Arial"/>
                <a:ea typeface="Arial"/>
                <a:cs typeface="Arial"/>
                <a:sym typeface="Arial"/>
              </a:defRPr>
            </a:lvl1pPr>
          </a:lstStyle>
          <a:p>
            <a:pPr/>
            <a:r>
              <a:t>3. Methodology </a:t>
            </a:r>
          </a:p>
        </p:txBody>
      </p:sp>
      <p:sp>
        <p:nvSpPr>
          <p:cNvPr id="136" name="Body"/>
          <p:cNvSpPr txBox="1"/>
          <p:nvPr>
            <p:ph type="body" idx="1"/>
          </p:nvPr>
        </p:nvSpPr>
        <p:spPr>
          <a:xfrm>
            <a:off x="1054100" y="1943100"/>
            <a:ext cx="11099800" cy="6286500"/>
          </a:xfrm>
          <a:prstGeom prst="rect">
            <a:avLst/>
          </a:prstGeom>
        </p:spPr>
        <p:txBody>
          <a:bodyPr/>
          <a:lstStyle/>
          <a:p>
            <a:pPr marL="0" indent="0" defTabSz="457200">
              <a:spcBef>
                <a:spcPts val="0"/>
              </a:spcBef>
              <a:buSzTx/>
              <a:buNone/>
              <a:defRPr sz="1100">
                <a:solidFill>
                  <a:srgbClr val="000000"/>
                </a:solidFill>
                <a:latin typeface="Arial"/>
                <a:ea typeface="Arial"/>
                <a:cs typeface="Arial"/>
                <a:sym typeface="Arial"/>
              </a:defRPr>
            </a:pPr>
          </a:p>
        </p:txBody>
      </p:sp>
      <p:sp>
        <p:nvSpPr>
          <p:cNvPr id="137" name="3.1Exploratory Analysis"/>
          <p:cNvSpPr txBox="1"/>
          <p:nvPr/>
        </p:nvSpPr>
        <p:spPr>
          <a:xfrm>
            <a:off x="1295930" y="2233835"/>
            <a:ext cx="3558928" cy="4472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400">
                <a:latin typeface="Arial"/>
                <a:ea typeface="Arial"/>
                <a:cs typeface="Arial"/>
                <a:sym typeface="Arial"/>
              </a:defRPr>
            </a:pPr>
            <a:r>
              <a:t>3.1</a:t>
            </a:r>
            <a:r>
              <a:rPr>
                <a:uFill>
                  <a:solidFill>
                    <a:srgbClr val="000000"/>
                  </a:solidFill>
                </a:uFill>
                <a:latin typeface="Calibri"/>
                <a:ea typeface="Calibri"/>
                <a:cs typeface="Calibri"/>
                <a:sym typeface="Calibri"/>
              </a:rPr>
              <a:t>Exploratory Analysis</a:t>
            </a:r>
          </a:p>
        </p:txBody>
      </p:sp>
      <p:sp>
        <p:nvSpPr>
          <p:cNvPr id="138" name="Text"/>
          <p:cNvSpPr txBox="1"/>
          <p:nvPr/>
        </p:nvSpPr>
        <p:spPr>
          <a:xfrm>
            <a:off x="8572084" y="8284762"/>
            <a:ext cx="127001" cy="4513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100">
                <a:solidFill>
                  <a:srgbClr val="000000"/>
                </a:solidFill>
                <a:latin typeface="Arial"/>
                <a:ea typeface="Arial"/>
                <a:cs typeface="Arial"/>
                <a:sym typeface="Arial"/>
              </a:defRPr>
            </a:pPr>
            <a:endParaRPr>
              <a:uFill>
                <a:solidFill>
                  <a:srgbClr val="000000"/>
                </a:solidFill>
              </a:uFill>
              <a:latin typeface="Calibri"/>
              <a:ea typeface="Calibri"/>
              <a:cs typeface="Calibri"/>
              <a:sym typeface="Calibri"/>
            </a:endParaRPr>
          </a:p>
        </p:txBody>
      </p:sp>
      <p:sp>
        <p:nvSpPr>
          <p:cNvPr id="139" name="In total number of accidents in Seattle most of them are property damaged only collision are more than injured."/>
          <p:cNvSpPr txBox="1"/>
          <p:nvPr/>
        </p:nvSpPr>
        <p:spPr>
          <a:xfrm>
            <a:off x="1187450" y="3146781"/>
            <a:ext cx="10675057" cy="6025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700">
                <a:uFill>
                  <a:solidFill>
                    <a:srgbClr val="000000"/>
                  </a:solidFill>
                </a:uFill>
                <a:latin typeface="Calibri"/>
                <a:ea typeface="Calibri"/>
                <a:cs typeface="Calibri"/>
                <a:sym typeface="Calibri"/>
              </a:defRPr>
            </a:lvl1pPr>
          </a:lstStyle>
          <a:p>
            <a:pPr>
              <a:defRPr>
                <a:uFillTx/>
                <a:latin typeface="Arial"/>
                <a:ea typeface="Arial"/>
                <a:cs typeface="Arial"/>
                <a:sym typeface="Arial"/>
              </a:defRPr>
            </a:pPr>
            <a:r>
              <a:rPr>
                <a:uFill>
                  <a:solidFill>
                    <a:srgbClr val="000000"/>
                  </a:solidFill>
                </a:uFill>
                <a:latin typeface="Calibri"/>
                <a:ea typeface="Calibri"/>
                <a:cs typeface="Calibri"/>
                <a:sym typeface="Calibri"/>
              </a:rPr>
              <a:t>In total number of accidents in Seattle most of them are property damaged only collision are more than injured.</a:t>
            </a:r>
            <a:endParaRPr>
              <a:uFill>
                <a:solidFill>
                  <a:srgbClr val="000000"/>
                </a:solidFill>
              </a:uFill>
              <a:latin typeface="Calibri"/>
              <a:ea typeface="Calibri"/>
              <a:cs typeface="Calibri"/>
              <a:sym typeface="Calibri"/>
            </a:endParaRPr>
          </a:p>
        </p:txBody>
      </p:sp>
      <p:pic>
        <p:nvPicPr>
          <p:cNvPr id="140" name="Severity.png" descr="Severity.png"/>
          <p:cNvPicPr>
            <a:picLocks noChangeAspect="1"/>
          </p:cNvPicPr>
          <p:nvPr/>
        </p:nvPicPr>
        <p:blipFill>
          <a:blip r:embed="rId2">
            <a:extLst/>
          </a:blip>
          <a:stretch>
            <a:fillRect/>
          </a:stretch>
        </p:blipFill>
        <p:spPr>
          <a:xfrm>
            <a:off x="3898900" y="3575050"/>
            <a:ext cx="5016500" cy="43307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42" name="Title"/>
          <p:cNvSpPr txBox="1"/>
          <p:nvPr>
            <p:ph type="title"/>
          </p:nvPr>
        </p:nvSpPr>
        <p:spPr>
          <a:xfrm>
            <a:off x="825500" y="508000"/>
            <a:ext cx="11099800" cy="2120900"/>
          </a:xfrm>
          <a:prstGeom prst="rect">
            <a:avLst/>
          </a:prstGeom>
        </p:spPr>
        <p:txBody>
          <a:bodyPr/>
          <a:lstStyle/>
          <a:p>
            <a:pPr/>
          </a:p>
        </p:txBody>
      </p:sp>
      <p:sp>
        <p:nvSpPr>
          <p:cNvPr id="143" name="Accidents due drivers under influence."/>
          <p:cNvSpPr txBox="1"/>
          <p:nvPr/>
        </p:nvSpPr>
        <p:spPr>
          <a:xfrm>
            <a:off x="1120806" y="2256742"/>
            <a:ext cx="6789130" cy="9348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100">
                <a:latin typeface="Arial"/>
                <a:ea typeface="Arial"/>
                <a:cs typeface="Arial"/>
                <a:sym typeface="Arial"/>
              </a:defRPr>
            </a:pPr>
            <a:r>
              <a:rPr>
                <a:uFill>
                  <a:solidFill>
                    <a:srgbClr val="000000"/>
                  </a:solidFill>
                </a:uFill>
                <a:latin typeface="Calibri"/>
                <a:ea typeface="Calibri"/>
                <a:cs typeface="Calibri"/>
                <a:sym typeface="Calibri"/>
              </a:rPr>
              <a:t>Accidents due drivers under influence.</a:t>
            </a:r>
            <a:endParaRPr>
              <a:uFill>
                <a:solidFill>
                  <a:srgbClr val="000000"/>
                </a:solidFill>
              </a:uFill>
              <a:latin typeface="Calibri"/>
              <a:ea typeface="Calibri"/>
              <a:cs typeface="Calibri"/>
              <a:sym typeface="Calibri"/>
            </a:endParaRPr>
          </a:p>
          <a:p>
            <a:pPr algn="l" defTabSz="457200">
              <a:defRPr sz="1400">
                <a:latin typeface="Arial"/>
                <a:ea typeface="Arial"/>
                <a:cs typeface="Arial"/>
                <a:sym typeface="Arial"/>
              </a:defRPr>
            </a:pPr>
            <a:endParaRPr>
              <a:uFill>
                <a:solidFill>
                  <a:srgbClr val="000000"/>
                </a:solidFill>
              </a:uFill>
              <a:latin typeface="Calibri"/>
              <a:ea typeface="Calibri"/>
              <a:cs typeface="Calibri"/>
              <a:sym typeface="Calibri"/>
            </a:endParaRPr>
          </a:p>
        </p:txBody>
      </p:sp>
      <p:pic>
        <p:nvPicPr>
          <p:cNvPr id="144" name="Severity vs Under the influence of Alcohol.png" descr="Severity vs Under the influence of Alcohol.png"/>
          <p:cNvPicPr>
            <a:picLocks noChangeAspect="1"/>
          </p:cNvPicPr>
          <p:nvPr/>
        </p:nvPicPr>
        <p:blipFill>
          <a:blip r:embed="rId2">
            <a:extLst/>
          </a:blip>
          <a:stretch>
            <a:fillRect/>
          </a:stretch>
        </p:blipFill>
        <p:spPr>
          <a:xfrm>
            <a:off x="3810000" y="2933700"/>
            <a:ext cx="5194300" cy="35433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46" name="Relationship between Lighting condition and severity of accident:"/>
          <p:cNvSpPr txBox="1"/>
          <p:nvPr>
            <p:ph type="title"/>
          </p:nvPr>
        </p:nvSpPr>
        <p:spPr>
          <a:xfrm>
            <a:off x="1047750" y="412750"/>
            <a:ext cx="11099800" cy="2120900"/>
          </a:xfrm>
          <a:prstGeom prst="rect">
            <a:avLst/>
          </a:prstGeom>
        </p:spPr>
        <p:txBody>
          <a:bodyPr/>
          <a:lstStyle>
            <a:lvl1pPr algn="l" defTabSz="457200">
              <a:defRPr sz="2200">
                <a:uFill>
                  <a:solidFill>
                    <a:srgbClr val="000000"/>
                  </a:solidFill>
                </a:uFill>
                <a:latin typeface="Calibri"/>
                <a:ea typeface="Calibri"/>
                <a:cs typeface="Calibri"/>
                <a:sym typeface="Calibri"/>
              </a:defRPr>
            </a:lvl1pPr>
          </a:lstStyle>
          <a:p>
            <a:pPr>
              <a:defRPr sz="1200">
                <a:solidFill>
                  <a:srgbClr val="000000"/>
                </a:solidFill>
                <a:uFillTx/>
                <a:latin typeface="Arial"/>
                <a:ea typeface="Arial"/>
                <a:cs typeface="Arial"/>
                <a:sym typeface="Arial"/>
              </a:defRPr>
            </a:pPr>
            <a:r>
              <a:rPr sz="2200">
                <a:solidFill>
                  <a:srgbClr val="FFFFFF"/>
                </a:solidFill>
                <a:uFill>
                  <a:solidFill>
                    <a:srgbClr val="000000"/>
                  </a:solidFill>
                </a:uFill>
                <a:latin typeface="Calibri"/>
                <a:ea typeface="Calibri"/>
                <a:cs typeface="Calibri"/>
                <a:sym typeface="Calibri"/>
              </a:rPr>
              <a:t> Relationship between Lighting condition and severity of accident:</a:t>
            </a:r>
          </a:p>
        </p:txBody>
      </p:sp>
      <p:sp>
        <p:nvSpPr>
          <p:cNvPr id="147" name="Text"/>
          <p:cNvSpPr txBox="1"/>
          <p:nvPr/>
        </p:nvSpPr>
        <p:spPr>
          <a:xfrm>
            <a:off x="6111227" y="4362449"/>
            <a:ext cx="972846" cy="685801"/>
          </a:xfrm>
          <a:prstGeom prst="rect">
            <a:avLst/>
          </a:prstGeom>
          <a:ln w="12700">
            <a:miter lim="400000"/>
          </a:ln>
        </p:spPr>
        <p:txBody>
          <a:bodyPr wrap="none" lIns="50800" tIns="50800" rIns="50800" bIns="50800" anchor="ctr">
            <a:spAutoFit/>
          </a:bodyPr>
          <a:lstStyle/>
          <a:p>
            <a:pPr/>
          </a:p>
        </p:txBody>
      </p:sp>
      <p:sp>
        <p:nvSpPr>
          <p:cNvPr id="148" name="Text"/>
          <p:cNvSpPr txBox="1"/>
          <p:nvPr/>
        </p:nvSpPr>
        <p:spPr>
          <a:xfrm>
            <a:off x="4206478" y="4606242"/>
            <a:ext cx="537717" cy="4522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200">
                <a:solidFill>
                  <a:srgbClr val="000000"/>
                </a:solidFill>
                <a:latin typeface="Arial"/>
                <a:ea typeface="Arial"/>
                <a:cs typeface="Arial"/>
                <a:sym typeface="Arial"/>
              </a:defRPr>
            </a:pPr>
            <a:endParaRPr>
              <a:uFill>
                <a:solidFill>
                  <a:srgbClr val="000000"/>
                </a:solidFill>
              </a:uFill>
              <a:latin typeface="Calibri"/>
              <a:ea typeface="Calibri"/>
              <a:cs typeface="Calibri"/>
              <a:sym typeface="Calibri"/>
            </a:endParaRPr>
          </a:p>
          <a:p>
            <a:pPr algn="l" defTabSz="457200">
              <a:defRPr sz="1200">
                <a:solidFill>
                  <a:srgbClr val="000000"/>
                </a:solidFill>
                <a:latin typeface="Arial"/>
                <a:ea typeface="Arial"/>
                <a:cs typeface="Arial"/>
                <a:sym typeface="Arial"/>
              </a:defRPr>
            </a:pPr>
            <a:r>
              <a:rPr>
                <a:uFill>
                  <a:solidFill>
                    <a:srgbClr val="000000"/>
                  </a:solidFill>
                </a:uFill>
                <a:latin typeface="Calibri"/>
                <a:ea typeface="Calibri"/>
                <a:cs typeface="Calibri"/>
                <a:sym typeface="Calibri"/>
              </a:rPr>
              <a:t>          </a:t>
            </a:r>
          </a:p>
        </p:txBody>
      </p:sp>
      <p:sp>
        <p:nvSpPr>
          <p:cNvPr id="149" name="Text"/>
          <p:cNvSpPr txBox="1"/>
          <p:nvPr/>
        </p:nvSpPr>
        <p:spPr>
          <a:xfrm>
            <a:off x="6238227" y="4489449"/>
            <a:ext cx="972846" cy="685801"/>
          </a:xfrm>
          <a:prstGeom prst="rect">
            <a:avLst/>
          </a:prstGeom>
          <a:ln w="12700">
            <a:miter lim="400000"/>
          </a:ln>
        </p:spPr>
        <p:txBody>
          <a:bodyPr wrap="none" lIns="50800" tIns="50800" rIns="50800" bIns="50800" anchor="ctr">
            <a:spAutoFit/>
          </a:bodyPr>
          <a:lstStyle/>
          <a:p>
            <a:pPr/>
          </a:p>
        </p:txBody>
      </p:sp>
      <p:sp>
        <p:nvSpPr>
          <p:cNvPr id="150" name="Text"/>
          <p:cNvSpPr txBox="1"/>
          <p:nvPr/>
        </p:nvSpPr>
        <p:spPr>
          <a:xfrm>
            <a:off x="1374127" y="5289549"/>
            <a:ext cx="972846" cy="685801"/>
          </a:xfrm>
          <a:prstGeom prst="rect">
            <a:avLst/>
          </a:prstGeom>
          <a:ln w="12700">
            <a:miter lim="400000"/>
          </a:ln>
        </p:spPr>
        <p:txBody>
          <a:bodyPr wrap="none" lIns="50800" tIns="50800" rIns="50800" bIns="50800" anchor="ctr">
            <a:spAutoFit/>
          </a:bodyPr>
          <a:lstStyle/>
          <a:p>
            <a:pPr/>
          </a:p>
        </p:txBody>
      </p:sp>
      <p:sp>
        <p:nvSpPr>
          <p:cNvPr id="151" name="Text"/>
          <p:cNvSpPr txBox="1"/>
          <p:nvPr/>
        </p:nvSpPr>
        <p:spPr>
          <a:xfrm>
            <a:off x="2268478" y="5717226"/>
            <a:ext cx="638362" cy="422453"/>
          </a:xfrm>
          <a:prstGeom prst="rect">
            <a:avLst/>
          </a:prstGeom>
          <a:ln w="12700">
            <a:miter lim="400000"/>
          </a:ln>
        </p:spPr>
        <p:txBody>
          <a:bodyPr wrap="none" lIns="50800" tIns="50800" rIns="50800" bIns="50800" anchor="ctr">
            <a:spAutoFit/>
          </a:bodyPr>
          <a:lstStyle/>
          <a:p>
            <a:pPr algn="l" defTabSz="457200">
              <a:defRPr sz="2250">
                <a:latin typeface="Arial"/>
                <a:ea typeface="Arial"/>
                <a:cs typeface="Arial"/>
                <a:sym typeface="Arial"/>
              </a:defRPr>
            </a:pPr>
          </a:p>
        </p:txBody>
      </p:sp>
      <p:pic>
        <p:nvPicPr>
          <p:cNvPr id="152" name="downloAccident Severity vs Light Conditionsad.png" descr="downloAccident Severity vs Light Conditionsad.png"/>
          <p:cNvPicPr>
            <a:picLocks noChangeAspect="1"/>
          </p:cNvPicPr>
          <p:nvPr/>
        </p:nvPicPr>
        <p:blipFill>
          <a:blip r:embed="rId2">
            <a:extLst/>
          </a:blip>
          <a:stretch>
            <a:fillRect/>
          </a:stretch>
        </p:blipFill>
        <p:spPr>
          <a:xfrm>
            <a:off x="2609850" y="2482850"/>
            <a:ext cx="7301560" cy="400173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54" name="Relationship between Collision type and severity of accident:"/>
          <p:cNvSpPr txBox="1"/>
          <p:nvPr>
            <p:ph type="title"/>
          </p:nvPr>
        </p:nvSpPr>
        <p:spPr>
          <a:prstGeom prst="rect">
            <a:avLst/>
          </a:prstGeom>
        </p:spPr>
        <p:txBody>
          <a:bodyPr/>
          <a:lstStyle>
            <a:lvl1pPr algn="l" defTabSz="457200">
              <a:defRPr sz="2250">
                <a:latin typeface="Arial"/>
                <a:ea typeface="Arial"/>
                <a:cs typeface="Arial"/>
                <a:sym typeface="Arial"/>
              </a:defRPr>
            </a:lvl1pPr>
          </a:lstStyle>
          <a:p>
            <a:pPr/>
            <a:r>
              <a:t>Relationship between Collision type and severity of accident:</a:t>
            </a:r>
          </a:p>
        </p:txBody>
      </p:sp>
      <p:pic>
        <p:nvPicPr>
          <p:cNvPr id="155" name="Accident Severity vs COLLISION TYPE.png" descr="Accident Severity vs COLLISION TYPE.png"/>
          <p:cNvPicPr>
            <a:picLocks noChangeAspect="1"/>
          </p:cNvPicPr>
          <p:nvPr/>
        </p:nvPicPr>
        <p:blipFill>
          <a:blip r:embed="rId2">
            <a:extLst/>
          </a:blip>
          <a:stretch>
            <a:fillRect/>
          </a:stretch>
        </p:blipFill>
        <p:spPr>
          <a:xfrm>
            <a:off x="1733550" y="2190750"/>
            <a:ext cx="7863786" cy="43098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