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tags/tag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5.xml" ContentType="application/vnd.openxmlformats-officedocument.presentationml.tags+xml"/>
  <Override PartName="/ppt/notesSlides/notesSlide47.xml" ContentType="application/vnd.openxmlformats-officedocument.presentationml.notesSlide+xml"/>
  <Override PartName="/ppt/tags/tag6.xml" ContentType="application/vnd.openxmlformats-officedocument.presentationml.tags+xml"/>
  <Override PartName="/ppt/notesSlides/notesSlide48.xml" ContentType="application/vnd.openxmlformats-officedocument.presentationml.notesSlide+xml"/>
  <Override PartName="/ppt/tags/tag7.xml" ContentType="application/vnd.openxmlformats-officedocument.presentationml.tags+xml"/>
  <Override PartName="/ppt/notesSlides/notesSlide49.xml" ContentType="application/vnd.openxmlformats-officedocument.presentationml.notesSlide+xml"/>
  <Override PartName="/ppt/tags/tag8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9.xml" ContentType="application/vnd.openxmlformats-officedocument.presentationml.tags+xml"/>
  <Override PartName="/ppt/notesSlides/notesSlide52.xml" ContentType="application/vnd.openxmlformats-officedocument.presentationml.notesSlide+xml"/>
  <Override PartName="/ppt/tags/tag10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11.xml" ContentType="application/vnd.openxmlformats-officedocument.presentationml.tags+xml"/>
  <Override PartName="/ppt/notesSlides/notesSlide55.xml" ContentType="application/vnd.openxmlformats-officedocument.presentationml.notesSlide+xml"/>
  <Override PartName="/ppt/tags/tag12.xml" ContentType="application/vnd.openxmlformats-officedocument.presentationml.tags+xml"/>
  <Override PartName="/ppt/notesSlides/notesSlide56.xml" ContentType="application/vnd.openxmlformats-officedocument.presentationml.notesSlide+xml"/>
  <Override PartName="/ppt/tags/tag13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14.xml" ContentType="application/vnd.openxmlformats-officedocument.presentationml.tags+xml"/>
  <Override PartName="/ppt/notesSlides/notesSlide61.xml" ContentType="application/vnd.openxmlformats-officedocument.presentationml.notesSlide+xml"/>
  <Override PartName="/ppt/tags/tag15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16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6" autoAdjust="0"/>
    <p:restoredTop sz="94660"/>
  </p:normalViewPr>
  <p:slideViewPr>
    <p:cSldViewPr>
      <p:cViewPr>
        <p:scale>
          <a:sx n="101" d="100"/>
          <a:sy n="101" d="100"/>
        </p:scale>
        <p:origin x="50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904D80-122D-4B11-A0C0-F2BBEFD86951}" type="datetimeFigureOut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80DE4A-8BB5-4896-A88C-4ACE777B4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EF9B9-522E-473F-B46B-D8F94A9B11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A1E620-19F8-4A48-8A28-CB9CCD26EC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43CCB2-8357-4469-8248-A8B4167469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3CC52-96B2-4E7A-9B21-76601958C9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189D88-B378-40C0-B456-B531D1BD8A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04C0B-54E5-4A6A-B28F-26735D3636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7765F4-AB20-477A-9EE9-E67A88BCE0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D16A68-3326-4E1E-BACA-9CFF5D7507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A3BD43-3F11-42A9-851A-70C27B9D0E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2F75F1-89B6-4089-977F-8D8D4A95CC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05FCF-4BE8-4EEC-BE0A-C2492C9C49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C5A774-FE7E-4AFA-9569-B5BCED6EA3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B854DC-D95B-4374-B7FD-4814803F2D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163229-D1CD-437D-AD83-36D5596A3D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90C23A-18CB-4744-A90F-2541CD6EFA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32CDB6-E2C7-4C06-9DB5-F9FB555536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BAA3DD-8A7C-4D63-99B6-F0EF3A7305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B25FF0-C2FD-4F1F-A9B4-9733E25EAF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1BB351-0362-4671-ACDF-4BA33797D9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11FC7-D354-4CB7-B91B-E57895A0D2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694D90-D8A3-4AD1-AF76-757EDE31D8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6B2779-E838-4E97-B505-AD8B6DDB11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19D4A1-C34A-4DB5-A67E-8C65AB1D91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F418B8-447C-4702-A3CF-5D87F889DB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B67FE2-2FD9-4770-9AF9-2A24B0A373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F4CA17-C147-49B7-9D10-901326A332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EE396-DD93-473D-88B9-1DE2768B5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4EC08-99F3-4D85-A840-B6B4EA241F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22D2F1-6B8F-471C-A099-4619704AE5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0EB893-017F-4E19-B7FE-DB583D7B70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A5D877-6042-441F-880F-D4F6D4497E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032F18-08C5-43DC-940D-9A8C99C42E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AF084D-F0D3-4BD4-A8F0-1A40F29519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47C066-7A18-40CF-968D-F4B23B01A0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8876A-5F7D-4F31-94F5-771451D2C1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CCC08-389A-4D56-B252-A2C8A8A56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7D4024-B622-4070-BBAE-5849C5D08F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17B603-05BF-4572-AE7F-803A630EE1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507DB-398C-40C5-95B2-7F37B52BA6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C81C07-8FD5-4B7E-8EB0-D16F650065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22BFF6-1B45-42F6-81B4-4C495208DC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15FB4E-ADCF-4C34-B685-FB70CE2622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B85939-5A86-4A29-8604-47F5A2ED56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49F449-831A-4B5E-9AAE-DFB0D710DE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C8F6E0-8EFB-4DA7-BD22-C7C040F81C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4FAFD0-8383-41D2-8211-A753081CE7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E80DA-31D7-4943-A319-DFD84DD042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3DA6E6-59BF-47F3-B13D-6D40C81F66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2CA974-E218-4148-A95D-F0975F1721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A422EB-02FD-454E-A1C9-D3F2C8EBAF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7AD0F5-481C-4CF7-BF6B-F3F5690C0F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BAF11-96B3-4148-9F3E-48AE6536B7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653593-CF38-49C3-B69C-9F7E6A09FD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9958D7-5C09-407B-8854-4A641000FB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A43437-C04D-4052-BA7F-07337B2CDD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35EB2-146B-4FBE-859E-19EC879559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EFF079-876A-43BA-9368-40536DA9863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4DA3D-A92A-48D2-AF55-D7C7D78699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871BD-887C-4D9B-9D23-84EF4E6300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628D0C-D387-47D3-9679-D31D1547E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D77EEE-8224-41FB-9B1A-70413C2200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22589C-769F-46BA-9074-C3A3F472E1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2F5C89-5486-4C99-B2A0-43F1B8CF02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50BE81-68B4-418A-8B55-6131C4D882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8E9A46-F60F-4908-836A-894FAA4A25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1B4E1B-4BD7-42B4-BBF8-2DAB1444B2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436C44-1134-4307-BEC3-679A0B87C2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C369D8-39C4-44D0-BE66-27396104F5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04A3F-B122-4F5B-8F71-E38517BE9B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615784-C518-4B8F-997F-E54425C777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C22447-486D-4BD1-9D33-96F35580EA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FC311-513E-456F-AE49-9571B2EDC3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42431-6FF7-46A9-839C-FC785DA9AC1F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FDCFE92-930B-4171-AE56-46BD54DCA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2E1D7-FF9C-447B-B59A-4B37079DFFB1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8563B0F-1453-4ADC-92F1-B1492280B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8CAE1-E7A6-4667-914D-8A75175695ED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4A834CB-2CB8-4433-AD5F-7BE51FEC6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7D101-A2A2-4FE9-9D58-F96C6AFF9FCD}" type="datetime1">
              <a:rPr lang="en-US"/>
              <a:pPr>
                <a:defRPr/>
              </a:pPr>
              <a:t>8/15/15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532F143-0D59-446F-8200-B43C1F60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F9990-E71F-4B7F-BEF1-BFC6894801BF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DCF4C89-9F15-4E0B-AFC6-207ADC14D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B9A42-8236-4EED-91CF-575A7571F8ED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BF54DB7-B696-4AF7-A0D4-1C063FC03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5BA3C-73EF-4F98-BBCA-7F39717FE6AA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5F85F15-4CD2-4E96-B2E2-5DFE6F90D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E0620-3B60-4482-AE84-185F1CDBA5A6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364C232-77F8-4145-980F-755ECE008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95FB-714C-45B7-B733-47F6FD3122DF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657539A-D819-4C4F-BA99-06CEC4DDD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0B4B-0832-43CF-B3B3-BD68B17B3F70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918F0C-7D7F-4EA1-8A59-9D2BD12B3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434F-072E-45A5-B062-EA1957A3BF5C}" type="datetime1">
              <a:rPr lang="en-US"/>
              <a:pPr>
                <a:defRPr/>
              </a:pPr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13E76527-7C19-47AE-9525-FB42088EE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1A95B0-09C4-46A0-BE1F-E2F7334CFDCC}" type="datetime1">
              <a:rPr lang="en-US"/>
              <a:pPr>
                <a:defRPr/>
              </a:pPr>
              <a:t>8/15/15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6FD49B8-440C-49D6-ACE5-45F6C449A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method,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smtClean="0"/>
              <a:t>, specifies an array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as its single argument: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SampleClass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static void doubleElements(double[]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for (i = 0; i &lt; a.length;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a[i] = a[i]*2;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66721C1-1A1E-4EAA-9A13-A2C0E8F0C61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Arrays of double may be defined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b = new double[30];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arrays above,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smtClean="0"/>
              <a:t>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r>
              <a:rPr lang="en-US" sz="2400" smtClean="0"/>
              <a:t> can be invoked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SampleClass.doubleElements(a);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SampleClass.doubleElements(b);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no square brackets are used when an entire array is given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also that a method that specifies an array for a parameter can take an array of any length as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1CBF6B-F0AD-4921-BF45-3BBCCB6D2EA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Because an array variable contains the memory address of the array it names, the assignment operator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800" smtClean="0"/>
              <a:t>) only copies this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copy the values of each indexed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Using the assignment operator will make two array variables be different names for the same array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 = a;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memory address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now the same as the memory address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:  They reference the same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0D82A93-0A28-4E8B-A00B-BF96FA6BD57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is usually used to make two different arrays have the same values in each indexed position: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 = 0;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(i &lt; a.length)  &amp;&amp; (i &lt; b.length); i++)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b[i] = a[i];</a:t>
            </a:r>
          </a:p>
          <a:p>
            <a:pPr lvl="1" eaLnBrk="1" hangingPunct="1"/>
            <a:r>
              <a:rPr lang="en-US" sz="2400" smtClean="0"/>
              <a:t>Note that the above code will not make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an exact copy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unless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have the same length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2D0FD9B-CBA9-48A2-B1B6-2A401E31C1A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 the same reason, the equality operator </a:t>
            </a:r>
            <a:r>
              <a:rPr lang="en-US" sz="2800" b="1" smtClean="0">
                <a:solidFill>
                  <a:srgbClr val="034CA1"/>
                </a:solidFill>
              </a:rPr>
              <a:t>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b="1" smtClean="0">
                <a:solidFill>
                  <a:srgbClr val="034CA1"/>
                </a:solidFill>
              </a:rPr>
              <a:t>)</a:t>
            </a:r>
            <a:r>
              <a:rPr lang="en-US" sz="2800" smtClean="0"/>
              <a:t> only tests two arrays to see if they are stored in the same location in the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does not test two arrays to see if they contain the same values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(a == b)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result of 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expression will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share the same memory address (and, therefore, reference the same array),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400" smtClean="0"/>
              <a:t> otherwise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75C8D69-A49D-4F98-AE4E-C24018E9644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the same way that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mtClean="0"/>
              <a:t> method can be defined for a class, an  </a:t>
            </a:r>
            <a:r>
              <a:rPr lang="en-US" b="1" i="1" smtClean="0">
                <a:solidFill>
                  <a:srgbClr val="034CA1"/>
                </a:solidFill>
                <a:latin typeface="Courier New" pitchFamily="49" charset="0"/>
              </a:rPr>
              <a:t>equalsArray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mtClean="0"/>
              <a:t>method can be defined for a type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how two arrays must be tested to see if they contain the same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following method tests two integer arrays to see if they contain the same integer values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484E6D1-4BF1-4FA0-9234-641BEB50A41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boolean equalsArray(int[] a, int[]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if (a.length != b.length)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 i =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while (i &lt; a.length)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if (a[i] != b[i])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true;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F5D5C8-2680-4FAA-A7D2-9DDF63005E5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heading for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 of a program has a parameter for an array 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usually called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smtClean="0"/>
              <a:t> by convention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since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smtClean="0"/>
              <a:t> is a parameter, it could be replaced by any other non-keyword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 Java program is run without giving an argument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, then a default empty array of strings is automatically provided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1A88B44-A588-4736-B9D9-C3B865AE3E8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Here is a program that expects three string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SomeProgram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System.out.println(args[0] + " "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args[2] + args[1]);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 that if it needed numbers, it would have to convert them from strings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D9C7FF-8097-4055-B871-FE255F616DD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 program requires that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 be provided an array of strings argument, each element must be provided from the command line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 SomeProgram Hi ! there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will set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args[0]</a:t>
            </a:r>
            <a:r>
              <a:rPr lang="en-US" sz="2400" smtClean="0"/>
              <a:t> to "Hi",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args[1]</a:t>
            </a:r>
            <a:r>
              <a:rPr lang="en-US" sz="2400" smtClean="0"/>
              <a:t> to "!",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args[2]</a:t>
            </a:r>
            <a:r>
              <a:rPr lang="en-US" sz="2400" smtClean="0"/>
              <a:t> to "there"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will also set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args.length</a:t>
            </a:r>
            <a:r>
              <a:rPr lang="en-US" sz="2400" smtClean="0"/>
              <a:t> to 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When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800" smtClean="0"/>
              <a:t> is run as shown, its output will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 there!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7CDA5DC-9EDD-45E9-9453-2B90770E3BE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and References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Like class types, a variable of an array type holds a </a:t>
            </a:r>
            <a:r>
              <a:rPr lang="en-US" i="1" smtClean="0"/>
              <a:t>reference</a:t>
            </a:r>
          </a:p>
          <a:p>
            <a:pPr lvl="1" eaLnBrk="1" hangingPunct="1"/>
            <a:r>
              <a:rPr lang="en-US" smtClean="0"/>
              <a:t>Arrays are objects</a:t>
            </a:r>
          </a:p>
          <a:p>
            <a:pPr lvl="1" eaLnBrk="1" hangingPunct="1"/>
            <a:r>
              <a:rPr lang="en-US" smtClean="0"/>
              <a:t>A variable of an array type holds the address of where the array object is stored in memory</a:t>
            </a:r>
          </a:p>
          <a:p>
            <a:pPr lvl="1" eaLnBrk="1" hangingPunct="1"/>
            <a:r>
              <a:rPr lang="en-US" smtClean="0"/>
              <a:t>Array types are (usually) considered to be class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48CE12-3FE7-44F3-9E5E-E2D2BFB3E90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Return an Array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method may also return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return type is specified in the same way that an array parameter is specified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int[]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incrementArray(int[] a, int increment)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int[] temp = new int[a.length];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 = 0; i &lt; a.length; i++)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a[i] + increment;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AB03C00-5C19-4B3E-92CC-131351C8C3B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 Filled Arrays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exact size needed for an array is not always known when a program is written, or it may vary from one run of the program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common way to handle this is to declare the array to be of the largest size that the program could possibly need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Care must then be taken to keep track of how much of the array is actually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indexed variable that has not been given a meaningful value must never be referenced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52D2C9B-075D-438B-973D-1C1713FCC70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 Filled Arrays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variable can be used to keep track of how many elements are currently stored in an 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given the variable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, the elements of 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</a:t>
            </a:r>
            <a:r>
              <a:rPr lang="en-US" sz="2400" smtClean="0"/>
              <a:t> will range from positions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someArray[0]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someArray[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– 1]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the variable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 will be used to process the partially filled array instead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someArray.length</a:t>
            </a:r>
            <a:endParaRPr lang="en-US" sz="2400" b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also that this variable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) must be an argument to any method that manipulates the partially filled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5E6DB28-790E-40D0-9FE1-9D68E03B6FF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Accessor Methods Need Not Simply Return Instance Variables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an instance variable names an array, it is not always necessary to provide an accessor method that returns the contents of the entire array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Instead, other accessor methods that return a variety of information about the array and its elements may be sufficient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607B454-CA41-4843-BB10-22DFDBA8D28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</a:t>
            </a:r>
            <a:r>
              <a:rPr lang="en-US" b="1" smtClean="0">
                <a:latin typeface="Courier New" pitchFamily="49" charset="0"/>
              </a:rPr>
              <a:t>for each</a:t>
            </a:r>
            <a:r>
              <a:rPr lang="en-US" smtClean="0"/>
              <a:t>" Loop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standard Java libraries include a number of collection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Classes whose objects store a collection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Ordinary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loops cannot cycle through the elements in a collection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Unlike array elements, collection object elements are not normally associated with indices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there is a new kind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loop, first available in Java 5.0, called a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smtClean="0"/>
              <a:t>-each loop</a:t>
            </a:r>
            <a:r>
              <a:rPr lang="en-US" sz="2400" smtClean="0"/>
              <a:t> or </a:t>
            </a:r>
            <a:r>
              <a:rPr lang="en-US" sz="2400" i="1" smtClean="0"/>
              <a:t>enhanced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smtClean="0"/>
              <a:t>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kind of loop can cycle through each element in a collection even though the elements are not indexed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61E0105-A531-4275-AB6F-90978957B99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</a:t>
            </a:r>
            <a:r>
              <a:rPr lang="en-US" b="1" smtClean="0">
                <a:latin typeface="Courier New" pitchFamily="49" charset="0"/>
              </a:rPr>
              <a:t>for each</a:t>
            </a:r>
            <a:r>
              <a:rPr lang="en-US" smtClean="0"/>
              <a:t>" Loop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Although an ordinary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cannot cycle through the elements of a collection class, an enhanced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</a:t>
            </a:r>
            <a:r>
              <a:rPr lang="en-US" sz="2400" u="sng" smtClean="0"/>
              <a:t>can</a:t>
            </a:r>
            <a:r>
              <a:rPr lang="en-US" sz="2400" smtClean="0"/>
              <a:t> cycle through the elements of an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general syntax for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-each loop statement used with an array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ArrayBaseType VariableName : ArrayName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-each line should be read as "for each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400" smtClean="0"/>
              <a:t>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400" smtClean="0"/>
              <a:t> do the following:"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000" smtClean="0"/>
              <a:t> must be declared within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-each loop, not before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also that a colon (not a semicolon) is used after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ED538DA-0423-42AE-9A4B-D19252FA55C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"For-Each" Loop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loop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can make code cleaner and less error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indexed variable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is used only as a way to cycle through the elements, then it would be preferable to change it to a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for (int i = 0; i &lt; a.length;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	a[i] = 0.0;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be changed to: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for (double element : a)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	element = 0.0;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syntax is  simpler and quite easy to understand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A973AEB-A3E0-4C76-8316-388EA69E123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with a Variable Number of Parameters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Starting with Java 5.0, methods can be defined that take any number of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Essentially, it is implemented by taking in an array as argument, but the job of placing values in the array is done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values for the array are given as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automatically creates an array and places the arguments in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arguments corresponding to regular parameters are handled in the usual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6569439-4983-4AE3-BC05-87241F5D8EE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with a Variable Number of Parameters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Such a method has as the last item on its parameter list a </a:t>
            </a:r>
            <a:r>
              <a:rPr lang="en-US" sz="2400" i="1" smtClean="0"/>
              <a:t>vararg specification</a:t>
            </a:r>
            <a:r>
              <a:rPr lang="en-US" sz="2400" smtClean="0"/>
              <a:t> of the form: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Type... ArrayName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the three dots called an </a:t>
            </a:r>
            <a:r>
              <a:rPr lang="en-US" sz="2000" i="1" smtClean="0"/>
              <a:t>ellipsis</a:t>
            </a:r>
            <a:r>
              <a:rPr lang="en-US" sz="2000" smtClean="0"/>
              <a:t> that must be included as part of the vararg specification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Following the arguments for regular parameters are any number of arguments of the type given in the vararg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arguments are automatically placed 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array can be used in the method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a vararg specification allows any number of arguments, including zero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BCF6AD3-B589-4585-946B-F954D6524D6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 with a Variable Number of Parameters (Part 1 of 2)</a:t>
            </a:r>
          </a:p>
        </p:txBody>
      </p:sp>
      <p:pic>
        <p:nvPicPr>
          <p:cNvPr id="104450" name="Picture 5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861179B-3D6E-4D35-BFA2-FC3B458D94D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Objects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can be viewed as a collection of indexed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can also be viewed as a single item whose value is a collection of values of a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array variable names the array as a single item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 expression creates an array object and stores the object in memory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double[10]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assignment statement places a reference to the memory address of an array object in the array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= new double[10];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88BAD3-E6DA-4B2C-A0C5-1582C2FE05F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 with a Variable Number of Parameters (Part 2 of 2)</a:t>
            </a:r>
          </a:p>
        </p:txBody>
      </p:sp>
      <p:pic>
        <p:nvPicPr>
          <p:cNvPr id="106498" name="Picture 3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704F38E-014D-4D82-99DE-8F24518E8AE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an accessor method does return the contents of an array, special care must be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Just as when an accessor returns a reference to any private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return anArray;//BAD!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example above will result in a </a:t>
            </a:r>
            <a:r>
              <a:rPr lang="en-US" sz="2400" i="1" smtClean="0"/>
              <a:t>privacy leak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3974D1C-557A-4E04-A589-320029B3FF5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accessor method would simply return a reference to 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anArray</a:t>
            </a:r>
            <a:r>
              <a:rPr lang="en-US" sz="2400" smtClean="0"/>
              <a:t>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Instead, an accessor method should return a reference to a </a:t>
            </a:r>
            <a:r>
              <a:rPr lang="en-US" sz="2400" i="1" smtClean="0"/>
              <a:t>deep copy</a:t>
            </a:r>
            <a:r>
              <a:rPr lang="en-US" sz="2400" smtClean="0"/>
              <a:t> of the private array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Below, both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000" smtClean="0"/>
              <a:t> are instance variables of the class containing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getArray</a:t>
            </a:r>
            <a:r>
              <a:rPr lang="en-US" sz="20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double[] temp = new double[count];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a[i];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97EBC6-E195-48A4-82BA-28B7851F888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 private instance variable is an array that has a class as its base type, then copies must be made of each class object in the array when the array is copied: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temp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[count];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(someArray[i]);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1656DCC-E97E-4F13-8C11-2D0B93D74B9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an Array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sort method takes in an array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rearranges the elements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so that after the method call is finished, the elements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are sorted in ascending order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selection sort</a:t>
            </a:r>
            <a:r>
              <a:rPr lang="en-US" sz="2800" smtClean="0"/>
              <a:t> accomplishes this by using the following algorithm: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(int index = 0; index &lt; count; index++)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Place the indexth smallest element in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a[index]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1855628-FFDA-4C30-B2EB-5891DB84656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(Part 1 of 2)</a:t>
            </a:r>
          </a:p>
        </p:txBody>
      </p:sp>
      <p:pic>
        <p:nvPicPr>
          <p:cNvPr id="116738" name="Picture 8" descr="savitch_c06d10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265238"/>
            <a:ext cx="777240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9615E02-58C1-4246-ACAC-29D28727333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167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(Part 2 of 2)</a:t>
            </a:r>
          </a:p>
        </p:txBody>
      </p:sp>
      <p:pic>
        <p:nvPicPr>
          <p:cNvPr id="118786" name="Picture 4" descr="savitch_c06d10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277938"/>
            <a:ext cx="7772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0A6C286-4A49-4B52-B206-FEE7BD4A312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187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1 of 5)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SelectionSort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Precondition: count &lt;= a.length;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The first count indexed variables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values.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Action: Sorts a so that a[0] &lt;= a[1] &lt;=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... &lt;= a[count - 1].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/>
              <a:t>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57DCC6F-FCDB-47C9-A760-1BC86C371921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2 of 5)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sort(double[]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index, indexOfNextSmallest;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(index = 0; index &lt; count - 1;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{//Place the correct value in a[index]: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indexOfNextSmallest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indexOfSmallest(index, a, 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interchange(index,indexOfNextSmallest,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//a[0]&lt;=a[1]&lt;=...&lt;=a[index] and these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//the smallest of the original array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//elements. The remaining positions contain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//the rest of the original array elements.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7A850B9-00AE-4F72-979D-A5E2638E343B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3 of 5)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Returns the index of the smallest value among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a[startIndex], a[startIndex+1],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a[numberUsed - 1]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static int indexOfSmallest(int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startIndex, 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 min = a[startIndex];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indexOfMin = startIndex;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5310DA5-DF44-4970-AD16-E2B7099FA34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249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Objects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steps can be combined into one statement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Note that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expression that creates an array invokes a constructor that uses a nonstandard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 also that as a result of the assignment statement above,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contains a single value:  a memory address or </a:t>
            </a:r>
            <a:r>
              <a:rPr lang="en-US" sz="2400" i="1" smtClean="0"/>
              <a:t>reference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Since an array is a reference type, the behavior of arrays with respect to assignment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400" smtClean="0"/>
              <a:t>), equality testing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), and parameter passing are the same as that described for classes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B00118-1B3E-4779-82E9-C775666B4B3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4 of 5)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(index = startIndex + 1;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index &lt; count;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if (a[index] &lt; min)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min = a[index];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indexOfMin =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//min is smallest of a[startIndex] through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//a[index]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indexOfMin;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338EA2-5FCF-4ABD-A31B-F7A81EF0D98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269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5 of 5)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Precondition: i and j are legal indices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the array 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Postcondition: Values of a[i] and a[j]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been interchanged.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private static void interchange(int i, int j,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              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double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 = 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a[i] = a[j];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a[j] = temp; //original value of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678F44-38E7-4AD5-ADE3-FC9AA0788C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290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permits enumerated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 enumerated type is a type in which all the values are given in a (typically) short list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 smtClean="0"/>
              <a:t>The definition of an enumerated type is normally placed outside of all methods in the same place that named constants are defined: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enum TypeName {VALUE_1, VALUE_2, …, VALUE_N};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 smtClean="0"/>
              <a:t>Note that a value of an enumerated type is a kind of named constant and so, by convention, is spelled with all uppercase letters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 smtClean="0"/>
              <a:t>As with any other type, variables can be declared of an enumerated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FD4548-77A8-447E-B4AF-0DF0C89ACB5B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310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Example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Given the following definition of an enumerated type: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enum WorkDay {MONDAY, TUESDAY, WEDNESDAY, THURSDAY, FRIDAY};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variable of this type can be declared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WorkDay meetingDay, availableDay;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value of a variable of this type can be set to one of the values listed in the definition of the type, or else to the special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meetingDay = WorkDay.THURSDAY;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availableDay = null;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C6546F6-2F1F-41A5-B2C1-EBBD281FED54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331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Just like other types, variable of this type can be declared and initialized at the same time: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WorkDay meetingDay = WorkDay.THURSDAY;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value of an enumerated type must be prefaced with the name of the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value of a variable or constant of an enumerated type can be output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System.out.println(meetingDay);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Will produce the following output: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THURSDAY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As will 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System.out.println(WorkDay.THURSDAY);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type name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WorkDay</a:t>
            </a:r>
            <a:r>
              <a:rPr lang="en-US" sz="2000" smtClean="0"/>
              <a:t> is not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19100E4-82AB-4732-9975-397E05C790AB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351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they may look like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values, values of an enumerated type are not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they can be used for tasks which could be done by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 and, in some cases, work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Using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variable allows the possibility of setting the variable to a nonsense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Using an enumerated type variable constrains the possible values for that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error message will result if an attempt is made to give an enumerated type variable a value that is not defined for its type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1A39E13-FCD0-477F-A809-91AE7B9B1B5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372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variables or constants of an enumerated type can be compared using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or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operator has a nicer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(meetingDay == availableDay)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	System.out.println("Meeting will be on schedule.");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(meetingDay == WorkDay.THURSDAY)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	System.out.println("Long weekend!);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08F45AB-D5D0-4B3C-8325-4AC1495E514E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392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Enumerated Type</a:t>
            </a:r>
          </a:p>
        </p:txBody>
      </p:sp>
      <p:pic>
        <p:nvPicPr>
          <p:cNvPr id="141314" name="Picture 6" descr="savitch_c06d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8915DF9-9DDB-4F70-93AE-CD6DC695B88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413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1 of 3)</a:t>
            </a:r>
          </a:p>
        </p:txBody>
      </p:sp>
      <p:pic>
        <p:nvPicPr>
          <p:cNvPr id="143362" name="Picture 6" descr="savitch_c06d14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D0FE37C-E9FC-43E6-A3FB-681C5190B13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433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2 of 3)</a:t>
            </a:r>
          </a:p>
        </p:txBody>
      </p:sp>
      <p:pic>
        <p:nvPicPr>
          <p:cNvPr id="145410" name="Picture 3" descr="savitch_c06d14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AF0F11-04C3-4A70-B147-967B6235F9A2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454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Arrays with a Class Base Type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base type of an array can be a class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Date[]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holidayList = new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Date[20]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above example creates 20 indexed variables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create 20 objects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of these indexed variables are automatically initialized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Any attempt to reference any them at this point would result in a "null pointer exception"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ED96E8B-4E21-4822-9E2A-8FEDD323D8D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3 of 3)</a:t>
            </a:r>
          </a:p>
        </p:txBody>
      </p:sp>
      <p:pic>
        <p:nvPicPr>
          <p:cNvPr id="147458" name="Picture 3" descr="savitch_c06d14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25BE517-3FCB-4672-9889-1FA60C4C689A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474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values</a:t>
            </a:r>
            <a:r>
              <a:rPr lang="en-US" smtClean="0"/>
              <a:t> Method</a:t>
            </a: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get the full potential from an enumerated type, it is often necessary to cycle through all the values of the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enumerated type is automatically provided with the static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values()</a:t>
            </a:r>
            <a:r>
              <a:rPr lang="en-US" sz="2400" smtClean="0"/>
              <a:t> which provides this 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returns an array whose elements are the values of the enumerated type given in the order in which the elements are listed in the definition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base type of the array that is returned is the enumerated type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CAA9FAD-C28A-49D3-B82C-6C4A1266FD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495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7543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1 of 2)</a:t>
            </a:r>
          </a:p>
        </p:txBody>
      </p:sp>
      <p:pic>
        <p:nvPicPr>
          <p:cNvPr id="151554" name="Picture 6" descr="savitch_c06d15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964" b="2220"/>
          <a:stretch>
            <a:fillRect/>
          </a:stretch>
        </p:blipFill>
        <p:spPr bwMode="auto">
          <a:xfrm>
            <a:off x="857250" y="1389063"/>
            <a:ext cx="6783388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454645D-D589-4B96-BCFD-7362CA52F9BA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515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Method </a:t>
            </a:r>
            <a:r>
              <a:rPr lang="en-US" b="1" smtClean="0">
                <a:latin typeface="Courier New" pitchFamily="49" charset="0"/>
              </a:rPr>
              <a:t>values</a:t>
            </a:r>
            <a:r>
              <a:rPr lang="en-US" b="1" smtClean="0"/>
              <a:t> </a:t>
            </a:r>
            <a:r>
              <a:rPr lang="en-US" smtClean="0"/>
              <a:t>(Part 2 of 2)</a:t>
            </a:r>
          </a:p>
        </p:txBody>
      </p:sp>
      <p:pic>
        <p:nvPicPr>
          <p:cNvPr id="153602" name="Picture 4" descr="savitch_c06d15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3C14EE6-792B-48C6-9D3B-76BCE5083B1E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536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Programming Tip:  Enumerated Types in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Statements</a:t>
            </a: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Enumerated types can be used to control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 smtClean="0"/>
              <a:t> control expression uses a variable of an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Case labels are the unqualified values of the same enumerated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enumerated type control variable is set by using the static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valueOf</a:t>
            </a:r>
            <a:r>
              <a:rPr lang="en-US" sz="2400" smtClean="0"/>
              <a:t> to convert an input string to a value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input string must contain all upper case letters, or be converted to all upper case letters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toUpperCase</a:t>
            </a:r>
            <a:r>
              <a:rPr lang="en-US" sz="2000" smtClean="0"/>
              <a:t>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CFC47DF-5DD0-4B5A-85E7-87589E745DF6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556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1 of 3)</a:t>
            </a:r>
          </a:p>
        </p:txBody>
      </p:sp>
      <p:pic>
        <p:nvPicPr>
          <p:cNvPr id="157698" name="Picture 6" descr="savitch_c06d16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16F5250-9208-4E77-97EB-115A6875BD9E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577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2 of 3)</a:t>
            </a:r>
          </a:p>
        </p:txBody>
      </p:sp>
      <p:pic>
        <p:nvPicPr>
          <p:cNvPr id="159746" name="Picture 3" descr="savitch_c06d16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EC51672-BD19-40A0-9009-D70283D0193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597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3 of 3)</a:t>
            </a:r>
          </a:p>
        </p:txBody>
      </p:sp>
      <p:pic>
        <p:nvPicPr>
          <p:cNvPr id="161794" name="Picture 3" descr="savitch_c06d16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71118C0-F6D1-45E3-81EF-36EB7ACBEFD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61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It is sometimes useful to have an array with more than one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Multidimensional arrays are declared and created in basically the same way as one-dimensional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You simply use as many square brackets as there are indices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index must be enclosed in its own brackets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double[][]table = new double[100][10];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int[][][] figure = new int[10][20][30];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Person[][] = new Person[10][100];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4285536-6D40-4E55-8CDF-CA2AEE1BC2D3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638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Multidimensional arrays may have any number of indices, but perhaps the most common number is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Two-dimensional array can be visualized as a two-dimensional display with the first index giving the row, and the second index giving the column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char[][] a = new char[5][12];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that, like a one-dimensional array, each element of a multidimensional array is just a variable of the base type (in this case,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7AA2787-68A5-4AD6-9B7E-257C574F1C59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658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Arrays with a Class Base Type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Like any other object, each of the indexed variables requires a separate invocation of a constructor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(singly, or perhaps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loop) to create an object to reference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holidayList[0]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holidayList[19]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Date();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                   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(int i = 0; i &lt; holidayList.length;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holidayList[i] = new Date();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Each of the indexed variables can now be referenced since each holds the memory  address of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A3E3AC8-DB2A-4578-9051-74C08BAA39C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two-dimensional array, such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is actually an array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contains a reference to a one-dimensional array of size 5 with a base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indexed variable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 smtClean="0"/>
              <a:t>,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 smtClean="0"/>
              <a:t>,</a:t>
            </a:r>
            <a:r>
              <a:rPr lang="en-US" sz="2400" smtClean="0"/>
              <a:t> etc.) contains a reference to a one-dimensional array of size 12, also with a base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three-dimensional array is an array of arrays of arrays, and so forth for higher dimensions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12FD228-14AF-4671-AFF4-9B6A170C3D2A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679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Two-Dimensional Array as an Array of Arrays (Part 1 of 2)</a:t>
            </a:r>
          </a:p>
        </p:txBody>
      </p:sp>
      <p:pic>
        <p:nvPicPr>
          <p:cNvPr id="169986" name="Picture 7" descr="savitch_c06d17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1300" b="1787"/>
          <a:stretch>
            <a:fillRect/>
          </a:stretch>
        </p:blipFill>
        <p:spPr bwMode="auto">
          <a:xfrm>
            <a:off x="857250" y="1365250"/>
            <a:ext cx="6416675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1756446-05FA-4909-AB91-A8508CC90C0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699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Two-Dimensional Array as an Array of Arrays (Part 2 of 2)</a:t>
            </a:r>
          </a:p>
        </p:txBody>
      </p:sp>
      <p:pic>
        <p:nvPicPr>
          <p:cNvPr id="172034" name="Picture 3" descr="savitch_c06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608138"/>
            <a:ext cx="77724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F3E4155-FDCA-4F24-9CD8-039E0C371B1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720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length</a:t>
            </a:r>
            <a:r>
              <a:rPr lang="en-US" sz="3200" smtClean="0"/>
              <a:t> Instance Variable</a:t>
            </a:r>
          </a:p>
        </p:txBody>
      </p:sp>
      <p:sp>
        <p:nvSpPr>
          <p:cNvPr id="174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char[][] page = new char[30][100];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instance variable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 smtClean="0"/>
              <a:t> does not give the total number of indexed variables in a two-dimensional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Because a two-dimensional array is actually an array of arrays, the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gives the number of first indices (or "rows")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page.length</a:t>
            </a:r>
            <a:r>
              <a:rPr lang="en-US" sz="2000" smtClean="0"/>
              <a:t> is equal to 30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the same reason, the number of second indices (or "columns") for a given "row" is given by referencing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for that </a:t>
            </a:r>
            <a:r>
              <a:rPr lang="en-US" sz="2000" i="1" smtClean="0"/>
              <a:t>"row"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page[0].length</a:t>
            </a:r>
            <a:r>
              <a:rPr lang="en-US" sz="2000" smtClean="0"/>
              <a:t> is equal to 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252153-E430-4E5F-B75C-5B0CEDD7A10C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740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length</a:t>
            </a:r>
            <a:r>
              <a:rPr lang="en-US" sz="3200" smtClean="0"/>
              <a:t> Instance Variable</a:t>
            </a:r>
          </a:p>
        </p:txBody>
      </p:sp>
      <p:sp>
        <p:nvSpPr>
          <p:cNvPr id="176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 smtClean="0"/>
              <a:t>The following program demonstrates how a nested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can be used to process a two-dimensional array</a:t>
            </a:r>
          </a:p>
          <a:p>
            <a:pPr lvl="1" eaLnBrk="1" hangingPunct="1"/>
            <a:r>
              <a:rPr lang="en-US" sz="2400" smtClean="0"/>
              <a:t>Note how each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 smtClean="0"/>
              <a:t> instance variable is used</a:t>
            </a:r>
          </a:p>
          <a:p>
            <a:pPr lvl="3"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row, column;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(row = 0; row &lt; page.length; row++)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(column = 0; column &lt; page[row].length;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                column++)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page[row][column] = 'Z';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239EFDF-3BDC-47CE-AA64-134861BA1803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761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row in a two-dimensional array need not have the same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rows can have different numbers of columns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array that has a different number of elements per row it is called a </a:t>
            </a:r>
            <a:r>
              <a:rPr lang="en-US" i="1" smtClean="0"/>
              <a:t>ragged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CE45548-61E7-44EE-89FC-A382BB12C00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781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180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double[][] a = new double[3][5];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The above line is equivalent to the following: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= new double[3][]; //Note below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a[1] = new double[5];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a[2] = new double[5];</a:t>
            </a:r>
          </a:p>
          <a:p>
            <a:pPr lvl="1" eaLnBrk="1" hangingPunct="1"/>
            <a:r>
              <a:rPr lang="en-US" sz="2000" smtClean="0"/>
              <a:t>Note that the second line makes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smtClean="0"/>
              <a:t> the name of an array with room for 3 entries, each of which can be an array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doubles</a:t>
            </a:r>
            <a:r>
              <a:rPr lang="en-US" sz="2000" smtClean="0"/>
              <a:t> </a:t>
            </a:r>
            <a:r>
              <a:rPr lang="en-US" sz="2000" i="1" smtClean="0"/>
              <a:t>that can be of any length</a:t>
            </a:r>
          </a:p>
          <a:p>
            <a:pPr lvl="1" eaLnBrk="1" hangingPunct="1"/>
            <a:r>
              <a:rPr lang="en-US" sz="2000" smtClean="0"/>
              <a:t>The next 3 lines each create an array of doubles of size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83ED1FF-1CEE-4979-8776-CAC5AB55DBDF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802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182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 = new double[3][];</a:t>
            </a:r>
          </a:p>
          <a:p>
            <a:pPr eaLnBrk="1" hangingPunct="1"/>
            <a:r>
              <a:rPr lang="en-US" sz="2800" smtClean="0"/>
              <a:t>Since the above line does not specify the size of 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800" b="1" smtClean="0"/>
              <a:t>,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800" b="1" smtClean="0"/>
              <a:t>,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a[2],</a:t>
            </a:r>
            <a:r>
              <a:rPr lang="en-US" sz="2800" smtClean="0"/>
              <a:t> each could be made a different size instead: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 = new double[10];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a[2] = new double[4];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F809A90-EFE0-41DE-A667-D6839486224B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822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 Parameters and Returned Values</a:t>
            </a:r>
          </a:p>
        </p:txBody>
      </p:sp>
      <p:sp>
        <p:nvSpPr>
          <p:cNvPr id="184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Methods may have multidimensional array parameters</a:t>
            </a:r>
          </a:p>
          <a:p>
            <a:pPr lvl="1" eaLnBrk="1" hangingPunct="1"/>
            <a:r>
              <a:rPr lang="en-US" sz="2400" smtClean="0"/>
              <a:t>They are specified in a way similar to  one-dimensional arrays</a:t>
            </a:r>
          </a:p>
          <a:p>
            <a:pPr lvl="1" eaLnBrk="1" hangingPunct="1"/>
            <a:r>
              <a:rPr lang="en-US" sz="2400" smtClean="0"/>
              <a:t>They use the same number of sets of square brackets as they have dimensions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myMethod(int[][] a)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/>
            <a:r>
              <a:rPr lang="en-US" sz="2400" smtClean="0"/>
              <a:t>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a two-dimensional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F2E04D-028C-425D-8DBE-0D1DB354BD23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843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 Parameters and Returned Values</a:t>
            </a:r>
          </a:p>
        </p:txBody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Methods may have a multidimensional array type as their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use the same kind of type specification as for a multidimensional array parameter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public double[][] aMethod()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method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mtClean="0"/>
              <a:t> returns an array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AD12B60-9859-4D86-BD4C-F992A0F4B7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863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array indexed variables and entire arrays can be used as arguments to methods</a:t>
            </a:r>
          </a:p>
          <a:p>
            <a:pPr lvl="1" eaLnBrk="1" hangingPunct="1"/>
            <a:r>
              <a:rPr lang="en-US" smtClean="0"/>
              <a:t>An indexed variable can be an argument to a method in exactly the same way that any variable of the array base type can be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948068F-B9CC-4107-B13D-B8FA86CFE73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Grade Book Class</a:t>
            </a:r>
          </a:p>
        </p:txBody>
      </p:sp>
      <p:sp>
        <p:nvSpPr>
          <p:cNvPr id="188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As an example of using arrays in a program,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GradeBook</a:t>
            </a:r>
            <a:r>
              <a:rPr lang="en-US" sz="2800" smtClean="0"/>
              <a:t> is used to process quiz scores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Objects of this class have three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grade</a:t>
            </a:r>
            <a:r>
              <a:rPr lang="en-US" sz="2400" smtClean="0"/>
              <a:t>:  a two-dimensional array that records the grade of each student on each quiz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studentAverage</a:t>
            </a:r>
            <a:r>
              <a:rPr lang="en-US" sz="2400" smtClean="0"/>
              <a:t>:  an array used to record the average quiz score for each student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quizAverage</a:t>
            </a:r>
            <a:r>
              <a:rPr lang="en-US" sz="2400" smtClean="0"/>
              <a:t>:  an array used to record the average score for each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BD7F5DA-8C76-4E7C-BAD0-52AC11C841A3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884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Grade Book Class</a:t>
            </a:r>
          </a:p>
        </p:txBody>
      </p:sp>
      <p:sp>
        <p:nvSpPr>
          <p:cNvPr id="190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score that student 1 received on quiz number 3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grade[0][2]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The average quiz grade for student 2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studentAverage[1]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The average score for quiz 3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quizAverage[2]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Note the relationship between the three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55F44D1-4B77-45CE-A089-59DE80184125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904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The Two-Dimensional Array </a:t>
            </a:r>
            <a:r>
              <a:rPr lang="en-US" b="1" smtClean="0">
                <a:latin typeface="Courier New" pitchFamily="49" charset="0"/>
              </a:rPr>
              <a:t>grade</a:t>
            </a:r>
            <a:endParaRPr lang="en-US" smtClean="0">
              <a:latin typeface="Courier New" pitchFamily="49" charset="0"/>
            </a:endParaRPr>
          </a:p>
        </p:txBody>
      </p:sp>
      <p:pic>
        <p:nvPicPr>
          <p:cNvPr id="192514" name="Picture 7" descr="savitch_c06d1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57250" y="1258888"/>
            <a:ext cx="7221538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37B48EC-78CD-4674-8ADC-243F8F6AC4F9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925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 = 3;</a:t>
            </a:r>
          </a:p>
          <a:p>
            <a:pPr eaLnBrk="1" hangingPunct="1"/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400" smtClean="0"/>
              <a:t> which takes one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myMethod(a[i]);//i evaluates to 3,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//a[3] evaluates to 0.0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B86363F-8168-423C-9653-6D18B7AB14B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argument to a method may be an entire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Array arguments behave like objects of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Therefore, a method can change the values stored in the indexed variables of an array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method with an array parameter must specify the base type of the array only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smtClean="0">
                <a:solidFill>
                  <a:srgbClr val="034CA1"/>
                </a:solidFill>
                <a:latin typeface="Courier New" pitchFamily="49" charset="0"/>
              </a:rPr>
              <a:t>BaseType[]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specify the length of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11581F-BF8E-4C71-A387-36560E862CE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5162</Words>
  <Application>Microsoft Office PowerPoint</Application>
  <PresentationFormat>On-screen Show (4:3)</PresentationFormat>
  <Paragraphs>673</Paragraphs>
  <Slides>72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Chapter 6</vt:lpstr>
      <vt:lpstr>Arrays and References</vt:lpstr>
      <vt:lpstr>Arrays are Objects</vt:lpstr>
      <vt:lpstr>Arrays Are Objects</vt:lpstr>
      <vt:lpstr>Pitfall:  Arrays with a Class Base Type</vt:lpstr>
      <vt:lpstr>Pitfall:  Arrays with a Class Base Type</vt:lpstr>
      <vt:lpstr>Array Parameters</vt:lpstr>
      <vt:lpstr>Array Parameters</vt:lpstr>
      <vt:lpstr>Array Parameters</vt:lpstr>
      <vt:lpstr>Array Parameters</vt:lpstr>
      <vt:lpstr>Array Parameters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Arguments for the Method main</vt:lpstr>
      <vt:lpstr>Arguments for the Method main</vt:lpstr>
      <vt:lpstr>Arguments for the Method main</vt:lpstr>
      <vt:lpstr>Methods That Return an Array</vt:lpstr>
      <vt:lpstr>Partially Filled Arrays</vt:lpstr>
      <vt:lpstr>Partially Filled Arrays</vt:lpstr>
      <vt:lpstr>Accessor Methods Need Not Simply Return Instance Variables</vt:lpstr>
      <vt:lpstr>The "for each" Loop</vt:lpstr>
      <vt:lpstr>The "for each" Loop</vt:lpstr>
      <vt:lpstr>The "For-Each" Loop</vt:lpstr>
      <vt:lpstr>Methods with a Variable Number of Parameters</vt:lpstr>
      <vt:lpstr>Methods with a Variable Number of Parameters</vt:lpstr>
      <vt:lpstr>Method with a Variable Number of Parameters (Part 1 of 2)</vt:lpstr>
      <vt:lpstr>Method with a Variable Number of Parameters (Part 2 of 2)</vt:lpstr>
      <vt:lpstr>Privacy Leaks with Array Instance Variables</vt:lpstr>
      <vt:lpstr>Privacy Leaks with Array Instance Variables</vt:lpstr>
      <vt:lpstr>Privacy Leaks with Array Instance Variables</vt:lpstr>
      <vt:lpstr>Sorting an Array</vt:lpstr>
      <vt:lpstr>Selection Sort (Part 1 of 2)</vt:lpstr>
      <vt:lpstr>Selection Sort (Part 2 of 2)</vt:lpstr>
      <vt:lpstr>SelectionSort Class (Part 1 of 5)</vt:lpstr>
      <vt:lpstr>SelectionSort Class (Part 2 of 5)</vt:lpstr>
      <vt:lpstr>SelectionSort Class (Part 3 of 5)</vt:lpstr>
      <vt:lpstr>SelectionSort Class (Part 4 of 5)</vt:lpstr>
      <vt:lpstr>SelectionSort Class (Part 5 of 5)</vt:lpstr>
      <vt:lpstr>Enumerated Types</vt:lpstr>
      <vt:lpstr>Enumerated Types Example</vt:lpstr>
      <vt:lpstr>Enumerated Types Usage</vt:lpstr>
      <vt:lpstr>Enumerated Types Usage</vt:lpstr>
      <vt:lpstr>Enumerated Types Usage</vt:lpstr>
      <vt:lpstr>An Enumerated Type</vt:lpstr>
      <vt:lpstr>Some Methods Included with Every Enumerated Type (Part 1 of 3)</vt:lpstr>
      <vt:lpstr>Some Methods Included with Every Enumerated Type (Part 2 of 3)</vt:lpstr>
      <vt:lpstr>Some Methods Included with Every Enumerated Type (Part 3 of 3)</vt:lpstr>
      <vt:lpstr>The values Method</vt:lpstr>
      <vt:lpstr>The Method values (Part 1 of 2)</vt:lpstr>
      <vt:lpstr>The Method values (Part 2 of 2)</vt:lpstr>
      <vt:lpstr>Programming Tip:  Enumerated Types in switch Statements</vt:lpstr>
      <vt:lpstr>Enumerated Type in a switch Statement (Part 1 of 3)</vt:lpstr>
      <vt:lpstr>Enumerated Type in a switch Statement (Part 2 of 3)</vt:lpstr>
      <vt:lpstr>Enumerated Type in a switch Statement (Part 3 of 3)</vt:lpstr>
      <vt:lpstr>Multidimensional Arrays</vt:lpstr>
      <vt:lpstr>Multidimensional Arrays</vt:lpstr>
      <vt:lpstr>Multidimensional Arrays</vt:lpstr>
      <vt:lpstr>Two-Dimensional Array as an Array of Arrays (Part 1 of 2)</vt:lpstr>
      <vt:lpstr>Two-Dimensional Array as an Array of Arrays (Part 2 of 2)</vt:lpstr>
      <vt:lpstr>Using the length Instance Variable</vt:lpstr>
      <vt:lpstr>Using the length Instance Variable</vt:lpstr>
      <vt:lpstr>Ragged Arrays</vt:lpstr>
      <vt:lpstr>Ragged Arrays</vt:lpstr>
      <vt:lpstr>Ragged Arrays</vt:lpstr>
      <vt:lpstr>Multidimensional Array Parameters and Returned Values</vt:lpstr>
      <vt:lpstr>Multidimensional Array Parameters and Returned Values</vt:lpstr>
      <vt:lpstr>A Grade Book Class</vt:lpstr>
      <vt:lpstr>A Grade Book Class</vt:lpstr>
      <vt:lpstr>The Two-Dimensional Array grade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cecil</cp:lastModifiedBy>
  <cp:revision>18</cp:revision>
  <dcterms:created xsi:type="dcterms:W3CDTF">2006-08-16T00:00:00Z</dcterms:created>
  <dcterms:modified xsi:type="dcterms:W3CDTF">2015-08-15T23:34:46Z</dcterms:modified>
</cp:coreProperties>
</file>