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5EDA4D-CDE2-44E6-8D91-6C1E3D81767E}" type="datetimeFigureOut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8D763DA-5C16-48C6-A7B4-F4AE34D05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1CFE32-927B-4BA3-9D1E-5AF1D8450CA1}" type="datetimeFigureOut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DFA60A-8F21-48AA-8130-D509DFA03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6ACE5B-4FD8-477C-98B7-5A066055D3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6434B0-BB83-4DC7-8914-166A088395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F05E8-93B5-49A6-A385-1755511025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B96A47-06E0-4472-8958-D01FCAF450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B04CF7-9E93-4043-9D78-523ABB901B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20B19-83F9-408E-8898-89123217E8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450EC3-E08D-4783-8BDB-14B2FEC8E6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F26B2F-9C80-4E8C-849D-FF7AD4157C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6DE231-A9EB-4268-89AB-E033358160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301169-A0F7-4B07-B2D9-4900019E6C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3290F3-86BD-461D-97A2-9AB6635DF8E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99443B-8F08-42EF-AAFA-2A1FCC01B7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7C37D1-67C3-47FB-85B5-884879190D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18EE1C-B8BC-4CFF-87F0-3A1B8EEEF6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2B463A-20AF-4900-A4BF-DD4DECFFF4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B90543-70A3-4F26-B111-A12C7BC87B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0AEAF8-2097-4388-8089-2E0A412916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D7E706-DB2A-4468-B06D-65041B2551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C79F50-97C6-489F-A9A6-338AE60AB1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9F43F3-2DB0-49DA-8C54-09CD55D61D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75A7A9-0B87-40B8-A985-D9063341119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527FC-1C6F-4A1D-9E05-14B7F98C45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AF964A-5014-4820-9917-CC38D75CD0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1A9D26-A009-47E6-AB8E-7FE85A5F4E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13C7BD-F4B8-4308-8AB6-7F6A8355DC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589C09-DDBD-45C0-8029-213626FFE1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DC7BE5-025D-410D-95B6-7330B02F28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21EC87-16CF-46C0-B958-C783AF47C4B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EDEEB7-2B53-469C-BCF4-49445945567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08A37-CDED-4657-BE44-2B1C992579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414EC5-1EAC-4E9F-811A-3912720D2A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DF1523-C0CA-4AA8-87AE-F610FB37A4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F4F89E-62DC-4089-8C7D-6FCAEB9696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59116D-935C-4EDC-8398-4D00A80C0B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D454F7-1CAE-4B2B-A43D-CA93452110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3977AB-8A42-4304-AF7E-C07CED248C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705316-C4FA-4217-9799-DCFFCC4632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A6E07A-6C23-4A0B-A822-010396D60B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4B517-6852-48B7-9253-5A91D60418B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15909F-5F88-4596-98E2-3E8437431E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5B271C-0ECA-42AC-935E-273203A710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884EF0-A8A9-4B81-B943-15E0F5E2E5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19B61-FB99-4E8A-8FB0-9366B3F475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141BB0-BA22-4842-83CF-08558EEEEE1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7C8D1B-21AA-495F-A75D-666C408F81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095433-9C90-4DEC-9F17-A79AD9BACAE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DF95A-A343-49BA-8E5C-341A8D25C7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2A85AA-A6D5-49F2-95DE-7A9BC7D5E4E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A6A2E2-9352-4CE6-B8DB-5A7B4803877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BCD69D-AF42-4F38-AA78-8273FCD2DE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DFC60D-FCAC-4DFC-A260-151585D8F2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2528F-FE91-4CEF-B944-16EF0CAE11C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B4D604-EF87-4595-9786-461C380133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0F10B5-7BB4-4E9E-BB28-F8BC610617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988296-37A6-4C43-86F6-B387A793DC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0ACEA-F8D2-4006-9E56-DF584B31D93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4AE6F2-5524-4242-B492-3BF23B8315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A43C1D-1788-42B3-B0EC-971801EB73F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2FE017-B966-4A15-A34D-62B9DF4B6B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19C00D-CCE9-4A3A-A3AD-6802829991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B07E81-394C-444B-9BD5-76E332BF979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B07DC1-09B0-4EA2-859A-B42935B8B3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86AB-D1D8-48D5-940A-1A37AF8505CB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069CE69-BA4D-409A-9BEE-BBC106BF0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F50D3-5173-45C8-BBB9-7EF5E141579F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253BA372-21F8-431B-9751-C5A570203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94C6E-CDAD-4660-9170-2CAE4C4907F5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923606AD-46F8-45CE-985C-1AB648C1A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E04CD-46E1-4DC2-9161-3E078B828559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57268796-14F5-48B8-9B28-6E8BE4B44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36CB9-3888-4342-B76C-77B00916056A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B25F41A-FC34-4ED0-B488-FE197F394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AAF0D-57B2-4A0E-B00C-1E37914B0333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10D6D814-DD1A-442D-BA9A-9C5ED29D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9FBF4-F66E-4BB4-A033-7AAAD0DD6B5B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CD025D4A-CD3D-4BD5-A25B-DE3B2197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4C57E-0E46-4332-92BF-3410FFE63E60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1AA2B40-3527-4D05-9DF4-019F06FB9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9F93D-B980-4F74-8435-5D30AA42E41A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5C19DC18-8568-4928-8A24-3CFC41AF7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4D238-FAF3-47C7-826A-74F3990E3438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80FF31FF-0458-47E2-870A-575BE8262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1E7B4-08BA-482D-999F-66859628FF4F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923D035E-B47D-4709-BD55-4547F4FE4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E718A-F573-4C45-8F03-964090898B72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F15D9FD-F25E-4309-8ECE-902AF3FEE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Defining Classes 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5366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Names and Locations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Reminder:  a Java file must be given the same name as the class it contains with an added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.java</a:t>
            </a:r>
            <a:r>
              <a:rPr lang="en-US" smtClean="0"/>
              <a:t> at the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example, a class named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MyClass</a:t>
            </a:r>
            <a:r>
              <a:rPr lang="en-US" smtClean="0"/>
              <a:t> must be in a file named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MyClass.java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now, your program and all the classes it uses should be in the same directory or folder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78D5A6C-A198-4F0C-8316-68854B2AEA9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About Methods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two kinds of methods:</a:t>
            </a:r>
          </a:p>
          <a:p>
            <a:pPr lvl="1" eaLnBrk="1" hangingPunct="1"/>
            <a:r>
              <a:rPr lang="en-US" smtClean="0"/>
              <a:t>Methods that compute and return a value</a:t>
            </a:r>
          </a:p>
          <a:p>
            <a:pPr lvl="1" eaLnBrk="1" hangingPunct="1"/>
            <a:r>
              <a:rPr lang="en-US" smtClean="0"/>
              <a:t>Methods that perform an action</a:t>
            </a:r>
          </a:p>
          <a:p>
            <a:pPr lvl="2" eaLnBrk="1" hangingPunct="1"/>
            <a:r>
              <a:rPr lang="en-US" smtClean="0"/>
              <a:t>This type of method does not return a value, and is called a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mtClean="0"/>
              <a:t> method</a:t>
            </a:r>
          </a:p>
          <a:p>
            <a:pPr eaLnBrk="1" hangingPunct="1"/>
            <a:r>
              <a:rPr lang="en-US" smtClean="0"/>
              <a:t>Each type of method differs slightly in how it is defined as well as how it is (usually) invoked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9AB2AF8-2D23-4F5E-8B86-EA9888E2008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58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About Methods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method that returns a value must specify the type of that value in its heading: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200" b="1" smtClean="0">
                <a:solidFill>
                  <a:srgbClr val="034CA1"/>
                </a:solidFill>
                <a:latin typeface="Courier New" pitchFamily="49" charset="0"/>
              </a:rPr>
              <a:t>public typeReturned methodName(paramList)</a:t>
            </a:r>
            <a:endParaRPr lang="en-US" sz="22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/>
              <a:t>A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mtClean="0"/>
              <a:t> method uses the keyword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mtClean="0"/>
              <a:t> in its heading to show that it does not return a value :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200" b="1" smtClean="0">
                <a:solidFill>
                  <a:srgbClr val="034CA1"/>
                </a:solidFill>
                <a:latin typeface="Courier New" pitchFamily="49" charset="0"/>
              </a:rPr>
              <a:t>public void methodName(paramList)</a:t>
            </a:r>
            <a:endParaRPr lang="en-US" sz="22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9E047FC-6517-4F49-AFE9-A0AB18E0517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78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main</a:t>
            </a:r>
            <a:r>
              <a:rPr lang="en-US" smtClean="0"/>
              <a:t> is a </a:t>
            </a:r>
            <a:r>
              <a:rPr lang="en-US" b="1" smtClean="0">
                <a:latin typeface="Courier New" pitchFamily="49" charset="0"/>
              </a:rPr>
              <a:t>void</a:t>
            </a:r>
            <a:r>
              <a:rPr lang="en-US" smtClean="0"/>
              <a:t> Method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program in Java is just a class that has 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smtClean="0"/>
              <a:t> method</a:t>
            </a:r>
          </a:p>
          <a:p>
            <a:pPr eaLnBrk="1" hangingPunct="1"/>
            <a:r>
              <a:rPr lang="en-US" sz="2800" smtClean="0"/>
              <a:t>When you give a command to run a Java program, the run-time system invokes the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Note that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smtClean="0"/>
              <a:t> is 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800" smtClean="0"/>
              <a:t> method, as indicated by its heading: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void main(String[] args)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B7245B9-B09B-41A9-8B00-F355F906597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return</a:t>
            </a:r>
            <a:r>
              <a:rPr lang="en-US" smtClean="0"/>
              <a:t> Statements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body of both types of methods contains a list of declarations and statements enclosed in a pair of braces</a:t>
            </a:r>
          </a:p>
          <a:p>
            <a:pPr lvl="1" eaLnBrk="1" hangingPunct="1">
              <a:buFontTx/>
              <a:buNone/>
            </a:pPr>
            <a:r>
              <a:rPr lang="en-US" sz="22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200" b="1" smtClean="0">
                <a:solidFill>
                  <a:srgbClr val="034CA1"/>
                </a:solidFill>
                <a:latin typeface="Courier New" pitchFamily="49" charset="0"/>
              </a:rPr>
              <a:t>public &lt;void or typeReturned&gt; myMethod()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400" smtClean="0"/>
              <a:t>declarations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    </a:t>
            </a:r>
            <a:r>
              <a:rPr lang="en-US" sz="2400" smtClean="0"/>
              <a:t>statements                                         </a:t>
            </a:r>
            <a:endParaRPr lang="en-US" sz="24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1987" name="AutoShape 5"/>
          <p:cNvSpPr>
            <a:spLocks/>
          </p:cNvSpPr>
          <p:nvPr/>
        </p:nvSpPr>
        <p:spPr bwMode="auto">
          <a:xfrm>
            <a:off x="4038600" y="3810000"/>
            <a:ext cx="914400" cy="914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1FEDA18-DCC3-4325-A0EF-2E8B07D7B55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1989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41990" name="TextBox 1"/>
          <p:cNvSpPr txBox="1">
            <a:spLocks noChangeArrowheads="1"/>
          </p:cNvSpPr>
          <p:nvPr/>
        </p:nvSpPr>
        <p:spPr bwMode="auto">
          <a:xfrm>
            <a:off x="5029200" y="4083050"/>
            <a:ext cx="711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Body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return</a:t>
            </a:r>
            <a:r>
              <a:rPr lang="en-US" smtClean="0"/>
              <a:t> Statements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body of a method that returns a value must also contain one or more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 smtClean="0"/>
              <a:t>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A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 smtClean="0"/>
              <a:t> statement specifies the value returned and ends the method invocation: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return Expression;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Expression</a:t>
            </a:r>
            <a:r>
              <a:rPr lang="en-US" smtClean="0"/>
              <a:t> can be any expression that evaluates to something of the type returned listed in the method heading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3D954E3-1B21-41ED-96BC-41AAD57A472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40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return</a:t>
            </a:r>
            <a:r>
              <a:rPr lang="en-US" smtClean="0"/>
              <a:t> Statements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mtClean="0"/>
              <a:t> method need not contain a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 smtClean="0"/>
              <a:t> statement, unless there is a situation that requires the method to end before all its code is executed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this context, since it does not return a value, a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 smtClean="0"/>
              <a:t> statement is used without an expression: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return;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78DCC92-F183-44C0-9013-A05064396C4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Definitions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 invocation of a method that returns a value can be used as an expression anyplace that a value of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typeReturned</a:t>
            </a:r>
            <a:r>
              <a:rPr lang="en-US" sz="2800" smtClean="0"/>
              <a:t> can be used: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typeReturned tRVariable;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tRVariable = objectName.methodName();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invocation of 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800" smtClean="0"/>
              <a:t> method is simply a statement: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objectName.methodName();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15E57B6-68E9-4CA5-B7C1-6294D804EB3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81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Any Method Can Be Used As a </a:t>
            </a:r>
            <a:r>
              <a:rPr lang="en-US" sz="3200" b="1" smtClean="0">
                <a:latin typeface="Courier New" pitchFamily="49" charset="0"/>
              </a:rPr>
              <a:t>void</a:t>
            </a:r>
            <a:r>
              <a:rPr lang="en-US" sz="3200" smtClean="0"/>
              <a:t> Method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method that returns a value can also perform an action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you want the action performed, but do not need the returned value, you can invoke the method as if it were a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mtClean="0"/>
              <a:t> method, and the returned value will be discarded: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objectName.returnedValueMethod();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C4F8C57-F279-4D56-9361-946EDE6194A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01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Variables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variable declared within a method definition is called a </a:t>
            </a:r>
            <a:r>
              <a:rPr lang="en-US" i="1" smtClean="0"/>
              <a:t>local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variables declared in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mtClean="0"/>
              <a:t> method are 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method parameters are local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two methods each have a local variable of the same name, they are still two entirely different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59FE2A0-E770-4C9C-87E4-90361349219B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22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Classes are the most important language feature that make </a:t>
            </a:r>
            <a:r>
              <a:rPr lang="en-US" sz="2800" i="1" smtClean="0"/>
              <a:t>object-oriented programming</a:t>
            </a:r>
            <a:r>
              <a:rPr lang="en-US" sz="2800" smtClean="0"/>
              <a:t> (</a:t>
            </a:r>
            <a:r>
              <a:rPr lang="en-US" sz="2800" i="1" smtClean="0"/>
              <a:t>OOP</a:t>
            </a:r>
            <a:r>
              <a:rPr lang="en-US" sz="2800" smtClean="0"/>
              <a:t>)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Programming in Java consists of defining a number of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Every program is a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helping software consists of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programmer-defined types are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Classes are central 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6446250-4364-4E6F-A527-206A178F1A5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74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Variables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programming languages include another kind of variable called a </a:t>
            </a:r>
            <a:r>
              <a:rPr lang="en-US" i="1" smtClean="0"/>
              <a:t>global</a:t>
            </a:r>
            <a:r>
              <a:rPr lang="en-US" smtClean="0"/>
              <a:t> variable</a:t>
            </a:r>
          </a:p>
          <a:p>
            <a:pPr eaLnBrk="1" hangingPunct="1"/>
            <a:r>
              <a:rPr lang="en-US" smtClean="0"/>
              <a:t>The Java language does </a:t>
            </a:r>
            <a:r>
              <a:rPr lang="en-US" b="1" smtClean="0"/>
              <a:t>not </a:t>
            </a:r>
            <a:r>
              <a:rPr lang="en-US" smtClean="0"/>
              <a:t>have global variables</a:t>
            </a:r>
            <a:endParaRPr lang="en-US" b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413E16F-B87C-48B4-A2B4-E52D271BE7B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42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block</a:t>
            </a:r>
            <a:r>
              <a:rPr lang="en-US" sz="2800" smtClean="0"/>
              <a:t> is another name for a compound statement, that is, a set of Java statements enclosed in braces,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{}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variable declared within a block is local to that block, and cannot be used outside the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Once a variable has been declared within a block, its name cannot be used for anything else within the same method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6C51D0E-3CB7-466A-8040-575CE07CB4D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63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Declaring Variables in a </a:t>
            </a:r>
            <a:r>
              <a:rPr lang="en-US" sz="3200" b="1" smtClean="0">
                <a:latin typeface="Courier New" pitchFamily="49" charset="0"/>
              </a:rPr>
              <a:t>for</a:t>
            </a:r>
            <a:r>
              <a:rPr lang="en-US" sz="3200" smtClean="0"/>
              <a:t> Statement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You can declare one or more variables within the initialization portion of 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statement</a:t>
            </a:r>
          </a:p>
          <a:p>
            <a:pPr eaLnBrk="1" hangingPunct="1"/>
            <a:r>
              <a:rPr lang="en-US" sz="2800" smtClean="0"/>
              <a:t>A variable so declared will be local to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loop, and cannot be used outside of the loop</a:t>
            </a:r>
          </a:p>
          <a:p>
            <a:pPr eaLnBrk="1" hangingPunct="1"/>
            <a:r>
              <a:rPr lang="en-US" sz="2800" smtClean="0"/>
              <a:t>If you need to use such a variable outside of a loop, then declare it outside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FD31CDC-3D1F-4D3F-AEDA-0E0DAF403284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83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of a Primitive Type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114800"/>
          </a:xfrm>
        </p:spPr>
        <p:txBody>
          <a:bodyPr/>
          <a:lstStyle/>
          <a:p>
            <a:pPr eaLnBrk="1" hangingPunct="1"/>
            <a:r>
              <a:rPr lang="en-US" smtClean="0"/>
              <a:t>The methods seen so far have had no parameters, indicated by an empty set of parentheses in the method heading</a:t>
            </a:r>
          </a:p>
          <a:p>
            <a:pPr eaLnBrk="1" hangingPunct="1"/>
            <a:r>
              <a:rPr lang="en-US" smtClean="0"/>
              <a:t>Some methods need to receive additional data via a list of </a:t>
            </a:r>
            <a:r>
              <a:rPr lang="en-US" i="1" smtClean="0"/>
              <a:t>parameters</a:t>
            </a:r>
            <a:r>
              <a:rPr lang="en-US" smtClean="0"/>
              <a:t> in order to perform their work</a:t>
            </a:r>
          </a:p>
          <a:p>
            <a:pPr lvl="1" eaLnBrk="1" hangingPunct="1"/>
            <a:r>
              <a:rPr lang="en-US" smtClean="0"/>
              <a:t>These </a:t>
            </a:r>
            <a:r>
              <a:rPr lang="en-US" i="1" smtClean="0"/>
              <a:t>parameters</a:t>
            </a:r>
            <a:r>
              <a:rPr lang="en-US" smtClean="0"/>
              <a:t> are also called </a:t>
            </a:r>
            <a:r>
              <a:rPr lang="en-US" i="1" smtClean="0"/>
              <a:t>formal parameters</a:t>
            </a:r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F3594C9-3F8D-4330-B0D2-C98744F0663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04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of a Primitive Type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/>
            <a:r>
              <a:rPr lang="en-US" smtClean="0"/>
              <a:t>A parameter list provides a description of the data required by a method</a:t>
            </a:r>
          </a:p>
          <a:p>
            <a:pPr lvl="1" eaLnBrk="1" hangingPunct="1"/>
            <a:r>
              <a:rPr lang="en-US" smtClean="0"/>
              <a:t>It indicates the number and types of data pieces needed, the order in which they must be given, and the local name for these pieces as used in the method</a:t>
            </a:r>
          </a:p>
          <a:p>
            <a:pPr lvl="1" eaLnBrk="1" hangingPunct="1">
              <a:buFontTx/>
              <a:buNone/>
            </a:pPr>
            <a:endParaRPr lang="en-US" sz="1000" smtClean="0"/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double myMethod(int p1, int p2, double p3)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536F532-6F8F-4846-BAA3-4A73CE59954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24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of a Primitive Type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When a method is invoked, the appropriate values must be passed to the method in the form of </a:t>
            </a:r>
            <a:r>
              <a:rPr lang="en-US" sz="2400" i="1" smtClean="0"/>
              <a:t>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Arguments are also called </a:t>
            </a:r>
            <a:r>
              <a:rPr lang="en-US" sz="2000" i="1" smtClean="0"/>
              <a:t>actual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number and order of the arguments must exactly match that of the parameter list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type of each argument must be compatible with the type of the corresponding parameter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a=1,b=2,c=3;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 result = myMethod(a,b,c);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885D25C-1DCF-433B-BF74-343F52C1952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45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of a Primitive Type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the preceding example, the value of each argument (not the variable name) is plugged into the corresponding method parameter</a:t>
            </a:r>
          </a:p>
          <a:p>
            <a:pPr lvl="1" eaLnBrk="1" hangingPunct="1"/>
            <a:r>
              <a:rPr lang="en-US" smtClean="0"/>
              <a:t>This method of plugging in arguments for formal parameters is known as the </a:t>
            </a:r>
            <a:r>
              <a:rPr lang="en-US" i="1" smtClean="0"/>
              <a:t>call-by-value mechanism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8AFA958-1B3C-4DFF-9609-2289212F906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65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of a Primitive Type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argument and parameter types do not match exactly, Java will attempt to make an automatic type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the preceding example,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smtClean="0"/>
              <a:t> value of argument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</a:t>
            </a:r>
            <a:r>
              <a:rPr lang="en-US" sz="2400" smtClean="0"/>
              <a:t> would be cast to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primitive argument can be automatically type cast from any of the following types, to any of the types that appear to its right: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byte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char</a:t>
            </a:r>
          </a:p>
        </p:txBody>
      </p:sp>
      <p:grpSp>
        <p:nvGrpSpPr>
          <p:cNvPr id="68611" name="Group 6"/>
          <p:cNvGrpSpPr>
            <a:grpSpLocks/>
          </p:cNvGrpSpPr>
          <p:nvPr/>
        </p:nvGrpSpPr>
        <p:grpSpPr bwMode="auto">
          <a:xfrm>
            <a:off x="2667000" y="5105400"/>
            <a:ext cx="1524000" cy="228600"/>
            <a:chOff x="1488" y="3216"/>
            <a:chExt cx="912" cy="144"/>
          </a:xfrm>
        </p:grpSpPr>
        <p:sp>
          <p:nvSpPr>
            <p:cNvPr id="68614" name="Line 4"/>
            <p:cNvSpPr>
              <a:spLocks noChangeShapeType="1"/>
            </p:cNvSpPr>
            <p:nvPr/>
          </p:nvSpPr>
          <p:spPr bwMode="auto">
            <a:xfrm>
              <a:off x="1488" y="3360"/>
              <a:ext cx="912" cy="0"/>
            </a:xfrm>
            <a:prstGeom prst="line">
              <a:avLst/>
            </a:prstGeom>
            <a:noFill/>
            <a:ln w="9525">
              <a:solidFill>
                <a:srgbClr val="034CA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Line 5"/>
            <p:cNvSpPr>
              <a:spLocks noChangeShapeType="1"/>
            </p:cNvSpPr>
            <p:nvPr/>
          </p:nvSpPr>
          <p:spPr bwMode="auto">
            <a:xfrm flipV="1">
              <a:off x="2400" y="3216"/>
              <a:ext cx="0" cy="144"/>
            </a:xfrm>
            <a:prstGeom prst="line">
              <a:avLst/>
            </a:prstGeom>
            <a:noFill/>
            <a:ln w="9525">
              <a:solidFill>
                <a:srgbClr val="034CA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164568ED-9CB7-4102-BAC3-D0A52D299A33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8613" name="Footer Placeholder 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of a Primitive Type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 parameters is often thought of as a blank or placeholder that is filled in by the value of its corresponding argument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a parameter is more than that:  it is actually a local variable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When a method is invoked, the value of its argument is computed, and the corresponding parameter (i.e., local variable) is initialized to this value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Even if the value of a formal parameter is changed within a method (i.e., it is used as a local variable) the value of the argument cannot be changed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8574544-5850-40EE-8410-F9658D4F777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06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Formal Parameter Used as a Local Variable (Part 1 of 5)</a:t>
            </a:r>
          </a:p>
        </p:txBody>
      </p:sp>
      <p:pic>
        <p:nvPicPr>
          <p:cNvPr id="72706" name="Picture 6" descr="savitch_c04d06_1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259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3A52039-4A0D-4D2E-AC60-647226FF59BF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27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Definitions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You already know how to use classes and the objects created from them, and how to invoke their methods</a:t>
            </a:r>
          </a:p>
          <a:p>
            <a:pPr lvl="1" eaLnBrk="1" hangingPunct="1"/>
            <a:r>
              <a:rPr lang="en-US" sz="2400" smtClean="0"/>
              <a:t>For example, you have already been using the predefined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b="1" smtClean="0"/>
              <a:t> </a:t>
            </a:r>
            <a:r>
              <a:rPr lang="en-US" sz="2400" smtClean="0"/>
              <a:t>classes</a:t>
            </a:r>
          </a:p>
          <a:p>
            <a:pPr eaLnBrk="1" hangingPunct="1"/>
            <a:r>
              <a:rPr lang="en-US" sz="2800" smtClean="0"/>
              <a:t> Now you will learn how to define your own classes and their methods, and how to create your own objects from them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603A701-B9CF-49C6-AF02-188627153F7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Formal Parameter Used as a Local Variable (Part 2 of 5)</a:t>
            </a:r>
          </a:p>
        </p:txBody>
      </p:sp>
      <p:pic>
        <p:nvPicPr>
          <p:cNvPr id="74754" name="Picture 4" descr="savitch_c04d06_2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43CBB84-B768-4BC1-B6F2-CE35ADB96ABD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47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Formal Parameter Used as a Local Variable (Part 3 of 5)</a:t>
            </a:r>
          </a:p>
        </p:txBody>
      </p:sp>
      <p:pic>
        <p:nvPicPr>
          <p:cNvPr id="76802" name="Picture 3" descr="savitch_c04d06_3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10C52BF-CE70-4D76-AF4B-9A06B287D68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68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Formal Parameter Used as a Local Variable (Part 4 of 5)</a:t>
            </a:r>
          </a:p>
        </p:txBody>
      </p:sp>
      <p:pic>
        <p:nvPicPr>
          <p:cNvPr id="78850" name="Picture 3" descr="savitch_c04d06_4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811CC58-93C5-4DB3-AC31-085A4A34D59C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88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Formal Parameter Used as a Local Variable (Part 5 of 5)</a:t>
            </a:r>
          </a:p>
        </p:txBody>
      </p:sp>
      <p:pic>
        <p:nvPicPr>
          <p:cNvPr id="80898" name="Picture 3" descr="savitch_c04d06_5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4D37AB8-ADC0-48D8-BDDD-25B53D6DEBB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809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Use of the Terms "Parameter" and "Argument"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not be surprised to find that people often use the terms parameter and argument interchangeably</a:t>
            </a:r>
          </a:p>
          <a:p>
            <a:pPr eaLnBrk="1" hangingPunct="1"/>
            <a:r>
              <a:rPr lang="en-US" smtClean="0"/>
              <a:t>When you see these terms, you may have to determine their exact meaning from context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89DCAF9-72EB-46BC-B989-C851241AC98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829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Parameter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All instance variables are understood to have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&lt;the calling object&gt;.</a:t>
            </a:r>
            <a:r>
              <a:rPr lang="en-US" sz="2800" smtClean="0"/>
              <a:t> in front of them</a:t>
            </a:r>
          </a:p>
          <a:p>
            <a:pPr eaLnBrk="1" hangingPunct="1"/>
            <a:r>
              <a:rPr lang="en-US" sz="2800" smtClean="0"/>
              <a:t>If an explicit name for the calling object is needed, the keyword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smtClean="0"/>
              <a:t> can be used</a:t>
            </a:r>
          </a:p>
          <a:p>
            <a:pPr lvl="1" eaLnBrk="1" hangingPunct="1"/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myInstanceVariable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always means and is always interchangeable with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this.myInstanceVariable</a:t>
            </a:r>
            <a:endParaRPr lang="en-US" sz="2400" smtClean="0"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B5098A0-2759-41DF-B985-AB0B8F058766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849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Parameter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mtClean="0"/>
              <a:t> </a:t>
            </a:r>
            <a:r>
              <a:rPr lang="en-US" b="1" i="1" smtClean="0"/>
              <a:t>must</a:t>
            </a:r>
            <a:r>
              <a:rPr lang="en-US" smtClean="0"/>
              <a:t> be used if a parameter or other local variable with the same name is used in the method</a:t>
            </a:r>
          </a:p>
          <a:p>
            <a:pPr lvl="1" eaLnBrk="1" hangingPunct="1"/>
            <a:r>
              <a:rPr lang="en-US" smtClean="0"/>
              <a:t>Otherwise, all instances of the variable name will be interpreted as local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 someVariable = this.someVariable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2895600" y="4876800"/>
            <a:ext cx="62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local</a:t>
            </a:r>
            <a:endParaRPr lang="en-US">
              <a:latin typeface="Calibri" pitchFamily="34" charset="0"/>
            </a:endParaRPr>
          </a:p>
        </p:txBody>
      </p:sp>
      <p:sp>
        <p:nvSpPr>
          <p:cNvPr id="87044" name="Text Box 5"/>
          <p:cNvSpPr txBox="1">
            <a:spLocks noChangeArrowheads="1"/>
          </p:cNvSpPr>
          <p:nvPr/>
        </p:nvSpPr>
        <p:spPr bwMode="auto">
          <a:xfrm>
            <a:off x="6400800" y="4876800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instance</a:t>
            </a:r>
            <a:endParaRPr lang="en-US">
              <a:latin typeface="Calibri" pitchFamily="34" charset="0"/>
            </a:endParaRPr>
          </a:p>
        </p:txBody>
      </p:sp>
      <p:sp>
        <p:nvSpPr>
          <p:cNvPr id="87045" name="Line 7"/>
          <p:cNvSpPr>
            <a:spLocks noChangeShapeType="1"/>
          </p:cNvSpPr>
          <p:nvPr/>
        </p:nvSpPr>
        <p:spPr bwMode="auto">
          <a:xfrm flipV="1">
            <a:off x="32004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46" name="Line 8"/>
          <p:cNvSpPr>
            <a:spLocks noChangeShapeType="1"/>
          </p:cNvSpPr>
          <p:nvPr/>
        </p:nvSpPr>
        <p:spPr bwMode="auto">
          <a:xfrm flipV="1">
            <a:off x="6858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E2FF1D5-8702-44C8-8AE9-9D1DE8A6DF2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87048" name="Footer Placeholder 10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Parameter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mtClean="0"/>
              <a:t> parameter is a kind of hidden parameter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Even though it does not appear on the parameter list of a method, it is still a parameter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When a method is invoked, the calling object is automatically plugged in for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E81B9F5-9B8B-4E78-B8F8-62493F0DCA7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890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That Return a Boolean Value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invocation of a method that returns a value of type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mtClean="0"/>
              <a:t> returns either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mtClean="0"/>
              <a:t> or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Therefore, it is common practice to use an invocation of such a method to control statements and loops where a Boolean expression is expected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mtClean="0"/>
              <a:t> statements,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mtClean="0"/>
              <a:t> loops,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1C1579B1-7BCB-46B1-8394-7371BB2AFD64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11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methods </a:t>
            </a:r>
            <a:r>
              <a:rPr lang="en-US" sz="3200" b="1" smtClean="0">
                <a:latin typeface="Courier New" pitchFamily="49" charset="0"/>
              </a:rPr>
              <a:t>equals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toString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Java expects certain methods, such as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b="1" smtClean="0"/>
              <a:t> </a:t>
            </a:r>
            <a:r>
              <a:rPr lang="en-US" sz="2400" smtClean="0"/>
              <a:t>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, to be in all, or almost all,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purpose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smtClean="0"/>
              <a:t>,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 smtClean="0"/>
              <a:t> valued method, is to compare two objects of the class to see if they satisfy the notion of "being equal"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Note:  You cannot use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000" smtClean="0"/>
              <a:t> to compare objects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boolean equals(ClassName objectName)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purpose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method is to return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value that represents the data in the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String toString()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23DFDBD-ACAE-4A29-85B2-D7AF4D27236A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31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 Is a Type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class is a special kind of programmer-defined type, and variables can be declared of a class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value of a class type is called an object or </a:t>
            </a:r>
            <a:r>
              <a:rPr lang="en-US" sz="2800" i="1" smtClean="0"/>
              <a:t>an instance of the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A is a class, then the phrases "bla is of type A," "bla is an object of the class A," and "bla is an instance of the class A" mean the same thing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class determines the types of data that an object can contain, as well as the actions it can perform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4-</a:t>
            </a:r>
            <a:fld id="{4B13CBFE-A69C-4D84-92B7-6CB8B80664E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Methods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Each method should be tested in a program in which it is the only untested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program whose only purpose is to test a method is called a </a:t>
            </a:r>
            <a:r>
              <a:rPr lang="en-US" sz="2000" i="1" smtClean="0"/>
              <a:t>driver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One method often invokes other methods, so one way to do this is to first test all the methods invoked by that method, and then test the method itself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This is called </a:t>
            </a:r>
            <a:r>
              <a:rPr lang="en-US" sz="2000" i="1" smtClean="0"/>
              <a:t>bottom-up testing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Sometimes it is necessary to test a method before another method it depends on is finished or tested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 this case, use a simplified version of the method, called a </a:t>
            </a:r>
            <a:r>
              <a:rPr lang="en-US" sz="2000" i="1" smtClean="0"/>
              <a:t>stub,</a:t>
            </a:r>
            <a:r>
              <a:rPr lang="en-US" sz="2000" smtClean="0"/>
              <a:t> to return a value for testing</a:t>
            </a:r>
            <a:endParaRPr lang="en-US" sz="2000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B2AA366-56FF-4F74-BA56-F6919AB3F25E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52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Fundamental Rule for Testing Methods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Every method should be tested in a program in which every other method in the testing program has already been fully tested and debugged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7C7863C-84C6-47CC-BCF4-9FAF546709A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72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Information Hiding and Encapsulation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smtClean="0"/>
              <a:t>Information hiding</a:t>
            </a:r>
            <a:r>
              <a:rPr lang="en-US" sz="2400" smtClean="0"/>
              <a:t> is the practice of separating how to use a class from the details of its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Abstraction</a:t>
            </a:r>
            <a:r>
              <a:rPr lang="en-US" sz="2000" smtClean="0"/>
              <a:t> is another term used to express the concept of discarding details in order to avoid information overload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smtClean="0"/>
              <a:t>Encapsulation </a:t>
            </a:r>
            <a:r>
              <a:rPr lang="en-US" sz="2400" smtClean="0"/>
              <a:t>means that the data and methods of a class are combined into a single unit (i.e., a class object), which hides the implementation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Knowing the details is unnecessary because interaction with the object occurs via a well-defined and simple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Java, hiding details is done by marking them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3666921-FE7B-4D75-8DF3-B1882C4B1F6E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93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Couple of Important Acronyms:  </a:t>
            </a:r>
            <a:br>
              <a:rPr lang="en-US" sz="3200" smtClean="0"/>
            </a:br>
            <a:r>
              <a:rPr lang="en-US" sz="3200" smtClean="0"/>
              <a:t>API and ADT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API or </a:t>
            </a:r>
            <a:r>
              <a:rPr lang="en-US" i="1" smtClean="0"/>
              <a:t>application programming interface</a:t>
            </a:r>
            <a:r>
              <a:rPr lang="en-US" smtClean="0"/>
              <a:t> for a class is a description of how to use the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programmer need only read the </a:t>
            </a:r>
            <a:br>
              <a:rPr lang="en-US" smtClean="0"/>
            </a:br>
            <a:r>
              <a:rPr lang="en-US" smtClean="0"/>
              <a:t>API in order to use a well designed class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 ADT or </a:t>
            </a:r>
            <a:r>
              <a:rPr lang="en-US" i="1" smtClean="0"/>
              <a:t>abstract data type</a:t>
            </a:r>
            <a:r>
              <a:rPr lang="en-US" smtClean="0"/>
              <a:t> is a data type that is written using good information-hiding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550229B-C17A-455C-A0E0-9065EAB418CD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013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public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private</a:t>
            </a:r>
            <a:r>
              <a:rPr lang="en-US" smtClean="0"/>
              <a:t> Modifiers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modifier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smtClean="0"/>
              <a:t> means that there are no restrictions on where an instance variable or method can be used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modifier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smtClean="0"/>
              <a:t> means that an instance variable or method cannot be accessed by name outside of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It is considered good programming practice to make </a:t>
            </a:r>
            <a:r>
              <a:rPr lang="en-US" sz="2400" b="1" smtClean="0"/>
              <a:t>all</a:t>
            </a:r>
            <a:r>
              <a:rPr lang="en-US" sz="2400" smtClean="0"/>
              <a:t> instance variables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Most methods are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smtClean="0"/>
              <a:t>, and thus provide  controlled access to the object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Usually, methods are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smtClean="0"/>
              <a:t> only if used as helping methods for other methods in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E10F842-B753-478C-A5DB-BD6C8DB13970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034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Accessor and Mutator Methods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smtClean="0"/>
              <a:t>Accessor</a:t>
            </a:r>
            <a:r>
              <a:rPr lang="en-US" sz="2400" smtClean="0"/>
              <a:t> methods allow the programmer to obtain the value of an object's instance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data can be accessed but not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name of an accessor method typically starts with the word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get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 smtClean="0"/>
              <a:t>Mutator</a:t>
            </a:r>
            <a:r>
              <a:rPr lang="en-US" sz="2400" smtClean="0"/>
              <a:t> methods allow the programmer to change the value of an object's instance variables in a controlled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Incoming data is typically tested and/or filtered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name of a mutator method typically starts with the word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set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39798A8-347A-4B7E-93B3-336CFC1C15E2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054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Encapsulation</a:t>
            </a:r>
          </a:p>
        </p:txBody>
      </p:sp>
      <p:pic>
        <p:nvPicPr>
          <p:cNvPr id="107522" name="Picture 10" descr="savitch_c04d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914400"/>
            <a:ext cx="7772400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C31F38A-96D2-4C8C-9D6F-65F78BA91FC2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075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Class Has Access to Private Members of All Objects of the Class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Within the definition of a class, private members of </a:t>
            </a:r>
            <a:r>
              <a:rPr lang="en-US" b="1" smtClean="0"/>
              <a:t>any</a:t>
            </a:r>
            <a:r>
              <a:rPr lang="en-US" smtClean="0"/>
              <a:t> object of the class can be accessed, not just private members of the calling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9BDE82A-554F-48A3-A238-E254E0236FCD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095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Mutator Methods Can Return a Boolean Value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Some mutator methods issue an error message and end the program whenever they are given values that aren't sensible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alternative approach is to have the mutator test the values, but to never have it end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Instead, have it return a boolean value, and have the calling program handle the cases where the changes do not make sense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DE60BEA-E18D-46FD-B3B7-A86BE4AC1891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116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Preconditions and Postconditions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i="1" smtClean="0"/>
              <a:t>precondition</a:t>
            </a:r>
            <a:r>
              <a:rPr lang="en-US" sz="2800" smtClean="0"/>
              <a:t> of a method states what is assumed to be true when the method is called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i="1" smtClean="0"/>
              <a:t>postcondition</a:t>
            </a:r>
            <a:r>
              <a:rPr lang="en-US" sz="2800" smtClean="0"/>
              <a:t> of a method states what will be true after the method is executed, as long as the precondition holds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is a good practice to always think in terms of preconditions and postconditions when designing a method, and when writing the method comment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E961A6D-4C59-4D18-887D-46927785A415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136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Primitive Type Values vs. Class Type Values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primitive type value is a single piece of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class type value or object can have multiple pieces of data, as well as actions called </a:t>
            </a:r>
            <a:r>
              <a:rPr lang="en-US" sz="2800" i="1" smtClean="0"/>
              <a:t>methods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objects of a class have the same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objects of a class have the same pieces of data (i.e., name, type, and number)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 given object, each piece of data can hold a different value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94D4E9C-8F2F-49F8-94EA-14A9AB18BE4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35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/>
            <a:r>
              <a:rPr lang="en-US" sz="2800" i="1" smtClean="0"/>
              <a:t>Overloading</a:t>
            </a:r>
            <a:r>
              <a:rPr lang="en-US" sz="2800" smtClean="0"/>
              <a:t> is when two or more methods </a:t>
            </a:r>
            <a:r>
              <a:rPr lang="en-US" sz="2800" i="1" smtClean="0"/>
              <a:t>in the same class</a:t>
            </a:r>
            <a:r>
              <a:rPr lang="en-US" sz="2800" smtClean="0"/>
              <a:t> have the same method name</a:t>
            </a:r>
          </a:p>
          <a:p>
            <a:pPr eaLnBrk="1" hangingPunct="1"/>
            <a:r>
              <a:rPr lang="en-US" sz="2800" smtClean="0"/>
              <a:t>To be valid, any two definitions of the method name must have different </a:t>
            </a:r>
            <a:r>
              <a:rPr lang="en-US" sz="2800" i="1" smtClean="0"/>
              <a:t>signatures</a:t>
            </a:r>
          </a:p>
          <a:p>
            <a:pPr lvl="1" eaLnBrk="1" hangingPunct="1"/>
            <a:r>
              <a:rPr lang="en-US" sz="2400" smtClean="0"/>
              <a:t>A signature consists of the name of a method together with its parameter list</a:t>
            </a:r>
          </a:p>
          <a:p>
            <a:pPr lvl="1" eaLnBrk="1" hangingPunct="1"/>
            <a:r>
              <a:rPr lang="en-US" sz="2400" smtClean="0"/>
              <a:t>Differing signatures must have different numbers and/or types of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13F3E04-2658-43B2-88C8-2440323E92BF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157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Overloading and Automatic Type Conversion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If Java cannot find a method signature that exactly matches a method invocation, it will try to use automatic type conversion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interaction of overloading and automatic type conversion can have unintended results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some cases of overloading, because of automatic type conversion, a single method invocation can be resolved in multiple ways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Ambiguous method invocations will produce an error in Java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6A9A49D-B39C-419C-A9FF-5581F2BD486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1177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You Can Not Overload Based on the Type Returned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signature of a method only includes the method name and its parameter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signature does </a:t>
            </a:r>
            <a:r>
              <a:rPr lang="en-US" b="1" smtClean="0"/>
              <a:t>not</a:t>
            </a:r>
            <a:r>
              <a:rPr lang="en-US" smtClean="0"/>
              <a:t> include the type returned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Java does not permit methods with the same name and different return types  in the same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00BD898-4A45-4511-87B3-FD9710B57C51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1198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You Can Not Overload Operators in Java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Although many programming languages, such as C++, allow you to overload operators (+, -, etc.), Java does not permit this</a:t>
            </a:r>
          </a:p>
          <a:p>
            <a:pPr lvl="1" eaLnBrk="1" hangingPunct="1"/>
            <a:r>
              <a:rPr lang="en-US" smtClean="0"/>
              <a:t>You may only use a method name and ordinary method syntax to carry out the operations you desire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9014A34-6D1D-4512-816E-B176BDE88F02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1218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i="1" smtClean="0"/>
              <a:t>constructor</a:t>
            </a:r>
            <a:r>
              <a:rPr lang="en-US" sz="2800" smtClean="0"/>
              <a:t> is a special kind of method that is designed to initialize the instance variables for an object: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ClassName(anyParameters){code}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A constructor must have the same name as the class</a:t>
            </a:r>
          </a:p>
          <a:p>
            <a:pPr lvl="1" eaLnBrk="1" hangingPunct="1"/>
            <a:r>
              <a:rPr lang="en-US" sz="2400" smtClean="0"/>
              <a:t>A constructor has no type returned, not even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Constructors are typically overloaded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45EAA4B-9A98-4354-B91E-A5A164DCC172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239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constructor is called when an object of the class is created using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ClassName objectName = new ClassName(anyArgs);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name of the constructor and its parenthesized list of arguments (if any) must follow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/>
              <a:t> operator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is the </a:t>
            </a:r>
            <a:r>
              <a:rPr lang="en-US" sz="2000" b="1" smtClean="0"/>
              <a:t>only</a:t>
            </a:r>
            <a:r>
              <a:rPr lang="en-US" sz="2000" smtClean="0"/>
              <a:t> valid way to invoke a constructor:  a constructor cannot be invoked like an ordinary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a constructor is invoked again (using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 smtClean="0"/>
              <a:t>), the first object is discarded and an entirely new object is created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you need to change the values of instance variables of the object, use mutator methods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CBBAF2C-87B6-4565-8B24-5BD42B4968A5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1259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You Can Invoke Another Method in a Constructor</a:t>
            </a:r>
          </a:p>
        </p:txBody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first action taken by a constructor is to create an object with instance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Therefore, it is legal to invoke another method within the definition of a constructor, since it has the newly created object as its calling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example, mutator methods can be used to set the values of the instance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is even possible for one constructor to invoke another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3EF61D5-55F9-4AC2-B30F-0885C2350023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280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Constructor Has a </a:t>
            </a:r>
            <a:r>
              <a:rPr lang="en-US" sz="3200" b="1" smtClean="0">
                <a:latin typeface="Courier New" pitchFamily="49" charset="0"/>
              </a:rPr>
              <a:t>this</a:t>
            </a:r>
            <a:r>
              <a:rPr lang="en-US" sz="3200" smtClean="0"/>
              <a:t> Parameter</a:t>
            </a: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Like any ordinary method, every constructor has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smtClean="0"/>
              <a:t> parameter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smtClean="0"/>
              <a:t> parameter can be used explicitly, but is more often understood to be there than written down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first action taken by a constructor is to automatically create an object with instance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Then within the definition of a constructor,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smtClean="0"/>
              <a:t> parameter refers to the object created by the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81E5405-0089-4D85-B8B1-B4EB5AB8A061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1300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Include a No-Argument Constructor</a:t>
            </a:r>
          </a:p>
        </p:txBody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If you do not include any constructors in your class, Java will automatically create a </a:t>
            </a:r>
            <a:r>
              <a:rPr lang="en-US" sz="2400" i="1" smtClean="0"/>
              <a:t>default</a:t>
            </a:r>
            <a:r>
              <a:rPr lang="en-US" sz="2400" smtClean="0"/>
              <a:t> or </a:t>
            </a:r>
            <a:r>
              <a:rPr lang="en-US" sz="2400" i="1" smtClean="0"/>
              <a:t>no-argument</a:t>
            </a:r>
            <a:r>
              <a:rPr lang="en-US" sz="2400" smtClean="0"/>
              <a:t> constructor that takes no arguments, performs no initializations, but allows the object to be created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you include even one constructor in your class, Java will not provide this default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you include any constructors in your class, be sure to provide your own no-argument constructor as well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081EF2B-6617-4A09-964A-37F119598A82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321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Default Variable Initializations</a:t>
            </a:r>
          </a:p>
        </p:txBody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Instance variables are automatically initialized in 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 smtClean="0"/>
              <a:t> types are initialized to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Other primitives are initialized to the zero of their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Class types are initialized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However, it is a better practice to explicitly initialize instance variables in a constructor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Note:  Local variables are not automatically initialized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F0463BB-3696-4DA3-BEBA-B743FE9D592C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341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Contents of a Class Definition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class definition specifies the data items and methods that all of its objects will have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These data items and methods are sometimes called </a:t>
            </a:r>
            <a:r>
              <a:rPr lang="en-US" sz="2800" i="1" smtClean="0"/>
              <a:t>members</a:t>
            </a:r>
            <a:r>
              <a:rPr lang="en-US" sz="2800" smtClean="0"/>
              <a:t> of the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Data items are called </a:t>
            </a:r>
            <a:r>
              <a:rPr lang="en-US" sz="2800" i="1" smtClean="0"/>
              <a:t>fields</a:t>
            </a:r>
            <a:r>
              <a:rPr lang="en-US" sz="2800" smtClean="0"/>
              <a:t> or </a:t>
            </a:r>
            <a:r>
              <a:rPr lang="en-US" sz="2800" i="1" smtClean="0"/>
              <a:t>instance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Instance variable declarations and method definitions can be placed in any order within the class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BF562B2-D6FF-4142-9EDA-E396E8EF1B6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StringTokenizer</a:t>
            </a:r>
            <a:r>
              <a:rPr lang="en-US" smtClean="0"/>
              <a:t> Class</a:t>
            </a:r>
          </a:p>
        </p:txBody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038600"/>
          </a:xfrm>
        </p:spPr>
        <p:txBody>
          <a:bodyPr/>
          <a:lstStyle/>
          <a:p>
            <a:pPr eaLnBrk="1" hangingPunct="1"/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2800" smtClean="0"/>
              <a:t> class is used to recover the words or </a:t>
            </a:r>
            <a:r>
              <a:rPr lang="en-US" sz="2800" i="1" smtClean="0"/>
              <a:t>tokens</a:t>
            </a:r>
            <a:r>
              <a:rPr lang="en-US" sz="2800" smtClean="0"/>
              <a:t> in a multi-word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You can use whitespace characters to separate each token, or you can specify the characters you wish to use as separators</a:t>
            </a:r>
          </a:p>
          <a:p>
            <a:pPr lvl="1" eaLnBrk="1" hangingPunct="1"/>
            <a:r>
              <a:rPr lang="en-US" sz="2400" smtClean="0"/>
              <a:t>In order to use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2400" smtClean="0"/>
              <a:t> class, be sure to include the following at the start of the file: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import java.util.StringTokenizer;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465A880-CED2-467A-99D0-5C85B7D25FCB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361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 the </a:t>
            </a:r>
            <a:r>
              <a:rPr lang="en-US" sz="3200" b="1" smtClean="0">
                <a:latin typeface="Courier New" pitchFamily="49" charset="0"/>
              </a:rPr>
              <a:t>StringTokenizer</a:t>
            </a:r>
            <a:r>
              <a:rPr lang="en-US" sz="3200" smtClean="0"/>
              <a:t> Class (Part 1 of 2)</a:t>
            </a:r>
          </a:p>
        </p:txBody>
      </p:sp>
      <p:pic>
        <p:nvPicPr>
          <p:cNvPr id="138242" name="Picture 8" descr="savitch_c04d17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93E9AAB-606D-4F57-879D-07F5E10AAF3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382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 the </a:t>
            </a:r>
            <a:r>
              <a:rPr lang="en-US" sz="3200" b="1" smtClean="0">
                <a:latin typeface="Courier New" pitchFamily="49" charset="0"/>
              </a:rPr>
              <a:t>StringTokenizer</a:t>
            </a:r>
            <a:r>
              <a:rPr lang="en-US" sz="3200" smtClean="0"/>
              <a:t> Class (Part 2 of 2)</a:t>
            </a:r>
          </a:p>
        </p:txBody>
      </p:sp>
      <p:pic>
        <p:nvPicPr>
          <p:cNvPr id="140290" name="Picture 3" descr="savitch_c04d17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81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4387C36-2A3D-46B3-86A7-2F317000247E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402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new</a:t>
            </a:r>
            <a:r>
              <a:rPr lang="en-US" smtClean="0"/>
              <a:t> Operator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object of a class is named or declared by a variable of the class type: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ClassName  classVar;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 smtClean="0"/>
              <a:t> operator must then be used to create the object and associate it with its variable name: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classVar = new ClassName();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These can be combined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ClassName classVar = new ClassName();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F1299E5-A8CE-4099-AF88-AB08921E3FA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76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Instance Variables and Methods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Instance variables can be defined as in the following two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smtClean="0"/>
              <a:t> modifier (for now):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String  instanceVar1;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public int  instanceVar2;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order to refer to a particular instance variable, preface it with its object name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objectName.instanceVar1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objectName.instanceVar2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EF8F07B-49DF-4B02-B43B-A86E3427197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97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Method definitions are divided into two parts:  a </a:t>
            </a:r>
            <a:r>
              <a:rPr lang="en-US" sz="2400" i="1" smtClean="0"/>
              <a:t>heading</a:t>
            </a:r>
            <a:r>
              <a:rPr lang="en-US" sz="2400" smtClean="0"/>
              <a:t> and a </a:t>
            </a:r>
            <a:r>
              <a:rPr lang="en-US" sz="2400" i="1" smtClean="0"/>
              <a:t>method body: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void myMethod()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         </a:t>
            </a:r>
            <a:r>
              <a:rPr lang="en-US" sz="2000" smtClean="0"/>
              <a:t>Heading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smtClean="0"/>
              <a:t>code  to perform some action                  Body</a:t>
            </a: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smtClean="0"/>
              <a:t>and/or compute a value            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}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Methods are invoked using the name of the calling object and the method name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classVar.myMethod();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Invoking a method is equivalent to executing the method body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Instance Variables and Methods</a:t>
            </a:r>
          </a:p>
        </p:txBody>
      </p:sp>
      <p:sp>
        <p:nvSpPr>
          <p:cNvPr id="31747" name="Line 5"/>
          <p:cNvSpPr>
            <a:spLocks noChangeShapeType="1"/>
          </p:cNvSpPr>
          <p:nvPr/>
        </p:nvSpPr>
        <p:spPr bwMode="auto">
          <a:xfrm flipH="1">
            <a:off x="4572000" y="2438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AutoShape 7"/>
          <p:cNvSpPr>
            <a:spLocks/>
          </p:cNvSpPr>
          <p:nvPr/>
        </p:nvSpPr>
        <p:spPr bwMode="auto">
          <a:xfrm>
            <a:off x="4724400" y="2819400"/>
            <a:ext cx="838200" cy="609600"/>
          </a:xfrm>
          <a:prstGeom prst="rightBrace">
            <a:avLst>
              <a:gd name="adj1" fmla="val 108333"/>
              <a:gd name="adj2" fmla="val 4226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BD0EFB7-A9AD-4EA6-A0D2-EDD6674E8E5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1750" name="Footer Placeholder 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3698</Words>
  <Application>Microsoft Office PowerPoint</Application>
  <PresentationFormat>On-screen Show (4:3)</PresentationFormat>
  <Paragraphs>466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12</vt:i4>
      </vt:variant>
      <vt:variant>
        <vt:lpstr>Slide Titles</vt:lpstr>
      </vt:variant>
      <vt:variant>
        <vt:i4>62</vt:i4>
      </vt:variant>
    </vt:vector>
  </HeadingPairs>
  <TitlesOfParts>
    <vt:vector size="78" baseType="lpstr">
      <vt:lpstr>Arial</vt:lpstr>
      <vt:lpstr>Calibri</vt:lpstr>
      <vt:lpstr>Courier New</vt:lpstr>
      <vt:lpstr>Symbol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Chapter 4</vt:lpstr>
      <vt:lpstr>Introduction</vt:lpstr>
      <vt:lpstr>Class Definitions</vt:lpstr>
      <vt:lpstr>A Class Is a Type</vt:lpstr>
      <vt:lpstr>Primitive Type Values vs. Class Type Values</vt:lpstr>
      <vt:lpstr>The Contents of a Class Definition</vt:lpstr>
      <vt:lpstr>The new Operator</vt:lpstr>
      <vt:lpstr>Instance Variables and Methods</vt:lpstr>
      <vt:lpstr>Instance Variables and Methods</vt:lpstr>
      <vt:lpstr>File Names and Locations</vt:lpstr>
      <vt:lpstr>More About Methods</vt:lpstr>
      <vt:lpstr>More About Methods</vt:lpstr>
      <vt:lpstr>main is a void Method</vt:lpstr>
      <vt:lpstr>return Statements</vt:lpstr>
      <vt:lpstr>return Statements</vt:lpstr>
      <vt:lpstr>return Statements</vt:lpstr>
      <vt:lpstr>Method Definitions</vt:lpstr>
      <vt:lpstr>Any Method Can Be Used As a void Method</vt:lpstr>
      <vt:lpstr>Local Variables</vt:lpstr>
      <vt:lpstr>Global Variables</vt:lpstr>
      <vt:lpstr>Blocks</vt:lpstr>
      <vt:lpstr>Declaring Variables in a for Statement</vt:lpstr>
      <vt:lpstr>Parameters of a Primitive Type</vt:lpstr>
      <vt:lpstr>Parameters of a Primitive Type</vt:lpstr>
      <vt:lpstr>Parameters of a Primitive Type</vt:lpstr>
      <vt:lpstr>Parameters of a Primitive Type</vt:lpstr>
      <vt:lpstr>Parameters of a Primitive Type</vt:lpstr>
      <vt:lpstr>Parameters of a Primitive Type</vt:lpstr>
      <vt:lpstr>A Formal Parameter Used as a Local Variable (Part 1 of 5)</vt:lpstr>
      <vt:lpstr>A Formal Parameter Used as a Local Variable (Part 2 of 5)</vt:lpstr>
      <vt:lpstr>A Formal Parameter Used as a Local Variable (Part 3 of 5)</vt:lpstr>
      <vt:lpstr>A Formal Parameter Used as a Local Variable (Part 4 of 5)</vt:lpstr>
      <vt:lpstr>A Formal Parameter Used as a Local Variable (Part 5 of 5)</vt:lpstr>
      <vt:lpstr>Pitfall:  Use of the Terms "Parameter" and "Argument"</vt:lpstr>
      <vt:lpstr>The this Parameter</vt:lpstr>
      <vt:lpstr>The this Parameter</vt:lpstr>
      <vt:lpstr>The this Parameter</vt:lpstr>
      <vt:lpstr>Methods That Return a Boolean Value</vt:lpstr>
      <vt:lpstr>The methods equals and toString</vt:lpstr>
      <vt:lpstr>Testing Methods</vt:lpstr>
      <vt:lpstr>The Fundamental Rule for Testing Methods</vt:lpstr>
      <vt:lpstr>Information Hiding and Encapsulation</vt:lpstr>
      <vt:lpstr>A Couple of Important Acronyms:   API and ADT</vt:lpstr>
      <vt:lpstr>public and private Modifiers</vt:lpstr>
      <vt:lpstr>Accessor and Mutator Methods</vt:lpstr>
      <vt:lpstr>Encapsulation</vt:lpstr>
      <vt:lpstr>A Class Has Access to Private Members of All Objects of the Class</vt:lpstr>
      <vt:lpstr>Mutator Methods Can Return a Boolean Value</vt:lpstr>
      <vt:lpstr>Preconditions and Postconditions</vt:lpstr>
      <vt:lpstr>Overloading</vt:lpstr>
      <vt:lpstr>Overloading and Automatic Type Conversion</vt:lpstr>
      <vt:lpstr>Pitfall:  You Can Not Overload Based on the Type Returned</vt:lpstr>
      <vt:lpstr>You Can Not Overload Operators in Java</vt:lpstr>
      <vt:lpstr>Constructors</vt:lpstr>
      <vt:lpstr>Constructors</vt:lpstr>
      <vt:lpstr>You Can Invoke Another Method in a Constructor</vt:lpstr>
      <vt:lpstr>A Constructor Has a this Parameter</vt:lpstr>
      <vt:lpstr>Include a No-Argument Constructor</vt:lpstr>
      <vt:lpstr>Default Variable Initializations</vt:lpstr>
      <vt:lpstr>The StringTokenizer Class</vt:lpstr>
      <vt:lpstr>Some Methods in the StringTokenizer Class (Part 1 of 2)</vt:lpstr>
      <vt:lpstr>Some Methods in the StringTokenizer Class (Part 2 of 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usnidem</cp:lastModifiedBy>
  <cp:revision>18</cp:revision>
  <dcterms:created xsi:type="dcterms:W3CDTF">2006-08-16T00:00:00Z</dcterms:created>
  <dcterms:modified xsi:type="dcterms:W3CDTF">2012-05-04T13:38:21Z</dcterms:modified>
</cp:coreProperties>
</file>