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06" r:id="rId61"/>
    <p:sldId id="318" r:id="rId62"/>
    <p:sldId id="319" r:id="rId63"/>
    <p:sldId id="320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8C3CB1-6181-489A-8076-3BA314BBD076}" type="datetimeFigureOut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DD69CE-EA2F-4D69-A3DC-9A65C2B9E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06F343-943B-47A7-AE04-201AED5A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30BC9-C784-49D9-9D52-07D325FA57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00AFF3-803F-4FEE-A108-C681DFF773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3D0FCC-BCAD-440D-8EF1-B31EF7585A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94E7E0-8932-49E3-B75F-C09043621B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D3D3C4-7A83-493E-9BEB-7671BA0026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1052E-1C47-4F90-A354-77B4C0CBC1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E538F6-5F69-4F47-9D6E-D030029A37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963F9-F262-465B-8F28-B44EA90E1D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808DB8-64FB-4989-9C4B-744986F862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F885FE-3AFF-4B0C-90B7-919807E7B4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F66668-E243-4560-BBF4-7C785F63FE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B61319-F6C8-4D9B-80A6-761145467D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67BA01-9A25-4013-964F-A2D6BA4783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3847BA-CAC7-4193-8CD8-07A360385A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B4E4B7-DA56-49D8-80B2-BA65E40901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1CF903-02D2-43A8-BDE9-81E0D83A36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C8AC97-CA7B-4A7F-B76E-C21B8B3671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F15FEA-FCE4-4DDE-9A59-7D669E24A4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F5535C-7CDD-47AA-B11B-A31D9ACAB4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12BB8E-EB4D-4B30-9D36-44187C4F5F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D4A08-6538-4F4B-BA7C-E5C5442CEF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8412E-09C9-4F00-B898-60F0826DA5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3108D5-7E55-412C-A5B0-B8FDFC0F4D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4BDB63-DA1F-4B76-9087-DC761C07248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0C46E-05FA-4475-97CA-9DCA3259F39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27AE67-FA0D-4F1D-A437-BC06DFEEBD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7B266B-7269-4F1C-8279-4E298BB734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250F59-7FF1-4649-B486-43AC88CE0F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D40986-C078-4711-9D53-DF7B380474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6B0D21-409E-4D5A-B697-B1D598DCF3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0D884D-4680-494A-8DFC-878F33FBB9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A15A0A-5904-4C28-894A-3BBE33261F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954ACB-3D79-4733-B12D-FBC7BEBECA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6EF69-18CF-4954-BCD8-2B0603749E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CC6E0C-F6C8-44BA-9A83-D4A6790341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261D27-6296-4D5F-B5D2-953B3F11F2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772274-916E-49EB-9024-07AE62A439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BA6266-119D-4A8A-BE61-5BD83524E8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7C2640-B4AF-4232-918C-DA471AA448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F5409E-B544-4514-8193-10E422A9B4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8A5D0C-509E-4AB8-B2EE-A31482DEF4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D0474-9135-4F12-AEBA-43C9D073F08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CC0BAC-F097-491A-A5DD-9C40C21BA94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63BDC9-D530-4B9F-88C9-45A6A9A755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C35217-27EF-4C5C-9BA0-A1E8AE96AC3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CA3688-DBAF-4A44-9971-79520D2BEC0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E6CC1C-3008-4654-AD54-47BDAB30AFD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FA5DC-617D-45F4-A187-24886C53648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D6C818-E8B8-4566-8C4F-ECE2DCD0746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DC0BB9-D465-445C-81E2-035C57287FB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005F04-7941-440E-B9D6-66D029FD523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0EAD4E-893D-483C-9575-EC15B3AA4131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47CBB-1B05-4331-827B-8A75388594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109F71-37C3-41E8-B396-00A9F9DA2C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73D7BE-A1A8-4F17-90A4-B46283AF62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BBD273-E2C0-4B5A-8D70-4E8D3138AA49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DF0E6B-B708-4EC6-B678-324D8DCCDF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FCAC88-6396-43E3-B3DD-9F7A8D386C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0D8F92-7C1D-4388-B952-D759F0464D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4B9E-8C3F-4E69-B88F-98BB0D912A8C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65855C6-D30B-49A8-8AEC-91359090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AF197-4D00-45C3-BF5C-B0DE75F2A856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7B888FC-4E6B-4931-80FE-C140F9874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3307F-CD3E-4865-B113-2EDC425AB193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B28ACA1-1172-4268-BE04-F6CBB6F5D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1E9D5-3983-48C1-8A1D-915FE2F24CFE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55F6834-047C-40CB-87BB-2B7CA39EB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A2F6-7B21-4CC6-97AB-E57B3550CFDF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8774AC5-A79C-415A-B3CC-C69E06772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0766E-952A-4D6C-8072-D3034EB6AEF9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52EE72C-7D2D-453C-AEA8-6B2402B44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54E7-BD35-40E7-8AB3-F1ECAB6B02AD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3313A77-27B9-4BBA-B67E-36A4C7560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4A9AC-1AF3-48B4-AE3C-C9E970A72C3A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FB38319-7313-480C-A0B7-9E30CA3F9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6E5A7-8D2D-4012-9EB1-713C667BE57A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C750038-BBBC-44B9-A254-C9E3287ED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220E-7E12-4087-8F5E-B86145427E99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4892ECA-A0FD-43B6-A696-2E8747865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41C7-B10B-492E-9394-E8CB42814334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8CA0661-3D8A-436C-912E-8850EEBAA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D2C4A8-090B-4A53-BDA3-DC12D4AA5303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4B6383C-6CC1-4A78-887C-6ABD05BF2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 smtClean="0"/>
              <a:t> statement is the only other kind of Java statement that implements </a:t>
            </a:r>
            <a:r>
              <a:rPr lang="en-US" sz="2800" i="1" smtClean="0"/>
              <a:t>multiway</a:t>
            </a:r>
            <a:r>
              <a:rPr lang="en-US" sz="2800" smtClean="0"/>
              <a:t> branching</a:t>
            </a:r>
          </a:p>
          <a:p>
            <a:pPr lvl="1" eaLnBrk="1" hangingPunct="1"/>
            <a:r>
              <a:rPr lang="en-US" sz="2400" smtClean="0"/>
              <a:t>When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 smtClean="0"/>
              <a:t> statement is evaluated, one of a number of different branches is executed</a:t>
            </a:r>
          </a:p>
          <a:p>
            <a:pPr lvl="1" eaLnBrk="1" hangingPunct="1"/>
            <a:r>
              <a:rPr lang="en-US" sz="2400" smtClean="0"/>
              <a:t>The choice of which branch to execute is determined by a </a:t>
            </a:r>
            <a:r>
              <a:rPr lang="en-US" sz="2400" i="1" smtClean="0"/>
              <a:t>controlling expression</a:t>
            </a:r>
            <a:r>
              <a:rPr lang="en-US" sz="2400" smtClean="0"/>
              <a:t> enclosed in parentheses after the keyword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/>
            <a:r>
              <a:rPr lang="en-US" sz="2000" smtClean="0"/>
              <a:t>The controlling expression must evaluate to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smtClean="0"/>
              <a:t>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000" smtClean="0"/>
              <a:t>, 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byte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FF105DC-E3CC-4BA2-96A0-4E2E7422330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Each branch statement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 smtClean="0"/>
              <a:t> statement starts with the reserved word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case</a:t>
            </a:r>
            <a:r>
              <a:rPr lang="en-US" sz="2400" smtClean="0"/>
              <a:t>, followed by a </a:t>
            </a:r>
            <a:r>
              <a:rPr lang="en-US" sz="2400" i="1" smtClean="0"/>
              <a:t>constant </a:t>
            </a:r>
            <a:r>
              <a:rPr lang="en-US" sz="2400" smtClean="0"/>
              <a:t>called a </a:t>
            </a:r>
            <a:r>
              <a:rPr lang="en-US" sz="2400" i="1" smtClean="0"/>
              <a:t>case label</a:t>
            </a:r>
            <a:r>
              <a:rPr lang="en-US" sz="2400" smtClean="0"/>
              <a:t>, followed by a colon, and then a sequence of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case label must be of the same type as the controlling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Case labels need not be listed in order or span a complete interval, but each one may appear 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sequence of statements may be followed by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000" smtClean="0"/>
              <a:t> statement (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break;</a:t>
            </a:r>
            <a:r>
              <a:rPr lang="en-US" sz="20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25EF7A8-611B-49C9-B4F4-D6678B934A4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There can also be a section labeled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400" smtClean="0"/>
              <a:t>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 smtClean="0">
                <a:solidFill>
                  <a:srgbClr val="034CA1"/>
                </a:solidFill>
              </a:rPr>
              <a:t> </a:t>
            </a:r>
            <a:r>
              <a:rPr lang="en-US" sz="2000" smtClean="0"/>
              <a:t>section is optional, and is usually last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/>
              <a:t>Even if the case labels cover all possible outcomes in a given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000" smtClean="0"/>
              <a:t> statement,  it is still a good practice to include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 smtClean="0"/>
              <a:t> section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It can be used to output an error message, for example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When the controlling expression is evaluated, the code for the case label whose value matches the controlling expression is executed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/>
              <a:t>If no case label matches, then the only statements executed are those following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 smtClean="0"/>
              <a:t> label (if there is one)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8E18BFC-77E4-4C0A-97B5-63CDA767668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 smtClean="0"/>
              <a:t> statement ends when it executes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800" smtClean="0"/>
              <a:t> statement, or when the end of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 smtClean="0"/>
              <a:t> statement is reached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smtClean="0"/>
              <a:t>When the computer executes the statements after a case label, it continues until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smtClean="0"/>
              <a:t> statement is reached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smtClean="0"/>
              <a:t>If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smtClean="0"/>
              <a:t> statement is omitted, then after executing the code for one case, the computer will go on to execute the code for the next case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smtClean="0"/>
              <a:t>If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smtClean="0"/>
              <a:t> statement is omitted inadvertently, the compiler will not issue an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B21B9C9-57AE-4F0C-9625-95F6807498A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switch (Controlling_Expression)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case Case_Label_1: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     Statement_Sequence_1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case Case_Label_2: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     Statement_Sequence_2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case Case_Label_n: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     Statement_Sequence_n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default: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     Default_Statement Sequence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 rot="-5400000">
            <a:off x="2431257" y="3664743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7DBE7B1-4AC4-4B09-81D8-764E83EFB69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5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8"/>
          <p:cNvSpPr>
            <a:spLocks noChangeArrowheads="1"/>
          </p:cNvSpPr>
          <p:nvPr/>
        </p:nvSpPr>
        <p:spPr bwMode="auto">
          <a:xfrm>
            <a:off x="1371600" y="3686175"/>
            <a:ext cx="3429000" cy="30480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010" name="Rectangle 7"/>
          <p:cNvSpPr>
            <a:spLocks noChangeArrowheads="1"/>
          </p:cNvSpPr>
          <p:nvPr/>
        </p:nvSpPr>
        <p:spPr bwMode="auto">
          <a:xfrm>
            <a:off x="1371600" y="2686050"/>
            <a:ext cx="3429000" cy="76200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</a:t>
            </a:r>
            <a:r>
              <a:rPr lang="en-US" sz="2000" i="1" smtClean="0"/>
              <a:t>conditional operator</a:t>
            </a:r>
            <a:r>
              <a:rPr lang="en-US" sz="2000" smtClean="0"/>
              <a:t> is a notational variant on certain forms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000" smtClean="0"/>
              <a:t>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Also called the </a:t>
            </a:r>
            <a:r>
              <a:rPr lang="en-US" sz="1800" i="1" smtClean="0"/>
              <a:t>ternary operator</a:t>
            </a:r>
            <a:r>
              <a:rPr lang="en-US" sz="1800" smtClean="0"/>
              <a:t> or </a:t>
            </a:r>
            <a:r>
              <a:rPr lang="en-US" sz="1800" i="1" smtClean="0"/>
              <a:t>arithmetic 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following examples are equivalent: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if (n1 &gt; n2)   max = n1; 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else           max = n2;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smtClean="0">
                <a:solidFill>
                  <a:srgbClr val="034CA1"/>
                </a:solidFill>
                <a:latin typeface="Courier New" pitchFamily="49" charset="0"/>
              </a:rPr>
              <a:t>               </a:t>
            </a:r>
            <a:r>
              <a:rPr lang="en-US" sz="1600" smtClean="0"/>
              <a:t>vs.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max = (n1 &gt; n2) ? n1 : n2;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expression to the right of the assignment operator is a </a:t>
            </a:r>
            <a:r>
              <a:rPr lang="en-US" sz="1800" i="1" smtClean="0"/>
              <a:t>conditional operator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If the Boolean expression is true, then the expression evaluates to the value of the first expression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n1</a:t>
            </a:r>
            <a:r>
              <a:rPr lang="en-US" sz="1800" smtClean="0"/>
              <a:t>), otherwise it evaluates to the value of the second expression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n2</a:t>
            </a:r>
            <a:r>
              <a:rPr lang="en-US" sz="1800" smtClean="0"/>
              <a:t>)</a:t>
            </a:r>
            <a:endParaRPr lang="en-US" sz="1600" smtClean="0">
              <a:latin typeface="Courier New" pitchFamily="49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Conditional Operator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3558563-FECF-45FF-ADBC-39F8033C4E0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4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Expressions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Boolean expression is an expression that is either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simplest Boolean expressions compare the value of two expressions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time &lt; limit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yourScore == myScore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that Java uses two equal signs 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000" smtClean="0"/>
              <a:t>) to perform equality testing:  A single equal sign 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 smtClean="0"/>
              <a:t>) is used only for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Boolean expression does not need to be enclosed in parentheses, unless it is used in an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000" smtClean="0"/>
              <a:t>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2A858D7-4FF6-4BEA-A4FB-A8C4A3CCB4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Comparison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C57F8E8-0C22-4D09-BA9C-7991264E63A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963" y="1438275"/>
            <a:ext cx="873283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Using </a:t>
            </a:r>
            <a:r>
              <a:rPr lang="en-US" b="1" smtClean="0">
                <a:latin typeface="Courier New" pitchFamily="49" charset="0"/>
              </a:rPr>
              <a:t>==</a:t>
            </a:r>
            <a:r>
              <a:rPr lang="en-US" smtClean="0"/>
              <a:t> with Strings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equality comparison operator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) can correctly test two values of a </a:t>
            </a:r>
            <a:r>
              <a:rPr lang="en-US" sz="2400" i="1" smtClean="0"/>
              <a:t>primitive</a:t>
            </a:r>
            <a:r>
              <a:rPr lang="en-US" sz="2400" smtClean="0"/>
              <a:t>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when applied to two </a:t>
            </a:r>
            <a:r>
              <a:rPr lang="en-US" sz="2400" i="1" smtClean="0"/>
              <a:t>objects</a:t>
            </a:r>
            <a:r>
              <a:rPr lang="en-US" sz="2400" smtClean="0"/>
              <a:t> such as objects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class,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 tests to see if they are stored in the same memory location, not whether or not they have the same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order to test two strings to see if they have equal values, use 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smtClean="0"/>
              <a:t>,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equalsIgnoreCase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string1.equals(string2)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string1.equalsIgnoreCase(string2)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535A35E-0FFD-480A-9858-5234FB35305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Lexicographic and Alphabetical Order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i="1" smtClean="0"/>
              <a:t>Lexicographic </a:t>
            </a:r>
            <a:r>
              <a:rPr lang="en-US" sz="2000" smtClean="0"/>
              <a:t>ordering is the same as </a:t>
            </a:r>
            <a:r>
              <a:rPr lang="en-US" sz="2000" i="1" smtClean="0"/>
              <a:t>ASCII</a:t>
            </a:r>
            <a:r>
              <a:rPr lang="en-US" sz="2000" smtClean="0"/>
              <a:t> ordering, and includes letters, numbers, and other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All uppercase letters are in alphabetic order, and all lowercase letters are in alphabetic order, but all uppercase letters come before lowercase letters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If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1800" smtClean="0"/>
              <a:t> and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 smtClean="0"/>
              <a:t> are two variables of type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1800" smtClean="0"/>
              <a:t> that have been given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1800" smtClean="0"/>
              <a:t> values, then 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s1.compareTo(s2)</a:t>
            </a:r>
            <a:r>
              <a:rPr lang="en-US" sz="1800" smtClean="0"/>
              <a:t>  returns a negative number if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1800" smtClean="0"/>
              <a:t> comes before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 smtClean="0"/>
              <a:t> in lexicographic ordering, returns zero if the two strings are equal, and returns a positive number if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1800" smtClean="0"/>
              <a:t> comes before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s1</a:t>
            </a:r>
            <a:endParaRPr lang="en-US" sz="1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When performing an alphabetic comparison of strings (rather than a lexicographic comparison) that consist of a mix of lowercase and uppercase letters, use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compareToIgnoreCase</a:t>
            </a:r>
            <a:r>
              <a:rPr lang="en-US" sz="2000" smtClean="0"/>
              <a:t> method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16DB38B-08CF-4B9A-93F1-64B2D162DFE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Flow of Control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As in most programming languages, </a:t>
            </a:r>
            <a:r>
              <a:rPr lang="en-US" sz="2400" i="1" smtClean="0"/>
              <a:t>flow of control</a:t>
            </a:r>
            <a:r>
              <a:rPr lang="en-US" sz="2400" smtClean="0"/>
              <a:t> in Java refers to its </a:t>
            </a:r>
            <a:r>
              <a:rPr lang="en-US" sz="2400" i="1" smtClean="0"/>
              <a:t>branching</a:t>
            </a:r>
            <a:r>
              <a:rPr lang="en-US" sz="2400" smtClean="0"/>
              <a:t> and </a:t>
            </a:r>
            <a:r>
              <a:rPr lang="en-US" sz="2400" i="1" smtClean="0"/>
              <a:t>looping</a:t>
            </a:r>
            <a:r>
              <a:rPr lang="en-US" sz="2400" smtClean="0"/>
              <a:t> mechanisms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Java has several branching mechanisms: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b="1" smtClean="0">
                <a:solidFill>
                  <a:srgbClr val="034CA1"/>
                </a:solidFill>
              </a:rPr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 b="1" smtClean="0">
                <a:solidFill>
                  <a:srgbClr val="034CA1"/>
                </a:solidFill>
              </a:rPr>
              <a:t>,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 smtClean="0"/>
              <a:t> statements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Java has three types of loop statements: 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400" b="1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statements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Most branching and looping statements are controlled by Boolean expressions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Boolean expression evaluates to either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 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primitive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000" smtClean="0"/>
              <a:t> may only take the values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 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72CE1EC-BDE4-4B26-80B7-38D22962A2B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Boolean Expressions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When two Boolean expressions are combined using the </a:t>
            </a:r>
            <a:r>
              <a:rPr lang="en-US" sz="2000" i="1" smtClean="0"/>
              <a:t>"and"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 smtClean="0"/>
              <a:t>) operator, the entire expression is true provided both expressions are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Otherwise the expression is false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When two Boolean expressions are combined using the </a:t>
            </a:r>
            <a:r>
              <a:rPr lang="en-US" sz="2000" i="1" smtClean="0"/>
              <a:t>"or"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||</a:t>
            </a:r>
            <a:r>
              <a:rPr lang="en-US" sz="2000" smtClean="0"/>
              <a:t>) operator, the entire expression is true as long as one of the expressions is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expression is false only if both expressions are false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Any Boolean expression can be negated using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!</a:t>
            </a:r>
            <a:r>
              <a:rPr lang="en-US" sz="2000" smtClean="0"/>
              <a:t> operator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Place the expression in parentheses and place the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!</a:t>
            </a:r>
            <a:r>
              <a:rPr lang="en-US" sz="1800" smtClean="0"/>
              <a:t> operator in front of it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Unlike mathematical notation, strings of inequalities must be joined by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Use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(min &lt; result) &amp;&amp; (result &lt; max)</a:t>
            </a:r>
            <a:r>
              <a:rPr lang="en-US" sz="1800" smtClean="0"/>
              <a:t> rather than   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min &lt; result &lt; max</a:t>
            </a:r>
            <a:endParaRPr lang="en-US" sz="18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613D9C8-6AC8-4A7F-AE37-7D2ED8746D1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Boolean Expressions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Even though Boolean expressions are used to control branch and loop statements,  Boolean expressions can exist independently as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Boolean variable can be given the value of a Boolean expression by using an assignment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Boolean expression can be evaluated in the same way that an arithmetic expression is evaluated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The only difference is that arithmetic expressions produce a number as a result, while Boolean expressions produce either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 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 smtClean="0"/>
              <a:t> as their result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boolean madeIt = (time &lt; limit) &amp;&amp; (limit &lt; max);</a:t>
            </a:r>
            <a:endParaRPr lang="en-US" sz="18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A995432-AA88-4332-9390-17A02143C88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53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Truth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CA50AF6-2C77-4BA1-8DBC-832186B923E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734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8" y="1042988"/>
            <a:ext cx="8847137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Short-Circuit and Complete Evaluation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Java can take a shortcut when the evaluation of the first part of a  Boolean expression produces a result that evaluation of the second part cannot change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is called </a:t>
            </a:r>
            <a:r>
              <a:rPr lang="en-US" sz="2400" i="1" smtClean="0"/>
              <a:t>short-circuit evaluation</a:t>
            </a:r>
            <a:r>
              <a:rPr lang="en-US" sz="2400" smtClean="0"/>
              <a:t> or </a:t>
            </a:r>
            <a:r>
              <a:rPr lang="en-US" sz="2400" i="1" smtClean="0"/>
              <a:t>lazy 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 example, when evaluating two Boolean subexpressions joined by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 smtClean="0"/>
              <a:t>, if the first subexpression evaluates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 smtClean="0"/>
              <a:t>, then the entire expression will evaluate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 smtClean="0"/>
              <a:t>, no matter the value of the second subexpression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like manner, when evaluating two Boolean subexpressions joined by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||</a:t>
            </a:r>
            <a:r>
              <a:rPr lang="en-US" sz="2000" smtClean="0"/>
              <a:t>, if the first subexpression evaluates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, then the entire expression will evaluate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67FFFBA-ABF9-42DD-AD41-32F137E7720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Short-Circuit and Complete Evaluation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There are times when using short-circuit evaluation can prevent a </a:t>
            </a:r>
            <a:r>
              <a:rPr lang="en-US" sz="2400" i="1" smtClean="0"/>
              <a:t>runtime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the following example, if the number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kids</a:t>
            </a:r>
            <a:r>
              <a:rPr lang="en-US" sz="2000" smtClean="0"/>
              <a:t> is equal to zero, then the second subexpression will not be evaluated, thus preventing a </a:t>
            </a:r>
            <a:r>
              <a:rPr lang="en-US" sz="2000" i="1" smtClean="0"/>
              <a:t>divide by zero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that reversing the order of the subexpressions will not prevent this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if ((kids !=0) &amp;&amp; ((toys/kids) &gt;=2)) . . .</a:t>
            </a:r>
            <a:endParaRPr lang="en-US" sz="1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Sometimes it is preferable to always evaluate both expressions, i.e., request complete evaluation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this case, use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&amp;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|</a:t>
            </a:r>
            <a:r>
              <a:rPr lang="en-US" sz="2000" smtClean="0"/>
              <a:t> operators instead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&amp;&amp;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||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19CD4E2-5902-4A51-97A9-CD9B8CF114A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Precedence and Associativity Rules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Boolean and arithmetic expressions need not be fully parenthesized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some or all of the parentheses are omitted, Java will follow </a:t>
            </a:r>
            <a:r>
              <a:rPr lang="en-US" sz="2400" i="1" smtClean="0"/>
              <a:t>precedence</a:t>
            </a:r>
            <a:r>
              <a:rPr lang="en-US" sz="2400" smtClean="0"/>
              <a:t> and </a:t>
            </a:r>
            <a:r>
              <a:rPr lang="en-US" sz="2400" i="1" smtClean="0"/>
              <a:t>associativity</a:t>
            </a:r>
            <a:r>
              <a:rPr lang="en-US" sz="2400" smtClean="0"/>
              <a:t> rules (summarized in the following table) to determine the order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one operator occurs higher in the table than another, it has </a:t>
            </a:r>
            <a:r>
              <a:rPr lang="en-US" sz="2000" i="1" smtClean="0"/>
              <a:t>higher precedence</a:t>
            </a:r>
            <a:r>
              <a:rPr lang="en-US" sz="2000" smtClean="0"/>
              <a:t>, and is grouped with its operands before the operator of lower precedence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two operators have the same precedence, then </a:t>
            </a:r>
            <a:r>
              <a:rPr lang="en-US" sz="2000" i="1" smtClean="0"/>
              <a:t>associativity rules</a:t>
            </a:r>
            <a:r>
              <a:rPr lang="en-US" sz="2000" smtClean="0"/>
              <a:t> determine which is grouped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555B39D-E36C-4C27-801D-BDDE3F5ABC7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34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4AAB8F1-C4D8-4EED-861A-3D04FE3A87E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553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0350" y="304800"/>
            <a:ext cx="6115050" cy="57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52400"/>
            <a:ext cx="2362200" cy="5568950"/>
          </a:xfrm>
        </p:spPr>
        <p:txBody>
          <a:bodyPr/>
          <a:lstStyle/>
          <a:p>
            <a:pPr eaLnBrk="1" hangingPunct="1"/>
            <a:r>
              <a:rPr lang="en-US" sz="2800" smtClean="0"/>
              <a:t>Precedence and Associativity Rules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Expressions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In general, parentheses in an expression help to document the programmer's 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Instead of relying on precedence and associativity rules, it is best to include most parentheses, except where the intended meaning is obvious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</a:t>
            </a:r>
            <a:r>
              <a:rPr lang="en-US" sz="2000" i="1" smtClean="0"/>
              <a:t>Binding</a:t>
            </a:r>
            <a:r>
              <a:rPr lang="en-US" sz="2000" smtClean="0"/>
              <a:t>:  The association of operands with their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 fully parenthesized expression accomplishes binding for all the operators in an expression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smtClean="0"/>
              <a:t>Side Effects</a:t>
            </a:r>
            <a:r>
              <a:rPr lang="en-US" sz="2000" smtClean="0"/>
              <a:t>:  When, in addition to returning a value, an expression changes something, such as the value of a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</a:t>
            </a:r>
            <a:r>
              <a:rPr lang="en-US" sz="1800" i="1" smtClean="0"/>
              <a:t>assignment</a:t>
            </a:r>
            <a:r>
              <a:rPr lang="en-US" sz="1800" smtClean="0"/>
              <a:t>, </a:t>
            </a:r>
            <a:r>
              <a:rPr lang="en-US" sz="1800" i="1" smtClean="0"/>
              <a:t>increment</a:t>
            </a:r>
            <a:r>
              <a:rPr lang="en-US" sz="1800" smtClean="0"/>
              <a:t>, and </a:t>
            </a:r>
            <a:r>
              <a:rPr lang="en-US" sz="1800" i="1" smtClean="0"/>
              <a:t>decrement </a:t>
            </a:r>
            <a:r>
              <a:rPr lang="en-US" sz="1800" smtClean="0"/>
              <a:t>operators all produce side effects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6C2E510-964B-4353-BFD0-8E24A7F77A8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Rules for Evaluating Expressions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Perform binding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Determine the equivalent fully parenthesized expression using the precedence and associativity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Proceeding left to right, evaluate whatever subexpressions can be immediately evaluated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These subexpressions will be operands or method arguments, e.g., numeric constants or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Evaluate each outer operation and method invocation as soon as all of its operands (i.e., arguments) have been evaluated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FA99A92-11B8-4E37-9C68-7284C684C5F8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 smtClean="0"/>
              <a:t>Loops</a:t>
            </a:r>
            <a:r>
              <a:rPr lang="en-US" sz="2800" smtClean="0"/>
              <a:t> in Java are similar to those in other high-level languages</a:t>
            </a:r>
          </a:p>
          <a:p>
            <a:pPr eaLnBrk="1" hangingPunct="1"/>
            <a:r>
              <a:rPr lang="en-US" sz="2800" smtClean="0"/>
              <a:t>Java has three types of loop statements: 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800" smtClean="0"/>
              <a:t>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800" smtClean="0"/>
              <a:t>, and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statements</a:t>
            </a:r>
          </a:p>
          <a:p>
            <a:pPr lvl="1" eaLnBrk="1" hangingPunct="1"/>
            <a:r>
              <a:rPr lang="en-US" sz="2400" smtClean="0"/>
              <a:t>The code that is repeated in a loop is called the </a:t>
            </a:r>
            <a:r>
              <a:rPr lang="en-US" sz="2400" i="1" smtClean="0"/>
              <a:t>body</a:t>
            </a:r>
            <a:r>
              <a:rPr lang="en-US" sz="2400" smtClean="0"/>
              <a:t> of the loop</a:t>
            </a:r>
          </a:p>
          <a:p>
            <a:pPr lvl="1" eaLnBrk="1" hangingPunct="1"/>
            <a:r>
              <a:rPr lang="en-US" sz="2400" smtClean="0"/>
              <a:t>Each repetition of the loop body is called an </a:t>
            </a:r>
            <a:r>
              <a:rPr lang="en-US" sz="2400" i="1" smtClean="0"/>
              <a:t>iteration</a:t>
            </a:r>
            <a:r>
              <a:rPr lang="en-US" sz="2400" smtClean="0"/>
              <a:t> of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A3B1C3B-B374-4EB7-A660-CEFE1295530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Branching with an </a:t>
            </a:r>
            <a:r>
              <a:rPr lang="en-US" sz="3200" b="1" smtClean="0">
                <a:latin typeface="Courier New" pitchFamily="49" charset="0"/>
              </a:rPr>
              <a:t>if-else</a:t>
            </a:r>
            <a:r>
              <a:rPr lang="en-US" sz="3200" smtClean="0"/>
              <a:t> Statement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/>
              <a:t> statement chooses between two alternative statements based on the value of a Boolean expression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 (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Yes_Statement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No_Statement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smtClean="0"/>
              <a:t> must be enclosed in parentheses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smtClean="0"/>
              <a:t> is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, then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Yes_Statement</a:t>
            </a:r>
            <a:r>
              <a:rPr lang="en-US" sz="2000" smtClean="0"/>
              <a:t>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smtClean="0"/>
              <a:t> is false, then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No_Statement</a:t>
            </a:r>
            <a:r>
              <a:rPr lang="en-US" sz="2000" smtClean="0"/>
              <a:t> is executed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17E2D72-EF32-4AB2-AD6B-C9A56EDC520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while</a:t>
            </a:r>
            <a:r>
              <a:rPr lang="en-US" smtClean="0"/>
              <a:t> statement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400" smtClean="0"/>
              <a:t> statement is used to repeat a portion of code (i.e., the loop body) based on the evaluation of a Boolean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Boolean expression is checked </a:t>
            </a:r>
            <a:r>
              <a:rPr lang="en-US" sz="2000" i="1" smtClean="0"/>
              <a:t>before</a:t>
            </a:r>
            <a:r>
              <a:rPr lang="en-US" sz="2000" smtClean="0"/>
              <a:t> the loop body is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When false, the loop body is not executed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Before the execution of each following iteration of the loop body, the Boolean expression is checked again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If true, the loop body is executed again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If false, the loop statement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loop body can consist of a single statement,  or multiple statements enclosed in a pair of braces</a:t>
            </a:r>
            <a:r>
              <a:rPr lang="en-US" sz="2000" b="1" smtClean="0"/>
              <a:t> </a:t>
            </a:r>
            <a:r>
              <a:rPr lang="en-US" sz="2000" smtClean="0"/>
              <a:t>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}</a:t>
            </a:r>
            <a:r>
              <a:rPr lang="en-US" sz="20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2FCBC20-EFB6-47A9-9EC2-7A07BB8E3F2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4"/>
          <p:cNvSpPr>
            <a:spLocks noChangeArrowheads="1"/>
          </p:cNvSpPr>
          <p:nvPr/>
        </p:nvSpPr>
        <p:spPr bwMode="auto">
          <a:xfrm>
            <a:off x="1955800" y="1408113"/>
            <a:ext cx="5618163" cy="107315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984375" y="2851150"/>
            <a:ext cx="5618163" cy="2974975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8825" y="1676400"/>
            <a:ext cx="5667375" cy="4038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while (Boolean_Expression)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                          Or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while (Boolean_Expression)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Statement_Last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while</a:t>
            </a:r>
            <a:r>
              <a:rPr lang="en-US" smtClean="0"/>
              <a:t> Syntax</a:t>
            </a:r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 rot="-5400000">
            <a:off x="3190081" y="4325145"/>
            <a:ext cx="854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0B2DA6C-48AD-4C07-9C96-A980101B786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5783" name="Footer Placeholder 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do-while</a:t>
            </a:r>
            <a:r>
              <a:rPr lang="en-US" smtClean="0"/>
              <a:t> Statement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400" smtClean="0"/>
              <a:t> statement is used to execute a portion of code (i.e., the loop body), and then repeat it based on the evaluation of a Boolean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loop body is executed at least once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The Boolean expression is checked </a:t>
            </a:r>
            <a:r>
              <a:rPr lang="en-US" sz="1800" i="1" smtClean="0"/>
              <a:t>after</a:t>
            </a:r>
            <a:r>
              <a:rPr lang="en-US" sz="1800" smtClean="0"/>
              <a:t> the loop body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Boolean expression is checked after each iteration of the loop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If true, the loop body is executed again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If false, the loop statement ends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Don't forget to put a semicolon after the Boolean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Like the while statement, the loop body can consist of a single statement,  or multiple statements enclosed in a pair of braces (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  <a:r>
              <a:rPr lang="en-US" sz="20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AE24A36-F441-4781-A3FD-078D944D9578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5"/>
          <p:cNvSpPr>
            <a:spLocks noChangeArrowheads="1"/>
          </p:cNvSpPr>
          <p:nvPr/>
        </p:nvSpPr>
        <p:spPr bwMode="auto">
          <a:xfrm>
            <a:off x="1662113" y="1544638"/>
            <a:ext cx="5849937" cy="1233487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1670050" y="3078163"/>
            <a:ext cx="5849938" cy="2698750"/>
          </a:xfrm>
          <a:prstGeom prst="rect">
            <a:avLst/>
          </a:prstGeom>
          <a:solidFill>
            <a:srgbClr val="FFFFCC"/>
          </a:solidFill>
          <a:ln w="9525">
            <a:solidFill>
              <a:srgbClr val="034CA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1650" y="1676400"/>
            <a:ext cx="5946775" cy="4038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while (Boolean_Expression);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                   Or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b="1">
              <a:solidFill>
                <a:srgbClr val="034CA1"/>
              </a:solidFill>
              <a:latin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Statement_Last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}  while (Boolean_Expression);</a:t>
            </a: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do-while</a:t>
            </a:r>
            <a:r>
              <a:rPr lang="en-US" smtClean="0"/>
              <a:t> Syntax</a:t>
            </a:r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 rot="-5400000">
            <a:off x="2737644" y="4421982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6B2FB9-07AD-4CC5-BA28-C95F1EE4051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9879" name="Footer Placeholder 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 and Pseudocode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hard part of solving a problem with a computer program is not dealing with the syntax rules of a programming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Rather, coming up with the underlying solution method is the most difficult part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An </a:t>
            </a:r>
            <a:r>
              <a:rPr lang="en-US" sz="2000" i="1" smtClean="0"/>
              <a:t>algorithm</a:t>
            </a:r>
            <a:r>
              <a:rPr lang="en-US" sz="2000" smtClean="0"/>
              <a:t> is a set of precise instructions that lead to a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An algorithm is normally written in </a:t>
            </a:r>
            <a:r>
              <a:rPr lang="en-US" sz="1800" i="1" smtClean="0"/>
              <a:t>pseudocode</a:t>
            </a:r>
            <a:r>
              <a:rPr lang="en-US" sz="1800" smtClean="0"/>
              <a:t>, which is a mixture of programming language and a human language, like English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Pseudocode must be precise and clear enough so that a good programmer can convert it to syntactically correct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However, pseudocode is much less rigid than code:  One needn't worry about the fine points of syntax or declaring variables, for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D682FCF-3475-4675-8971-B792B149B5B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Statement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statement is most commonly used to step through an integer variable in equal increments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It begins with the keyword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, followed by three expressions in parentheses that describe what to do with one or more </a:t>
            </a:r>
            <a:r>
              <a:rPr lang="en-US" sz="2400" i="1" smtClean="0"/>
              <a:t>controlling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first expression tells how the control variable or variables are </a:t>
            </a:r>
            <a:r>
              <a:rPr lang="en-US" sz="2000" i="1" smtClean="0"/>
              <a:t>initialized</a:t>
            </a:r>
            <a:r>
              <a:rPr lang="en-US" sz="2000" smtClean="0"/>
              <a:t> or </a:t>
            </a:r>
            <a:r>
              <a:rPr lang="en-US" sz="2000" i="1" smtClean="0"/>
              <a:t>declared</a:t>
            </a:r>
            <a:r>
              <a:rPr lang="en-US" sz="2000" smtClean="0"/>
              <a:t> and </a:t>
            </a:r>
            <a:r>
              <a:rPr lang="en-US" sz="2000" i="1" smtClean="0"/>
              <a:t>initialized</a:t>
            </a:r>
            <a:r>
              <a:rPr lang="en-US" sz="2000" smtClean="0"/>
              <a:t> before the first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second expression determines when the loop should </a:t>
            </a:r>
            <a:r>
              <a:rPr lang="en-US" sz="2000" i="1" smtClean="0"/>
              <a:t>end</a:t>
            </a:r>
            <a:r>
              <a:rPr lang="en-US" sz="2000" smtClean="0"/>
              <a:t>, based on the evaluation of a Boolean expression </a:t>
            </a:r>
            <a:r>
              <a:rPr lang="en-US" sz="2000" i="1" smtClean="0"/>
              <a:t>before</a:t>
            </a:r>
            <a:r>
              <a:rPr lang="en-US" sz="2000" smtClean="0"/>
              <a:t> each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third expression tells how the control variable or variables are </a:t>
            </a:r>
            <a:r>
              <a:rPr lang="en-US" sz="2000" i="1" smtClean="0"/>
              <a:t>updated</a:t>
            </a:r>
            <a:r>
              <a:rPr lang="en-US" sz="2000" smtClean="0"/>
              <a:t> </a:t>
            </a:r>
            <a:r>
              <a:rPr lang="en-US" sz="2000" i="1" smtClean="0"/>
              <a:t>after</a:t>
            </a:r>
            <a:r>
              <a:rPr lang="en-US" sz="2000" smtClean="0"/>
              <a:t> each iteration of the loop body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8395860-D78D-46D5-84CF-D2C819C02D0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Statement Syntax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(Initializing; Boolean_Expression; Update)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Body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Body</a:t>
            </a:r>
            <a:r>
              <a:rPr lang="en-US" sz="2400" smtClean="0"/>
              <a:t> may consist of a single statement or a list of statements enclosed in a pair of braces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Note that the three control expressions are separated by two, not three, semicolons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Note that there is no semicolon after the closing parenthesis at the beginning of the loop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CB92366-F231-4A35-BBA0-3ED792D2CF2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Semantics of the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Statement</a:t>
            </a:r>
          </a:p>
        </p:txBody>
      </p:sp>
      <p:pic>
        <p:nvPicPr>
          <p:cNvPr id="88066" name="Picture 6" descr="D3_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8788" y="781050"/>
            <a:ext cx="6319837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D09B5C3-229F-4D92-93FE-9F219618EF1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for</a:t>
            </a:r>
            <a:r>
              <a:rPr lang="en-US" sz="3200" smtClean="0">
                <a:latin typeface="Courier New" pitchFamily="49" charset="0"/>
              </a:rPr>
              <a:t> </a:t>
            </a:r>
            <a:r>
              <a:rPr lang="en-US" sz="3200" smtClean="0"/>
              <a:t>Statement Syntax and Alternate Semantics</a:t>
            </a:r>
          </a:p>
        </p:txBody>
      </p:sp>
      <p:pic>
        <p:nvPicPr>
          <p:cNvPr id="90114" name="Picture 6" descr="D3_10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1885950"/>
            <a:ext cx="7505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02BAB04-6F6E-42F1-8E28-096528EBDF9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-152400"/>
            <a:ext cx="8431212" cy="1143000"/>
          </a:xfrm>
        </p:spPr>
        <p:txBody>
          <a:bodyPr/>
          <a:lstStyle/>
          <a:p>
            <a:pPr eaLnBrk="1" hangingPunct="1"/>
            <a:r>
              <a:rPr lang="en-US" sz="3000" b="1" smtClean="0">
                <a:latin typeface="Courier New" pitchFamily="49" charset="0"/>
              </a:rPr>
              <a:t>for</a:t>
            </a:r>
            <a:r>
              <a:rPr lang="en-US" sz="3000" smtClean="0">
                <a:latin typeface="Courier New" pitchFamily="49" charset="0"/>
              </a:rPr>
              <a:t> </a:t>
            </a:r>
            <a:r>
              <a:rPr lang="en-US" sz="3000" smtClean="0"/>
              <a:t>Statement Syntax and Alternate Semantics</a:t>
            </a:r>
          </a:p>
        </p:txBody>
      </p:sp>
      <p:pic>
        <p:nvPicPr>
          <p:cNvPr id="92162" name="Picture 4" descr="D3_10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1163" y="668338"/>
            <a:ext cx="6046787" cy="577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EAE2FBB-70CE-4625-8302-55A909D2C74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Each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Yes_Statement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No_Statement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 smtClean="0"/>
              <a:t>branch of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 smtClean="0"/>
              <a:t> can be a made up of a single statement or many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/>
              <a:t>Compound Statement</a:t>
            </a:r>
            <a:r>
              <a:rPr lang="en-US" sz="2800" smtClean="0"/>
              <a:t>:  A branch statement that is made up of a list of statements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compound statement must always be enclosed in a pair of braces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{ }</a:t>
            </a:r>
            <a:r>
              <a:rPr 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compound statement can be used anywhere that a single statement can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BF8B487-212F-4D22-892A-D7B793D4DE0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Comma in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Statements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can contain multiple initialization actions separated with commas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Caution must be used when combining a declaration with multiple 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is illegal to combine multiple type declarations with multiple actions, for 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To avoid possible problems, it is best to declare all variables outside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/>
              <a:t>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can contain multiple update actions, separated with commas, also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is even possible to eliminate the loop body in this way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can contain only one Boolean expression to test for ending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4133451-9037-4143-B9DE-4DC9575EEE8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Loops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89863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800" smtClean="0"/>
              <a:t>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800" smtClean="0"/>
              <a:t>, or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 should be designed so that the value tested in the Boolean expression is changed in a way that eventually makes it false, and terminates the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the Boolean expression remains true, then the loop will run forever, resulting in an  </a:t>
            </a:r>
            <a:r>
              <a:rPr lang="en-US" sz="2800" i="1" smtClean="0"/>
              <a:t>infinite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Loops that check for equality or inequality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!=</a:t>
            </a:r>
            <a:r>
              <a:rPr lang="en-US" sz="2400" smtClean="0"/>
              <a:t>) are especially prone to this error and should be avoided if possible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13852DC-4D1B-4E10-BFE3-EC650AAAB84B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Loops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Loops can be </a:t>
            </a:r>
            <a:r>
              <a:rPr lang="en-US" sz="2400" i="1" smtClean="0"/>
              <a:t>nested</a:t>
            </a:r>
            <a:r>
              <a:rPr lang="en-US" sz="2400" smtClean="0"/>
              <a:t>, just like other Java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When nested, the inner loop iterates from beginning to end for each single iteration of the outer loop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rowNum, columnNum;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(rowNum = 1; rowNum &lt;=3; rowNum++)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(columnNum = 1; columnNum &lt;=2;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  columnNum++)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System.out.print(" row " + rowNum +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 " column " + columnNum);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System.out.println();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BAA8F67-B97E-4F9E-842D-485BE0643AD1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83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break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continue</a:t>
            </a:r>
            <a:r>
              <a:rPr lang="en-US" sz="3200" smtClean="0"/>
              <a:t> Statements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00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smtClean="0"/>
              <a:t> statement consists of the keyword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smtClean="0"/>
              <a:t> followed by a semicolon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When executed,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000" smtClean="0"/>
              <a:t> statement ends the nearest enclosing switch or loop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400" smtClean="0"/>
              <a:t> statement consists of the keyword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400" smtClean="0"/>
              <a:t> followed by a semicolon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When executed,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000" smtClean="0"/>
              <a:t> statement ends the current loop body iteration of the nearest enclosing loop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in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/>
              <a:t> loop,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continue</a:t>
            </a:r>
            <a:r>
              <a:rPr lang="en-US" sz="2000" smtClean="0"/>
              <a:t> statement transfers control to the </a:t>
            </a:r>
            <a:r>
              <a:rPr lang="en-US" sz="2000" i="1" smtClean="0"/>
              <a:t>update</a:t>
            </a:r>
            <a:r>
              <a:rPr lang="en-US" sz="2000" smtClean="0"/>
              <a:t> expression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When loop statements are nested, remember that any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smtClean="0"/>
              <a:t> or </a:t>
            </a:r>
            <a:r>
              <a:rPr lang="en-US" sz="2400" smtClean="0">
                <a:solidFill>
                  <a:srgbClr val="034CA1"/>
                </a:solidFill>
              </a:rPr>
              <a:t>continue</a:t>
            </a:r>
            <a:r>
              <a:rPr lang="en-US" sz="2400" smtClean="0"/>
              <a:t> statement applies to the innermost, containing loop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5E99776-4DEE-4448-9597-184C51F0271B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Labeled </a:t>
            </a:r>
            <a:r>
              <a:rPr lang="en-US" b="1" smtClean="0">
                <a:latin typeface="Courier New" pitchFamily="49" charset="0"/>
              </a:rPr>
              <a:t>break</a:t>
            </a:r>
            <a:r>
              <a:rPr lang="en-US" smtClean="0"/>
              <a:t> Statement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57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There is a type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smtClean="0"/>
              <a:t> statement that, when used in nested loops, can end any containing loop, not just the innermost loop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an enclosing loop statement is labeled with an </a:t>
            </a:r>
            <a:r>
              <a:rPr lang="en-US" sz="2400" i="1" smtClean="0"/>
              <a:t>Identifier, </a:t>
            </a:r>
            <a:r>
              <a:rPr lang="en-US" sz="2400" smtClean="0"/>
              <a:t>then the following version of the break statement will exit the labeled loop, even if it is not the innermost enclosing loop: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break someIdentifier;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label a loop, simply precede it with an </a:t>
            </a:r>
            <a:r>
              <a:rPr lang="en-US" sz="2400" i="1" smtClean="0"/>
              <a:t>Identifier</a:t>
            </a:r>
            <a:r>
              <a:rPr lang="en-US" sz="2400" smtClean="0"/>
              <a:t> and a colon: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someIdentifier: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0EDCB4C-0B9D-4071-8EDB-74F8CE03483F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exit</a:t>
            </a:r>
            <a:r>
              <a:rPr lang="en-US" smtClean="0"/>
              <a:t> Statement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800" smtClean="0"/>
              <a:t> statement will end a loop or switch statement, but will not end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exit</a:t>
            </a:r>
            <a:r>
              <a:rPr lang="en-US" sz="2800" smtClean="0"/>
              <a:t> statement will immediately end the program as soon as it is invoked: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System.exit(0);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exit</a:t>
            </a:r>
            <a:r>
              <a:rPr lang="en-US" sz="2800" smtClean="0"/>
              <a:t> statement takes one integer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By tradition, a zero argument is used to indicate a normal ending of the program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ECB82B0-3A1F-4903-A72F-FED24A516164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044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Bugs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two most common kinds of loop errors are unintended </a:t>
            </a:r>
            <a:r>
              <a:rPr lang="en-US" sz="2800" i="1" smtClean="0"/>
              <a:t>infinite loops</a:t>
            </a:r>
            <a:r>
              <a:rPr lang="en-US" sz="2800" smtClean="0"/>
              <a:t> and </a:t>
            </a:r>
            <a:r>
              <a:rPr lang="en-US" sz="2800" i="1" smtClean="0"/>
              <a:t>off-by-one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 off-by-one error is when a loop repeats the loop body one too many or one too few times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This usually results from a carelessly designed Boolean test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 in the controlling Boolean expression can lead to an infinite loop or an off-by-one error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This sort of testing works only for characters and integers, and should never be used for floating-point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2FEC298-5935-42D5-A21E-00B2B83BDC13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065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Variables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i="1" smtClean="0"/>
              <a:t>Tracing variables</a:t>
            </a:r>
            <a:r>
              <a:rPr lang="en-US" sz="2400" smtClean="0"/>
              <a:t> involves watching one or more variables change value while a program is running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can make it easier to discover errors in a program and debug them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Many </a:t>
            </a:r>
            <a:r>
              <a:rPr lang="en-US" sz="2400" i="1" smtClean="0"/>
              <a:t>IDE</a:t>
            </a:r>
            <a:r>
              <a:rPr lang="en-US" sz="2400" smtClean="0"/>
              <a:t>s (</a:t>
            </a:r>
            <a:r>
              <a:rPr lang="en-US" sz="2400" i="1" smtClean="0"/>
              <a:t>Integrated Development Environments</a:t>
            </a:r>
            <a:r>
              <a:rPr lang="en-US" sz="2400" smtClean="0"/>
              <a:t>) have a built-in utility that allows variables to be traced without making any changes to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Another way to trace variables is to simply insert temporary output statements in a 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System.out.println("n = " + n);  // Tracing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When the error is found and corrected, the trace statements can simply be commented 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D5E02C4-33DE-42FF-9787-0CDC608310B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085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Debugging Techniques</a:t>
            </a: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Examine the system as a whole – don’t assume the bug occurs in one particular place</a:t>
            </a:r>
          </a:p>
          <a:p>
            <a:pPr eaLnBrk="1" hangingPunct="1"/>
            <a:r>
              <a:rPr lang="en-US" sz="2800" smtClean="0"/>
              <a:t>Try different test cases and check the input values</a:t>
            </a:r>
          </a:p>
          <a:p>
            <a:pPr eaLnBrk="1" hangingPunct="1"/>
            <a:r>
              <a:rPr lang="en-US" sz="2800" smtClean="0"/>
              <a:t>Comment out blocks of code to narrow down the offending code</a:t>
            </a:r>
          </a:p>
          <a:p>
            <a:pPr eaLnBrk="1" hangingPunct="1"/>
            <a:r>
              <a:rPr lang="en-US" sz="2800" smtClean="0"/>
              <a:t>Check common pitfalls</a:t>
            </a:r>
          </a:p>
          <a:p>
            <a:pPr eaLnBrk="1" hangingPunct="1"/>
            <a:r>
              <a:rPr lang="en-US" sz="2800" smtClean="0"/>
              <a:t>Take a break and come back later</a:t>
            </a:r>
          </a:p>
          <a:p>
            <a:pPr eaLnBrk="1" hangingPunct="1"/>
            <a:r>
              <a:rPr lang="en-US" sz="2800" smtClean="0"/>
              <a:t>DO NOT make random changes just hoping that the change will fix the problem!  </a:t>
            </a:r>
          </a:p>
          <a:p>
            <a:pPr eaLnBrk="1" hangingPunct="1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C87AB0D1-87AF-4F65-B764-DAB7A46066D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110596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Example (1 of 9)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The following code is supposed to present a menu and get user input until either ‘a’ or ‘b’ is entered.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E06E6949-382B-4F0B-B9FA-4D19B6BAD5D9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1264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12645" name="TextBox 5"/>
          <p:cNvSpPr txBox="1">
            <a:spLocks noChangeArrowheads="1"/>
          </p:cNvSpPr>
          <p:nvPr/>
        </p:nvSpPr>
        <p:spPr bwMode="auto">
          <a:xfrm>
            <a:off x="1066800" y="2971800"/>
            <a:ext cx="74168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String s = "";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char c = ' ';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System.out.println("Enter 'A' for option A or 'B' for option B.");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 = keyboard.next();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s.toLowerCase();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 = s.substring(0,1);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 (myScore &gt; your Score)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System.out.println("I win!");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wager = wager + 100;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System.out.println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("I wish these were golf scores.");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wager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A089C8C-34EC-4DB9-9C06-61560F84B4B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Example (2 of 9)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773363"/>
          </a:xfrm>
        </p:spPr>
        <p:txBody>
          <a:bodyPr/>
          <a:lstStyle/>
          <a:p>
            <a:pPr eaLnBrk="1" hangingPunct="1"/>
            <a:r>
              <a:rPr lang="en-US" smtClean="0"/>
              <a:t>Using the “random change” debugging technique we might try to change the data type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mtClean="0"/>
              <a:t>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mtClean="0"/>
              <a:t>, to make the types match</a:t>
            </a:r>
          </a:p>
          <a:p>
            <a:pPr eaLnBrk="1" hangingPunct="1"/>
            <a:r>
              <a:rPr lang="en-US" smtClean="0"/>
              <a:t>This results in more errors since the rest of the code treats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mtClean="0"/>
              <a:t> like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3428D1E2-B25F-4C19-8E7C-1EC27DF46968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14693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5097463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Result:  Syntax error: </a:t>
            </a:r>
          </a:p>
          <a:p>
            <a:endParaRPr lang="en-US"/>
          </a:p>
          <a:p>
            <a:r>
              <a:rPr lang="en-US"/>
              <a:t>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c = s.substring(0,1);    : incompatible types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found:  java.lang.String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required: char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Example (3 of 9)</a:t>
            </a:r>
          </a:p>
        </p:txBody>
      </p:sp>
      <p:sp>
        <p:nvSpPr>
          <p:cNvPr id="11673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First problem:  substring returns a String, use charAt to get the first character: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E7A31C66-8B06-45ED-8486-158F20AB3FE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16740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16741" name="TextBox 5"/>
          <p:cNvSpPr txBox="1">
            <a:spLocks noChangeArrowheads="1"/>
          </p:cNvSpPr>
          <p:nvPr/>
        </p:nvSpPr>
        <p:spPr bwMode="auto">
          <a:xfrm>
            <a:off x="990600" y="2667000"/>
            <a:ext cx="74168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String s = "";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char c = ' ';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System.out.println("Enter 'A' for option A or 'B' for option B.");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 = keyboard.next();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s.toLowerCase();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 c = s.charAt(0);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742" name="TextBox 6"/>
          <p:cNvSpPr txBox="1">
            <a:spLocks noChangeArrowheads="1"/>
          </p:cNvSpPr>
          <p:nvPr/>
        </p:nvSpPr>
        <p:spPr bwMode="auto">
          <a:xfrm>
            <a:off x="685800" y="5715000"/>
            <a:ext cx="795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 the program compiles, but it is stuck in an infinite loop.   Employ tracing: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Example (4 of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21E6B434-34DD-4B7D-87D7-6BEAA2835F1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1878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18788" name="TextBox 5"/>
          <p:cNvSpPr txBox="1">
            <a:spLocks noChangeArrowheads="1"/>
          </p:cNvSpPr>
          <p:nvPr/>
        </p:nvSpPr>
        <p:spPr bwMode="auto">
          <a:xfrm>
            <a:off x="685800" y="1371600"/>
            <a:ext cx="7523163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System.out.println("Enter 'A' for option A or 'B' for option B.");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 = keyboard.next();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System.out.println("String s = " + s);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s.toLowerCase();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System.out.println("Lowercase s = " + s);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c = s.charAt(0);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System.out.println("c = " + c);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Sample output: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Enter 'A' for option A or 'B' for option B.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String s = A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Lowercase s = A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c = A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Enter 'A' for option A or 'B' for option B.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789" name="TextBox 6"/>
          <p:cNvSpPr txBox="1">
            <a:spLocks noChangeArrowheads="1"/>
          </p:cNvSpPr>
          <p:nvPr/>
        </p:nvSpPr>
        <p:spPr bwMode="auto">
          <a:xfrm>
            <a:off x="685800" y="5715000"/>
            <a:ext cx="734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tracing we can see that the string is never changed to lowercase.</a:t>
            </a:r>
          </a:p>
          <a:p>
            <a:r>
              <a:rPr lang="en-US"/>
              <a:t>Reassign the lowercase string back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Example (5 of 9)</a:t>
            </a:r>
          </a:p>
        </p:txBody>
      </p:sp>
      <p:sp>
        <p:nvSpPr>
          <p:cNvPr id="12083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The following code is supposed to present a menu and get user input until either ‘a’ or ‘b’ is entered.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3EA51F1B-A18D-4CA9-9F61-43B25AF32E2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20836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20837" name="TextBox 5"/>
          <p:cNvSpPr txBox="1">
            <a:spLocks noChangeArrowheads="1"/>
          </p:cNvSpPr>
          <p:nvPr/>
        </p:nvSpPr>
        <p:spPr bwMode="auto">
          <a:xfrm>
            <a:off x="1066800" y="2971800"/>
            <a:ext cx="74168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System.out.println("Enter 'A' for option A or 'B' for option B.");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 = keyboard.next();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 s = s.toLowerCase();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 = s.charAt(0);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838" name="TextBox 6"/>
          <p:cNvSpPr txBox="1">
            <a:spLocks noChangeArrowheads="1"/>
          </p:cNvSpPr>
          <p:nvPr/>
        </p:nvSpPr>
        <p:spPr bwMode="auto">
          <a:xfrm>
            <a:off x="762000" y="5486400"/>
            <a:ext cx="617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However, it’s still stuck in an infinite loop.  What to try next?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Example (6 of 9)</a:t>
            </a:r>
          </a:p>
        </p:txBody>
      </p:sp>
      <p:sp>
        <p:nvSpPr>
          <p:cNvPr id="12288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Could try the following “patch”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FAD3CA4C-7A4D-4239-AB27-E8E966E3091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2288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22885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7523163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System.out.println("Enter 'A' for option A or 'B' for option B.");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 = keyboard.next();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 = s.toLowerCase();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c = s.charAt(0);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  if ( c == 'a')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  	break;     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  if (c == 'b')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886" name="TextBox 6"/>
          <p:cNvSpPr txBox="1">
            <a:spLocks noChangeArrowheads="1"/>
          </p:cNvSpPr>
          <p:nvPr/>
        </p:nvSpPr>
        <p:spPr bwMode="auto">
          <a:xfrm>
            <a:off x="762000" y="5029200"/>
            <a:ext cx="7524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works, but it is ugly!  Considered a coding atrocity, it doesn’t fix the</a:t>
            </a:r>
          </a:p>
          <a:p>
            <a:r>
              <a:rPr lang="en-US"/>
              <a:t>underlying problem.   The boolean condition after the while loop has also</a:t>
            </a:r>
          </a:p>
          <a:p>
            <a:r>
              <a:rPr lang="en-US"/>
              <a:t>become meaningless.  Try more tracing: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Example (7 of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1E36D9D6-D801-413A-AF7F-B428161617D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2493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24932" name="TextBox 5"/>
          <p:cNvSpPr txBox="1">
            <a:spLocks noChangeArrowheads="1"/>
          </p:cNvSpPr>
          <p:nvPr/>
        </p:nvSpPr>
        <p:spPr bwMode="auto">
          <a:xfrm>
            <a:off x="685800" y="1295400"/>
            <a:ext cx="7523163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System.out.println("Enter 'A' for option A or 'B' for option B.");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 = keyboard.next();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 = s.toLowerCase();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c = s.charAt(0);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System.out.println("c != 'a' is " + (c != 'a'));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System.out.println("c != 'b' is " + (c != 'b'));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  System.out.println("(c != 'a') || (c != 'b')) is "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		+ ((c != 'a') || (c != 'b')));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|| (c != 'b'));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Sample output: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Enter 'A' for option A or 'B' for option B.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c != 'a' is false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c != 'b' is true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(c != 'a') || (c != 'b')) is true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933" name="TextBox 6"/>
          <p:cNvSpPr txBox="1">
            <a:spLocks noChangeArrowheads="1"/>
          </p:cNvSpPr>
          <p:nvPr/>
        </p:nvSpPr>
        <p:spPr bwMode="auto">
          <a:xfrm>
            <a:off x="609600" y="5638800"/>
            <a:ext cx="8232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the trace we can see that the loop’s boolean expression is true because </a:t>
            </a:r>
            <a:r>
              <a:rPr lang="en-US"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/>
              <a:t>cannot be not equal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‘a’</a:t>
            </a:r>
            <a:r>
              <a:rPr lang="en-US"/>
              <a:t> and not equal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‘b’</a:t>
            </a:r>
            <a:r>
              <a:rPr lang="en-US"/>
              <a:t> at the same time.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Example (8 of 9)</a:t>
            </a:r>
          </a:p>
        </p:txBody>
      </p:sp>
      <p:sp>
        <p:nvSpPr>
          <p:cNvPr id="12697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Fix:  We use &amp;&amp; instead of ||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6B0BE9DB-3A23-4CA8-93A8-60195B212DA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26980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26981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74168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System.out.println("Enter 'A' for option A or 'B' for option B.");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 = keyboard.next();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 = s.toLowerCase();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 = s.charAt(0);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while ((c != 'a')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(c != 'b'));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Example (9 of 9)</a:t>
            </a:r>
          </a:p>
        </p:txBody>
      </p:sp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Even better:  Declare a boolean variable to control the do-while loop.  This makes it clear when the loop exits if we pick a meaningful variable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AEC4AB56-3A3E-438A-9064-6D0F4FFC8AE1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29028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129029" name="TextBox 5"/>
          <p:cNvSpPr txBox="1">
            <a:spLocks noChangeArrowheads="1"/>
          </p:cNvSpPr>
          <p:nvPr/>
        </p:nvSpPr>
        <p:spPr bwMode="auto">
          <a:xfrm>
            <a:off x="838200" y="2819400"/>
            <a:ext cx="78486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boolean invalidKey;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System.out.println("Enter 'A' for option A or 'B' for option B.");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 = keyboard.next();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s = s.toLowerCase();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c = s.charAt(0);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if (c == 'a')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	invalidKey = false;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else if (c == 'b')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	invalidKey = false;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	invalidKey = true;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while (invalidKey);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Assertion Checks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</a:t>
            </a:r>
            <a:r>
              <a:rPr lang="en-US" sz="2400" i="1" smtClean="0"/>
              <a:t>assertion</a:t>
            </a:r>
            <a:r>
              <a:rPr lang="en-US" sz="2400" smtClean="0"/>
              <a:t> is a sentence that says (asserts) something about the state of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assertion must be either true or false, and should be true if a program is working properly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Assertions can be placed in a program as comments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Java has a statement that can check if an assertion is true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assert Boolean_Expression;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assertion checking is turned on and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smtClean="0"/>
              <a:t> evaluates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 smtClean="0"/>
              <a:t>, the program ends, and outputs an </a:t>
            </a:r>
            <a:r>
              <a:rPr lang="en-US" sz="2000" i="1" smtClean="0"/>
              <a:t>assertion failed 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the program finishes execution normally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17C4154-82DE-4B17-9568-7A58BFBB991D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310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Assertion Checks</a:t>
            </a: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program or other class containing assertions is compiled in the usual way</a:t>
            </a:r>
            <a:endParaRPr lang="en-US" sz="28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After compilation, a program can run with assertion checking turned on or turned off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Normally a program runs with assertion checking turned off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order to run a program with assertion checking turned on, use the following command (using the actual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ProgramName</a:t>
            </a:r>
            <a:r>
              <a:rPr lang="en-US" sz="2800" smtClean="0"/>
              <a:t>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java –enableassertions ProgramName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18E508A-D958-46D2-BE88-00BDC77ADBA5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331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Omitting the </a:t>
            </a:r>
            <a:r>
              <a:rPr lang="en-US" b="1" smtClean="0">
                <a:latin typeface="Courier New" pitchFamily="49" charset="0"/>
              </a:rPr>
              <a:t>else</a:t>
            </a:r>
            <a:r>
              <a:rPr lang="en-US" smtClean="0"/>
              <a:t> Part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400" smtClean="0"/>
              <a:t> part may be omitted to obtain what is often called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 smtClean="0"/>
              <a:t>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 (Boolean_Expression)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Action_Statement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smtClean="0"/>
              <a:t>is true, then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Action_Statement</a:t>
            </a:r>
            <a:r>
              <a:rPr lang="en-US" sz="2000" smtClean="0"/>
              <a:t> is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Action_Statement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smtClean="0"/>
              <a:t>can be a single or compound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nothing happens, and the program goes on to the next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 (weight &gt; ideal)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calorieIntake = calorieIntake – 500;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1A4F8EA-88FC-470A-83C3-C44B1DB1B1F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Preventive Coding</a:t>
            </a:r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Incremental Development</a:t>
            </a:r>
          </a:p>
          <a:p>
            <a:pPr lvl="1" eaLnBrk="1" hangingPunct="1"/>
            <a:r>
              <a:rPr lang="en-US" smtClean="0"/>
              <a:t>Write a little bit of code at a time and test it before moving on</a:t>
            </a:r>
          </a:p>
          <a:p>
            <a:pPr eaLnBrk="1" hangingPunct="1"/>
            <a:r>
              <a:rPr lang="en-US" smtClean="0"/>
              <a:t>Code Review</a:t>
            </a:r>
          </a:p>
          <a:p>
            <a:pPr lvl="1" eaLnBrk="1" hangingPunct="1"/>
            <a:r>
              <a:rPr lang="en-US" smtClean="0"/>
              <a:t>Have others look at your code</a:t>
            </a:r>
          </a:p>
          <a:p>
            <a:pPr eaLnBrk="1" hangingPunct="1"/>
            <a:r>
              <a:rPr lang="en-US" smtClean="0"/>
              <a:t>Pair Programming</a:t>
            </a:r>
          </a:p>
          <a:p>
            <a:pPr lvl="1" eaLnBrk="1" hangingPunct="1"/>
            <a:r>
              <a:rPr lang="en-US" smtClean="0"/>
              <a:t>Programming in a team, one typing while the other watches, and periodically switch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73CA0296-DA25-4B6A-980F-30A9B98B077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135172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Random class can be used to generate pseudo-random numbers</a:t>
            </a:r>
          </a:p>
          <a:p>
            <a:pPr lvl="1">
              <a:defRPr/>
            </a:pPr>
            <a:r>
              <a:rPr lang="en-US" dirty="0" smtClean="0"/>
              <a:t>Not truly random, but uniform distribution based on a mathematical function and good enough in most cases</a:t>
            </a:r>
          </a:p>
          <a:p>
            <a:pPr>
              <a:defRPr/>
            </a:pPr>
            <a:r>
              <a:rPr lang="en-US" dirty="0" smtClean="0"/>
              <a:t>Add the following import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java.util.Random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/>
              <a:t>Create an object of type Random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Random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Random();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965FF7BA-0B93-42D0-9C06-E43825A4C8B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137220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Generating Random Numbers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To generate random numbers use the nextInt() method to get a random number from 0 to n-1 </a:t>
            </a:r>
          </a:p>
          <a:p>
            <a:endParaRPr lang="en-US" sz="2800" smtClean="0"/>
          </a:p>
          <a:p>
            <a:pPr marL="457200" lvl="1" indent="0">
              <a:buFont typeface="Arial" charset="0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int i = rnd.nextInt(10);   // Random number from 0 to 9</a:t>
            </a:r>
            <a:endParaRPr lang="en-US" sz="2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2800" smtClean="0"/>
          </a:p>
          <a:p>
            <a:r>
              <a:rPr lang="en-US" sz="2800" smtClean="0"/>
              <a:t>Use the nextDouble() method to get a random number from 0 to 1 (always less than 1)</a:t>
            </a:r>
          </a:p>
          <a:p>
            <a:endParaRPr lang="en-US" sz="20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double d = rnd.nextDouble();   // d is &gt;=0 and &lt; 1</a:t>
            </a: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0024368C-ABFB-47E5-8316-AED0EACFF8C1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13824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Simulating a Coin Flip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47832532-3F2A-4513-931E-16DB8A31FC6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13926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139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3038"/>
            <a:ext cx="4835525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Statements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 smtClean="0"/>
              <a:t> statements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 smtClean="0"/>
              <a:t> statements both contain smaller statements within them</a:t>
            </a:r>
          </a:p>
          <a:p>
            <a:pPr lvl="1" eaLnBrk="1" hangingPunct="1"/>
            <a:r>
              <a:rPr lang="en-US" sz="2400" smtClean="0"/>
              <a:t>For example, single or compound statements</a:t>
            </a:r>
          </a:p>
          <a:p>
            <a:pPr eaLnBrk="1" hangingPunct="1"/>
            <a:r>
              <a:rPr lang="en-US" sz="2800" smtClean="0"/>
              <a:t>In fact, any statement at all can be used as a subpart of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 smtClean="0"/>
              <a:t> or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 smtClean="0"/>
              <a:t> statement, including another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 smtClean="0"/>
              <a:t> or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 smtClean="0"/>
              <a:t> statement</a:t>
            </a:r>
          </a:p>
          <a:p>
            <a:pPr lvl="1" eaLnBrk="1" hangingPunct="1"/>
            <a:r>
              <a:rPr lang="en-US" sz="2400" smtClean="0"/>
              <a:t>Each level of a nested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 smtClean="0"/>
              <a:t> should be indented further than the previous level</a:t>
            </a:r>
          </a:p>
          <a:p>
            <a:pPr lvl="1" eaLnBrk="1" hangingPunct="1"/>
            <a:r>
              <a:rPr lang="en-US" sz="2400" smtClean="0"/>
              <a:t>Exception:  </a:t>
            </a:r>
            <a:r>
              <a:rPr lang="en-US" sz="2400" i="1" smtClean="0"/>
              <a:t>multiway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C27DD02-7085-4632-A632-04E8E4343E1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Multiway </a:t>
            </a:r>
            <a:r>
              <a:rPr lang="en-US" b="1" smtClean="0">
                <a:latin typeface="Courier New" pitchFamily="49" charset="0"/>
              </a:rPr>
              <a:t>if</a:t>
            </a:r>
            <a:r>
              <a:rPr lang="en-US" smtClean="0">
                <a:latin typeface="Courier New" pitchFamily="49" charset="0"/>
              </a:rPr>
              <a:t>-</a:t>
            </a:r>
            <a:r>
              <a:rPr lang="en-US" b="1" smtClean="0">
                <a:latin typeface="Courier New" pitchFamily="49" charset="0"/>
              </a:rPr>
              <a:t>else</a:t>
            </a:r>
            <a:r>
              <a:rPr lang="en-US" smtClean="0"/>
              <a:t> Statements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multiway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/>
              <a:t> statement is simply a normal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/>
              <a:t> statement that nests another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/>
              <a:t> statement at every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400" smtClean="0"/>
              <a:t>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indented differently from other nested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Boolean_Expressions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smtClean="0"/>
              <a:t>are aligned with one another, and their corresponding actions are also aligned with one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Boolean_Expressions</a:t>
            </a:r>
            <a:r>
              <a:rPr lang="en-US" sz="2000" smtClean="0"/>
              <a:t> are evaluated in order until one that evaluates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 is found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final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000" smtClean="0"/>
              <a:t> is optional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21E9BDF-A468-45EC-9D3E-437AB7DAC07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Multiway </a:t>
            </a:r>
            <a:r>
              <a:rPr lang="en-US" b="1" smtClean="0">
                <a:latin typeface="Courier New" pitchFamily="49" charset="0"/>
              </a:rPr>
              <a:t>if-else</a:t>
            </a:r>
            <a:r>
              <a:rPr lang="en-US" smtClean="0"/>
              <a:t> Statement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 (Boolean_Expression)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 if (Boolean_Expression)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 if (Boolean_Expression_n)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Statement_n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Statement_For_All_Other_Possibilities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 rot="-5400000">
            <a:off x="1866900" y="30861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2131D0C-6791-45E2-A5A6-32007AEF01C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5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4401</Words>
  <Application>Microsoft Office PowerPoint</Application>
  <PresentationFormat>On-screen Show (4:3)</PresentationFormat>
  <Paragraphs>674</Paragraphs>
  <Slides>63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12</vt:i4>
      </vt:variant>
      <vt:variant>
        <vt:lpstr>Slide Titles</vt:lpstr>
      </vt:variant>
      <vt:variant>
        <vt:i4>63</vt:i4>
      </vt:variant>
    </vt:vector>
  </HeadingPairs>
  <TitlesOfParts>
    <vt:vector size="78" baseType="lpstr">
      <vt:lpstr>Arial</vt:lpstr>
      <vt:lpstr>Calibri</vt:lpstr>
      <vt:lpstr>Courier New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Chapter 3</vt:lpstr>
      <vt:lpstr>Flow of Control</vt:lpstr>
      <vt:lpstr>Branching with an if-else Statement</vt:lpstr>
      <vt:lpstr>Compound Statements</vt:lpstr>
      <vt:lpstr>Compound Statements</vt:lpstr>
      <vt:lpstr>Omitting the else Part</vt:lpstr>
      <vt:lpstr>Nested Statements</vt:lpstr>
      <vt:lpstr>Multiway if-else Statements</vt:lpstr>
      <vt:lpstr>Multiway if-else Statement</vt:lpstr>
      <vt:lpstr>The switch Statement</vt:lpstr>
      <vt:lpstr>The switch Statement</vt:lpstr>
      <vt:lpstr>The switch Statement</vt:lpstr>
      <vt:lpstr>The switch Statement</vt:lpstr>
      <vt:lpstr>The switch Statement </vt:lpstr>
      <vt:lpstr>The Conditional Operator</vt:lpstr>
      <vt:lpstr>Boolean Expressions</vt:lpstr>
      <vt:lpstr>Java Comparison Operators</vt:lpstr>
      <vt:lpstr>Pitfall:  Using == with Strings</vt:lpstr>
      <vt:lpstr>Lexicographic and Alphabetical Order</vt:lpstr>
      <vt:lpstr>Building Boolean Expressions</vt:lpstr>
      <vt:lpstr>Evaluating Boolean Expressions</vt:lpstr>
      <vt:lpstr>Truth Tables</vt:lpstr>
      <vt:lpstr>Short-Circuit and Complete Evaluation</vt:lpstr>
      <vt:lpstr>Short-Circuit and Complete Evaluation</vt:lpstr>
      <vt:lpstr>Precedence and Associativity Rules</vt:lpstr>
      <vt:lpstr>Precedence and Associativity Rules</vt:lpstr>
      <vt:lpstr>Evaluating Expressions</vt:lpstr>
      <vt:lpstr>Rules for Evaluating Expressions</vt:lpstr>
      <vt:lpstr>Loops</vt:lpstr>
      <vt:lpstr>while statement</vt:lpstr>
      <vt:lpstr>while Syntax</vt:lpstr>
      <vt:lpstr>do-while Statement</vt:lpstr>
      <vt:lpstr>do-while Syntax</vt:lpstr>
      <vt:lpstr>Algorithms and Pseudocode</vt:lpstr>
      <vt:lpstr>The for Statement</vt:lpstr>
      <vt:lpstr>The for Statement Syntax</vt:lpstr>
      <vt:lpstr>Semantics of the for Statement</vt:lpstr>
      <vt:lpstr>for Statement Syntax and Alternate Semantics</vt:lpstr>
      <vt:lpstr>for Statement Syntax and Alternate Semantics</vt:lpstr>
      <vt:lpstr>The Comma in for Statements</vt:lpstr>
      <vt:lpstr>Infinite Loops</vt:lpstr>
      <vt:lpstr>Nested Loops</vt:lpstr>
      <vt:lpstr>The break and continue Statements</vt:lpstr>
      <vt:lpstr>The Labeled break Statement</vt:lpstr>
      <vt:lpstr>The exit Statement</vt:lpstr>
      <vt:lpstr>Loop Bugs</vt:lpstr>
      <vt:lpstr>Tracing Variables</vt:lpstr>
      <vt:lpstr>General Debugging Techniques</vt:lpstr>
      <vt:lpstr>Debugging Example (1 of 9)</vt:lpstr>
      <vt:lpstr>Debugging Example (2 of 9)</vt:lpstr>
      <vt:lpstr>Debugging Example (3 of 9)</vt:lpstr>
      <vt:lpstr>Debugging Example (4 of 9)</vt:lpstr>
      <vt:lpstr>Debugging Example (5 of 9)</vt:lpstr>
      <vt:lpstr>Debugging Example (6 of 9)</vt:lpstr>
      <vt:lpstr>Debugging Example (7 of 9)</vt:lpstr>
      <vt:lpstr>Debugging Example (8 of 9)</vt:lpstr>
      <vt:lpstr>Debugging Example (9 of 9)</vt:lpstr>
      <vt:lpstr>Assertion Checks</vt:lpstr>
      <vt:lpstr>Assertion Checks</vt:lpstr>
      <vt:lpstr>Preventive Coding</vt:lpstr>
      <vt:lpstr>Generating Random Numbers</vt:lpstr>
      <vt:lpstr>Generating Random Numbers</vt:lpstr>
      <vt:lpstr>Simulating a Coin Flip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usnidem</cp:lastModifiedBy>
  <cp:revision>29</cp:revision>
  <dcterms:created xsi:type="dcterms:W3CDTF">2006-08-16T00:00:00Z</dcterms:created>
  <dcterms:modified xsi:type="dcterms:W3CDTF">2012-05-04T13:38:05Z</dcterms:modified>
</cp:coreProperties>
</file>