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tags/tag6.xml" ContentType="application/vnd.openxmlformats-officedocument.presentationml.tags+xml"/>
  <Override PartName="/ppt/notesSlides/notesSlide14.xml" ContentType="application/vnd.openxmlformats-officedocument.presentationml.notesSlide+xml"/>
  <Override PartName="/ppt/tags/tag7.xml" ContentType="application/vnd.openxmlformats-officedocument.presentationml.tags+xml"/>
  <Override PartName="/ppt/notesSlides/notesSlide15.xml" ContentType="application/vnd.openxmlformats-officedocument.presentationml.notesSlide+xml"/>
  <Override PartName="/ppt/tags/tag8.xml" ContentType="application/vnd.openxmlformats-officedocument.presentationml.tags+xml"/>
  <Override PartName="/ppt/notesSlides/notesSlide16.xml" ContentType="application/vnd.openxmlformats-officedocument.presentationml.notesSlide+xml"/>
  <Override PartName="/ppt/tags/tag9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0.xml" ContentType="application/vnd.openxmlformats-officedocument.presentationml.tags+xml"/>
  <Override PartName="/ppt/notesSlides/notesSlide25.xml" ContentType="application/vnd.openxmlformats-officedocument.presentationml.notesSlide+xml"/>
  <Override PartName="/ppt/tags/tag11.xml" ContentType="application/vnd.openxmlformats-officedocument.presentationml.tags+xml"/>
  <Override PartName="/ppt/notesSlides/notesSlide26.xml" ContentType="application/vnd.openxmlformats-officedocument.presentationml.notesSlide+xml"/>
  <Override PartName="/ppt/tags/tag12.xml" ContentType="application/vnd.openxmlformats-officedocument.presentationml.tags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49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34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81B5BFA-3775-4643-B8F1-7D119BB4088E}" type="datetimeFigureOut">
              <a:rPr lang="en-US"/>
              <a:pPr>
                <a:defRPr/>
              </a:pPr>
              <a:t>8/15/15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ABF2659-9B24-4178-B1E3-0EED4E126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168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B5FB16-BE11-4E59-9173-A089C32930E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DD2671-A1A8-425B-AFF5-F49AB2A547F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A388FA-A79E-4F72-B506-9B631024945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D00580-0DE2-43FA-9BC7-F9E89038CC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83CBB8-39BD-44DB-95DD-F63F15AE43A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D677E2-6F79-4EEE-9734-1577CA141F3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93C07F-2698-43DD-AFDE-D4BB5E2480D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D3101C-5443-4CF5-ADFA-D1BF256CBA5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828127-ABCB-430D-9185-D106C54334D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608EA0-10FB-4118-AEA5-98009600B59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8E49D73-354B-4BCF-91FC-59BC74DF1D4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8D61FC-4800-4F9A-B49D-FDDDA920EAC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6E0A18-7CC6-4440-83EB-9DF86DF775A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CA49DD-0347-427D-8AC5-513A664DE7D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D5972C1-F515-46B3-95CE-2CB8D792107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61A627-8768-4642-849C-B181A135FFC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16EE82-1592-423A-B5C9-D264CA6F45A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DA10F1-7751-49F5-BCA6-6E2A3D2F537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8EFF9B-C9D5-4AB1-8506-071211AAC91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83EDC-6B95-404B-8D35-5BC2C5DD7B2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36FCCD-6924-418B-93A4-2F1DD3F7B5C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E1CF90-97B5-4CFD-8CCB-10FAACB1887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1A70EE-CED8-4E95-8D4B-B8804855399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CAC858-DBBC-47BA-A7F4-4E3A3F7F276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422418-0A91-443B-AB10-EBF04C3E94D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DD817F-477F-4151-BDA5-DE6132CD77D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1F7E1D-84ED-4678-8C4C-DC929DD4EE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238C2-D6E8-4EC9-88AD-3CB37A83D1F7}" type="datetime1">
              <a:rPr lang="en-US"/>
              <a:pPr>
                <a:defRPr/>
              </a:pPr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5C1CB277-AC5D-48D0-81D1-83CF60B329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0795B-5BD6-4722-9FA9-5A37E21D972D}" type="datetime1">
              <a:rPr lang="en-US"/>
              <a:pPr>
                <a:defRPr/>
              </a:pPr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A735BE0C-A965-4FFC-B1F0-7F4988EF3B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5F7D5-45EC-419B-936A-8B5942166AFD}" type="datetime1">
              <a:rPr lang="en-US"/>
              <a:pPr>
                <a:defRPr/>
              </a:pPr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32A187E1-ED16-409B-B25A-41B80A0E57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DC5ED-D13C-4FC7-8BAE-29B6A42F173C}" type="datetime1">
              <a:rPr lang="en-US"/>
              <a:pPr>
                <a:defRPr/>
              </a:pPr>
              <a:t>8/15/15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08376B16-E676-4D3D-AFCA-DC199DBB9F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95996-B83E-4913-B0FD-64B3F2AC8DCB}" type="datetime1">
              <a:rPr lang="en-US"/>
              <a:pPr>
                <a:defRPr/>
              </a:pPr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EF249611-023A-4407-B1E3-BC481F0558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CE2DA-9BA8-4422-BC77-3F6BFF4EF148}" type="datetime1">
              <a:rPr lang="en-US"/>
              <a:pPr>
                <a:defRPr/>
              </a:pPr>
              <a:t>8/15/15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4408A70C-1055-4017-BC93-1DA2587C00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C9BEF-5CC7-4E68-824A-ABB123807618}" type="datetime1">
              <a:rPr lang="en-US"/>
              <a:pPr>
                <a:defRPr/>
              </a:pPr>
              <a:t>8/15/15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93D778A1-8C81-4D47-AD38-393A1331E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14195-AD11-4EFE-BA31-C15524DC8EC6}" type="datetime1">
              <a:rPr lang="en-US"/>
              <a:pPr>
                <a:defRPr/>
              </a:pPr>
              <a:t>8/15/15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FECC5761-1147-4548-8881-F11B45127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7C5D5-5B51-4BD7-8BB3-3C395188321C}" type="datetime1">
              <a:rPr lang="en-US"/>
              <a:pPr>
                <a:defRPr/>
              </a:pPr>
              <a:t>8/15/15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4ED99F70-3209-42E1-8D3E-785043C9D4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A7989-534D-4166-8A69-1306DA88BC76}" type="datetime1">
              <a:rPr lang="en-US"/>
              <a:pPr>
                <a:defRPr/>
              </a:pPr>
              <a:t>8/15/15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393D7621-19CC-4833-B587-FDC052CDA7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11746-A1A4-40C3-8F8D-F0313002F89B}" type="datetime1">
              <a:rPr lang="en-US"/>
              <a:pPr>
                <a:defRPr/>
              </a:pPr>
              <a:t>8/15/15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88A1FBBD-B134-4F64-AE29-46AC0819D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BED1867-941A-45DE-AA4E-505C9CB67AD2}" type="datetime1">
              <a:rPr lang="en-US"/>
              <a:pPr>
                <a:defRPr/>
              </a:pPr>
              <a:t>8/15/15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dirty="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49DD4FE3-4A7E-4B7C-9797-959786E1E7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Defining Classes II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29300" y="4989165"/>
            <a:ext cx="2971800" cy="138499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Slides prepared by Rose Williams,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</a:rPr>
              <a:t>Binghamton University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 smtClean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Kenrick Mock, </a:t>
            </a:r>
            <a:r>
              <a:rPr lang="en-US" sz="1400" i="1" dirty="0" smtClean="0">
                <a:solidFill>
                  <a:schemeClr val="tx1">
                    <a:alpha val="42000"/>
                  </a:schemeClr>
                </a:solidFill>
              </a:rPr>
              <a:t>University of Alaska Anchorage</a:t>
            </a: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</p:txBody>
      </p:sp>
      <p:pic>
        <p:nvPicPr>
          <p:cNvPr id="14342" name="Picture 7" descr="http://www.mypearsonstore.com/ShowCover.asp?isbn=0132830310&amp;type=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484188"/>
            <a:ext cx="4762500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0" descr="DG_Bar_Blue_USLetter_RG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Static Variables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Static variables can be declared and initialized at the same time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private static int myStaticVariable = 0;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If not explicitly initialized, a static variable will be automatically initialized to a default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boolean</a:t>
            </a:r>
            <a:r>
              <a:rPr lang="en-US" sz="2000" smtClean="0"/>
              <a:t> static variables are initialized to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false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Other primitive types static variables are initialized to the zero of their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Class type static variables are initialized to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null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It is always preferable to explicitly initialize static variables rather than rely on the default initialization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8E6D1BA0-B42D-4C20-A81C-F55EC3E573D6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277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Static Variables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 static variable should always be defined private, unless it is also a defined constant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value of a static defined constant cannot be altered, therefore it is safe to make it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 addition to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static</a:t>
            </a:r>
            <a:r>
              <a:rPr lang="en-US" sz="2000" smtClean="0"/>
              <a:t>, the declaration for a static defined constant must include the modifier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final</a:t>
            </a:r>
            <a:r>
              <a:rPr lang="en-US" sz="2000" smtClean="0"/>
              <a:t>, which indicates that its value cannot be changed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static final int BIRTH_YEAR = 1954;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When referring to such a defined constant outside its class, use the name of its class in place of a calling object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int year = MyClass.BIRTH_YEAR;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EDB79AAC-A1CC-4A6E-94F3-BF9E3A6CB614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482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Math</a:t>
            </a:r>
            <a:r>
              <a:rPr lang="en-US" smtClean="0"/>
              <a:t> Class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Math</a:t>
            </a:r>
            <a:r>
              <a:rPr lang="en-US" sz="2800" smtClean="0"/>
              <a:t> class provides a number of standard mathematical methods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It is found in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java.lang</a:t>
            </a:r>
            <a:r>
              <a:rPr lang="en-US" sz="2400" smtClean="0"/>
              <a:t> package, so it does not require an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import</a:t>
            </a:r>
            <a:r>
              <a:rPr lang="en-US" sz="2400" smtClean="0"/>
              <a:t> statement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All of its methods and data are static, therefore they are invoked with the class name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Math</a:t>
            </a:r>
            <a:r>
              <a:rPr lang="en-US" sz="2400" smtClean="0"/>
              <a:t> instead of a calling object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Math</a:t>
            </a:r>
            <a:r>
              <a:rPr lang="en-US" sz="2400" smtClean="0"/>
              <a:t> class has two predefined constants,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</a:t>
            </a:r>
            <a:r>
              <a:rPr lang="en-US" sz="2400" smtClean="0"/>
              <a:t> (</a:t>
            </a:r>
            <a:r>
              <a:rPr lang="en-US" sz="2400" smtClean="0">
                <a:latin typeface="Monotype Corsiva" pitchFamily="66" charset="0"/>
              </a:rPr>
              <a:t>e, </a:t>
            </a:r>
            <a:r>
              <a:rPr lang="en-US" sz="2400" smtClean="0"/>
              <a:t>the base of the natural logarithm system)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PI</a:t>
            </a:r>
            <a:r>
              <a:rPr lang="en-US" sz="2400" smtClean="0"/>
              <a:t> (</a:t>
            </a:r>
            <a:r>
              <a:rPr lang="en-US" sz="2400" smtClean="0">
                <a:sym typeface="Symbol" pitchFamily="18" charset="2"/>
              </a:rPr>
              <a:t>, 3.1415 . . .)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  <a:sym typeface="Symbol" pitchFamily="18" charset="2"/>
              </a:rPr>
              <a:t>area = Math.PI * radius * radius;</a:t>
            </a:r>
            <a:endParaRPr lang="en-US" sz="2000" smtClean="0">
              <a:solidFill>
                <a:srgbClr val="034CA1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038D9351-1777-4FBD-ACD4-A07542F525BB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686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Some Methods in the Class </a:t>
            </a:r>
            <a:r>
              <a:rPr lang="en-US" sz="3200" b="1" smtClean="0">
                <a:latin typeface="Courier New" pitchFamily="49" charset="0"/>
              </a:rPr>
              <a:t>Math</a:t>
            </a:r>
            <a:r>
              <a:rPr lang="en-US" sz="3200" b="1" smtClean="0"/>
              <a:t> </a:t>
            </a:r>
            <a:br>
              <a:rPr lang="en-US" sz="3200" b="1" smtClean="0"/>
            </a:br>
            <a:r>
              <a:rPr lang="en-US" sz="3200" smtClean="0"/>
              <a:t>(Part 1 of 5)</a:t>
            </a:r>
            <a:endParaRPr lang="en-US" sz="3200" smtClean="0">
              <a:latin typeface="Courier New" pitchFamily="49" charset="0"/>
            </a:endParaRPr>
          </a:p>
        </p:txBody>
      </p:sp>
      <p:pic>
        <p:nvPicPr>
          <p:cNvPr id="38914" name="Picture 8" descr="savitch_c05d06_1of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55663" y="1593850"/>
            <a:ext cx="7772400" cy="254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F2725D27-1A86-4125-89B2-058D2016127E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891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Some Methods in the Class </a:t>
            </a:r>
            <a:r>
              <a:rPr lang="en-US" sz="3200" b="1" smtClean="0">
                <a:latin typeface="Courier New" pitchFamily="49" charset="0"/>
              </a:rPr>
              <a:t>Math</a:t>
            </a:r>
            <a:r>
              <a:rPr lang="en-US" sz="3200" b="1" smtClean="0"/>
              <a:t> </a:t>
            </a:r>
            <a:br>
              <a:rPr lang="en-US" sz="3200" b="1" smtClean="0"/>
            </a:br>
            <a:r>
              <a:rPr lang="en-US" sz="3200" smtClean="0"/>
              <a:t>(Part 2 of 5)</a:t>
            </a:r>
            <a:endParaRPr lang="en-US" sz="3200" smtClean="0">
              <a:latin typeface="Courier New" pitchFamily="49" charset="0"/>
            </a:endParaRPr>
          </a:p>
        </p:txBody>
      </p:sp>
      <p:pic>
        <p:nvPicPr>
          <p:cNvPr id="40962" name="Picture 3" descr="savitch_c05d06_2of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55663" y="1216025"/>
            <a:ext cx="7772400" cy="508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E23ABA15-75B6-4770-B5F0-8523C4DFAE8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096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Some Methods in the Class </a:t>
            </a:r>
            <a:r>
              <a:rPr lang="en-US" sz="3200" b="1" smtClean="0">
                <a:latin typeface="Courier New" pitchFamily="49" charset="0"/>
              </a:rPr>
              <a:t>Math</a:t>
            </a:r>
            <a:r>
              <a:rPr lang="en-US" sz="3200" b="1" smtClean="0"/>
              <a:t> </a:t>
            </a:r>
            <a:br>
              <a:rPr lang="en-US" sz="3200" b="1" smtClean="0"/>
            </a:br>
            <a:r>
              <a:rPr lang="en-US" sz="3200" smtClean="0"/>
              <a:t>(Part 3 of 5)</a:t>
            </a:r>
            <a:endParaRPr lang="en-US" sz="3200" smtClean="0">
              <a:latin typeface="Courier New" pitchFamily="49" charset="0"/>
            </a:endParaRPr>
          </a:p>
        </p:txBody>
      </p:sp>
      <p:pic>
        <p:nvPicPr>
          <p:cNvPr id="43010" name="Picture 3" descr="savitch_c05d06_3of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55663" y="1257300"/>
            <a:ext cx="7772400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3BFF7C1C-1461-4341-BC03-5FB794553AB1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301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Some Methods in the Class </a:t>
            </a:r>
            <a:r>
              <a:rPr lang="en-US" sz="3200" b="1" smtClean="0">
                <a:latin typeface="Courier New" pitchFamily="49" charset="0"/>
              </a:rPr>
              <a:t>Math</a:t>
            </a:r>
            <a:r>
              <a:rPr lang="en-US" sz="3200" b="1" smtClean="0"/>
              <a:t> </a:t>
            </a:r>
            <a:br>
              <a:rPr lang="en-US" sz="3200" b="1" smtClean="0"/>
            </a:br>
            <a:r>
              <a:rPr lang="en-US" sz="3200" smtClean="0"/>
              <a:t>(Part 4 of 5)</a:t>
            </a:r>
            <a:endParaRPr lang="en-US" sz="3200" smtClean="0">
              <a:latin typeface="Courier New" pitchFamily="49" charset="0"/>
            </a:endParaRPr>
          </a:p>
        </p:txBody>
      </p:sp>
      <p:pic>
        <p:nvPicPr>
          <p:cNvPr id="45058" name="Picture 3" descr="savitch_c05d06_4of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55663" y="1593850"/>
            <a:ext cx="7772400" cy="199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2D30372C-0774-4997-83CD-376AA90DDE59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506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Some Methods in the Class </a:t>
            </a:r>
            <a:r>
              <a:rPr lang="en-US" sz="3200" b="1" smtClean="0">
                <a:latin typeface="Courier New" pitchFamily="49" charset="0"/>
              </a:rPr>
              <a:t>Math</a:t>
            </a:r>
            <a:r>
              <a:rPr lang="en-US" sz="3200" b="1" smtClean="0"/>
              <a:t> </a:t>
            </a:r>
            <a:br>
              <a:rPr lang="en-US" sz="3200" b="1" smtClean="0"/>
            </a:br>
            <a:r>
              <a:rPr lang="en-US" sz="3200" smtClean="0"/>
              <a:t>(Part 5 of 5)</a:t>
            </a:r>
            <a:endParaRPr lang="en-US" sz="3200" smtClean="0">
              <a:latin typeface="Courier New" pitchFamily="49" charset="0"/>
            </a:endParaRPr>
          </a:p>
        </p:txBody>
      </p:sp>
      <p:pic>
        <p:nvPicPr>
          <p:cNvPr id="47106" name="Picture 3" descr="savitch_c05d06_5of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55663" y="1593850"/>
            <a:ext cx="7772400" cy="328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DB477633-D5F5-4FFC-8FB2-1790A397E436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710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Numbers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/>
              <a:t>Math</a:t>
            </a:r>
            <a:r>
              <a:rPr lang="en-US" smtClean="0"/>
              <a:t> class also provides a facility to generate pseudo-random numbers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A pseudo-random number appears random but is really generated by a deterministic function</a:t>
            </a:r>
          </a:p>
          <a:p>
            <a:pPr lvl="2" eaLnBrk="1" hangingPunct="1"/>
            <a:r>
              <a:rPr lang="en-US" smtClean="0"/>
              <a:t>There is also a more flexible class named </a:t>
            </a:r>
            <a:r>
              <a:rPr lang="en-US" b="1" smtClean="0"/>
              <a:t>Random</a:t>
            </a:r>
          </a:p>
          <a:p>
            <a:pPr eaLnBrk="1" hangingPunct="1"/>
            <a:r>
              <a:rPr lang="en-US" smtClean="0"/>
              <a:t>Sample use:</a:t>
            </a:r>
          </a:p>
          <a:p>
            <a:pPr eaLnBrk="1" hangingPunct="1"/>
            <a:r>
              <a:rPr lang="en-US" smtClean="0"/>
              <a:t>Returns a pseudo-random number greater than or equal to 0.0 and less than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5-</a:t>
            </a:r>
            <a:fld id="{D476D693-5504-43D8-B1C1-919DE30E385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9156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sp>
        <p:nvSpPr>
          <p:cNvPr id="49157" name="TextBox 5"/>
          <p:cNvSpPr txBox="1">
            <a:spLocks noChangeArrowheads="1"/>
          </p:cNvSpPr>
          <p:nvPr/>
        </p:nvSpPr>
        <p:spPr bwMode="auto">
          <a:xfrm>
            <a:off x="1905000" y="2362200"/>
            <a:ext cx="460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public static double random()</a:t>
            </a:r>
          </a:p>
        </p:txBody>
      </p:sp>
      <p:sp>
        <p:nvSpPr>
          <p:cNvPr id="49158" name="TextBox 6"/>
          <p:cNvSpPr txBox="1">
            <a:spLocks noChangeArrowheads="1"/>
          </p:cNvSpPr>
          <p:nvPr/>
        </p:nvSpPr>
        <p:spPr bwMode="auto">
          <a:xfrm>
            <a:off x="3200400" y="4349750"/>
            <a:ext cx="429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double num = Math.random();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Wrapper Classes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i="1" smtClean="0"/>
              <a:t>Wrapper classes</a:t>
            </a:r>
            <a:r>
              <a:rPr lang="en-US" sz="2800" smtClean="0"/>
              <a:t> provide a class type corresponding to each of the primitive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 This  makes it possible to have class types that behave somewhat like primitive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wrapper classes for the primitive types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byte</a:t>
            </a:r>
            <a:r>
              <a:rPr lang="en-US" sz="2400" smtClean="0"/>
              <a:t>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short</a:t>
            </a:r>
            <a:r>
              <a:rPr lang="en-US" sz="2400" smtClean="0"/>
              <a:t>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long</a:t>
            </a:r>
            <a:r>
              <a:rPr lang="en-US" sz="2400" smtClean="0"/>
              <a:t>,</a:t>
            </a:r>
            <a:r>
              <a:rPr lang="en-US" sz="2400" b="1" smtClean="0"/>
              <a:t>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float</a:t>
            </a:r>
            <a:r>
              <a:rPr lang="en-US" sz="2400" smtClean="0"/>
              <a:t>,</a:t>
            </a:r>
            <a:r>
              <a:rPr lang="en-US" sz="2400" b="1" smtClean="0"/>
              <a:t>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400" smtClean="0"/>
              <a:t>,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char</a:t>
            </a:r>
            <a:r>
              <a:rPr lang="en-US" sz="2400" smtClean="0"/>
              <a:t> are (in order)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Byte</a:t>
            </a:r>
            <a:r>
              <a:rPr lang="en-US" sz="2400" smtClean="0"/>
              <a:t>,</a:t>
            </a:r>
            <a:r>
              <a:rPr lang="en-US" sz="2400" b="1" smtClean="0"/>
              <a:t>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Short</a:t>
            </a:r>
            <a:r>
              <a:rPr lang="en-US" sz="2400" smtClean="0"/>
              <a:t>,</a:t>
            </a:r>
            <a:r>
              <a:rPr lang="en-US" sz="2400" b="1" smtClean="0"/>
              <a:t>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Long</a:t>
            </a:r>
            <a:r>
              <a:rPr lang="en-US" sz="2400" smtClean="0"/>
              <a:t>,</a:t>
            </a:r>
            <a:r>
              <a:rPr lang="en-US" sz="2400" b="1" smtClean="0"/>
              <a:t>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Float</a:t>
            </a:r>
            <a:r>
              <a:rPr lang="en-US" sz="2400" smtClean="0"/>
              <a:t>,</a:t>
            </a:r>
            <a:r>
              <a:rPr lang="en-US" sz="2400" b="1" smtClean="0"/>
              <a:t>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400" smtClean="0"/>
              <a:t>,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Character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Wrapper classes also contain a number of useful predefined constants and static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4E1B45AA-F472-4D7A-A40D-E4A5F8D11FCE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5120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Static Methods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 </a:t>
            </a:r>
            <a:r>
              <a:rPr lang="en-US" sz="2400" i="1" smtClean="0"/>
              <a:t>static method</a:t>
            </a:r>
            <a:r>
              <a:rPr lang="en-US" sz="2400" smtClean="0"/>
              <a:t> is one that can be used without a calling object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 static method still belongs to a class, and its definition is given inside the class definition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When a static method is defined,  the keyword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static</a:t>
            </a:r>
            <a:r>
              <a:rPr lang="en-US" sz="2400" smtClean="0"/>
              <a:t> is placed in the method header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public static returnedType myMethod(parameters)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{ . . . }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Static methods are invoked using the class name in place of a calling object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returnedValue = MyClass.myMethod(arguments);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928FC55E-C3D5-4DD3-92CE-6D747E307C63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638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Wrapper Classes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i="1" smtClean="0"/>
              <a:t>Boxing</a:t>
            </a:r>
            <a:r>
              <a:rPr lang="en-US" sz="2800" smtClean="0"/>
              <a:t>:  the process of going from a value of a primitive type to an object of its wrapper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To convert a primitive value to an "equivalent" class type value, create an object of the corresponding wrapper class using the primitive value as an argument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new object will contain an instance variable that stores a copy of the primitive value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Unlike most other classes, a wrapper class does not have a no-argument constructor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Integer integerObject = new Integer(42);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1C35C235-DACC-4A96-9547-19DD74102D3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5325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Wrapper Classes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i="1" smtClean="0"/>
              <a:t>Unboxing</a:t>
            </a:r>
            <a:r>
              <a:rPr lang="en-US" sz="2800" smtClean="0"/>
              <a:t>:  the process of going from an object of a wrapper class to the corresponding value of a primitive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methods for converting an object from the wrapper classes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Byte</a:t>
            </a:r>
            <a:r>
              <a:rPr lang="en-US" sz="2400" smtClean="0"/>
              <a:t>,</a:t>
            </a:r>
            <a:r>
              <a:rPr lang="en-US" sz="2400" b="1" smtClean="0"/>
              <a:t>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Short</a:t>
            </a:r>
            <a:r>
              <a:rPr lang="en-US" sz="2400" smtClean="0"/>
              <a:t>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Integer</a:t>
            </a:r>
            <a:r>
              <a:rPr lang="en-US" sz="2400" smtClean="0"/>
              <a:t>,</a:t>
            </a:r>
            <a:r>
              <a:rPr lang="en-US" sz="2400" b="1" smtClean="0"/>
              <a:t>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Long</a:t>
            </a:r>
            <a:r>
              <a:rPr lang="en-US" sz="2400" smtClean="0"/>
              <a:t>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Float</a:t>
            </a:r>
            <a:r>
              <a:rPr lang="en-US" sz="2400" smtClean="0"/>
              <a:t>,</a:t>
            </a:r>
            <a:r>
              <a:rPr lang="en-US" sz="2400" b="1" smtClean="0"/>
              <a:t>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400" smtClean="0"/>
              <a:t>,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Character</a:t>
            </a:r>
            <a:r>
              <a:rPr lang="en-US" sz="2400" smtClean="0"/>
              <a:t> to their corresponding primitive type are (in order)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byteValue</a:t>
            </a:r>
            <a:r>
              <a:rPr lang="en-US" sz="2400" smtClean="0"/>
              <a:t>,</a:t>
            </a:r>
            <a:r>
              <a:rPr lang="en-US" sz="2400" b="1" smtClean="0"/>
              <a:t>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shortValue</a:t>
            </a:r>
            <a:r>
              <a:rPr lang="en-US" sz="2400" smtClean="0"/>
              <a:t>,</a:t>
            </a:r>
            <a:r>
              <a:rPr lang="en-US" sz="2400" b="1" smtClean="0"/>
              <a:t>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intValue</a:t>
            </a:r>
            <a:r>
              <a:rPr lang="en-US" sz="2400" smtClean="0"/>
              <a:t>,</a:t>
            </a:r>
            <a:r>
              <a:rPr lang="en-US" sz="2400" b="1" smtClean="0"/>
              <a:t>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longValue</a:t>
            </a:r>
            <a:r>
              <a:rPr lang="en-US" sz="2400" smtClean="0"/>
              <a:t>,</a:t>
            </a:r>
            <a:r>
              <a:rPr lang="en-US" sz="2400" b="1" smtClean="0"/>
              <a:t>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floatValue</a:t>
            </a:r>
            <a:r>
              <a:rPr lang="en-US" sz="2400" smtClean="0"/>
              <a:t>,</a:t>
            </a:r>
            <a:r>
              <a:rPr lang="en-US" sz="2400" b="1" smtClean="0"/>
              <a:t>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doubleValue</a:t>
            </a:r>
            <a:r>
              <a:rPr lang="en-US" sz="2400" smtClean="0"/>
              <a:t>,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charValue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None of these methods take an argument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int i = integerObject.intValue();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479F3BD4-62FA-4982-966D-D0407BA2ACDA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5530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Automatic Boxing and Unboxing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Starting with version 5.0, Java can automatically do boxing and unboxing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Instead of creating a wrapper class object using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400" smtClean="0"/>
              <a:t> operation (as shown before), it can be done as an automatic type cast: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Integer integerObject = 42;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Instead of having to invoke the appropriate method (such as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intValue</a:t>
            </a:r>
            <a:r>
              <a:rPr lang="en-US" sz="2400" smtClean="0"/>
              <a:t>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doubleValue</a:t>
            </a:r>
            <a:r>
              <a:rPr lang="en-US" sz="2400" smtClean="0"/>
              <a:t>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charValue</a:t>
            </a:r>
            <a:r>
              <a:rPr lang="en-US" sz="2400" smtClean="0"/>
              <a:t>, etc.) in order to convert from an object of a wrapper class to a value of its associated primitive type, the primitive value can be recovered automatically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int i = integerObject;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5C7C70BE-341F-4DA0-B439-CD72EE346B53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5734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Constants and Static Methods in Wrapper Classes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Wrapper classes include useful constants that provide the largest and smallest values for any of the primitive number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 For example,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Integer.MAX_VALUE</a:t>
            </a:r>
            <a:r>
              <a:rPr lang="en-US" sz="2400" smtClean="0"/>
              <a:t>,</a:t>
            </a:r>
            <a:r>
              <a:rPr lang="en-US" sz="2400" b="1" smtClean="0"/>
              <a:t>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Integer.MIN_VALUE</a:t>
            </a:r>
            <a:r>
              <a:rPr lang="en-US" sz="2400" smtClean="0"/>
              <a:t>,</a:t>
            </a:r>
            <a:r>
              <a:rPr lang="en-US" sz="2400" b="1" smtClean="0"/>
              <a:t>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400" smtClean="0">
                <a:solidFill>
                  <a:srgbClr val="034CA1"/>
                </a:solidFill>
                <a:latin typeface="Courier New" pitchFamily="49" charset="0"/>
              </a:rPr>
              <a:t>.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MAX_VALUE</a:t>
            </a:r>
            <a:r>
              <a:rPr lang="en-US" sz="2400" smtClean="0"/>
              <a:t>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Double.MIN_VALUE</a:t>
            </a:r>
            <a:r>
              <a:rPr lang="en-US" sz="2400" smtClean="0"/>
              <a:t>, etc.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Boolean</a:t>
            </a:r>
            <a:r>
              <a:rPr lang="en-US" sz="2800" smtClean="0"/>
              <a:t> class has names for two constants of type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Boolean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Boolean.TRUE</a:t>
            </a:r>
            <a:r>
              <a:rPr lang="en-US" sz="2400" smtClean="0"/>
              <a:t>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Boolean.FALSE</a:t>
            </a:r>
            <a:r>
              <a:rPr lang="en-US" sz="2400" smtClean="0"/>
              <a:t> are the Boolean objects that correspond to the values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 sz="2400" smtClean="0"/>
              <a:t>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false</a:t>
            </a:r>
            <a:r>
              <a:rPr lang="en-US" sz="2400" smtClean="0"/>
              <a:t> of the primitive type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boolean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CB0CBCA3-3FB7-4C60-AEBF-312A9040E9D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5939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Constants and Static Methods in Wrapper Classes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568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Wrapper classes have static methods that convert a correctly formed string representation of a number to the number of a given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The methods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Integer.parseInt</a:t>
            </a:r>
            <a:r>
              <a:rPr lang="en-US" sz="2000" smtClean="0"/>
              <a:t>,</a:t>
            </a:r>
            <a:r>
              <a:rPr lang="en-US" sz="2000" b="1" smtClean="0"/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Long.parseLong</a:t>
            </a:r>
            <a:r>
              <a:rPr lang="en-US" sz="2000" smtClean="0"/>
              <a:t>,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Float.parseFloat</a:t>
            </a:r>
            <a:r>
              <a:rPr lang="en-US" sz="2000" smtClean="0"/>
              <a:t>, and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Double.parseDouble</a:t>
            </a:r>
            <a:r>
              <a:rPr lang="en-US" sz="2000" smtClean="0"/>
              <a:t> do this for the primitive types (in order)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000" smtClean="0"/>
              <a:t>,</a:t>
            </a:r>
            <a:r>
              <a:rPr lang="en-US" sz="2000" b="1" smtClean="0"/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long</a:t>
            </a:r>
            <a:r>
              <a:rPr lang="en-US" sz="2000" smtClean="0"/>
              <a:t>,</a:t>
            </a:r>
            <a:r>
              <a:rPr lang="en-US" sz="2000" b="1" smtClean="0"/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float</a:t>
            </a:r>
            <a:r>
              <a:rPr lang="en-US" sz="2000" smtClean="0"/>
              <a:t>, and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</a:t>
            </a: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Wrapper classes also have static methods that convert from a numeric value to a string representation of the value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For example, the expression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Double.toString(123.99);</a:t>
            </a:r>
            <a:r>
              <a:rPr lang="en-US" sz="1800" smtClean="0"/>
              <a:t>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  returns the string value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"123.99"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Character</a:t>
            </a:r>
            <a:r>
              <a:rPr lang="en-US" sz="2400" smtClean="0"/>
              <a:t> class contains a number of static methods that are useful for string processing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2628F1D7-B131-4E32-9470-750F2B3B4E0F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6144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Some Methods in the Class </a:t>
            </a:r>
            <a:r>
              <a:rPr lang="en-US" sz="3200" b="1" smtClean="0">
                <a:latin typeface="Courier New" pitchFamily="49" charset="0"/>
              </a:rPr>
              <a:t>Character</a:t>
            </a:r>
            <a:r>
              <a:rPr lang="en-US" sz="3200" smtClean="0"/>
              <a:t> (Part 1 of 3)</a:t>
            </a:r>
            <a:endParaRPr lang="en-US" sz="3200" b="1" smtClean="0">
              <a:latin typeface="Courier New" pitchFamily="49" charset="0"/>
            </a:endParaRPr>
          </a:p>
        </p:txBody>
      </p:sp>
      <p:pic>
        <p:nvPicPr>
          <p:cNvPr id="63490" name="Picture 10" descr="savitch_c05d08_1of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t="1074" b="2328"/>
          <a:stretch>
            <a:fillRect/>
          </a:stretch>
        </p:blipFill>
        <p:spPr bwMode="auto">
          <a:xfrm>
            <a:off x="855663" y="1284288"/>
            <a:ext cx="7075487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94E4FDF6-E3FA-42F7-9BFB-8864EEC42BFC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6349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Some Methods in the Class </a:t>
            </a:r>
            <a:r>
              <a:rPr lang="en-US" sz="3200" b="1" smtClean="0">
                <a:latin typeface="Courier New" pitchFamily="49" charset="0"/>
              </a:rPr>
              <a:t>Character</a:t>
            </a:r>
            <a:r>
              <a:rPr lang="en-US" sz="3200" smtClean="0"/>
              <a:t> (Part 2 of 3)</a:t>
            </a:r>
            <a:endParaRPr lang="en-US" sz="3200" b="1" smtClean="0">
              <a:latin typeface="Courier New" pitchFamily="49" charset="0"/>
            </a:endParaRPr>
          </a:p>
        </p:txBody>
      </p:sp>
      <p:pic>
        <p:nvPicPr>
          <p:cNvPr id="65538" name="Picture 3" descr="savitch_c05d08_2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55663" y="1593850"/>
            <a:ext cx="7772400" cy="406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157B8201-E042-45D9-B40E-449D20E102D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6554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Some Methods in the Class </a:t>
            </a:r>
            <a:r>
              <a:rPr lang="en-US" sz="3200" b="1" smtClean="0">
                <a:latin typeface="Courier New" pitchFamily="49" charset="0"/>
              </a:rPr>
              <a:t>Character</a:t>
            </a:r>
            <a:r>
              <a:rPr lang="en-US" sz="3200" smtClean="0"/>
              <a:t> (Part 3 of 3)</a:t>
            </a:r>
            <a:endParaRPr lang="en-US" sz="3200" b="1" smtClean="0">
              <a:latin typeface="Courier New" pitchFamily="49" charset="0"/>
            </a:endParaRPr>
          </a:p>
        </p:txBody>
      </p:sp>
      <p:pic>
        <p:nvPicPr>
          <p:cNvPr id="67586" name="Picture 3" descr="savitch_c05d08_3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b="2441"/>
          <a:stretch>
            <a:fillRect/>
          </a:stretch>
        </p:blipFill>
        <p:spPr bwMode="auto">
          <a:xfrm>
            <a:off x="855663" y="1211263"/>
            <a:ext cx="7772400" cy="520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B34DE778-1C6C-460C-AD9A-799610866A59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6758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Invoking a Nonstatic Method Within a Static Method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static method cannot refer to an instance variable of the class, and it cannot invoke a nonstatic method of the class</a:t>
            </a:r>
          </a:p>
          <a:p>
            <a:pPr lvl="1" eaLnBrk="1" hangingPunct="1"/>
            <a:r>
              <a:rPr lang="en-US" sz="2400" smtClean="0"/>
              <a:t>A static method has no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 sz="2400" smtClean="0"/>
              <a:t>, so it cannot use an instance variable or method that has an implicit or explicit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 sz="2400" smtClean="0"/>
              <a:t> for a calling object</a:t>
            </a:r>
          </a:p>
          <a:p>
            <a:pPr lvl="1" eaLnBrk="1" hangingPunct="1"/>
            <a:r>
              <a:rPr lang="en-US" sz="2400" smtClean="0"/>
              <a:t>A static method can invoke another static method, however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E4F25F8D-E2DE-4E6A-9E14-C56162C373F0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843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Tip:  You Can Put a </a:t>
            </a:r>
            <a:r>
              <a:rPr lang="en-US" sz="3200" b="1" smtClean="0">
                <a:latin typeface="Courier New" pitchFamily="49" charset="0"/>
              </a:rPr>
              <a:t>main</a:t>
            </a:r>
            <a:r>
              <a:rPr lang="en-US" sz="3200" smtClean="0"/>
              <a:t> in any Class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Although the main method is often by itself in a class separate from the other classes of a program, it can also be contained within a regular class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 this way the class in which it is contained can be used to create objects in other classes, or it can be run as a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 main method so included in a regular class definition is especially useful when it contains diagnostic code for the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B6803850-298B-42DA-A303-77F283D1215A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048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Another Class with a </a:t>
            </a:r>
            <a:r>
              <a:rPr lang="en-US" sz="3200" b="1" smtClean="0">
                <a:latin typeface="Courier New" pitchFamily="49" charset="0"/>
              </a:rPr>
              <a:t>main</a:t>
            </a:r>
            <a:r>
              <a:rPr lang="en-US" sz="3200" smtClean="0"/>
              <a:t> Added </a:t>
            </a:r>
            <a:br>
              <a:rPr lang="en-US" sz="3200" smtClean="0"/>
            </a:br>
            <a:r>
              <a:rPr lang="en-US" sz="3200" smtClean="0"/>
              <a:t>(Part 1 of 4)</a:t>
            </a:r>
          </a:p>
        </p:txBody>
      </p:sp>
      <p:pic>
        <p:nvPicPr>
          <p:cNvPr id="22530" name="Picture 6" descr="savitch_c05d03_1of4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t="1215" b="2257"/>
          <a:stretch>
            <a:fillRect/>
          </a:stretch>
        </p:blipFill>
        <p:spPr bwMode="auto">
          <a:xfrm>
            <a:off x="855663" y="1316038"/>
            <a:ext cx="7011987" cy="512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9E9595F5-3DE9-44C8-97D1-D0A82C87C6F1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253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Another Class with a </a:t>
            </a:r>
            <a:r>
              <a:rPr lang="en-US" sz="3200" b="1" smtClean="0">
                <a:latin typeface="Courier New" pitchFamily="49" charset="0"/>
              </a:rPr>
              <a:t>main</a:t>
            </a:r>
            <a:r>
              <a:rPr lang="en-US" sz="3200" smtClean="0"/>
              <a:t> Added </a:t>
            </a:r>
            <a:br>
              <a:rPr lang="en-US" sz="3200" smtClean="0"/>
            </a:br>
            <a:r>
              <a:rPr lang="en-US" sz="3200" smtClean="0"/>
              <a:t>(Part 2 of 4)</a:t>
            </a:r>
          </a:p>
        </p:txBody>
      </p:sp>
      <p:pic>
        <p:nvPicPr>
          <p:cNvPr id="24578" name="Picture 4" descr="savitch_c05d03_2of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55663" y="1593850"/>
            <a:ext cx="7772400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1D97607C-286A-4D33-BED8-1A8F83870B50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458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Another Class with a </a:t>
            </a:r>
            <a:r>
              <a:rPr lang="en-US" sz="3200" b="1" smtClean="0">
                <a:latin typeface="Courier New" pitchFamily="49" charset="0"/>
              </a:rPr>
              <a:t>main</a:t>
            </a:r>
            <a:r>
              <a:rPr lang="en-US" sz="3200" smtClean="0"/>
              <a:t> Added </a:t>
            </a:r>
            <a:br>
              <a:rPr lang="en-US" sz="3200" smtClean="0"/>
            </a:br>
            <a:r>
              <a:rPr lang="en-US" sz="3200" smtClean="0"/>
              <a:t>(Part 3 of 4)</a:t>
            </a:r>
          </a:p>
        </p:txBody>
      </p:sp>
      <p:pic>
        <p:nvPicPr>
          <p:cNvPr id="26626" name="Picture 3" descr="savitch_c05d03_3of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55663" y="1593850"/>
            <a:ext cx="77724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82039E8E-D4F1-4015-B446-A26741D32C5B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662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Another Class with a </a:t>
            </a:r>
            <a:r>
              <a:rPr lang="en-US" sz="3200" b="1" smtClean="0">
                <a:latin typeface="Courier New" pitchFamily="49" charset="0"/>
              </a:rPr>
              <a:t>main</a:t>
            </a:r>
            <a:r>
              <a:rPr lang="en-US" sz="3200" smtClean="0"/>
              <a:t> Added </a:t>
            </a:r>
            <a:br>
              <a:rPr lang="en-US" sz="3200" smtClean="0"/>
            </a:br>
            <a:r>
              <a:rPr lang="en-US" sz="3200" smtClean="0"/>
              <a:t>(Part 4 of 4)</a:t>
            </a:r>
          </a:p>
        </p:txBody>
      </p:sp>
      <p:pic>
        <p:nvPicPr>
          <p:cNvPr id="28674" name="Picture 3" descr="savitch_c05d03_4of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55663" y="1593850"/>
            <a:ext cx="77724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B398C0CC-ADD2-4B0C-BF3C-2E66B86F25C1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867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Static Variables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A </a:t>
            </a:r>
            <a:r>
              <a:rPr lang="en-US" sz="2400" i="1" smtClean="0"/>
              <a:t>static variable</a:t>
            </a:r>
            <a:r>
              <a:rPr lang="en-US" sz="2400" smtClean="0"/>
              <a:t> is a variable that belongs to the class as a whole, and not just to one object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There is only one copy of a static variable per class, unlike instance variables where each object has its own copy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All objects of the class can read and change a static variable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Although a static method cannot access an instance variable, a static method can access a static variable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 static variable is declared like an instance variable, with the addition of the modifier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static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private static int myStaticVariable;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3A6B94A7-55D4-44AB-AA7C-14A010697E40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072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1611</Words>
  <Application>Microsoft Office PowerPoint</Application>
  <PresentationFormat>On-screen Show (4:3)</PresentationFormat>
  <Paragraphs>184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Chapter 5</vt:lpstr>
      <vt:lpstr>Static Methods</vt:lpstr>
      <vt:lpstr>Pitfall:  Invoking a Nonstatic Method Within a Static Method</vt:lpstr>
      <vt:lpstr>Tip:  You Can Put a main in any Class</vt:lpstr>
      <vt:lpstr>Another Class with a main Added  (Part 1 of 4)</vt:lpstr>
      <vt:lpstr>Another Class with a main Added  (Part 2 of 4)</vt:lpstr>
      <vt:lpstr>Another Class with a main Added  (Part 3 of 4)</vt:lpstr>
      <vt:lpstr>Another Class with a main Added  (Part 4 of 4)</vt:lpstr>
      <vt:lpstr>Static Variables</vt:lpstr>
      <vt:lpstr>Static Variables</vt:lpstr>
      <vt:lpstr>Static Variables</vt:lpstr>
      <vt:lpstr>The Math Class</vt:lpstr>
      <vt:lpstr>Some Methods in the Class Math  (Part 1 of 5)</vt:lpstr>
      <vt:lpstr>Some Methods in the Class Math  (Part 2 of 5)</vt:lpstr>
      <vt:lpstr>Some Methods in the Class Math  (Part 3 of 5)</vt:lpstr>
      <vt:lpstr>Some Methods in the Class Math  (Part 4 of 5)</vt:lpstr>
      <vt:lpstr>Some Methods in the Class Math  (Part 5 of 5)</vt:lpstr>
      <vt:lpstr>Random Numbers</vt:lpstr>
      <vt:lpstr>Wrapper Classes</vt:lpstr>
      <vt:lpstr>Wrapper Classes</vt:lpstr>
      <vt:lpstr>Wrapper Classes</vt:lpstr>
      <vt:lpstr>Automatic Boxing and Unboxing</vt:lpstr>
      <vt:lpstr>Constants and Static Methods in Wrapper Classes</vt:lpstr>
      <vt:lpstr>Constants and Static Methods in Wrapper Classes</vt:lpstr>
      <vt:lpstr>Some Methods in the Class Character (Part 1 of 3)</vt:lpstr>
      <vt:lpstr>Some Methods in the Class Character (Part 2 of 3)</vt:lpstr>
      <vt:lpstr>Some Methods in the Class Character (Part 3 of 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cecil</cp:lastModifiedBy>
  <cp:revision>20</cp:revision>
  <dcterms:created xsi:type="dcterms:W3CDTF">2006-08-16T00:00:00Z</dcterms:created>
  <dcterms:modified xsi:type="dcterms:W3CDTF">2015-08-15T23:32:38Z</dcterms:modified>
</cp:coreProperties>
</file>