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1" r:id="rId2"/>
    <p:sldMasterId id="2147483737" r:id="rId3"/>
  </p:sldMasterIdLst>
  <p:notesMasterIdLst>
    <p:notesMasterId r:id="rId19"/>
  </p:notesMasterIdLst>
  <p:handoutMasterIdLst>
    <p:handoutMasterId r:id="rId20"/>
  </p:handoutMasterIdLst>
  <p:sldIdLst>
    <p:sldId id="741" r:id="rId4"/>
    <p:sldId id="752" r:id="rId5"/>
    <p:sldId id="753" r:id="rId6"/>
    <p:sldId id="758" r:id="rId7"/>
    <p:sldId id="755" r:id="rId8"/>
    <p:sldId id="757" r:id="rId9"/>
    <p:sldId id="759" r:id="rId10"/>
    <p:sldId id="760" r:id="rId11"/>
    <p:sldId id="761" r:id="rId12"/>
    <p:sldId id="764" r:id="rId13"/>
    <p:sldId id="765" r:id="rId14"/>
    <p:sldId id="762" r:id="rId15"/>
    <p:sldId id="763" r:id="rId16"/>
    <p:sldId id="766" r:id="rId17"/>
    <p:sldId id="7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95990"/>
    <a:srgbClr val="003300"/>
    <a:srgbClr val="1F497D"/>
    <a:srgbClr val="FEC635"/>
    <a:srgbClr val="E7E8EB"/>
    <a:srgbClr val="CBCDD4"/>
    <a:srgbClr val="363636"/>
    <a:srgbClr val="1F6EA3"/>
    <a:srgbClr val="D7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6370" autoAdjust="0"/>
  </p:normalViewPr>
  <p:slideViewPr>
    <p:cSldViewPr>
      <p:cViewPr varScale="1">
        <p:scale>
          <a:sx n="88" d="100"/>
          <a:sy n="88" d="100"/>
        </p:scale>
        <p:origin x="504" y="6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47BF-6D69-4568-ADF7-7F47B8B2EDB6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Data Visualization through Tableau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DF34-7832-42B1-8423-3F2001C5D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8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19154-EFA8-411B-B047-D19F56E35386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Data Visualization through Tableau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E037B-69A2-40BF-B2F0-6B36B8BA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63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e 12"/>
          <p:cNvGrpSpPr>
            <a:grpSpLocks/>
          </p:cNvGrpSpPr>
          <p:nvPr/>
        </p:nvGrpSpPr>
        <p:grpSpPr bwMode="auto">
          <a:xfrm>
            <a:off x="0" y="4908376"/>
            <a:ext cx="12192000" cy="1905000"/>
            <a:chOff x="0" y="4887901"/>
            <a:chExt cx="9144000" cy="19700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Rektangel 10"/>
            <p:cNvSpPr>
              <a:spLocks noChangeArrowheads="1"/>
            </p:cNvSpPr>
            <p:nvPr/>
          </p:nvSpPr>
          <p:spPr bwMode="auto">
            <a:xfrm rot="10800000">
              <a:off x="0" y="5045509"/>
              <a:ext cx="9144000" cy="1812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/>
            <a:lstStyle/>
            <a:p>
              <a:pPr indent="-342891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2" name="Rektangel 11"/>
            <p:cNvSpPr>
              <a:spLocks noChangeArrowheads="1"/>
            </p:cNvSpPr>
            <p:nvPr/>
          </p:nvSpPr>
          <p:spPr bwMode="auto">
            <a:xfrm rot="10800000">
              <a:off x="0" y="4887901"/>
              <a:ext cx="9144000" cy="266702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/>
            <a:lstStyle/>
            <a:p>
              <a:pPr indent="-342891" algn="ctr" defTabSz="914377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5413" y="34290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860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7332EF7-E000-48CC-B63B-9ECEC89053AF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FC8BED5-9B56-41A2-BAA4-86409D0969FA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AC98B92B-1CE6-4F60-AF2C-2675D97AD5CC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76D603D-DEED-42F2-9BA0-DEE59E82CD46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9652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98637"/>
            <a:ext cx="568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98637"/>
            <a:ext cx="568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5751" y="6524625"/>
            <a:ext cx="2844800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C541B87-312D-486F-A9DE-9DB146AAE9A1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9972" y="6524625"/>
            <a:ext cx="5856817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1817" y="6524625"/>
            <a:ext cx="2844800" cy="1968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D53-FCD0-4008-8504-36A3D8A64974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2155-F23E-4D1B-8D37-6F92D581CF9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4AB5-DF1D-4077-BD27-E1FEEE164651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4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3A5B-49C6-43FB-8FA2-381851DF5635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566-1977-494B-A8CC-AB42443EE496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90D843D-E10D-4583-BFE9-A6C2165A882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9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EB36-AFA5-40DF-97EF-C3692EAD2E27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5A0-0C3F-4AB7-A72C-9CDD460E84E0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0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923D-E0B8-41F1-BEE3-907466325F98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1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9A-6D38-4E95-AF79-CDA1DB796BBD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9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447D-72E0-485C-82C8-0CEC7BB28D2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5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3C53-8FA2-40B0-BF6A-B6BBF8B2A2C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7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5413" y="34290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90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2F52-AB1E-4D8E-89A1-9E6DA8A786BC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47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730-F906-474C-87CE-4AAEFB1C8A2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0476-EC94-4119-BC98-2993A72EA51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12"/>
          <p:cNvGrpSpPr>
            <a:grpSpLocks/>
          </p:cNvGrpSpPr>
          <p:nvPr userDrawn="1"/>
        </p:nvGrpSpPr>
        <p:grpSpPr bwMode="auto">
          <a:xfrm>
            <a:off x="0" y="0"/>
            <a:ext cx="12192000" cy="1447800"/>
            <a:chOff x="0" y="0"/>
            <a:chExt cx="9144000" cy="1970099"/>
          </a:xfrm>
        </p:grpSpPr>
        <p:sp>
          <p:nvSpPr>
            <p:cNvPr id="5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indent="-342891" algn="ctr"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6" name="Rektangel 3"/>
            <p:cNvSpPr>
              <a:spLocks noChangeArrowheads="1"/>
            </p:cNvSpPr>
            <p:nvPr/>
          </p:nvSpPr>
          <p:spPr bwMode="auto">
            <a:xfrm>
              <a:off x="0" y="1555343"/>
              <a:ext cx="9144000" cy="311067"/>
            </a:xfrm>
            <a:prstGeom prst="rect">
              <a:avLst/>
            </a:prstGeom>
            <a:solidFill>
              <a:srgbClr val="095990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891" algn="ctr"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7" name="Pladsholder til dato 3"/>
          <p:cNvSpPr txBox="1">
            <a:spLocks/>
          </p:cNvSpPr>
          <p:nvPr/>
        </p:nvSpPr>
        <p:spPr>
          <a:xfrm>
            <a:off x="0" y="1085750"/>
            <a:ext cx="12192000" cy="2858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b="1" kern="1300" cap="small" spc="160" dirty="0">
              <a:ln w="1905">
                <a:solidFill>
                  <a:prstClr val="white"/>
                </a:solidFill>
              </a:ln>
              <a:solidFill>
                <a:prstClr val="white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9753600" cy="838200"/>
          </a:xfrm>
          <a:prstGeom prst="rect">
            <a:avLst/>
          </a:prstGeom>
        </p:spPr>
        <p:txBody>
          <a:bodyPr/>
          <a:lstStyle>
            <a:lvl1pPr marL="0" algn="l" defTabSz="914377" rtl="0" eaLnBrk="1" latinLnBrk="0" hangingPunct="1">
              <a:defRPr lang="en-GB" sz="3600" b="1" kern="1200" spc="200" dirty="0">
                <a:solidFill>
                  <a:srgbClr val="003300"/>
                </a:solidFill>
                <a:effectLst>
                  <a:reflection blurRad="6350" stA="55000" endA="300" endPos="45500" dir="5400000" sy="-100000" algn="bl" rotWithShape="0"/>
                </a:effectLst>
                <a:latin typeface="Corbel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524000"/>
            <a:ext cx="10513568" cy="4724400"/>
          </a:xfrm>
          <a:prstGeom prst="rect">
            <a:avLst/>
          </a:prstGeo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539737" indent="-539737">
              <a:buClr>
                <a:srgbClr val="C00000"/>
              </a:buClr>
              <a:buSzPct val="90000"/>
              <a:buFont typeface="Arial" pitchFamily="34" charset="0"/>
              <a:buChar char="▐"/>
              <a:defRPr sz="2800" b="1" cap="none" spc="0">
                <a:ln w="50800"/>
                <a:solidFill>
                  <a:sysClr val="windowText" lastClr="000000"/>
                </a:solidFill>
                <a:effectLst/>
              </a:defRPr>
            </a:lvl1pPr>
            <a:lvl2pPr marL="895328" indent="-43814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90000"/>
              <a:buFont typeface="Arial" pitchFamily="34" charset="0"/>
              <a:buChar char="▐"/>
              <a:tabLst/>
              <a:defRPr sz="2400" b="1" cap="none" spc="0">
                <a:ln w="50800"/>
                <a:solidFill>
                  <a:sysClr val="windowText" lastClr="000000"/>
                </a:solidFill>
                <a:effectLst/>
              </a:defRPr>
            </a:lvl2pPr>
            <a:lvl3pPr marL="1250919" indent="-336542">
              <a:lnSpc>
                <a:spcPct val="100000"/>
              </a:lnSpc>
              <a:buClr>
                <a:schemeClr val="accent6">
                  <a:lumMod val="75000"/>
                </a:schemeClr>
              </a:buClr>
              <a:buSzPct val="90000"/>
              <a:buFont typeface="Arial" pitchFamily="34" charset="0"/>
              <a:buChar char="▐"/>
              <a:defRPr sz="2000" b="1" cap="none" spc="0">
                <a:ln w="50800"/>
                <a:solidFill>
                  <a:sysClr val="windowText" lastClr="000000"/>
                </a:solidFill>
                <a:effectLst/>
              </a:defRPr>
            </a:lvl3pPr>
            <a:lvl4pPr marL="1790655" indent="-419090">
              <a:lnSpc>
                <a:spcPct val="100000"/>
              </a:lnSpc>
              <a:buClr>
                <a:srgbClr val="C00000"/>
              </a:buClr>
              <a:buSzPct val="90000"/>
              <a:buFont typeface="Arial" pitchFamily="34" charset="0"/>
              <a:buChar char="▐"/>
              <a:defRPr sz="1800" b="1" cap="none" spc="0">
                <a:ln w="50800"/>
                <a:solidFill>
                  <a:sysClr val="windowText" lastClr="000000"/>
                </a:solidFill>
                <a:effectLst/>
              </a:defRPr>
            </a:lvl4pPr>
            <a:lvl5pPr marL="2243083" indent="-414328">
              <a:lnSpc>
                <a:spcPct val="100000"/>
              </a:lnSpc>
              <a:buClr>
                <a:srgbClr val="C00000"/>
              </a:buClr>
              <a:buSzPct val="90000"/>
              <a:buFont typeface="Arial" pitchFamily="34" charset="0"/>
              <a:buChar char="▐"/>
              <a:defRPr sz="1800" b="1" cap="none" spc="0">
                <a:ln w="50800"/>
                <a:solidFill>
                  <a:sysClr val="windowText" lastClr="000000"/>
                </a:solidFill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11328400" y="1128720"/>
            <a:ext cx="863600" cy="2000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r">
              <a:defRPr kumimoji="0" lang="en-US" sz="1200" b="1" i="0" u="none" strike="noStrike" kern="1200" cap="small" spc="200" normalizeH="1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ＭＳ Ｐゴシック" pitchFamily="-97" charset="-128"/>
                <a:cs typeface="Arial" pitchFamily="34" charset="0"/>
              </a:defRPr>
            </a:lvl1pPr>
          </a:lstStyle>
          <a:p>
            <a:fld id="{BBFE4381-2200-4F2A-90C9-5F6DF966B20A}" type="datetime1">
              <a:rPr lang="en-US" smtClean="0"/>
              <a:t>9/2/2025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28400" y="655022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 cap="none" spc="0" dirty="0">
                <a:ln w="50800"/>
                <a:solidFill>
                  <a:srgbClr val="3F689B"/>
                </a:solidFill>
                <a:effectLst/>
                <a:latin typeface="+mn-lt"/>
                <a:ea typeface="+mn-ea"/>
                <a:cs typeface="+mn-cs"/>
              </a:rPr>
              <a:t>Slide </a:t>
            </a:r>
            <a:fld id="{5AB28D9A-3859-4E79-8927-E50808334254}" type="slidenum">
              <a:rPr lang="en-US" sz="1200" b="1" kern="1200" cap="none" spc="0" smtClean="0">
                <a:ln w="50800"/>
                <a:solidFill>
                  <a:srgbClr val="3F689B"/>
                </a:solidFill>
                <a:effectLst/>
                <a:latin typeface="+mn-lt"/>
                <a:ea typeface="+mn-ea"/>
                <a:cs typeface="+mn-cs"/>
              </a:rPr>
              <a:t>‹#›</a:t>
            </a:fld>
            <a:endParaRPr lang="en-US" sz="1200" b="1" kern="1200" cap="none" spc="0" dirty="0">
              <a:ln w="50800"/>
              <a:solidFill>
                <a:srgbClr val="3F689B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ktangel 3"/>
          <p:cNvSpPr>
            <a:spLocks noChangeArrowheads="1"/>
          </p:cNvSpPr>
          <p:nvPr userDrawn="1"/>
        </p:nvSpPr>
        <p:spPr bwMode="auto">
          <a:xfrm>
            <a:off x="0" y="6507368"/>
            <a:ext cx="12192000" cy="45835"/>
          </a:xfrm>
          <a:prstGeom prst="rect">
            <a:avLst/>
          </a:prstGeom>
          <a:solidFill>
            <a:srgbClr val="1F6EA3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91" algn="ctr">
              <a:buFont typeface="+mj-lt"/>
              <a:buAutoNum type="arabicPeriod"/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28598" y="6550226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1200" cap="none" spc="0" dirty="0" smtClean="0">
                <a:ln w="50800"/>
                <a:solidFill>
                  <a:srgbClr val="3F689B"/>
                </a:solidFill>
                <a:effectLst/>
                <a:latin typeface="+mn-lt"/>
                <a:ea typeface="+mn-ea"/>
                <a:cs typeface="+mn-cs"/>
              </a:rPr>
              <a:t>6/1/2025</a:t>
            </a:r>
            <a:endParaRPr lang="en-US" sz="1200" b="1" kern="1200" cap="none" spc="0" dirty="0">
              <a:ln w="50800"/>
              <a:solidFill>
                <a:srgbClr val="3F689B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National University of Computer and Emerging Sciences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24"/>
            <a:ext cx="1027113" cy="10271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81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C220-D98E-4258-AC1B-7BE8ABEDF644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2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528D-F2D0-49C4-B5D2-CA9FCD4A046E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1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3C45-BCBA-4483-A4DC-43366EEB8324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2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F78227-9BC0-41F7-AEEB-9272E889F88E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702E-4DA9-4805-BE50-CB5E4FD0113B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7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C3-29EB-4A8E-BE60-33A1B7ED4D94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6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1B2A-8342-45F8-8CC5-96882691419D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400" y="5265745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5" y="5105407"/>
            <a:ext cx="109728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44086" y="228607"/>
            <a:ext cx="10543116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B913EAB-DE7F-4C5E-891C-B17204356AFF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3"/>
          <p:cNvSpPr>
            <a:spLocks noChangeArrowheads="1"/>
          </p:cNvSpPr>
          <p:nvPr/>
        </p:nvSpPr>
        <p:spPr bwMode="auto">
          <a:xfrm>
            <a:off x="0" y="1143000"/>
            <a:ext cx="12192000" cy="2286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891" algn="ctr">
              <a:buFont typeface="+mj-lt"/>
              <a:buAutoNum type="arabicPeriod"/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  <a:cs typeface="Arial" pitchFamily="34" charset="0"/>
            </a:endParaRPr>
          </a:p>
        </p:txBody>
      </p:sp>
      <p:sp>
        <p:nvSpPr>
          <p:cNvPr id="8" name="Pladsholder til dato 3"/>
          <p:cNvSpPr txBox="1">
            <a:spLocks/>
          </p:cNvSpPr>
          <p:nvPr/>
        </p:nvSpPr>
        <p:spPr>
          <a:xfrm>
            <a:off x="0" y="1085750"/>
            <a:ext cx="12192000" cy="2858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a-DK" sz="1200" b="1" kern="1300" cap="small" spc="160" dirty="0">
              <a:ln w="1905">
                <a:solidFill>
                  <a:prstClr val="white"/>
                </a:solidFill>
              </a:ln>
              <a:solidFill>
                <a:prstClr val="white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320800" y="228600"/>
            <a:ext cx="10261600" cy="838200"/>
          </a:xfrm>
          <a:prstGeom prst="rect">
            <a:avLst/>
          </a:prstGeom>
        </p:spPr>
        <p:txBody>
          <a:bodyPr/>
          <a:lstStyle>
            <a:lvl1pPr>
              <a:defRPr sz="4000" b="0" cap="none" spc="0" baseline="0">
                <a:ln w="1905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60725"/>
            <a:ext cx="5386917" cy="4465438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C00000"/>
              </a:buClr>
              <a:buFont typeface="Arial" pitchFamily="34" charset="0"/>
              <a:buChar char="▐"/>
              <a:defRPr lang="en-US" sz="20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32" indent="-285744">
              <a:defRPr lang="en-US" sz="20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71" indent="-228594">
              <a:defRPr lang="en-US" sz="18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60" indent="-228594">
              <a:defRPr lang="en-US" sz="16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0"/>
          </p:nvPr>
        </p:nvSpPr>
        <p:spPr>
          <a:xfrm>
            <a:off x="6197600" y="1676400"/>
            <a:ext cx="5386917" cy="4465438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C00000"/>
              </a:buClr>
              <a:buFont typeface="Arial" pitchFamily="34" charset="0"/>
              <a:buChar char="▐"/>
              <a:defRPr lang="en-US" sz="20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32" indent="-285744">
              <a:defRPr lang="en-US" sz="20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71" indent="-228594">
              <a:defRPr lang="en-US" sz="18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60" indent="-228594">
              <a:defRPr lang="en-US" sz="1600" b="1" kern="1200" cap="none" spc="0" dirty="0" smtClean="0">
                <a:ln w="50800"/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74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0E4D563-8EBB-48AA-BE2D-5AB163FD95AE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202C9F1-F286-4D7E-AE42-4601FC6FCD8F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CBFF8C7-A2A9-413E-955A-A04D97F93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 spc="151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C51F-1416-4246-B58A-EB3A6E2849BC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2526-6430-4C9F-B714-7865A9C54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31C715-6A62-40D9-8642-95862D50441F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Business Analyst Bootcamp (PYTHON)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62AA-E007-4DDD-B9C0-012CB4F954DD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4403" y="609600"/>
            <a:ext cx="655743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rgbClr val="0959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6000" dirty="0" smtClean="0">
                <a:ln w="0"/>
                <a:solidFill>
                  <a:srgbClr val="0959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/>
            <a:r>
              <a:rPr lang="en-US" sz="6000" b="0" cap="none" spc="0" dirty="0" smtClean="0">
                <a:ln w="0"/>
                <a:solidFill>
                  <a:srgbClr val="0959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Python: Plotly</a:t>
            </a:r>
            <a:endParaRPr lang="en-US" sz="48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7" y="3048000"/>
            <a:ext cx="11397508" cy="2183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5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443472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plotly.express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seaborn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dataset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iris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sns.load_dataset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"iris"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3D scatter plot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px.scatter_3d(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iris,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x=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sepal_length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y=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sepal_width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z=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petal_length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color=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"species"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size=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petal_width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title=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"Iris Dataset: 3D Visualization of Flower Features"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1634" y="30480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Example: 3D Plot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531" t="11852" b="11111"/>
          <a:stretch/>
        </p:blipFill>
        <p:spPr>
          <a:xfrm>
            <a:off x="1097280" y="838200"/>
            <a:ext cx="10325713" cy="48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Business Analyst Bootcamp (PYTHON)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86400" y="5867400"/>
            <a:ext cx="6639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updatemenus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list that defines interactive controls (like dropdowns, buttons, sliders).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228600"/>
            <a:ext cx="94588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Default plot 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total_bill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vs tip)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(tips, x=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total_bill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"tip"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color=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   title=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"Tips Dataset: Compare Bills &amp; Tips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Dropdown options for X-axis only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axis_options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total_bill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"size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Add dropdown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fig.update_layout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updatemenus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</a:t>
            </a:r>
            <a:r>
              <a:rPr lang="en-US" dirty="0" err="1">
                <a:solidFill>
                  <a:srgbClr val="257693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buttons=[</a:t>
            </a:r>
            <a:r>
              <a:rPr lang="en-US" dirty="0" err="1">
                <a:solidFill>
                  <a:srgbClr val="257693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(label=col,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            method=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"update"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           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=[{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[tips[col]]},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                 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xaxis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col}}])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       </a:t>
            </a:r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col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axis_options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direction=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"down"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x=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0.1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1.15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showactive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]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Example:Drop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Down Menu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000" t="32593" r="833" b="17777"/>
          <a:stretch/>
        </p:blipFill>
        <p:spPr>
          <a:xfrm>
            <a:off x="223985" y="1066800"/>
            <a:ext cx="1194406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" y="1828800"/>
            <a:ext cx="1127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plotly.subplots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make_subplots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make_subplots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(rows=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cols=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subplot_titles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"Tips"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"Iris"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fig.add_trace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(tips, x=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total_bill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"tip"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).data[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row=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col=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fig.add_trace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(iris, x=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sepal_length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sepal_width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color=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"species"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).data[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row=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col=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fig.update_layout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(title=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"Mini Dashboard"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09600"/>
            <a:ext cx="975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Example:Mini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Dashboard/Sub-Plots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447800"/>
            <a:ext cx="1149531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6D96-585F-41C8-AB3A-1A64DD441C06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1143000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Plotly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3962400"/>
            <a:ext cx="331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Roboto Mono"/>
              </a:rPr>
              <a:t>pip install </a:t>
            </a:r>
            <a:r>
              <a:rPr lang="en-US" sz="3600" dirty="0" err="1">
                <a:solidFill>
                  <a:schemeClr val="accent2"/>
                </a:solidFill>
                <a:latin typeface="Roboto Mono"/>
              </a:rPr>
              <a:t>plotly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293286"/>
            <a:ext cx="1021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Plotly is a Python library for creating interactive visualizations.</a:t>
            </a:r>
            <a:br>
              <a:rPr lang="en-US" dirty="0"/>
            </a:br>
            <a:r>
              <a:rPr lang="en-US" dirty="0"/>
              <a:t>Unlike Matplotlib or Seaborn (which create static plots), Plotly produces interactive charts where you can zoom, hover, filter, and even export easily.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0309" y="5349592"/>
            <a:ext cx="2783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https://plotly.com/python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4870" y="14478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plotly.express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px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plotly.graph_objects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go</a:t>
            </a:r>
          </a:p>
          <a:p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seaborn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2800" dirty="0">
                <a:solidFill>
                  <a:srgbClr val="9723B4"/>
                </a:solidFill>
                <a:latin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datasets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tips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sns.load_dataset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"tips"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iris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sns.load_dataset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"iris"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flights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sns.load_dataset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"flights"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14300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Example: Animated Graph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057400"/>
            <a:ext cx="1021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airline company wants to understand passenger demand trends across different months and years (1949–1960). By analyzing this data, they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seasonal travel peaks (e.g., summer months with high passenger traffic).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Track how airline travel grew year by year as flying became more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Compare which months consistently attract higher or lower numbers of passengers.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 resource planning, such as adding more flights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14409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998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Animated bar chart race for passengers by month over years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px.bar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(flights, x=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"passengers"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color=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animation_frame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title=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"Flights Dataset: Passengers by Month (Animated)"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fig1.show()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11696700" cy="38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362200"/>
            <a:ext cx="1066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google.colab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files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fig1.write_html(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"flights_animation.html"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 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save inside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Colab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(/content/)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files.download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"flights_animation.html"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   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download to your local machine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Download Animated Graph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763" y="1602938"/>
            <a:ext cx="10744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plotly.graph_objects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723B4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go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go.Figure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go.Indicator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mode=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gauge+number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value=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76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title={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"Customer Satisfaction (%)"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gauge={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"axis"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"range"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]}}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453"/>
          <a:stretch/>
        </p:blipFill>
        <p:spPr>
          <a:xfrm>
            <a:off x="6858000" y="3657600"/>
            <a:ext cx="5251245" cy="2680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6917" y="48998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Indicator chart is a special chart type used for KPIs (Key Performance Indicators), gauges, numbers, and progress indicators.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533400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Example: KPI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1600" y="1721179"/>
            <a:ext cx="96774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restaurant manager wants to analyze customer spending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They have collected data (tips dataset) about: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Day of the week (day: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Thur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Fri, Sat, Sun)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Customer gender (sex: Male, Female)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Whether the customer smokes (smoker: Yes, 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spending (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total_bill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Plot Sunburst Chart using Plotly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685800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Example: Sunburst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50292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Sunburst Chart (a hierarchical chart that looks like a circular tree map).</a:t>
            </a:r>
          </a:p>
        </p:txBody>
      </p:sp>
    </p:spTree>
    <p:extLst>
      <p:ext uri="{BB962C8B-B14F-4D97-AF65-F5344CB8AC3E}">
        <p14:creationId xmlns:p14="http://schemas.microsoft.com/office/powerpoint/2010/main" val="37062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DB74-2A8D-4C3F-B00D-DBE33530AB33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Analyst Bootcamp (PYTHON)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2526-6430-4C9F-B714-7865A9C547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8977" y="762000"/>
            <a:ext cx="10006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Sunburst: Day → Gender → Smoker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px.sunburst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(tips, path=[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"day"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"smoker"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values=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total_bill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          title=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"Sunburst Chart: Spending Hierarchy"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639" t="37036" r="26944" b="22964"/>
          <a:stretch/>
        </p:blipFill>
        <p:spPr>
          <a:xfrm>
            <a:off x="2743200" y="2057400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04A999-24D9-4D05-A074-CA0A8D6CFFDF}" vid="{73CC2799-0CB9-4A89-BD61-8D7DA39725F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RF Section – NS015_15Jul2020</Template>
  <TotalTime>54088</TotalTime>
  <Words>472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Corbel</vt:lpstr>
      <vt:lpstr>Courier New</vt:lpstr>
      <vt:lpstr>Roboto Mono</vt:lpstr>
      <vt:lpstr>Theme2</vt:lpstr>
      <vt:lpstr>Custom Design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mmW Frequency Mixing SoC (System-on-Chip)</dc:title>
  <dc:creator>Mariya Hanif</dc:creator>
  <cp:lastModifiedBy>Moorche</cp:lastModifiedBy>
  <cp:revision>1087</cp:revision>
  <dcterms:created xsi:type="dcterms:W3CDTF">2015-07-23T12:50:10Z</dcterms:created>
  <dcterms:modified xsi:type="dcterms:W3CDTF">2025-09-02T18:49:00Z</dcterms:modified>
</cp:coreProperties>
</file>