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1" r:id="rId2"/>
    <p:sldMasterId id="2147483737" r:id="rId3"/>
  </p:sldMasterIdLst>
  <p:notesMasterIdLst>
    <p:notesMasterId r:id="rId45"/>
  </p:notesMasterIdLst>
  <p:handoutMasterIdLst>
    <p:handoutMasterId r:id="rId46"/>
  </p:handoutMasterIdLst>
  <p:sldIdLst>
    <p:sldId id="741" r:id="rId4"/>
    <p:sldId id="744" r:id="rId5"/>
    <p:sldId id="745" r:id="rId6"/>
    <p:sldId id="746" r:id="rId7"/>
    <p:sldId id="747" r:id="rId8"/>
    <p:sldId id="752" r:id="rId9"/>
    <p:sldId id="753" r:id="rId10"/>
    <p:sldId id="748" r:id="rId11"/>
    <p:sldId id="749" r:id="rId12"/>
    <p:sldId id="750" r:id="rId13"/>
    <p:sldId id="751" r:id="rId14"/>
    <p:sldId id="754" r:id="rId15"/>
    <p:sldId id="755" r:id="rId16"/>
    <p:sldId id="756" r:id="rId17"/>
    <p:sldId id="757" r:id="rId18"/>
    <p:sldId id="758" r:id="rId19"/>
    <p:sldId id="759" r:id="rId20"/>
    <p:sldId id="760" r:id="rId21"/>
    <p:sldId id="761" r:id="rId22"/>
    <p:sldId id="762" r:id="rId23"/>
    <p:sldId id="763" r:id="rId24"/>
    <p:sldId id="764" r:id="rId25"/>
    <p:sldId id="765" r:id="rId26"/>
    <p:sldId id="766" r:id="rId27"/>
    <p:sldId id="767" r:id="rId28"/>
    <p:sldId id="768" r:id="rId29"/>
    <p:sldId id="769" r:id="rId30"/>
    <p:sldId id="770" r:id="rId31"/>
    <p:sldId id="771" r:id="rId32"/>
    <p:sldId id="772" r:id="rId33"/>
    <p:sldId id="773" r:id="rId34"/>
    <p:sldId id="775" r:id="rId35"/>
    <p:sldId id="776" r:id="rId36"/>
    <p:sldId id="777" r:id="rId37"/>
    <p:sldId id="778" r:id="rId38"/>
    <p:sldId id="779" r:id="rId39"/>
    <p:sldId id="780" r:id="rId40"/>
    <p:sldId id="782" r:id="rId41"/>
    <p:sldId id="783" r:id="rId42"/>
    <p:sldId id="784" r:id="rId43"/>
    <p:sldId id="78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95990"/>
    <a:srgbClr val="003300"/>
    <a:srgbClr val="1F497D"/>
    <a:srgbClr val="FEC635"/>
    <a:srgbClr val="E7E8EB"/>
    <a:srgbClr val="CBCDD4"/>
    <a:srgbClr val="363636"/>
    <a:srgbClr val="1F6EA3"/>
    <a:srgbClr val="D7CA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6370" autoAdjust="0"/>
  </p:normalViewPr>
  <p:slideViewPr>
    <p:cSldViewPr>
      <p:cViewPr varScale="1">
        <p:scale>
          <a:sx n="88" d="100"/>
          <a:sy n="88" d="100"/>
        </p:scale>
        <p:origin x="504" y="62"/>
      </p:cViewPr>
      <p:guideLst>
        <p:guide orient="horz" pos="2160"/>
        <p:guide pos="3840"/>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C447BF-6D69-4568-ADF7-7F47B8B2EDB6}" type="datetime1">
              <a:rPr lang="en-US" smtClean="0"/>
              <a:t>9/2/2025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Data Visualization through Tableau Training</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5FDDF34-7832-42B1-8423-3F2001C5D8C2}" type="slidenum">
              <a:rPr lang="en-US" smtClean="0"/>
              <a:t>‹#›</a:t>
            </a:fld>
            <a:endParaRPr lang="en-US"/>
          </a:p>
        </p:txBody>
      </p:sp>
    </p:spTree>
    <p:extLst>
      <p:ext uri="{BB962C8B-B14F-4D97-AF65-F5344CB8AC3E}">
        <p14:creationId xmlns:p14="http://schemas.microsoft.com/office/powerpoint/2010/main" val="1806778433"/>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619154-EFA8-411B-B047-D19F56E35386}" type="datetime1">
              <a:rPr lang="en-US" smtClean="0"/>
              <a:t>9/2/2025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Data Visualization through Tableau Training</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9E037B-69A2-40BF-B2F0-6B36B8BA9949}" type="slidenum">
              <a:rPr lang="en-US" smtClean="0"/>
              <a:t>‹#›</a:t>
            </a:fld>
            <a:endParaRPr lang="en-US"/>
          </a:p>
        </p:txBody>
      </p:sp>
    </p:spTree>
    <p:extLst>
      <p:ext uri="{BB962C8B-B14F-4D97-AF65-F5344CB8AC3E}">
        <p14:creationId xmlns:p14="http://schemas.microsoft.com/office/powerpoint/2010/main" val="2179336388"/>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7b0ef00993_0_87:notes"/>
          <p:cNvSpPr>
            <a:spLocks noGrp="1" noRot="1" noChangeAspect="1"/>
          </p:cNvSpPr>
          <p:nvPr>
            <p:ph type="sldImg" idx="2"/>
          </p:nvPr>
        </p:nvSpPr>
        <p:spPr>
          <a:xfrm>
            <a:off x="3302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7b0ef00993_0_87:notes"/>
          <p:cNvSpPr txBox="1">
            <a:spLocks noGrp="1"/>
          </p:cNvSpPr>
          <p:nvPr>
            <p:ph type="body" idx="1"/>
          </p:nvPr>
        </p:nvSpPr>
        <p:spPr>
          <a:xfrm>
            <a:off x="685800" y="4415790"/>
            <a:ext cx="5486400" cy="4183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7102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eldias">
    <p:spTree>
      <p:nvGrpSpPr>
        <p:cNvPr id="1" name=""/>
        <p:cNvGrpSpPr/>
        <p:nvPr/>
      </p:nvGrpSpPr>
      <p:grpSpPr>
        <a:xfrm>
          <a:off x="0" y="0"/>
          <a:ext cx="0" cy="0"/>
          <a:chOff x="0" y="0"/>
          <a:chExt cx="0" cy="0"/>
        </a:xfrm>
      </p:grpSpPr>
      <p:grpSp>
        <p:nvGrpSpPr>
          <p:cNvPr id="10" name="Gruppe 12"/>
          <p:cNvGrpSpPr>
            <a:grpSpLocks/>
          </p:cNvGrpSpPr>
          <p:nvPr/>
        </p:nvGrpSpPr>
        <p:grpSpPr bwMode="auto">
          <a:xfrm>
            <a:off x="0" y="4908376"/>
            <a:ext cx="12192000" cy="1905000"/>
            <a:chOff x="0" y="4887901"/>
            <a:chExt cx="9144000" cy="1970099"/>
          </a:xfrm>
          <a:scene3d>
            <a:camera prst="orthographicFront">
              <a:rot lat="0" lon="0" rev="0"/>
            </a:camera>
            <a:lightRig rig="balanced" dir="t">
              <a:rot lat="0" lon="0" rev="8700000"/>
            </a:lightRig>
          </a:scene3d>
        </p:grpSpPr>
        <p:sp>
          <p:nvSpPr>
            <p:cNvPr id="11" name="Rektangel 10"/>
            <p:cNvSpPr>
              <a:spLocks noChangeArrowheads="1"/>
            </p:cNvSpPr>
            <p:nvPr/>
          </p:nvSpPr>
          <p:spPr bwMode="auto">
            <a:xfrm rot="10800000">
              <a:off x="0" y="5045509"/>
              <a:ext cx="9144000" cy="1812491"/>
            </a:xfrm>
            <a:prstGeom prst="rect">
              <a:avLst/>
            </a:prstGeom>
            <a:solidFill>
              <a:schemeClr val="bg1"/>
            </a:solidFill>
            <a:ln w="9525">
              <a:noFill/>
              <a:miter lim="800000"/>
              <a:headEnd/>
              <a:tailEnd/>
            </a:ln>
            <a:effectLst>
              <a:outerShdw blurRad="44450" dist="27940" dir="5400000" algn="ctr">
                <a:srgbClr val="000000">
                  <a:alpha val="32000"/>
                </a:srgbClr>
              </a:outerShdw>
            </a:effectLst>
            <a:sp3d>
              <a:bevelT w="190500" h="38100"/>
            </a:sp3d>
          </p:spPr>
          <p:txBody>
            <a:bodyPr anchor="ctr"/>
            <a:lstStyle/>
            <a:p>
              <a:pPr indent="-342891" algn="ctr" fontAlgn="auto">
                <a:spcBef>
                  <a:spcPts val="0"/>
                </a:spcBef>
                <a:spcAft>
                  <a:spcPts val="0"/>
                </a:spcAft>
                <a:buFont typeface="+mj-lt"/>
                <a:buAutoNum type="arabicPeriod"/>
                <a:defRPr/>
              </a:pPr>
              <a:endParaRPr lang="da-DK" sz="1600" b="1" kern="0" noProof="1">
                <a:solidFill>
                  <a:srgbClr val="FFFFFF"/>
                </a:solidFill>
                <a:latin typeface="Arial" pitchFamily="34" charset="0"/>
                <a:ea typeface="ＭＳ Ｐゴシック" pitchFamily="-97" charset="-128"/>
              </a:endParaRPr>
            </a:p>
          </p:txBody>
        </p:sp>
        <p:sp>
          <p:nvSpPr>
            <p:cNvPr id="12" name="Rektangel 11"/>
            <p:cNvSpPr>
              <a:spLocks noChangeArrowheads="1"/>
            </p:cNvSpPr>
            <p:nvPr/>
          </p:nvSpPr>
          <p:spPr bwMode="auto">
            <a:xfrm rot="10800000">
              <a:off x="0" y="4887901"/>
              <a:ext cx="9144000" cy="266702"/>
            </a:xfrm>
            <a:prstGeom prst="rect">
              <a:avLst/>
            </a:prstGeom>
            <a:gradFill rotWithShape="1">
              <a:gsLst>
                <a:gs pos="0">
                  <a:srgbClr val="002060"/>
                </a:gs>
                <a:gs pos="100000">
                  <a:srgbClr val="1F88C8"/>
                </a:gs>
              </a:gsLst>
              <a:lin ang="16200000"/>
            </a:gradFill>
            <a:ln w="9525">
              <a:noFill/>
              <a:miter lim="800000"/>
              <a:headEnd/>
              <a:tailEnd/>
            </a:ln>
            <a:effectLst>
              <a:outerShdw blurRad="44450" dist="27940" dir="5400000" algn="ctr">
                <a:srgbClr val="000000">
                  <a:alpha val="32000"/>
                </a:srgbClr>
              </a:outerShdw>
            </a:effectLst>
            <a:sp3d>
              <a:bevelT w="190500" h="38100"/>
            </a:sp3d>
          </p:spPr>
          <p:txBody>
            <a:bodyPr anchor="ctr"/>
            <a:lstStyle/>
            <a:p>
              <a:pPr indent="-342891" algn="ctr" defTabSz="914377" fontAlgn="auto">
                <a:spcBef>
                  <a:spcPts val="0"/>
                </a:spcBef>
                <a:spcAft>
                  <a:spcPts val="0"/>
                </a:spcAft>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grpSp>
      <p:sp>
        <p:nvSpPr>
          <p:cNvPr id="13" name="Title 12"/>
          <p:cNvSpPr>
            <a:spLocks noGrp="1"/>
          </p:cNvSpPr>
          <p:nvPr>
            <p:ph type="title"/>
          </p:nvPr>
        </p:nvSpPr>
        <p:spPr>
          <a:xfrm>
            <a:off x="815413" y="3429000"/>
            <a:ext cx="10972800" cy="1143000"/>
          </a:xfrm>
          <a:prstGeom prst="rect">
            <a:avLst/>
          </a:prstGeom>
        </p:spPr>
        <p:txBody>
          <a:bodyPr/>
          <a:lstStyle>
            <a:lvl1pPr>
              <a:defRPr>
                <a:solidFill>
                  <a:srgbClr val="003300"/>
                </a:solidFill>
                <a:latin typeface="Corbel" pitchFamily="34" charset="0"/>
              </a:defRPr>
            </a:lvl1pPr>
          </a:lstStyle>
          <a:p>
            <a:r>
              <a:rPr lang="en-US" dirty="0"/>
              <a:t>Click to edit Master title style</a:t>
            </a:r>
          </a:p>
        </p:txBody>
      </p:sp>
    </p:spTree>
    <p:extLst>
      <p:ext uri="{BB962C8B-B14F-4D97-AF65-F5344CB8AC3E}">
        <p14:creationId xmlns:p14="http://schemas.microsoft.com/office/powerpoint/2010/main" val="83860870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a:prstGeom prst="rect">
            <a:avLst/>
          </a:prstGeo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7"/>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7"/>
            <a:ext cx="2844800" cy="365125"/>
          </a:xfrm>
          <a:prstGeom prst="rect">
            <a:avLst/>
          </a:prstGeom>
        </p:spPr>
        <p:txBody>
          <a:bodyPr/>
          <a:lstStyle>
            <a:lvl1pPr>
              <a:defRPr>
                <a:latin typeface="Arial" pitchFamily="34" charset="0"/>
                <a:cs typeface="Arial" pitchFamily="34" charset="0"/>
              </a:defRPr>
            </a:lvl1pPr>
          </a:lstStyle>
          <a:p>
            <a:fld id="{F7332EF7-E000-48CC-B63B-9ECEC89053AF}" type="datetime1">
              <a:rPr lang="en-US" smtClean="0"/>
              <a:t>9/2/2025</a:t>
            </a:fld>
            <a:endParaRPr lang="en-US"/>
          </a:p>
        </p:txBody>
      </p:sp>
      <p:sp>
        <p:nvSpPr>
          <p:cNvPr id="6" name="Footer Placeholder 5"/>
          <p:cNvSpPr>
            <a:spLocks noGrp="1"/>
          </p:cNvSpPr>
          <p:nvPr>
            <p:ph type="ftr" sz="quarter" idx="11"/>
          </p:nvPr>
        </p:nvSpPr>
        <p:spPr>
          <a:xfrm>
            <a:off x="4165600" y="6356357"/>
            <a:ext cx="3860800" cy="365125"/>
          </a:xfrm>
          <a:prstGeom prst="rect">
            <a:avLst/>
          </a:prstGeom>
        </p:spPr>
        <p:txBody>
          <a:bodyPr/>
          <a:lstStyle>
            <a:lvl1pPr>
              <a:defRPr>
                <a:latin typeface="Arial" pitchFamily="34" charset="0"/>
                <a:cs typeface="Arial" pitchFamily="34" charset="0"/>
              </a:defRPr>
            </a:lvl1pPr>
          </a:lstStyle>
          <a:p>
            <a:r>
              <a:rPr lang="en-US" smtClean="0"/>
              <a:t>Business Analyst Bootcamp (PYTHON)</a:t>
            </a:r>
            <a:endParaRPr lang="en-US"/>
          </a:p>
        </p:txBody>
      </p:sp>
      <p:sp>
        <p:nvSpPr>
          <p:cNvPr id="7" name="Slide Number Placeholder 6"/>
          <p:cNvSpPr>
            <a:spLocks noGrp="1"/>
          </p:cNvSpPr>
          <p:nvPr>
            <p:ph type="sldNum" sz="quarter" idx="12"/>
          </p:nvPr>
        </p:nvSpPr>
        <p:spPr>
          <a:xfrm>
            <a:off x="8737600" y="6356357"/>
            <a:ext cx="2844800" cy="365125"/>
          </a:xfrm>
          <a:prstGeom prst="rect">
            <a:avLst/>
          </a:prstGeom>
        </p:spPr>
        <p:txBody>
          <a:bodyPr/>
          <a:lstStyle>
            <a:lvl1pPr>
              <a:defRPr>
                <a:latin typeface="Arial" pitchFamily="34" charset="0"/>
                <a:cs typeface="Arial" pitchFamily="34" charset="0"/>
              </a:defRPr>
            </a:lvl1pPr>
          </a:lstStyle>
          <a:p>
            <a:fld id="{7CBFF8C7-A2A9-413E-955A-A04D97F93A83}" type="slidenum">
              <a:rPr lang="en-US" smtClean="0"/>
              <a:pPr/>
              <a:t>‹#›</a:t>
            </a:fld>
            <a:endParaRPr lang="en-US"/>
          </a:p>
        </p:txBody>
      </p:sp>
    </p:spTree>
    <p:extLst>
      <p:ext uri="{BB962C8B-B14F-4D97-AF65-F5344CB8AC3E}">
        <p14:creationId xmlns:p14="http://schemas.microsoft.com/office/powerpoint/2010/main" val="1070603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endParaRPr lang="en-GB" noProof="0" dirty="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7"/>
            <a:ext cx="2844800" cy="365125"/>
          </a:xfrm>
          <a:prstGeom prst="rect">
            <a:avLst/>
          </a:prstGeom>
        </p:spPr>
        <p:txBody>
          <a:bodyPr/>
          <a:lstStyle>
            <a:lvl1pPr>
              <a:defRPr>
                <a:latin typeface="Arial" pitchFamily="34" charset="0"/>
                <a:cs typeface="Arial" pitchFamily="34" charset="0"/>
              </a:defRPr>
            </a:lvl1pPr>
          </a:lstStyle>
          <a:p>
            <a:fld id="{2FC8BED5-9B56-41A2-BAA4-86409D0969FA}" type="datetime1">
              <a:rPr lang="en-US" smtClean="0"/>
              <a:t>9/2/2025</a:t>
            </a:fld>
            <a:endParaRPr lang="en-US"/>
          </a:p>
        </p:txBody>
      </p:sp>
      <p:sp>
        <p:nvSpPr>
          <p:cNvPr id="6" name="Footer Placeholder 5"/>
          <p:cNvSpPr>
            <a:spLocks noGrp="1"/>
          </p:cNvSpPr>
          <p:nvPr>
            <p:ph type="ftr" sz="quarter" idx="11"/>
          </p:nvPr>
        </p:nvSpPr>
        <p:spPr>
          <a:xfrm>
            <a:off x="4165600" y="6356357"/>
            <a:ext cx="3860800" cy="365125"/>
          </a:xfrm>
          <a:prstGeom prst="rect">
            <a:avLst/>
          </a:prstGeom>
        </p:spPr>
        <p:txBody>
          <a:bodyPr/>
          <a:lstStyle>
            <a:lvl1pPr>
              <a:defRPr>
                <a:latin typeface="Arial" pitchFamily="34" charset="0"/>
                <a:cs typeface="Arial" pitchFamily="34" charset="0"/>
              </a:defRPr>
            </a:lvl1pPr>
          </a:lstStyle>
          <a:p>
            <a:r>
              <a:rPr lang="en-US" smtClean="0"/>
              <a:t>Business Analyst Bootcamp (PYTHON)</a:t>
            </a:r>
            <a:endParaRPr lang="en-US"/>
          </a:p>
        </p:txBody>
      </p:sp>
      <p:sp>
        <p:nvSpPr>
          <p:cNvPr id="7" name="Slide Number Placeholder 6"/>
          <p:cNvSpPr>
            <a:spLocks noGrp="1"/>
          </p:cNvSpPr>
          <p:nvPr>
            <p:ph type="sldNum" sz="quarter" idx="12"/>
          </p:nvPr>
        </p:nvSpPr>
        <p:spPr>
          <a:xfrm>
            <a:off x="8737600" y="6356357"/>
            <a:ext cx="2844800" cy="365125"/>
          </a:xfrm>
          <a:prstGeom prst="rect">
            <a:avLst/>
          </a:prstGeom>
        </p:spPr>
        <p:txBody>
          <a:bodyPr/>
          <a:lstStyle>
            <a:lvl1pPr>
              <a:defRPr>
                <a:latin typeface="Arial" pitchFamily="34" charset="0"/>
                <a:cs typeface="Arial" pitchFamily="34" charset="0"/>
              </a:defRPr>
            </a:lvl1pPr>
          </a:lstStyle>
          <a:p>
            <a:fld id="{7CBFF8C7-A2A9-413E-955A-A04D97F93A83}" type="slidenum">
              <a:rPr lang="en-US" smtClean="0"/>
              <a:pPr/>
              <a:t>‹#›</a:t>
            </a:fld>
            <a:endParaRPr lang="en-US"/>
          </a:p>
        </p:txBody>
      </p:sp>
    </p:spTree>
    <p:extLst>
      <p:ext uri="{BB962C8B-B14F-4D97-AF65-F5344CB8AC3E}">
        <p14:creationId xmlns:p14="http://schemas.microsoft.com/office/powerpoint/2010/main" val="4233775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609600" y="1600206"/>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609600" y="6356357"/>
            <a:ext cx="2844800" cy="365125"/>
          </a:xfrm>
          <a:prstGeom prst="rect">
            <a:avLst/>
          </a:prstGeom>
        </p:spPr>
        <p:txBody>
          <a:bodyPr/>
          <a:lstStyle>
            <a:lvl1pPr>
              <a:defRPr>
                <a:latin typeface="Arial" pitchFamily="34" charset="0"/>
                <a:cs typeface="Arial" pitchFamily="34" charset="0"/>
              </a:defRPr>
            </a:lvl1pPr>
          </a:lstStyle>
          <a:p>
            <a:fld id="{AC98B92B-1CE6-4F60-AF2C-2675D97AD5CC}" type="datetime1">
              <a:rPr lang="en-US" smtClean="0"/>
              <a:t>9/2/2025</a:t>
            </a:fld>
            <a:endParaRPr lang="en-US"/>
          </a:p>
        </p:txBody>
      </p:sp>
      <p:sp>
        <p:nvSpPr>
          <p:cNvPr id="5" name="Footer Placeholder 4"/>
          <p:cNvSpPr>
            <a:spLocks noGrp="1"/>
          </p:cNvSpPr>
          <p:nvPr>
            <p:ph type="ftr" sz="quarter" idx="11"/>
          </p:nvPr>
        </p:nvSpPr>
        <p:spPr>
          <a:xfrm>
            <a:off x="4165600" y="6356357"/>
            <a:ext cx="3860800" cy="365125"/>
          </a:xfrm>
          <a:prstGeom prst="rect">
            <a:avLst/>
          </a:prstGeom>
        </p:spPr>
        <p:txBody>
          <a:bodyPr/>
          <a:lstStyle>
            <a:lvl1pPr>
              <a:defRPr>
                <a:latin typeface="Arial" pitchFamily="34" charset="0"/>
                <a:cs typeface="Arial" pitchFamily="34" charset="0"/>
              </a:defRPr>
            </a:lvl1pPr>
          </a:lstStyle>
          <a:p>
            <a:r>
              <a:rPr lang="en-US" smtClean="0"/>
              <a:t>Business Analyst Bootcamp (PYTHON)</a:t>
            </a:r>
            <a:endParaRPr lang="en-US"/>
          </a:p>
        </p:txBody>
      </p:sp>
      <p:sp>
        <p:nvSpPr>
          <p:cNvPr id="6" name="Slide Number Placeholder 5"/>
          <p:cNvSpPr>
            <a:spLocks noGrp="1"/>
          </p:cNvSpPr>
          <p:nvPr>
            <p:ph type="sldNum" sz="quarter" idx="12"/>
          </p:nvPr>
        </p:nvSpPr>
        <p:spPr>
          <a:xfrm>
            <a:off x="8737600" y="6356357"/>
            <a:ext cx="2844800" cy="365125"/>
          </a:xfrm>
          <a:prstGeom prst="rect">
            <a:avLst/>
          </a:prstGeom>
        </p:spPr>
        <p:txBody>
          <a:bodyPr/>
          <a:lstStyle>
            <a:lvl1pPr>
              <a:defRPr>
                <a:latin typeface="Arial" pitchFamily="34" charset="0"/>
                <a:cs typeface="Arial" pitchFamily="34" charset="0"/>
              </a:defRPr>
            </a:lvl1pPr>
          </a:lstStyle>
          <a:p>
            <a:fld id="{7CBFF8C7-A2A9-413E-955A-A04D97F93A83}" type="slidenum">
              <a:rPr lang="en-US" smtClean="0"/>
              <a:pPr/>
              <a:t>‹#›</a:t>
            </a:fld>
            <a:endParaRPr lang="en-US"/>
          </a:p>
        </p:txBody>
      </p:sp>
    </p:spTree>
    <p:extLst>
      <p:ext uri="{BB962C8B-B14F-4D97-AF65-F5344CB8AC3E}">
        <p14:creationId xmlns:p14="http://schemas.microsoft.com/office/powerpoint/2010/main" val="2116774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743200" cy="5851525"/>
          </a:xfrm>
          <a:prstGeom prst="rect">
            <a:avLst/>
          </a:prstGeo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45"/>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609600" y="6356357"/>
            <a:ext cx="2844800" cy="365125"/>
          </a:xfrm>
          <a:prstGeom prst="rect">
            <a:avLst/>
          </a:prstGeom>
        </p:spPr>
        <p:txBody>
          <a:bodyPr/>
          <a:lstStyle>
            <a:lvl1pPr>
              <a:defRPr>
                <a:latin typeface="Arial" pitchFamily="34" charset="0"/>
                <a:cs typeface="Arial" pitchFamily="34" charset="0"/>
              </a:defRPr>
            </a:lvl1pPr>
          </a:lstStyle>
          <a:p>
            <a:fld id="{176D603D-DEED-42F2-9BA0-DEE59E82CD46}" type="datetime1">
              <a:rPr lang="en-US" smtClean="0"/>
              <a:t>9/2/2025</a:t>
            </a:fld>
            <a:endParaRPr lang="en-US"/>
          </a:p>
        </p:txBody>
      </p:sp>
      <p:sp>
        <p:nvSpPr>
          <p:cNvPr id="5" name="Footer Placeholder 4"/>
          <p:cNvSpPr>
            <a:spLocks noGrp="1"/>
          </p:cNvSpPr>
          <p:nvPr>
            <p:ph type="ftr" sz="quarter" idx="11"/>
          </p:nvPr>
        </p:nvSpPr>
        <p:spPr>
          <a:xfrm>
            <a:off x="4165600" y="6356357"/>
            <a:ext cx="3860800" cy="365125"/>
          </a:xfrm>
          <a:prstGeom prst="rect">
            <a:avLst/>
          </a:prstGeom>
        </p:spPr>
        <p:txBody>
          <a:bodyPr/>
          <a:lstStyle>
            <a:lvl1pPr>
              <a:defRPr>
                <a:latin typeface="Arial" pitchFamily="34" charset="0"/>
                <a:cs typeface="Arial" pitchFamily="34" charset="0"/>
              </a:defRPr>
            </a:lvl1pPr>
          </a:lstStyle>
          <a:p>
            <a:r>
              <a:rPr lang="en-US" smtClean="0"/>
              <a:t>Business Analyst Bootcamp (PYTHON)</a:t>
            </a:r>
            <a:endParaRPr lang="en-US"/>
          </a:p>
        </p:txBody>
      </p:sp>
      <p:sp>
        <p:nvSpPr>
          <p:cNvPr id="6" name="Slide Number Placeholder 5"/>
          <p:cNvSpPr>
            <a:spLocks noGrp="1"/>
          </p:cNvSpPr>
          <p:nvPr>
            <p:ph type="sldNum" sz="quarter" idx="12"/>
          </p:nvPr>
        </p:nvSpPr>
        <p:spPr>
          <a:xfrm>
            <a:off x="8737600" y="6356357"/>
            <a:ext cx="2844800" cy="365125"/>
          </a:xfrm>
          <a:prstGeom prst="rect">
            <a:avLst/>
          </a:prstGeom>
        </p:spPr>
        <p:txBody>
          <a:bodyPr/>
          <a:lstStyle>
            <a:lvl1pPr>
              <a:defRPr>
                <a:latin typeface="Arial" pitchFamily="34" charset="0"/>
                <a:cs typeface="Arial" pitchFamily="34" charset="0"/>
              </a:defRPr>
            </a:lvl1pPr>
          </a:lstStyle>
          <a:p>
            <a:fld id="{7CBFF8C7-A2A9-413E-955A-A04D97F93A83}" type="slidenum">
              <a:rPr lang="en-US" smtClean="0"/>
              <a:pPr/>
              <a:t>‹#›</a:t>
            </a:fld>
            <a:endParaRPr lang="en-US"/>
          </a:p>
        </p:txBody>
      </p:sp>
    </p:spTree>
    <p:extLst>
      <p:ext uri="{BB962C8B-B14F-4D97-AF65-F5344CB8AC3E}">
        <p14:creationId xmlns:p14="http://schemas.microsoft.com/office/powerpoint/2010/main" val="1885581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96520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304800" y="1798637"/>
            <a:ext cx="5689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798637"/>
            <a:ext cx="5689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285751" y="6524625"/>
            <a:ext cx="2844800" cy="196850"/>
          </a:xfrm>
          <a:prstGeom prst="rect">
            <a:avLst/>
          </a:prstGeom>
        </p:spPr>
        <p:txBody>
          <a:bodyPr/>
          <a:lstStyle>
            <a:lvl1pPr>
              <a:defRPr>
                <a:latin typeface="Arial" pitchFamily="34" charset="0"/>
                <a:cs typeface="Arial" pitchFamily="34" charset="0"/>
              </a:defRPr>
            </a:lvl1pPr>
          </a:lstStyle>
          <a:p>
            <a:fld id="{2C541B87-312D-486F-A9DE-9DB146AAE9A1}" type="datetime1">
              <a:rPr lang="en-US" smtClean="0"/>
              <a:t>9/2/2025</a:t>
            </a:fld>
            <a:endParaRPr lang="en-US"/>
          </a:p>
        </p:txBody>
      </p:sp>
      <p:sp>
        <p:nvSpPr>
          <p:cNvPr id="6" name="Footer Placeholder 5"/>
          <p:cNvSpPr>
            <a:spLocks noGrp="1"/>
          </p:cNvSpPr>
          <p:nvPr>
            <p:ph type="ftr" sz="quarter" idx="11"/>
          </p:nvPr>
        </p:nvSpPr>
        <p:spPr>
          <a:xfrm>
            <a:off x="3119972" y="6524625"/>
            <a:ext cx="5856817" cy="196850"/>
          </a:xfrm>
          <a:prstGeom prst="rect">
            <a:avLst/>
          </a:prstGeom>
        </p:spPr>
        <p:txBody>
          <a:bodyPr/>
          <a:lstStyle>
            <a:lvl1pPr>
              <a:defRPr>
                <a:latin typeface="Arial" pitchFamily="34" charset="0"/>
                <a:cs typeface="Arial" pitchFamily="34" charset="0"/>
              </a:defRPr>
            </a:lvl1pPr>
          </a:lstStyle>
          <a:p>
            <a:r>
              <a:rPr lang="en-US" smtClean="0"/>
              <a:t>Business Analyst Bootcamp (PYTHON)</a:t>
            </a:r>
            <a:endParaRPr lang="en-US"/>
          </a:p>
        </p:txBody>
      </p:sp>
      <p:sp>
        <p:nvSpPr>
          <p:cNvPr id="7" name="Slide Number Placeholder 6"/>
          <p:cNvSpPr>
            <a:spLocks noGrp="1"/>
          </p:cNvSpPr>
          <p:nvPr>
            <p:ph type="sldNum" sz="quarter" idx="12"/>
          </p:nvPr>
        </p:nvSpPr>
        <p:spPr>
          <a:xfrm>
            <a:off x="9031817" y="6524625"/>
            <a:ext cx="2844800" cy="196850"/>
          </a:xfrm>
          <a:prstGeom prst="rect">
            <a:avLst/>
          </a:prstGeom>
        </p:spPr>
        <p:txBody>
          <a:bodyPr/>
          <a:lstStyle>
            <a:lvl1pPr>
              <a:defRPr>
                <a:latin typeface="Arial" pitchFamily="34" charset="0"/>
                <a:cs typeface="Arial" pitchFamily="34" charset="0"/>
              </a:defRPr>
            </a:lvl1pPr>
          </a:lstStyle>
          <a:p>
            <a:fld id="{7CBFF8C7-A2A9-413E-955A-A04D97F93A83}" type="slidenum">
              <a:rPr lang="en-US" smtClean="0"/>
              <a:pPr/>
              <a:t>‹#›</a:t>
            </a:fld>
            <a:endParaRPr lang="en-US"/>
          </a:p>
        </p:txBody>
      </p:sp>
    </p:spTree>
    <p:extLst>
      <p:ext uri="{BB962C8B-B14F-4D97-AF65-F5344CB8AC3E}">
        <p14:creationId xmlns:p14="http://schemas.microsoft.com/office/powerpoint/2010/main" val="103696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5BFBD53-FCD0-4008-8504-36A3D8A64974}" type="datetime1">
              <a:rPr lang="en-US" smtClean="0"/>
              <a:t>9/2/2025</a:t>
            </a:fld>
            <a:endParaRPr lang="en-US"/>
          </a:p>
        </p:txBody>
      </p:sp>
      <p:sp>
        <p:nvSpPr>
          <p:cNvPr id="5" name="Footer Placeholder 4"/>
          <p:cNvSpPr>
            <a:spLocks noGrp="1"/>
          </p:cNvSpPr>
          <p:nvPr>
            <p:ph type="ftr" sz="quarter" idx="11"/>
          </p:nvPr>
        </p:nvSpPr>
        <p:spPr/>
        <p:txBody>
          <a:bodyPr/>
          <a:lstStyle/>
          <a:p>
            <a:r>
              <a:rPr lang="en-US" smtClean="0"/>
              <a:t>Business Analyst Bootcamp (PYTHON)</a:t>
            </a:r>
            <a:endParaRPr lang="en-US"/>
          </a:p>
        </p:txBody>
      </p:sp>
      <p:sp>
        <p:nvSpPr>
          <p:cNvPr id="6" name="Slide Number Placeholder 5"/>
          <p:cNvSpPr>
            <a:spLocks noGrp="1"/>
          </p:cNvSpPr>
          <p:nvPr>
            <p:ph type="sldNum" sz="quarter" idx="12"/>
          </p:nvPr>
        </p:nvSpPr>
        <p:spPr/>
        <p:txBody>
          <a:bodyPr/>
          <a:lstStyle/>
          <a:p>
            <a:fld id="{297E2526-6430-4C9F-B714-7865A9C547A1}" type="slidenum">
              <a:rPr lang="en-US" smtClean="0"/>
              <a:pPr/>
              <a:t>‹#›</a:t>
            </a:fld>
            <a:endParaRPr lang="en-US"/>
          </a:p>
        </p:txBody>
      </p:sp>
    </p:spTree>
    <p:extLst>
      <p:ext uri="{BB962C8B-B14F-4D97-AF65-F5344CB8AC3E}">
        <p14:creationId xmlns:p14="http://schemas.microsoft.com/office/powerpoint/2010/main" val="1707900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A72155-F23E-4D1B-8D37-6F92D581CF90}" type="datetime1">
              <a:rPr lang="en-US" smtClean="0"/>
              <a:t>9/2/2025</a:t>
            </a:fld>
            <a:endParaRPr lang="en-US"/>
          </a:p>
        </p:txBody>
      </p:sp>
      <p:sp>
        <p:nvSpPr>
          <p:cNvPr id="5" name="Footer Placeholder 4"/>
          <p:cNvSpPr>
            <a:spLocks noGrp="1"/>
          </p:cNvSpPr>
          <p:nvPr>
            <p:ph type="ftr" sz="quarter" idx="11"/>
          </p:nvPr>
        </p:nvSpPr>
        <p:spPr/>
        <p:txBody>
          <a:bodyPr/>
          <a:lstStyle/>
          <a:p>
            <a:r>
              <a:rPr lang="en-US" smtClean="0"/>
              <a:t>Business Analyst Bootcamp (PYTHON)</a:t>
            </a:r>
            <a:endParaRPr lang="en-US"/>
          </a:p>
        </p:txBody>
      </p:sp>
      <p:sp>
        <p:nvSpPr>
          <p:cNvPr id="6" name="Slide Number Placeholder 5"/>
          <p:cNvSpPr>
            <a:spLocks noGrp="1"/>
          </p:cNvSpPr>
          <p:nvPr>
            <p:ph type="sldNum" sz="quarter" idx="12"/>
          </p:nvPr>
        </p:nvSpPr>
        <p:spPr/>
        <p:txBody>
          <a:bodyPr/>
          <a:lstStyle/>
          <a:p>
            <a:fld id="{297E2526-6430-4C9F-B714-7865A9C547A1}" type="slidenum">
              <a:rPr lang="en-US" smtClean="0"/>
              <a:pPr/>
              <a:t>‹#›</a:t>
            </a:fld>
            <a:endParaRPr lang="en-US"/>
          </a:p>
        </p:txBody>
      </p:sp>
    </p:spTree>
    <p:extLst>
      <p:ext uri="{BB962C8B-B14F-4D97-AF65-F5344CB8AC3E}">
        <p14:creationId xmlns:p14="http://schemas.microsoft.com/office/powerpoint/2010/main" val="29492423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A34AB5-DF1D-4077-BD27-E1FEEE164651}" type="datetime1">
              <a:rPr lang="en-US" smtClean="0"/>
              <a:t>9/2/2025</a:t>
            </a:fld>
            <a:endParaRPr lang="en-US"/>
          </a:p>
        </p:txBody>
      </p:sp>
      <p:sp>
        <p:nvSpPr>
          <p:cNvPr id="5" name="Footer Placeholder 4"/>
          <p:cNvSpPr>
            <a:spLocks noGrp="1"/>
          </p:cNvSpPr>
          <p:nvPr>
            <p:ph type="ftr" sz="quarter" idx="11"/>
          </p:nvPr>
        </p:nvSpPr>
        <p:spPr/>
        <p:txBody>
          <a:bodyPr/>
          <a:lstStyle/>
          <a:p>
            <a:r>
              <a:rPr lang="en-US" smtClean="0"/>
              <a:t>Business Analyst Bootcamp (PYTHON)</a:t>
            </a:r>
            <a:endParaRPr lang="en-US"/>
          </a:p>
        </p:txBody>
      </p:sp>
      <p:sp>
        <p:nvSpPr>
          <p:cNvPr id="6" name="Slide Number Placeholder 5"/>
          <p:cNvSpPr>
            <a:spLocks noGrp="1"/>
          </p:cNvSpPr>
          <p:nvPr>
            <p:ph type="sldNum" sz="quarter" idx="12"/>
          </p:nvPr>
        </p:nvSpPr>
        <p:spPr/>
        <p:txBody>
          <a:bodyPr/>
          <a:lstStyle/>
          <a:p>
            <a:fld id="{297E2526-6430-4C9F-B714-7865A9C547A1}" type="slidenum">
              <a:rPr lang="en-US" smtClean="0"/>
              <a:pPr/>
              <a:t>‹#›</a:t>
            </a:fld>
            <a:endParaRPr lang="en-US"/>
          </a:p>
        </p:txBody>
      </p:sp>
    </p:spTree>
    <p:extLst>
      <p:ext uri="{BB962C8B-B14F-4D97-AF65-F5344CB8AC3E}">
        <p14:creationId xmlns:p14="http://schemas.microsoft.com/office/powerpoint/2010/main" val="5471549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2A3A5B-49C6-43FB-8FA2-381851DF5635}" type="datetime1">
              <a:rPr lang="en-US" smtClean="0"/>
              <a:t>9/2/2025</a:t>
            </a:fld>
            <a:endParaRPr lang="en-US"/>
          </a:p>
        </p:txBody>
      </p:sp>
      <p:sp>
        <p:nvSpPr>
          <p:cNvPr id="6" name="Footer Placeholder 5"/>
          <p:cNvSpPr>
            <a:spLocks noGrp="1"/>
          </p:cNvSpPr>
          <p:nvPr>
            <p:ph type="ftr" sz="quarter" idx="11"/>
          </p:nvPr>
        </p:nvSpPr>
        <p:spPr/>
        <p:txBody>
          <a:bodyPr/>
          <a:lstStyle/>
          <a:p>
            <a:r>
              <a:rPr lang="en-US" smtClean="0"/>
              <a:t>Business Analyst Bootcamp (PYTHON)</a:t>
            </a:r>
            <a:endParaRPr lang="en-US"/>
          </a:p>
        </p:txBody>
      </p:sp>
      <p:sp>
        <p:nvSpPr>
          <p:cNvPr id="7" name="Slide Number Placeholder 6"/>
          <p:cNvSpPr>
            <a:spLocks noGrp="1"/>
          </p:cNvSpPr>
          <p:nvPr>
            <p:ph type="sldNum" sz="quarter" idx="12"/>
          </p:nvPr>
        </p:nvSpPr>
        <p:spPr/>
        <p:txBody>
          <a:bodyPr/>
          <a:lstStyle/>
          <a:p>
            <a:fld id="{297E2526-6430-4C9F-B714-7865A9C547A1}" type="slidenum">
              <a:rPr lang="en-US" smtClean="0"/>
              <a:pPr/>
              <a:t>‹#›</a:t>
            </a:fld>
            <a:endParaRPr lang="en-US"/>
          </a:p>
        </p:txBody>
      </p:sp>
    </p:spTree>
    <p:extLst>
      <p:ext uri="{BB962C8B-B14F-4D97-AF65-F5344CB8AC3E}">
        <p14:creationId xmlns:p14="http://schemas.microsoft.com/office/powerpoint/2010/main" val="33272163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A68566-1977-494B-A8CC-AB42443EE496}" type="datetime1">
              <a:rPr lang="en-US" smtClean="0"/>
              <a:t>9/2/2025</a:t>
            </a:fld>
            <a:endParaRPr lang="en-US"/>
          </a:p>
        </p:txBody>
      </p:sp>
      <p:sp>
        <p:nvSpPr>
          <p:cNvPr id="8" name="Footer Placeholder 7"/>
          <p:cNvSpPr>
            <a:spLocks noGrp="1"/>
          </p:cNvSpPr>
          <p:nvPr>
            <p:ph type="ftr" sz="quarter" idx="11"/>
          </p:nvPr>
        </p:nvSpPr>
        <p:spPr/>
        <p:txBody>
          <a:bodyPr/>
          <a:lstStyle/>
          <a:p>
            <a:r>
              <a:rPr lang="en-US" smtClean="0"/>
              <a:t>Business Analyst Bootcamp (PYTHON)</a:t>
            </a:r>
            <a:endParaRPr lang="en-US"/>
          </a:p>
        </p:txBody>
      </p:sp>
      <p:sp>
        <p:nvSpPr>
          <p:cNvPr id="9" name="Slide Number Placeholder 8"/>
          <p:cNvSpPr>
            <a:spLocks noGrp="1"/>
          </p:cNvSpPr>
          <p:nvPr>
            <p:ph type="sldNum" sz="quarter" idx="12"/>
          </p:nvPr>
        </p:nvSpPr>
        <p:spPr/>
        <p:txBody>
          <a:bodyPr/>
          <a:lstStyle/>
          <a:p>
            <a:fld id="{297E2526-6430-4C9F-B714-7865A9C547A1}" type="slidenum">
              <a:rPr lang="en-US" smtClean="0"/>
              <a:pPr/>
              <a:t>‹#›</a:t>
            </a:fld>
            <a:endParaRPr lang="en-US"/>
          </a:p>
        </p:txBody>
      </p:sp>
    </p:spTree>
    <p:extLst>
      <p:ext uri="{BB962C8B-B14F-4D97-AF65-F5344CB8AC3E}">
        <p14:creationId xmlns:p14="http://schemas.microsoft.com/office/powerpoint/2010/main" val="1703323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609600" y="6356357"/>
            <a:ext cx="2844800" cy="365125"/>
          </a:xfrm>
          <a:prstGeom prst="rect">
            <a:avLst/>
          </a:prstGeom>
        </p:spPr>
        <p:txBody>
          <a:bodyPr/>
          <a:lstStyle>
            <a:lvl1pPr>
              <a:defRPr>
                <a:latin typeface="Arial" pitchFamily="34" charset="0"/>
                <a:cs typeface="Arial" pitchFamily="34" charset="0"/>
              </a:defRPr>
            </a:lvl1pPr>
          </a:lstStyle>
          <a:p>
            <a:fld id="{590D843D-E10D-4583-BFE9-A6C2165A8822}" type="datetime1">
              <a:rPr lang="en-US" smtClean="0"/>
              <a:t>9/2/2025</a:t>
            </a:fld>
            <a:endParaRPr lang="en-US"/>
          </a:p>
        </p:txBody>
      </p:sp>
      <p:sp>
        <p:nvSpPr>
          <p:cNvPr id="5" name="Footer Placeholder 4"/>
          <p:cNvSpPr>
            <a:spLocks noGrp="1"/>
          </p:cNvSpPr>
          <p:nvPr>
            <p:ph type="ftr" sz="quarter" idx="11"/>
          </p:nvPr>
        </p:nvSpPr>
        <p:spPr>
          <a:xfrm>
            <a:off x="4165600" y="6356357"/>
            <a:ext cx="3860800" cy="365125"/>
          </a:xfrm>
          <a:prstGeom prst="rect">
            <a:avLst/>
          </a:prstGeom>
        </p:spPr>
        <p:txBody>
          <a:bodyPr/>
          <a:lstStyle>
            <a:lvl1pPr>
              <a:defRPr>
                <a:latin typeface="Arial" pitchFamily="34" charset="0"/>
                <a:cs typeface="Arial" pitchFamily="34" charset="0"/>
              </a:defRPr>
            </a:lvl1pPr>
          </a:lstStyle>
          <a:p>
            <a:r>
              <a:rPr lang="en-US" smtClean="0"/>
              <a:t>Business Analyst Bootcamp (PYTHON)</a:t>
            </a:r>
            <a:endParaRPr lang="en-US"/>
          </a:p>
        </p:txBody>
      </p:sp>
      <p:sp>
        <p:nvSpPr>
          <p:cNvPr id="6" name="Slide Number Placeholder 5"/>
          <p:cNvSpPr>
            <a:spLocks noGrp="1"/>
          </p:cNvSpPr>
          <p:nvPr>
            <p:ph type="sldNum" sz="quarter" idx="12"/>
          </p:nvPr>
        </p:nvSpPr>
        <p:spPr>
          <a:xfrm>
            <a:off x="8737600" y="6356357"/>
            <a:ext cx="2844800" cy="365125"/>
          </a:xfrm>
          <a:prstGeom prst="rect">
            <a:avLst/>
          </a:prstGeom>
        </p:spPr>
        <p:txBody>
          <a:bodyPr/>
          <a:lstStyle>
            <a:lvl1pPr>
              <a:defRPr>
                <a:latin typeface="Arial" pitchFamily="34" charset="0"/>
                <a:cs typeface="Arial" pitchFamily="34" charset="0"/>
              </a:defRPr>
            </a:lvl1pPr>
          </a:lstStyle>
          <a:p>
            <a:fld id="{7CBFF8C7-A2A9-413E-955A-A04D97F93A83}" type="slidenum">
              <a:rPr lang="en-US" smtClean="0"/>
              <a:pPr/>
              <a:t>‹#›</a:t>
            </a:fld>
            <a:endParaRPr lang="en-US"/>
          </a:p>
        </p:txBody>
      </p:sp>
    </p:spTree>
    <p:extLst>
      <p:ext uri="{BB962C8B-B14F-4D97-AF65-F5344CB8AC3E}">
        <p14:creationId xmlns:p14="http://schemas.microsoft.com/office/powerpoint/2010/main" val="42727299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5FEB36-AFA5-40DF-97EF-C3692EAD2E27}" type="datetime1">
              <a:rPr lang="en-US" smtClean="0"/>
              <a:t>9/2/2025</a:t>
            </a:fld>
            <a:endParaRPr lang="en-US"/>
          </a:p>
        </p:txBody>
      </p:sp>
      <p:sp>
        <p:nvSpPr>
          <p:cNvPr id="4" name="Footer Placeholder 3"/>
          <p:cNvSpPr>
            <a:spLocks noGrp="1"/>
          </p:cNvSpPr>
          <p:nvPr>
            <p:ph type="ftr" sz="quarter" idx="11"/>
          </p:nvPr>
        </p:nvSpPr>
        <p:spPr/>
        <p:txBody>
          <a:bodyPr/>
          <a:lstStyle/>
          <a:p>
            <a:r>
              <a:rPr lang="en-US" smtClean="0"/>
              <a:t>Business Analyst Bootcamp (PYTHON)</a:t>
            </a:r>
            <a:endParaRPr lang="en-US"/>
          </a:p>
        </p:txBody>
      </p:sp>
      <p:sp>
        <p:nvSpPr>
          <p:cNvPr id="5" name="Slide Number Placeholder 4"/>
          <p:cNvSpPr>
            <a:spLocks noGrp="1"/>
          </p:cNvSpPr>
          <p:nvPr>
            <p:ph type="sldNum" sz="quarter" idx="12"/>
          </p:nvPr>
        </p:nvSpPr>
        <p:spPr/>
        <p:txBody>
          <a:bodyPr/>
          <a:lstStyle/>
          <a:p>
            <a:fld id="{297E2526-6430-4C9F-B714-7865A9C547A1}" type="slidenum">
              <a:rPr lang="en-US" smtClean="0"/>
              <a:pPr/>
              <a:t>‹#›</a:t>
            </a:fld>
            <a:endParaRPr lang="en-US"/>
          </a:p>
        </p:txBody>
      </p:sp>
    </p:spTree>
    <p:extLst>
      <p:ext uri="{BB962C8B-B14F-4D97-AF65-F5344CB8AC3E}">
        <p14:creationId xmlns:p14="http://schemas.microsoft.com/office/powerpoint/2010/main" val="841289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1215A0-0C3F-4AB7-A72C-9CDD460E84E0}"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a:t>
            </a:fld>
            <a:endParaRPr lang="en-US"/>
          </a:p>
        </p:txBody>
      </p:sp>
    </p:spTree>
    <p:extLst>
      <p:ext uri="{BB962C8B-B14F-4D97-AF65-F5344CB8AC3E}">
        <p14:creationId xmlns:p14="http://schemas.microsoft.com/office/powerpoint/2010/main" val="16466108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63923D-E0B8-41F1-BEE3-907466325F98}" type="datetime1">
              <a:rPr lang="en-US" smtClean="0"/>
              <a:t>9/2/2025</a:t>
            </a:fld>
            <a:endParaRPr lang="en-US"/>
          </a:p>
        </p:txBody>
      </p:sp>
      <p:sp>
        <p:nvSpPr>
          <p:cNvPr id="6" name="Footer Placeholder 5"/>
          <p:cNvSpPr>
            <a:spLocks noGrp="1"/>
          </p:cNvSpPr>
          <p:nvPr>
            <p:ph type="ftr" sz="quarter" idx="11"/>
          </p:nvPr>
        </p:nvSpPr>
        <p:spPr/>
        <p:txBody>
          <a:bodyPr/>
          <a:lstStyle/>
          <a:p>
            <a:r>
              <a:rPr lang="en-US" smtClean="0"/>
              <a:t>Business Analyst Bootcamp (PYTHON)</a:t>
            </a:r>
            <a:endParaRPr lang="en-US"/>
          </a:p>
        </p:txBody>
      </p:sp>
      <p:sp>
        <p:nvSpPr>
          <p:cNvPr id="7" name="Slide Number Placeholder 6"/>
          <p:cNvSpPr>
            <a:spLocks noGrp="1"/>
          </p:cNvSpPr>
          <p:nvPr>
            <p:ph type="sldNum" sz="quarter" idx="12"/>
          </p:nvPr>
        </p:nvSpPr>
        <p:spPr/>
        <p:txBody>
          <a:bodyPr/>
          <a:lstStyle/>
          <a:p>
            <a:fld id="{297E2526-6430-4C9F-B714-7865A9C547A1}" type="slidenum">
              <a:rPr lang="en-US" smtClean="0"/>
              <a:pPr/>
              <a:t>‹#›</a:t>
            </a:fld>
            <a:endParaRPr lang="en-US"/>
          </a:p>
        </p:txBody>
      </p:sp>
    </p:spTree>
    <p:extLst>
      <p:ext uri="{BB962C8B-B14F-4D97-AF65-F5344CB8AC3E}">
        <p14:creationId xmlns:p14="http://schemas.microsoft.com/office/powerpoint/2010/main" val="35285816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15F89A-6D38-4E95-AF79-CDA1DB796BBD}" type="datetime1">
              <a:rPr lang="en-US" smtClean="0"/>
              <a:t>9/2/2025</a:t>
            </a:fld>
            <a:endParaRPr lang="en-US"/>
          </a:p>
        </p:txBody>
      </p:sp>
      <p:sp>
        <p:nvSpPr>
          <p:cNvPr id="6" name="Footer Placeholder 5"/>
          <p:cNvSpPr>
            <a:spLocks noGrp="1"/>
          </p:cNvSpPr>
          <p:nvPr>
            <p:ph type="ftr" sz="quarter" idx="11"/>
          </p:nvPr>
        </p:nvSpPr>
        <p:spPr/>
        <p:txBody>
          <a:bodyPr/>
          <a:lstStyle/>
          <a:p>
            <a:r>
              <a:rPr lang="en-US" smtClean="0"/>
              <a:t>Business Analyst Bootcamp (PYTHON)</a:t>
            </a:r>
            <a:endParaRPr lang="en-US"/>
          </a:p>
        </p:txBody>
      </p:sp>
      <p:sp>
        <p:nvSpPr>
          <p:cNvPr id="7" name="Slide Number Placeholder 6"/>
          <p:cNvSpPr>
            <a:spLocks noGrp="1"/>
          </p:cNvSpPr>
          <p:nvPr>
            <p:ph type="sldNum" sz="quarter" idx="12"/>
          </p:nvPr>
        </p:nvSpPr>
        <p:spPr/>
        <p:txBody>
          <a:bodyPr/>
          <a:lstStyle/>
          <a:p>
            <a:fld id="{297E2526-6430-4C9F-B714-7865A9C547A1}" type="slidenum">
              <a:rPr lang="en-US" smtClean="0"/>
              <a:pPr/>
              <a:t>‹#›</a:t>
            </a:fld>
            <a:endParaRPr lang="en-US"/>
          </a:p>
        </p:txBody>
      </p:sp>
    </p:spTree>
    <p:extLst>
      <p:ext uri="{BB962C8B-B14F-4D97-AF65-F5344CB8AC3E}">
        <p14:creationId xmlns:p14="http://schemas.microsoft.com/office/powerpoint/2010/main" val="13871194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F6447D-72E0-485C-82C8-0CEC7BB28D2A}" type="datetime1">
              <a:rPr lang="en-US" smtClean="0"/>
              <a:t>9/2/2025</a:t>
            </a:fld>
            <a:endParaRPr lang="en-US"/>
          </a:p>
        </p:txBody>
      </p:sp>
      <p:sp>
        <p:nvSpPr>
          <p:cNvPr id="5" name="Footer Placeholder 4"/>
          <p:cNvSpPr>
            <a:spLocks noGrp="1"/>
          </p:cNvSpPr>
          <p:nvPr>
            <p:ph type="ftr" sz="quarter" idx="11"/>
          </p:nvPr>
        </p:nvSpPr>
        <p:spPr/>
        <p:txBody>
          <a:bodyPr/>
          <a:lstStyle/>
          <a:p>
            <a:r>
              <a:rPr lang="en-US" smtClean="0"/>
              <a:t>Business Analyst Bootcamp (PYTHON)</a:t>
            </a:r>
            <a:endParaRPr lang="en-US"/>
          </a:p>
        </p:txBody>
      </p:sp>
      <p:sp>
        <p:nvSpPr>
          <p:cNvPr id="6" name="Slide Number Placeholder 5"/>
          <p:cNvSpPr>
            <a:spLocks noGrp="1"/>
          </p:cNvSpPr>
          <p:nvPr>
            <p:ph type="sldNum" sz="quarter" idx="12"/>
          </p:nvPr>
        </p:nvSpPr>
        <p:spPr/>
        <p:txBody>
          <a:bodyPr/>
          <a:lstStyle/>
          <a:p>
            <a:fld id="{297E2526-6430-4C9F-B714-7865A9C547A1}" type="slidenum">
              <a:rPr lang="en-US" smtClean="0"/>
              <a:pPr/>
              <a:t>‹#›</a:t>
            </a:fld>
            <a:endParaRPr lang="en-US"/>
          </a:p>
        </p:txBody>
      </p:sp>
    </p:spTree>
    <p:extLst>
      <p:ext uri="{BB962C8B-B14F-4D97-AF65-F5344CB8AC3E}">
        <p14:creationId xmlns:p14="http://schemas.microsoft.com/office/powerpoint/2010/main" val="38762558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5"/>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393C53-8FA2-40B0-BF6A-B6BBF8B2A2C9}" type="datetime1">
              <a:rPr lang="en-US" smtClean="0"/>
              <a:t>9/2/2025</a:t>
            </a:fld>
            <a:endParaRPr lang="en-US"/>
          </a:p>
        </p:txBody>
      </p:sp>
      <p:sp>
        <p:nvSpPr>
          <p:cNvPr id="5" name="Footer Placeholder 4"/>
          <p:cNvSpPr>
            <a:spLocks noGrp="1"/>
          </p:cNvSpPr>
          <p:nvPr>
            <p:ph type="ftr" sz="quarter" idx="11"/>
          </p:nvPr>
        </p:nvSpPr>
        <p:spPr/>
        <p:txBody>
          <a:bodyPr/>
          <a:lstStyle/>
          <a:p>
            <a:r>
              <a:rPr lang="en-US" smtClean="0"/>
              <a:t>Business Analyst Bootcamp (PYTHON)</a:t>
            </a:r>
            <a:endParaRPr lang="en-US"/>
          </a:p>
        </p:txBody>
      </p:sp>
      <p:sp>
        <p:nvSpPr>
          <p:cNvPr id="6" name="Slide Number Placeholder 5"/>
          <p:cNvSpPr>
            <a:spLocks noGrp="1"/>
          </p:cNvSpPr>
          <p:nvPr>
            <p:ph type="sldNum" sz="quarter" idx="12"/>
          </p:nvPr>
        </p:nvSpPr>
        <p:spPr/>
        <p:txBody>
          <a:bodyPr/>
          <a:lstStyle/>
          <a:p>
            <a:fld id="{297E2526-6430-4C9F-B714-7865A9C547A1}" type="slidenum">
              <a:rPr lang="en-US" smtClean="0"/>
              <a:pPr/>
              <a:t>‹#›</a:t>
            </a:fld>
            <a:endParaRPr lang="en-US"/>
          </a:p>
        </p:txBody>
      </p:sp>
    </p:spTree>
    <p:extLst>
      <p:ext uri="{BB962C8B-B14F-4D97-AF65-F5344CB8AC3E}">
        <p14:creationId xmlns:p14="http://schemas.microsoft.com/office/powerpoint/2010/main" val="19551076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Titeldias">
    <p:spTree>
      <p:nvGrpSpPr>
        <p:cNvPr id="1" name=""/>
        <p:cNvGrpSpPr/>
        <p:nvPr/>
      </p:nvGrpSpPr>
      <p:grpSpPr>
        <a:xfrm>
          <a:off x="0" y="0"/>
          <a:ext cx="0" cy="0"/>
          <a:chOff x="0" y="0"/>
          <a:chExt cx="0" cy="0"/>
        </a:xfrm>
      </p:grpSpPr>
      <p:sp>
        <p:nvSpPr>
          <p:cNvPr id="13" name="Title 12"/>
          <p:cNvSpPr>
            <a:spLocks noGrp="1"/>
          </p:cNvSpPr>
          <p:nvPr>
            <p:ph type="title"/>
          </p:nvPr>
        </p:nvSpPr>
        <p:spPr>
          <a:xfrm>
            <a:off x="815413" y="3429000"/>
            <a:ext cx="10972800" cy="1143000"/>
          </a:xfrm>
          <a:prstGeom prst="rect">
            <a:avLst/>
          </a:prstGeom>
        </p:spPr>
        <p:txBody>
          <a:bodyPr/>
          <a:lstStyle>
            <a:lvl1pPr>
              <a:defRPr>
                <a:solidFill>
                  <a:srgbClr val="003300"/>
                </a:solidFill>
                <a:latin typeface="Corbel" pitchFamily="34" charset="0"/>
              </a:defRPr>
            </a:lvl1pPr>
          </a:lstStyle>
          <a:p>
            <a:r>
              <a:rPr lang="en-US" dirty="0"/>
              <a:t>Click to edit Master title style</a:t>
            </a:r>
          </a:p>
        </p:txBody>
      </p:sp>
    </p:spTree>
    <p:extLst>
      <p:ext uri="{BB962C8B-B14F-4D97-AF65-F5344CB8AC3E}">
        <p14:creationId xmlns:p14="http://schemas.microsoft.com/office/powerpoint/2010/main" val="406190691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BF2F52-AB1E-4D8E-89A1-9E6DA8A786BC}" type="datetime1">
              <a:rPr lang="en-US" smtClean="0"/>
              <a:t>9/2/2025</a:t>
            </a:fld>
            <a:endParaRPr lang="en-US"/>
          </a:p>
        </p:txBody>
      </p:sp>
      <p:sp>
        <p:nvSpPr>
          <p:cNvPr id="5" name="Footer Placeholder 4"/>
          <p:cNvSpPr>
            <a:spLocks noGrp="1"/>
          </p:cNvSpPr>
          <p:nvPr>
            <p:ph type="ftr" sz="quarter" idx="11"/>
          </p:nvPr>
        </p:nvSpPr>
        <p:spPr/>
        <p:txBody>
          <a:bodyPr/>
          <a:lstStyle/>
          <a:p>
            <a:r>
              <a:rPr lang="en-US" smtClean="0"/>
              <a:t>Business Analyst Bootcamp (PYTHON)</a:t>
            </a:r>
            <a:endParaRPr lang="en-US"/>
          </a:p>
        </p:txBody>
      </p:sp>
      <p:sp>
        <p:nvSpPr>
          <p:cNvPr id="6" name="Slide Number Placeholder 5"/>
          <p:cNvSpPr>
            <a:spLocks noGrp="1"/>
          </p:cNvSpPr>
          <p:nvPr>
            <p:ph type="sldNum" sz="quarter" idx="12"/>
          </p:nvPr>
        </p:nvSpPr>
        <p:spPr/>
        <p:txBody>
          <a:bodyPr/>
          <a:lstStyle/>
          <a:p>
            <a:fld id="{297E2526-6430-4C9F-B714-7865A9C547A1}"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1470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EB3730-F906-474C-87CE-4AAEFB1C8A2A}" type="datetime1">
              <a:rPr lang="en-US" smtClean="0"/>
              <a:t>9/2/2025</a:t>
            </a:fld>
            <a:endParaRPr lang="en-US"/>
          </a:p>
        </p:txBody>
      </p:sp>
      <p:sp>
        <p:nvSpPr>
          <p:cNvPr id="5" name="Footer Placeholder 4"/>
          <p:cNvSpPr>
            <a:spLocks noGrp="1"/>
          </p:cNvSpPr>
          <p:nvPr>
            <p:ph type="ftr" sz="quarter" idx="11"/>
          </p:nvPr>
        </p:nvSpPr>
        <p:spPr/>
        <p:txBody>
          <a:bodyPr/>
          <a:lstStyle/>
          <a:p>
            <a:r>
              <a:rPr lang="en-US" smtClean="0"/>
              <a:t>Business Analyst Bootcamp (PYTHON)</a:t>
            </a:r>
            <a:endParaRPr lang="en-US"/>
          </a:p>
        </p:txBody>
      </p:sp>
      <p:sp>
        <p:nvSpPr>
          <p:cNvPr id="6" name="Slide Number Placeholder 5"/>
          <p:cNvSpPr>
            <a:spLocks noGrp="1"/>
          </p:cNvSpPr>
          <p:nvPr>
            <p:ph type="sldNum" sz="quarter" idx="12"/>
          </p:nvPr>
        </p:nvSpPr>
        <p:spPr/>
        <p:txBody>
          <a:bodyPr/>
          <a:lstStyle/>
          <a:p>
            <a:fld id="{297E2526-6430-4C9F-B714-7865A9C547A1}" type="slidenum">
              <a:rPr lang="en-US" smtClean="0"/>
              <a:pPr/>
              <a:t>‹#›</a:t>
            </a:fld>
            <a:endParaRPr lang="en-US"/>
          </a:p>
        </p:txBody>
      </p:sp>
    </p:spTree>
    <p:extLst>
      <p:ext uri="{BB962C8B-B14F-4D97-AF65-F5344CB8AC3E}">
        <p14:creationId xmlns:p14="http://schemas.microsoft.com/office/powerpoint/2010/main" val="2621724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DA0476-EC94-4119-BC98-2993A72EA519}" type="datetime1">
              <a:rPr lang="en-US" smtClean="0"/>
              <a:t>9/2/2025</a:t>
            </a:fld>
            <a:endParaRPr lang="en-US"/>
          </a:p>
        </p:txBody>
      </p:sp>
      <p:sp>
        <p:nvSpPr>
          <p:cNvPr id="5" name="Footer Placeholder 4"/>
          <p:cNvSpPr>
            <a:spLocks noGrp="1"/>
          </p:cNvSpPr>
          <p:nvPr>
            <p:ph type="ftr" sz="quarter" idx="11"/>
          </p:nvPr>
        </p:nvSpPr>
        <p:spPr/>
        <p:txBody>
          <a:bodyPr/>
          <a:lstStyle/>
          <a:p>
            <a:r>
              <a:rPr lang="en-US" smtClean="0"/>
              <a:t>Business Analyst Bootcamp (PYTHON)</a:t>
            </a:r>
            <a:endParaRPr lang="en-US"/>
          </a:p>
        </p:txBody>
      </p:sp>
      <p:sp>
        <p:nvSpPr>
          <p:cNvPr id="6" name="Slide Number Placeholder 5"/>
          <p:cNvSpPr>
            <a:spLocks noGrp="1"/>
          </p:cNvSpPr>
          <p:nvPr>
            <p:ph type="sldNum" sz="quarter" idx="12"/>
          </p:nvPr>
        </p:nvSpPr>
        <p:spPr/>
        <p:txBody>
          <a:bodyPr/>
          <a:lstStyle/>
          <a:p>
            <a:fld id="{297E2526-6430-4C9F-B714-7865A9C547A1}"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42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grpSp>
        <p:nvGrpSpPr>
          <p:cNvPr id="4" name="Gruppe 12"/>
          <p:cNvGrpSpPr>
            <a:grpSpLocks/>
          </p:cNvGrpSpPr>
          <p:nvPr userDrawn="1"/>
        </p:nvGrpSpPr>
        <p:grpSpPr bwMode="auto">
          <a:xfrm>
            <a:off x="0" y="0"/>
            <a:ext cx="12192000" cy="1447800"/>
            <a:chOff x="0" y="0"/>
            <a:chExt cx="9144000" cy="1970099"/>
          </a:xfrm>
        </p:grpSpPr>
        <p:sp>
          <p:nvSpPr>
            <p:cNvPr id="5" name="Rektangel 2"/>
            <p:cNvSpPr>
              <a:spLocks noChangeArrowheads="1"/>
            </p:cNvSpPr>
            <p:nvPr/>
          </p:nvSpPr>
          <p:spPr bwMode="auto">
            <a:xfrm>
              <a:off x="0" y="0"/>
              <a:ext cx="9144000" cy="1970099"/>
            </a:xfrm>
            <a:prstGeom prst="rect">
              <a:avLst/>
            </a:prstGeom>
            <a:solidFill>
              <a:schemeClr val="bg1">
                <a:lumMod val="85000"/>
                <a:alpha val="16000"/>
              </a:schemeClr>
            </a:solidFill>
            <a:ln w="9525">
              <a:noFill/>
              <a:miter lim="800000"/>
              <a:headEnd/>
              <a:tailEnd/>
            </a:ln>
            <a:effectLst/>
            <a:scene3d>
              <a:camera prst="orthographicFront">
                <a:rot lat="0" lon="0" rev="0"/>
              </a:camera>
              <a:lightRig rig="contrasting" dir="t">
                <a:rot lat="0" lon="0" rev="7800000"/>
              </a:lightRig>
            </a:scene3d>
            <a:sp3d>
              <a:bevelT w="139700" h="139700"/>
            </a:sp3d>
          </p:spPr>
          <p:txBody>
            <a:bodyPr anchor="ctr"/>
            <a:lstStyle/>
            <a:p>
              <a:pPr indent="-342891" algn="ctr">
                <a:buFont typeface="+mj-lt"/>
                <a:buAutoNum type="arabicPeriod"/>
                <a:defRPr/>
              </a:pPr>
              <a:endParaRPr lang="da-DK" sz="1600" b="1" kern="0" noProof="1">
                <a:solidFill>
                  <a:srgbClr val="FFFFFF"/>
                </a:solidFill>
                <a:latin typeface="Arial" pitchFamily="34" charset="0"/>
                <a:ea typeface="ＭＳ Ｐゴシック" pitchFamily="-97" charset="-128"/>
                <a:cs typeface="Arial" pitchFamily="34" charset="0"/>
              </a:endParaRPr>
            </a:p>
          </p:txBody>
        </p:sp>
        <p:sp>
          <p:nvSpPr>
            <p:cNvPr id="6" name="Rektangel 3"/>
            <p:cNvSpPr>
              <a:spLocks noChangeArrowheads="1"/>
            </p:cNvSpPr>
            <p:nvPr/>
          </p:nvSpPr>
          <p:spPr bwMode="auto">
            <a:xfrm>
              <a:off x="0" y="1555343"/>
              <a:ext cx="9144000" cy="311067"/>
            </a:xfrm>
            <a:prstGeom prst="rect">
              <a:avLst/>
            </a:prstGeom>
            <a:solidFill>
              <a:srgbClr val="095990"/>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anchor="ctr"/>
            <a:lstStyle/>
            <a:p>
              <a:pPr indent="-342891" algn="ctr">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grpSp>
      <p:sp>
        <p:nvSpPr>
          <p:cNvPr id="7" name="Pladsholder til dato 3"/>
          <p:cNvSpPr txBox="1">
            <a:spLocks/>
          </p:cNvSpPr>
          <p:nvPr/>
        </p:nvSpPr>
        <p:spPr>
          <a:xfrm>
            <a:off x="0" y="1085750"/>
            <a:ext cx="12192000" cy="285850"/>
          </a:xfrm>
          <a:prstGeom prst="rect">
            <a:avLst/>
          </a:prstGeom>
        </p:spPr>
        <p:txBody>
          <a:bodyPr/>
          <a:lstStyle>
            <a:lvl1pPr algn="ctr">
              <a:defRPr>
                <a:solidFill>
                  <a:srgbClr val="000000"/>
                </a:solidFill>
                <a:latin typeface="Arial" charset="0"/>
                <a:ea typeface="ＭＳ Ｐゴシック" pitchFamily="-97" charset="-128"/>
              </a:defRPr>
            </a:lvl1pPr>
          </a:lstStyle>
          <a:p>
            <a:pPr fontAlgn="base">
              <a:spcBef>
                <a:spcPct val="0"/>
              </a:spcBef>
              <a:spcAft>
                <a:spcPct val="0"/>
              </a:spcAft>
              <a:defRPr/>
            </a:pPr>
            <a:endParaRPr lang="da-DK" sz="1200" b="1" kern="1300" cap="small" spc="160" dirty="0">
              <a:ln w="1905">
                <a:solidFill>
                  <a:prstClr val="white"/>
                </a:solidFill>
              </a:ln>
              <a:solidFill>
                <a:prstClr val="white"/>
              </a:solidFill>
              <a:effectLst>
                <a:innerShdw blurRad="69850" dist="43180" dir="5400000">
                  <a:srgbClr val="000000">
                    <a:alpha val="65000"/>
                  </a:srgbClr>
                </a:innerShdw>
              </a:effectLst>
              <a:latin typeface="Calibri"/>
              <a:cs typeface="Arial" pitchFamily="34" charset="0"/>
            </a:endParaRPr>
          </a:p>
        </p:txBody>
      </p:sp>
      <p:sp>
        <p:nvSpPr>
          <p:cNvPr id="2" name="Title 1"/>
          <p:cNvSpPr>
            <a:spLocks noGrp="1"/>
          </p:cNvSpPr>
          <p:nvPr>
            <p:ph type="title"/>
          </p:nvPr>
        </p:nvSpPr>
        <p:spPr>
          <a:xfrm>
            <a:off x="1828800" y="304800"/>
            <a:ext cx="9753600" cy="838200"/>
          </a:xfrm>
          <a:prstGeom prst="rect">
            <a:avLst/>
          </a:prstGeom>
        </p:spPr>
        <p:txBody>
          <a:bodyPr/>
          <a:lstStyle>
            <a:lvl1pPr marL="0" algn="l" defTabSz="914377" rtl="0" eaLnBrk="1" latinLnBrk="0" hangingPunct="1">
              <a:defRPr lang="en-GB" sz="3600" b="1" kern="1200" spc="200" dirty="0">
                <a:solidFill>
                  <a:srgbClr val="003300"/>
                </a:solidFill>
                <a:effectLst>
                  <a:reflection blurRad="6350" stA="55000" endA="300" endPos="45500" dir="5400000" sy="-100000" algn="bl" rotWithShape="0"/>
                </a:effectLst>
                <a:latin typeface="Corbel"/>
                <a:ea typeface="+mj-ea"/>
                <a:cs typeface="+mj-cs"/>
              </a:defRPr>
            </a:lvl1pPr>
          </a:lstStyle>
          <a:p>
            <a:r>
              <a:rPr lang="en-US" dirty="0"/>
              <a:t>Click to edit Master title style</a:t>
            </a:r>
            <a:endParaRPr lang="en-GB" dirty="0"/>
          </a:p>
        </p:txBody>
      </p:sp>
      <p:sp>
        <p:nvSpPr>
          <p:cNvPr id="3" name="Content Placeholder 2"/>
          <p:cNvSpPr>
            <a:spLocks noGrp="1"/>
          </p:cNvSpPr>
          <p:nvPr>
            <p:ph idx="1"/>
          </p:nvPr>
        </p:nvSpPr>
        <p:spPr>
          <a:xfrm>
            <a:off x="1117600" y="1524000"/>
            <a:ext cx="10513568" cy="4724400"/>
          </a:xfrm>
          <a:prstGeom prst="rect">
            <a:avLst/>
          </a:prstGeom>
        </p:spPr>
        <p:txBody>
          <a:bodyPr>
            <a:scene3d>
              <a:camera prst="orthographicFront"/>
              <a:lightRig rig="balanced" dir="t">
                <a:rot lat="0" lon="0" rev="2100000"/>
              </a:lightRig>
            </a:scene3d>
            <a:sp3d extrusionH="57150" prstMaterial="metal">
              <a:bevelT w="38100" h="25400"/>
              <a:contourClr>
                <a:schemeClr val="bg2"/>
              </a:contourClr>
            </a:sp3d>
          </a:bodyPr>
          <a:lstStyle>
            <a:lvl1pPr marL="539737" indent="-539737">
              <a:buClr>
                <a:srgbClr val="C00000"/>
              </a:buClr>
              <a:buSzPct val="90000"/>
              <a:buFont typeface="Arial" pitchFamily="34" charset="0"/>
              <a:buChar char="▐"/>
              <a:defRPr sz="2800" b="1" cap="none" spc="0">
                <a:ln w="50800"/>
                <a:solidFill>
                  <a:sysClr val="windowText" lastClr="000000"/>
                </a:solidFill>
                <a:effectLst/>
              </a:defRPr>
            </a:lvl1pPr>
            <a:lvl2pPr marL="895328" indent="-438140">
              <a:lnSpc>
                <a:spcPct val="100000"/>
              </a:lnSpc>
              <a:buClr>
                <a:schemeClr val="accent4">
                  <a:lumMod val="75000"/>
                </a:schemeClr>
              </a:buClr>
              <a:buSzPct val="90000"/>
              <a:buFont typeface="Arial" pitchFamily="34" charset="0"/>
              <a:buChar char="▐"/>
              <a:tabLst/>
              <a:defRPr sz="2400" b="1" cap="none" spc="0">
                <a:ln w="50800"/>
                <a:solidFill>
                  <a:sysClr val="windowText" lastClr="000000"/>
                </a:solidFill>
                <a:effectLst/>
              </a:defRPr>
            </a:lvl2pPr>
            <a:lvl3pPr marL="1250919" indent="-336542">
              <a:lnSpc>
                <a:spcPct val="100000"/>
              </a:lnSpc>
              <a:buClr>
                <a:schemeClr val="accent6">
                  <a:lumMod val="75000"/>
                </a:schemeClr>
              </a:buClr>
              <a:buSzPct val="90000"/>
              <a:buFont typeface="Arial" pitchFamily="34" charset="0"/>
              <a:buChar char="▐"/>
              <a:defRPr sz="2000" b="1" cap="none" spc="0">
                <a:ln w="50800"/>
                <a:solidFill>
                  <a:sysClr val="windowText" lastClr="000000"/>
                </a:solidFill>
                <a:effectLst/>
              </a:defRPr>
            </a:lvl3pPr>
            <a:lvl4pPr marL="1790655" indent="-419090">
              <a:lnSpc>
                <a:spcPct val="100000"/>
              </a:lnSpc>
              <a:buClr>
                <a:srgbClr val="C00000"/>
              </a:buClr>
              <a:buSzPct val="90000"/>
              <a:buFont typeface="Arial" pitchFamily="34" charset="0"/>
              <a:buChar char="▐"/>
              <a:defRPr sz="1800" b="1" cap="none" spc="0">
                <a:ln w="50800"/>
                <a:solidFill>
                  <a:sysClr val="windowText" lastClr="000000"/>
                </a:solidFill>
                <a:effectLst/>
              </a:defRPr>
            </a:lvl4pPr>
            <a:lvl5pPr marL="2243083" indent="-414328">
              <a:lnSpc>
                <a:spcPct val="100000"/>
              </a:lnSpc>
              <a:buClr>
                <a:srgbClr val="C00000"/>
              </a:buClr>
              <a:buSzPct val="90000"/>
              <a:buFont typeface="Arial" pitchFamily="34" charset="0"/>
              <a:buChar char="▐"/>
              <a:defRPr sz="1800" b="1" cap="none" spc="0">
                <a:ln w="50800"/>
                <a:solidFill>
                  <a:sysClr val="windowText" lastClr="000000"/>
                </a:solidFill>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Pladsholder til dato 3"/>
          <p:cNvSpPr>
            <a:spLocks noGrp="1"/>
          </p:cNvSpPr>
          <p:nvPr>
            <p:ph type="dt" sz="half" idx="10"/>
          </p:nvPr>
        </p:nvSpPr>
        <p:spPr>
          <a:xfrm>
            <a:off x="11328400" y="1128720"/>
            <a:ext cx="863600" cy="200025"/>
          </a:xfrm>
          <a:prstGeom prst="rect">
            <a:avLst/>
          </a:prstGeom>
        </p:spPr>
        <p:txBody>
          <a:bodyPr vert="horz" wrap="square" lIns="91440" tIns="45720" rIns="91440" bIns="45720" numCol="1" anchor="t" anchorCtr="0" compatLnSpc="1">
            <a:prstTxWarp prst="textNoShape">
              <a:avLst/>
            </a:prstTxWarp>
            <a:scene3d>
              <a:camera prst="orthographicFront"/>
              <a:lightRig rig="threePt" dir="t"/>
            </a:scene3d>
            <a:sp3d extrusionH="57150">
              <a:bevelT w="38100" h="38100"/>
            </a:sp3d>
          </a:bodyPr>
          <a:lstStyle>
            <a:lvl1pPr algn="r">
              <a:defRPr kumimoji="0" lang="en-US" sz="1200" b="1" i="0" u="none" strike="noStrike" kern="1200" cap="small" spc="200" normalizeH="1" baseline="0" noProof="0" smtClean="0">
                <a:ln>
                  <a:noFill/>
                </a:ln>
                <a:solidFill>
                  <a:schemeClr val="bg1"/>
                </a:solidFill>
                <a:effectLst>
                  <a:outerShdw blurRad="38100" dist="38100" dir="2700000" algn="tl">
                    <a:srgbClr val="000000">
                      <a:alpha val="43137"/>
                    </a:srgbClr>
                  </a:outerShdw>
                </a:effectLst>
                <a:uLnTx/>
                <a:uFillTx/>
                <a:latin typeface="+mj-lt"/>
                <a:ea typeface="ＭＳ Ｐゴシック" pitchFamily="-97" charset="-128"/>
                <a:cs typeface="Arial" pitchFamily="34" charset="0"/>
              </a:defRPr>
            </a:lvl1pPr>
          </a:lstStyle>
          <a:p>
            <a:fld id="{BBFE4381-2200-4F2A-90C9-5F6DF966B20A}" type="datetime1">
              <a:rPr lang="en-US" smtClean="0"/>
              <a:t>9/2/2025</a:t>
            </a:fld>
            <a:endParaRPr lang="en-US"/>
          </a:p>
        </p:txBody>
      </p:sp>
      <p:sp>
        <p:nvSpPr>
          <p:cNvPr id="12" name="TextBox 11"/>
          <p:cNvSpPr txBox="1"/>
          <p:nvPr userDrawn="1"/>
        </p:nvSpPr>
        <p:spPr>
          <a:xfrm>
            <a:off x="11328400" y="6550226"/>
            <a:ext cx="990600" cy="276999"/>
          </a:xfrm>
          <a:prstGeom prst="rect">
            <a:avLst/>
          </a:prstGeom>
          <a:noFill/>
        </p:spPr>
        <p:txBody>
          <a:bodyPr wrap="square" rtlCol="0">
            <a:spAutoFit/>
          </a:bodyPr>
          <a:lstStyle/>
          <a:p>
            <a:r>
              <a:rPr lang="en-US" sz="1200" b="1" kern="1200" cap="none" spc="0" dirty="0">
                <a:ln w="50800"/>
                <a:solidFill>
                  <a:srgbClr val="3F689B"/>
                </a:solidFill>
                <a:effectLst/>
                <a:latin typeface="+mn-lt"/>
                <a:ea typeface="+mn-ea"/>
                <a:cs typeface="+mn-cs"/>
              </a:rPr>
              <a:t>Slide </a:t>
            </a:r>
            <a:fld id="{5AB28D9A-3859-4E79-8927-E50808334254}" type="slidenum">
              <a:rPr lang="en-US" sz="1200" b="1" kern="1200" cap="none" spc="0" smtClean="0">
                <a:ln w="50800"/>
                <a:solidFill>
                  <a:srgbClr val="3F689B"/>
                </a:solidFill>
                <a:effectLst/>
                <a:latin typeface="+mn-lt"/>
                <a:ea typeface="+mn-ea"/>
                <a:cs typeface="+mn-cs"/>
              </a:rPr>
              <a:t>‹#›</a:t>
            </a:fld>
            <a:endParaRPr lang="en-US" sz="1200" b="1" kern="1200" cap="none" spc="0" dirty="0">
              <a:ln w="50800"/>
              <a:solidFill>
                <a:srgbClr val="3F689B"/>
              </a:solidFill>
              <a:effectLst/>
              <a:latin typeface="+mn-lt"/>
              <a:ea typeface="+mn-ea"/>
              <a:cs typeface="+mn-cs"/>
            </a:endParaRPr>
          </a:p>
        </p:txBody>
      </p:sp>
      <p:sp>
        <p:nvSpPr>
          <p:cNvPr id="14" name="Rektangel 3"/>
          <p:cNvSpPr>
            <a:spLocks noChangeArrowheads="1"/>
          </p:cNvSpPr>
          <p:nvPr userDrawn="1"/>
        </p:nvSpPr>
        <p:spPr bwMode="auto">
          <a:xfrm>
            <a:off x="0" y="6507368"/>
            <a:ext cx="12192000" cy="45835"/>
          </a:xfrm>
          <a:prstGeom prst="rect">
            <a:avLst/>
          </a:prstGeom>
          <a:solidFill>
            <a:srgbClr val="1F6EA3"/>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anchor="ctr"/>
          <a:lstStyle/>
          <a:p>
            <a:pPr indent="-342891" algn="ctr">
              <a:buFont typeface="+mj-lt"/>
              <a:buAutoNum type="arabicPeriod"/>
              <a:defRPr/>
            </a:pPr>
            <a:endParaRPr lang="da-DK" sz="1400" b="1" kern="0" noProof="1">
              <a:solidFill>
                <a:sysClr val="window" lastClr="FFFFFF"/>
              </a:solidFill>
              <a:latin typeface="Arial" pitchFamily="34" charset="0"/>
              <a:ea typeface="ＭＳ Ｐゴシック" pitchFamily="-97" charset="-128"/>
            </a:endParaRPr>
          </a:p>
        </p:txBody>
      </p:sp>
      <p:sp>
        <p:nvSpPr>
          <p:cNvPr id="16" name="TextBox 15"/>
          <p:cNvSpPr txBox="1"/>
          <p:nvPr userDrawn="1"/>
        </p:nvSpPr>
        <p:spPr>
          <a:xfrm>
            <a:off x="-228598" y="6550226"/>
            <a:ext cx="1943100" cy="276999"/>
          </a:xfrm>
          <a:prstGeom prst="rect">
            <a:avLst/>
          </a:prstGeom>
          <a:noFill/>
        </p:spPr>
        <p:txBody>
          <a:bodyPr wrap="square" rtlCol="0">
            <a:spAutoFit/>
          </a:bodyPr>
          <a:lstStyle/>
          <a:p>
            <a:pPr algn="ctr"/>
            <a:r>
              <a:rPr lang="en-US" sz="1200" b="1" kern="1200" cap="none" spc="0" dirty="0" smtClean="0">
                <a:ln w="50800"/>
                <a:solidFill>
                  <a:srgbClr val="3F689B"/>
                </a:solidFill>
                <a:effectLst/>
                <a:latin typeface="+mn-lt"/>
                <a:ea typeface="+mn-ea"/>
                <a:cs typeface="+mn-cs"/>
              </a:rPr>
              <a:t>6/1/2025</a:t>
            </a:r>
            <a:endParaRPr lang="en-US" sz="1200" b="1" kern="1200" cap="none" spc="0" dirty="0">
              <a:ln w="50800"/>
              <a:solidFill>
                <a:srgbClr val="3F689B"/>
              </a:solidFill>
              <a:effectLst/>
              <a:latin typeface="+mn-lt"/>
              <a:ea typeface="+mn-ea"/>
              <a:cs typeface="+mn-cs"/>
            </a:endParaRPr>
          </a:p>
        </p:txBody>
      </p:sp>
      <p:pic>
        <p:nvPicPr>
          <p:cNvPr id="2050" name="Picture 2" descr="National University of Computer and Emerging Sciences ..."/>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74324"/>
            <a:ext cx="1027113" cy="1027113"/>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381309"/>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0FC220-D98E-4258-AC1B-7BE8ABEDF644}" type="datetime1">
              <a:rPr lang="en-US" smtClean="0"/>
              <a:t>9/2/2025</a:t>
            </a:fld>
            <a:endParaRPr lang="en-US"/>
          </a:p>
        </p:txBody>
      </p:sp>
      <p:sp>
        <p:nvSpPr>
          <p:cNvPr id="6" name="Footer Placeholder 5"/>
          <p:cNvSpPr>
            <a:spLocks noGrp="1"/>
          </p:cNvSpPr>
          <p:nvPr>
            <p:ph type="ftr" sz="quarter" idx="11"/>
          </p:nvPr>
        </p:nvSpPr>
        <p:spPr/>
        <p:txBody>
          <a:bodyPr/>
          <a:lstStyle/>
          <a:p>
            <a:r>
              <a:rPr lang="en-US" smtClean="0"/>
              <a:t>Business Analyst Bootcamp (PYTHON)</a:t>
            </a:r>
            <a:endParaRPr lang="en-US"/>
          </a:p>
        </p:txBody>
      </p:sp>
      <p:sp>
        <p:nvSpPr>
          <p:cNvPr id="7" name="Slide Number Placeholder 6"/>
          <p:cNvSpPr>
            <a:spLocks noGrp="1"/>
          </p:cNvSpPr>
          <p:nvPr>
            <p:ph type="sldNum" sz="quarter" idx="12"/>
          </p:nvPr>
        </p:nvSpPr>
        <p:spPr/>
        <p:txBody>
          <a:bodyPr/>
          <a:lstStyle/>
          <a:p>
            <a:fld id="{297E2526-6430-4C9F-B714-7865A9C547A1}" type="slidenum">
              <a:rPr lang="en-US" smtClean="0"/>
              <a:pPr/>
              <a:t>‹#›</a:t>
            </a:fld>
            <a:endParaRPr lang="en-US"/>
          </a:p>
        </p:txBody>
      </p:sp>
    </p:spTree>
    <p:extLst>
      <p:ext uri="{BB962C8B-B14F-4D97-AF65-F5344CB8AC3E}">
        <p14:creationId xmlns:p14="http://schemas.microsoft.com/office/powerpoint/2010/main" val="13039728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B8528D-F2D0-49C4-B5D2-CA9FCD4A046E}" type="datetime1">
              <a:rPr lang="en-US" smtClean="0"/>
              <a:t>9/2/2025</a:t>
            </a:fld>
            <a:endParaRPr lang="en-US"/>
          </a:p>
        </p:txBody>
      </p:sp>
      <p:sp>
        <p:nvSpPr>
          <p:cNvPr id="8" name="Footer Placeholder 7"/>
          <p:cNvSpPr>
            <a:spLocks noGrp="1"/>
          </p:cNvSpPr>
          <p:nvPr>
            <p:ph type="ftr" sz="quarter" idx="11"/>
          </p:nvPr>
        </p:nvSpPr>
        <p:spPr/>
        <p:txBody>
          <a:bodyPr/>
          <a:lstStyle/>
          <a:p>
            <a:r>
              <a:rPr lang="en-US" smtClean="0"/>
              <a:t>Business Analyst Bootcamp (PYTHON)</a:t>
            </a:r>
            <a:endParaRPr lang="en-US"/>
          </a:p>
        </p:txBody>
      </p:sp>
      <p:sp>
        <p:nvSpPr>
          <p:cNvPr id="9" name="Slide Number Placeholder 8"/>
          <p:cNvSpPr>
            <a:spLocks noGrp="1"/>
          </p:cNvSpPr>
          <p:nvPr>
            <p:ph type="sldNum" sz="quarter" idx="12"/>
          </p:nvPr>
        </p:nvSpPr>
        <p:spPr/>
        <p:txBody>
          <a:bodyPr/>
          <a:lstStyle/>
          <a:p>
            <a:fld id="{297E2526-6430-4C9F-B714-7865A9C547A1}" type="slidenum">
              <a:rPr lang="en-US" smtClean="0"/>
              <a:pPr/>
              <a:t>‹#›</a:t>
            </a:fld>
            <a:endParaRPr lang="en-US"/>
          </a:p>
        </p:txBody>
      </p:sp>
    </p:spTree>
    <p:extLst>
      <p:ext uri="{BB962C8B-B14F-4D97-AF65-F5344CB8AC3E}">
        <p14:creationId xmlns:p14="http://schemas.microsoft.com/office/powerpoint/2010/main" val="13024511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183C45-BCBA-4483-A4DC-43366EEB8324}" type="datetime1">
              <a:rPr lang="en-US" smtClean="0"/>
              <a:t>9/2/2025</a:t>
            </a:fld>
            <a:endParaRPr lang="en-US"/>
          </a:p>
        </p:txBody>
      </p:sp>
      <p:sp>
        <p:nvSpPr>
          <p:cNvPr id="4" name="Footer Placeholder 3"/>
          <p:cNvSpPr>
            <a:spLocks noGrp="1"/>
          </p:cNvSpPr>
          <p:nvPr>
            <p:ph type="ftr" sz="quarter" idx="11"/>
          </p:nvPr>
        </p:nvSpPr>
        <p:spPr/>
        <p:txBody>
          <a:bodyPr/>
          <a:lstStyle/>
          <a:p>
            <a:r>
              <a:rPr lang="en-US" smtClean="0"/>
              <a:t>Business Analyst Bootcamp (PYTHON)</a:t>
            </a:r>
            <a:endParaRPr lang="en-US"/>
          </a:p>
        </p:txBody>
      </p:sp>
      <p:sp>
        <p:nvSpPr>
          <p:cNvPr id="5" name="Slide Number Placeholder 4"/>
          <p:cNvSpPr>
            <a:spLocks noGrp="1"/>
          </p:cNvSpPr>
          <p:nvPr>
            <p:ph type="sldNum" sz="quarter" idx="12"/>
          </p:nvPr>
        </p:nvSpPr>
        <p:spPr/>
        <p:txBody>
          <a:bodyPr/>
          <a:lstStyle/>
          <a:p>
            <a:fld id="{297E2526-6430-4C9F-B714-7865A9C547A1}" type="slidenum">
              <a:rPr lang="en-US" smtClean="0"/>
              <a:pPr/>
              <a:t>‹#›</a:t>
            </a:fld>
            <a:endParaRPr lang="en-US"/>
          </a:p>
        </p:txBody>
      </p:sp>
    </p:spTree>
    <p:extLst>
      <p:ext uri="{BB962C8B-B14F-4D97-AF65-F5344CB8AC3E}">
        <p14:creationId xmlns:p14="http://schemas.microsoft.com/office/powerpoint/2010/main" val="473894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D58DB74-2A8D-4C3F-B00D-DBE33530AB33}" type="datetime1">
              <a:rPr lang="en-US" smtClean="0"/>
              <a:t>9/2/2025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Business Analyst Bootcamp (PYTHON)</a:t>
            </a:r>
            <a:endParaRPr lang="en-US"/>
          </a:p>
        </p:txBody>
      </p:sp>
      <p:sp>
        <p:nvSpPr>
          <p:cNvPr id="9" name="Slide Number Placeholder 8"/>
          <p:cNvSpPr>
            <a:spLocks noGrp="1"/>
          </p:cNvSpPr>
          <p:nvPr>
            <p:ph type="sldNum" sz="quarter" idx="12"/>
          </p:nvPr>
        </p:nvSpPr>
        <p:spPr/>
        <p:txBody>
          <a:bodyPr/>
          <a:lstStyle/>
          <a:p>
            <a:fld id="{297E2526-6430-4C9F-B714-7865A9C547A1}" type="slidenum">
              <a:rPr lang="en-US" smtClean="0"/>
              <a:pPr/>
              <a:t>‹#›</a:t>
            </a:fld>
            <a:endParaRPr lang="en-US"/>
          </a:p>
        </p:txBody>
      </p:sp>
    </p:spTree>
    <p:extLst>
      <p:ext uri="{BB962C8B-B14F-4D97-AF65-F5344CB8AC3E}">
        <p14:creationId xmlns:p14="http://schemas.microsoft.com/office/powerpoint/2010/main" val="37156228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F78227-9BC0-41F7-AEEB-9272E889F88E}" type="datetime1">
              <a:rPr lang="en-US" smtClean="0"/>
              <a:t>9/2/2025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Business Analyst Bootcamp (PYTHON)</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97E2526-6430-4C9F-B714-7865A9C547A1}" type="slidenum">
              <a:rPr lang="en-US" smtClean="0"/>
              <a:pPr/>
              <a:t>‹#›</a:t>
            </a:fld>
            <a:endParaRPr lang="en-US"/>
          </a:p>
        </p:txBody>
      </p:sp>
    </p:spTree>
    <p:extLst>
      <p:ext uri="{BB962C8B-B14F-4D97-AF65-F5344CB8AC3E}">
        <p14:creationId xmlns:p14="http://schemas.microsoft.com/office/powerpoint/2010/main" val="1993447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F31702E-4DA9-4805-BE50-CB5E4FD0113B}" type="datetime1">
              <a:rPr lang="en-US" smtClean="0"/>
              <a:t>9/2/2025</a:t>
            </a:fld>
            <a:endParaRPr lang="en-US"/>
          </a:p>
        </p:txBody>
      </p:sp>
      <p:sp>
        <p:nvSpPr>
          <p:cNvPr id="6" name="Footer Placeholder 5"/>
          <p:cNvSpPr>
            <a:spLocks noGrp="1"/>
          </p:cNvSpPr>
          <p:nvPr>
            <p:ph type="ftr" sz="quarter" idx="11"/>
          </p:nvPr>
        </p:nvSpPr>
        <p:spPr/>
        <p:txBody>
          <a:bodyPr/>
          <a:lstStyle/>
          <a:p>
            <a:r>
              <a:rPr lang="en-US" smtClean="0"/>
              <a:t>Business Analyst Bootcamp (PYTHON)</a:t>
            </a:r>
            <a:endParaRPr lang="en-US"/>
          </a:p>
        </p:txBody>
      </p:sp>
      <p:sp>
        <p:nvSpPr>
          <p:cNvPr id="7" name="Slide Number Placeholder 6"/>
          <p:cNvSpPr>
            <a:spLocks noGrp="1"/>
          </p:cNvSpPr>
          <p:nvPr>
            <p:ph type="sldNum" sz="quarter" idx="12"/>
          </p:nvPr>
        </p:nvSpPr>
        <p:spPr/>
        <p:txBody>
          <a:bodyPr/>
          <a:lstStyle/>
          <a:p>
            <a:fld id="{297E2526-6430-4C9F-B714-7865A9C547A1}" type="slidenum">
              <a:rPr lang="en-US" smtClean="0"/>
              <a:pPr/>
              <a:t>‹#›</a:t>
            </a:fld>
            <a:endParaRPr lang="en-US"/>
          </a:p>
        </p:txBody>
      </p:sp>
    </p:spTree>
    <p:extLst>
      <p:ext uri="{BB962C8B-B14F-4D97-AF65-F5344CB8AC3E}">
        <p14:creationId xmlns:p14="http://schemas.microsoft.com/office/powerpoint/2010/main" val="26483874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826DC3-29EB-4A8E-BE60-33A1B7ED4D94}" type="datetime1">
              <a:rPr lang="en-US" smtClean="0"/>
              <a:t>9/2/2025</a:t>
            </a:fld>
            <a:endParaRPr lang="en-US"/>
          </a:p>
        </p:txBody>
      </p:sp>
      <p:sp>
        <p:nvSpPr>
          <p:cNvPr id="5" name="Footer Placeholder 4"/>
          <p:cNvSpPr>
            <a:spLocks noGrp="1"/>
          </p:cNvSpPr>
          <p:nvPr>
            <p:ph type="ftr" sz="quarter" idx="11"/>
          </p:nvPr>
        </p:nvSpPr>
        <p:spPr/>
        <p:txBody>
          <a:bodyPr/>
          <a:lstStyle/>
          <a:p>
            <a:r>
              <a:rPr lang="en-US" smtClean="0"/>
              <a:t>Business Analyst Bootcamp (PYTHON)</a:t>
            </a:r>
            <a:endParaRPr lang="en-US"/>
          </a:p>
        </p:txBody>
      </p:sp>
      <p:sp>
        <p:nvSpPr>
          <p:cNvPr id="6" name="Slide Number Placeholder 5"/>
          <p:cNvSpPr>
            <a:spLocks noGrp="1"/>
          </p:cNvSpPr>
          <p:nvPr>
            <p:ph type="sldNum" sz="quarter" idx="12"/>
          </p:nvPr>
        </p:nvSpPr>
        <p:spPr/>
        <p:txBody>
          <a:bodyPr/>
          <a:lstStyle/>
          <a:p>
            <a:fld id="{297E2526-6430-4C9F-B714-7865A9C547A1}" type="slidenum">
              <a:rPr lang="en-US" smtClean="0"/>
              <a:pPr/>
              <a:t>‹#›</a:t>
            </a:fld>
            <a:endParaRPr lang="en-US"/>
          </a:p>
        </p:txBody>
      </p:sp>
    </p:spTree>
    <p:extLst>
      <p:ext uri="{BB962C8B-B14F-4D97-AF65-F5344CB8AC3E}">
        <p14:creationId xmlns:p14="http://schemas.microsoft.com/office/powerpoint/2010/main" val="39323967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7C1B2A-8342-45F8-8CC5-96882691419D}" type="datetime1">
              <a:rPr lang="en-US" smtClean="0"/>
              <a:t>9/2/2025</a:t>
            </a:fld>
            <a:endParaRPr lang="en-US"/>
          </a:p>
        </p:txBody>
      </p:sp>
      <p:sp>
        <p:nvSpPr>
          <p:cNvPr id="5" name="Footer Placeholder 4"/>
          <p:cNvSpPr>
            <a:spLocks noGrp="1"/>
          </p:cNvSpPr>
          <p:nvPr>
            <p:ph type="ftr" sz="quarter" idx="11"/>
          </p:nvPr>
        </p:nvSpPr>
        <p:spPr/>
        <p:txBody>
          <a:bodyPr/>
          <a:lstStyle/>
          <a:p>
            <a:r>
              <a:rPr lang="en-US" smtClean="0"/>
              <a:t>Business Analyst Bootcamp (PYTHON)</a:t>
            </a:r>
            <a:endParaRPr lang="en-US"/>
          </a:p>
        </p:txBody>
      </p:sp>
      <p:sp>
        <p:nvSpPr>
          <p:cNvPr id="6" name="Slide Number Placeholder 5"/>
          <p:cNvSpPr>
            <a:spLocks noGrp="1"/>
          </p:cNvSpPr>
          <p:nvPr>
            <p:ph type="sldNum" sz="quarter" idx="12"/>
          </p:nvPr>
        </p:nvSpPr>
        <p:spPr/>
        <p:txBody>
          <a:bodyPr/>
          <a:lstStyle/>
          <a:p>
            <a:fld id="{297E2526-6430-4C9F-B714-7865A9C547A1}" type="slidenum">
              <a:rPr lang="en-US" smtClean="0"/>
              <a:pPr/>
              <a:t>‹#›</a:t>
            </a:fld>
            <a:endParaRPr lang="en-US"/>
          </a:p>
        </p:txBody>
      </p:sp>
    </p:spTree>
    <p:extLst>
      <p:ext uri="{BB962C8B-B14F-4D97-AF65-F5344CB8AC3E}">
        <p14:creationId xmlns:p14="http://schemas.microsoft.com/office/powerpoint/2010/main" val="2651640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4" name="Oval 3"/>
          <p:cNvSpPr/>
          <p:nvPr/>
        </p:nvSpPr>
        <p:spPr>
          <a:xfrm>
            <a:off x="1016000" y="1946209"/>
            <a:ext cx="27432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2400" dirty="0">
                <a:solidFill>
                  <a:prstClr val="white"/>
                </a:solidFill>
              </a:rPr>
              <a:t>             </a:t>
            </a:r>
          </a:p>
        </p:txBody>
      </p:sp>
      <p:sp>
        <p:nvSpPr>
          <p:cNvPr id="5" name="Rectangle 4"/>
          <p:cNvSpPr/>
          <p:nvPr/>
        </p:nvSpPr>
        <p:spPr>
          <a:xfrm>
            <a:off x="11582400" y="5265745"/>
            <a:ext cx="609600" cy="968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2400" dirty="0">
                <a:solidFill>
                  <a:srgbClr val="FF6600"/>
                </a:solidFill>
              </a:rPr>
              <a:t>           </a:t>
            </a:r>
          </a:p>
        </p:txBody>
      </p:sp>
      <p:sp>
        <p:nvSpPr>
          <p:cNvPr id="6" name="Oval 5"/>
          <p:cNvSpPr/>
          <p:nvPr/>
        </p:nvSpPr>
        <p:spPr>
          <a:xfrm>
            <a:off x="1343104" y="1992354"/>
            <a:ext cx="2111296"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2400" dirty="0">
                <a:solidFill>
                  <a:prstClr val="white"/>
                </a:solidFill>
              </a:rPr>
              <a:t>       </a:t>
            </a:r>
          </a:p>
        </p:txBody>
      </p:sp>
      <p:sp>
        <p:nvSpPr>
          <p:cNvPr id="2" name="Title 1"/>
          <p:cNvSpPr>
            <a:spLocks noGrp="1"/>
          </p:cNvSpPr>
          <p:nvPr>
            <p:ph type="title"/>
          </p:nvPr>
        </p:nvSpPr>
        <p:spPr>
          <a:xfrm>
            <a:off x="3962400" y="1992354"/>
            <a:ext cx="7823200" cy="1970046"/>
          </a:xfrm>
          <a:prstGeom prst="rect">
            <a:avLst/>
          </a:prstGeom>
        </p:spPr>
        <p:txBody>
          <a:bodyPr anchor="ctr">
            <a:normAutofit/>
          </a:bodyPr>
          <a:lstStyle>
            <a:lvl1pPr algn="l">
              <a:defRPr sz="2400" b="1" cap="all">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8005" y="5105407"/>
            <a:ext cx="10972801" cy="375787"/>
          </a:xfrm>
          <a:prstGeom prst="rect">
            <a:avLst/>
          </a:prstGeom>
        </p:spPr>
        <p:txBody>
          <a:bodyPr anchor="b">
            <a:normAutofit/>
          </a:bodyPr>
          <a:lstStyle>
            <a:lvl1pPr marL="0" indent="0" algn="r">
              <a:buNone/>
              <a:defRPr sz="1800">
                <a:solidFill>
                  <a:schemeClr val="tx1">
                    <a:lumMod val="65000"/>
                    <a:lumOff val="3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7" name="Footer Placeholder 4"/>
          <p:cNvSpPr>
            <a:spLocks noGrp="1"/>
          </p:cNvSpPr>
          <p:nvPr>
            <p:ph type="ftr" sz="quarter" idx="10"/>
          </p:nvPr>
        </p:nvSpPr>
        <p:spPr>
          <a:xfrm>
            <a:off x="1344086" y="228607"/>
            <a:ext cx="10543116" cy="365125"/>
          </a:xfrm>
          <a:prstGeom prst="rect">
            <a:avLst/>
          </a:prstGeom>
        </p:spPr>
        <p:txBody>
          <a:bodyPr/>
          <a:lstStyle>
            <a:lvl1pPr>
              <a:defRPr smtClean="0">
                <a:solidFill>
                  <a:schemeClr val="tx1">
                    <a:lumMod val="85000"/>
                    <a:lumOff val="15000"/>
                  </a:schemeClr>
                </a:solidFill>
                <a:latin typeface="Arial" pitchFamily="34" charset="0"/>
                <a:cs typeface="Arial" pitchFamily="34" charset="0"/>
              </a:defRPr>
            </a:lvl1pPr>
          </a:lstStyle>
          <a:p>
            <a:r>
              <a:rPr lang="en-US" smtClean="0"/>
              <a:t>Business Analyst Bootcamp (PYTHON)</a:t>
            </a:r>
            <a:endParaRPr lang="en-US"/>
          </a:p>
        </p:txBody>
      </p:sp>
    </p:spTree>
    <p:extLst>
      <p:ext uri="{BB962C8B-B14F-4D97-AF65-F5344CB8AC3E}">
        <p14:creationId xmlns:p14="http://schemas.microsoft.com/office/powerpoint/2010/main" val="1691333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a:prstGeom prst="rect">
            <a:avLst/>
          </a:prstGeo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7"/>
            <a:ext cx="2844800" cy="365125"/>
          </a:xfrm>
          <a:prstGeom prst="rect">
            <a:avLst/>
          </a:prstGeom>
        </p:spPr>
        <p:txBody>
          <a:bodyPr/>
          <a:lstStyle>
            <a:lvl1pPr>
              <a:defRPr>
                <a:latin typeface="Arial" pitchFamily="34" charset="0"/>
                <a:cs typeface="Arial" pitchFamily="34" charset="0"/>
              </a:defRPr>
            </a:lvl1pPr>
          </a:lstStyle>
          <a:p>
            <a:fld id="{BB913EAB-DE7F-4C5E-891C-B17204356AFF}" type="datetime1">
              <a:rPr lang="en-US" smtClean="0"/>
              <a:t>9/2/2025</a:t>
            </a:fld>
            <a:endParaRPr lang="en-US"/>
          </a:p>
        </p:txBody>
      </p:sp>
      <p:sp>
        <p:nvSpPr>
          <p:cNvPr id="5" name="Footer Placeholder 4"/>
          <p:cNvSpPr>
            <a:spLocks noGrp="1"/>
          </p:cNvSpPr>
          <p:nvPr>
            <p:ph type="ftr" sz="quarter" idx="11"/>
          </p:nvPr>
        </p:nvSpPr>
        <p:spPr>
          <a:xfrm>
            <a:off x="4165600" y="6356357"/>
            <a:ext cx="3860800" cy="365125"/>
          </a:xfrm>
          <a:prstGeom prst="rect">
            <a:avLst/>
          </a:prstGeom>
        </p:spPr>
        <p:txBody>
          <a:bodyPr/>
          <a:lstStyle>
            <a:lvl1pPr>
              <a:defRPr>
                <a:latin typeface="Arial" pitchFamily="34" charset="0"/>
                <a:cs typeface="Arial" pitchFamily="34" charset="0"/>
              </a:defRPr>
            </a:lvl1pPr>
          </a:lstStyle>
          <a:p>
            <a:r>
              <a:rPr lang="en-US" smtClean="0"/>
              <a:t>Business Analyst Bootcamp (PYTHON)</a:t>
            </a:r>
            <a:endParaRPr lang="en-US"/>
          </a:p>
        </p:txBody>
      </p:sp>
      <p:sp>
        <p:nvSpPr>
          <p:cNvPr id="6" name="Slide Number Placeholder 5"/>
          <p:cNvSpPr>
            <a:spLocks noGrp="1"/>
          </p:cNvSpPr>
          <p:nvPr>
            <p:ph type="sldNum" sz="quarter" idx="12"/>
          </p:nvPr>
        </p:nvSpPr>
        <p:spPr>
          <a:xfrm>
            <a:off x="8737600" y="6356357"/>
            <a:ext cx="2844800" cy="365125"/>
          </a:xfrm>
          <a:prstGeom prst="rect">
            <a:avLst/>
          </a:prstGeom>
        </p:spPr>
        <p:txBody>
          <a:bodyPr/>
          <a:lstStyle>
            <a:lvl1pPr>
              <a:defRPr>
                <a:latin typeface="Arial" pitchFamily="34" charset="0"/>
                <a:cs typeface="Arial" pitchFamily="34" charset="0"/>
              </a:defRPr>
            </a:lvl1pPr>
          </a:lstStyle>
          <a:p>
            <a:fld id="{7CBFF8C7-A2A9-413E-955A-A04D97F93A83}" type="slidenum">
              <a:rPr lang="en-US" smtClean="0"/>
              <a:pPr/>
              <a:t>‹#›</a:t>
            </a:fld>
            <a:endParaRPr lang="en-US"/>
          </a:p>
        </p:txBody>
      </p:sp>
    </p:spTree>
    <p:extLst>
      <p:ext uri="{BB962C8B-B14F-4D97-AF65-F5344CB8AC3E}">
        <p14:creationId xmlns:p14="http://schemas.microsoft.com/office/powerpoint/2010/main" val="1419506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7" name="Rektangel 3"/>
          <p:cNvSpPr>
            <a:spLocks noChangeArrowheads="1"/>
          </p:cNvSpPr>
          <p:nvPr/>
        </p:nvSpPr>
        <p:spPr bwMode="auto">
          <a:xfrm>
            <a:off x="0" y="1143000"/>
            <a:ext cx="12192000" cy="228600"/>
          </a:xfrm>
          <a:prstGeom prst="rect">
            <a:avLst/>
          </a:prstGeom>
          <a:gradFill rotWithShape="1">
            <a:gsLst>
              <a:gs pos="0">
                <a:srgbClr val="002060"/>
              </a:gs>
              <a:gs pos="100000">
                <a:srgbClr val="1F88C8"/>
              </a:gs>
            </a:gsLst>
            <a:lin ang="16200000"/>
          </a:gradFill>
          <a:ln w="9525">
            <a:solidFill>
              <a:schemeClr val="accent3">
                <a:lumMod val="50000"/>
              </a:schemeClr>
            </a:solidFill>
            <a:miter lim="800000"/>
            <a:headEnd/>
            <a:tailEnd/>
          </a:ln>
          <a:effectLst>
            <a:outerShdw blurRad="63500" dist="23000" dir="5400000" rotWithShape="0">
              <a:srgbClr val="000000">
                <a:alpha val="34999"/>
              </a:srgbClr>
            </a:outerShdw>
          </a:effectLst>
        </p:spPr>
        <p:txBody>
          <a:bodyPr anchor="ctr"/>
          <a:lstStyle/>
          <a:p>
            <a:pPr indent="-342891" algn="ctr">
              <a:buFont typeface="+mj-lt"/>
              <a:buAutoNum type="arabicPeriod"/>
              <a:defRPr/>
            </a:pPr>
            <a:endParaRPr lang="da-DK" sz="1400" b="1" kern="0" noProof="1">
              <a:solidFill>
                <a:sysClr val="window" lastClr="FFFFFF"/>
              </a:solidFill>
              <a:latin typeface="Arial" pitchFamily="34" charset="0"/>
              <a:ea typeface="ＭＳ Ｐゴシック" pitchFamily="-97" charset="-128"/>
              <a:cs typeface="Arial" pitchFamily="34" charset="0"/>
            </a:endParaRPr>
          </a:p>
        </p:txBody>
      </p:sp>
      <p:sp>
        <p:nvSpPr>
          <p:cNvPr id="8" name="Pladsholder til dato 3"/>
          <p:cNvSpPr txBox="1">
            <a:spLocks/>
          </p:cNvSpPr>
          <p:nvPr/>
        </p:nvSpPr>
        <p:spPr>
          <a:xfrm>
            <a:off x="0" y="1085750"/>
            <a:ext cx="12192000" cy="285850"/>
          </a:xfrm>
          <a:prstGeom prst="rect">
            <a:avLst/>
          </a:prstGeom>
        </p:spPr>
        <p:txBody>
          <a:bodyPr/>
          <a:lstStyle>
            <a:lvl1pPr algn="ctr">
              <a:defRPr>
                <a:solidFill>
                  <a:srgbClr val="000000"/>
                </a:solidFill>
                <a:latin typeface="Arial" charset="0"/>
                <a:ea typeface="ＭＳ Ｐゴシック" pitchFamily="-97" charset="-128"/>
              </a:defRPr>
            </a:lvl1pPr>
          </a:lstStyle>
          <a:p>
            <a:pPr fontAlgn="base">
              <a:spcBef>
                <a:spcPct val="0"/>
              </a:spcBef>
              <a:spcAft>
                <a:spcPct val="0"/>
              </a:spcAft>
              <a:defRPr/>
            </a:pPr>
            <a:endParaRPr lang="da-DK" sz="1200" b="1" kern="1300" cap="small" spc="160" dirty="0">
              <a:ln w="1905">
                <a:solidFill>
                  <a:prstClr val="white"/>
                </a:solidFill>
              </a:ln>
              <a:solidFill>
                <a:prstClr val="white"/>
              </a:solidFill>
              <a:effectLst>
                <a:innerShdw blurRad="69850" dist="43180" dir="5400000">
                  <a:srgbClr val="000000">
                    <a:alpha val="65000"/>
                  </a:srgbClr>
                </a:innerShdw>
              </a:effectLst>
              <a:latin typeface="Calibri"/>
              <a:cs typeface="Arial" pitchFamily="34" charset="0"/>
            </a:endParaRPr>
          </a:p>
        </p:txBody>
      </p:sp>
      <p:sp>
        <p:nvSpPr>
          <p:cNvPr id="16" name="Title 1"/>
          <p:cNvSpPr>
            <a:spLocks noGrp="1"/>
          </p:cNvSpPr>
          <p:nvPr>
            <p:ph type="title" hasCustomPrompt="1"/>
          </p:nvPr>
        </p:nvSpPr>
        <p:spPr>
          <a:xfrm>
            <a:off x="1320800" y="228600"/>
            <a:ext cx="10261600" cy="838200"/>
          </a:xfrm>
          <a:prstGeom prst="rect">
            <a:avLst/>
          </a:prstGeom>
        </p:spPr>
        <p:txBody>
          <a:bodyPr/>
          <a:lstStyle>
            <a:lvl1pPr>
              <a:defRPr sz="4000" b="0" cap="none" spc="0" baseline="0">
                <a:ln w="1905">
                  <a:solidFill>
                    <a:sysClr val="windowText" lastClr="000000"/>
                  </a:solidFill>
                </a:ln>
                <a:solidFill>
                  <a:schemeClr val="tx1"/>
                </a:solidFill>
                <a:effectLst>
                  <a:innerShdw blurRad="69850" dist="43180" dir="5400000">
                    <a:srgbClr val="000000">
                      <a:alpha val="65000"/>
                    </a:srgbClr>
                  </a:innerShdw>
                </a:effectLst>
              </a:defRPr>
            </a:lvl1pPr>
          </a:lstStyle>
          <a:p>
            <a:r>
              <a:rPr lang="en-US" dirty="0"/>
              <a:t>Click To Edit Master Title Style</a:t>
            </a:r>
            <a:endParaRPr lang="en-GB" dirty="0"/>
          </a:p>
        </p:txBody>
      </p:sp>
      <p:sp>
        <p:nvSpPr>
          <p:cNvPr id="19" name="Content Placeholder 3"/>
          <p:cNvSpPr>
            <a:spLocks noGrp="1"/>
          </p:cNvSpPr>
          <p:nvPr>
            <p:ph sz="half" idx="2"/>
          </p:nvPr>
        </p:nvSpPr>
        <p:spPr>
          <a:xfrm>
            <a:off x="609600" y="1660725"/>
            <a:ext cx="5386917" cy="4465438"/>
          </a:xfrm>
          <a:prstGeom prst="rect">
            <a:avLst/>
          </a:prstGeom>
        </p:spPr>
        <p:txBody>
          <a:bodyPr/>
          <a:lstStyle>
            <a:lvl1pPr marL="342891" indent="-342891">
              <a:buClr>
                <a:srgbClr val="C00000"/>
              </a:buClr>
              <a:buFont typeface="Arial" pitchFamily="34" charset="0"/>
              <a:buChar char="▐"/>
              <a:defRPr lang="en-US" sz="2000" b="1" kern="1200" cap="none" spc="0" dirty="0" smtClean="0">
                <a:ln w="50800"/>
                <a:solidFill>
                  <a:sysClr val="windowText" lastClr="000000"/>
                </a:solidFill>
                <a:effectLst/>
                <a:latin typeface="+mn-lt"/>
                <a:ea typeface="+mn-ea"/>
                <a:cs typeface="+mn-cs"/>
              </a:defRPr>
            </a:lvl1pPr>
            <a:lvl2pPr marL="742932" indent="-285744">
              <a:defRPr lang="en-US" sz="2000" b="1" kern="1200" cap="none" spc="0" dirty="0" smtClean="0">
                <a:ln w="50800"/>
                <a:solidFill>
                  <a:sysClr val="windowText" lastClr="000000"/>
                </a:solidFill>
                <a:effectLst/>
                <a:latin typeface="+mn-lt"/>
                <a:ea typeface="+mn-ea"/>
                <a:cs typeface="+mn-cs"/>
              </a:defRPr>
            </a:lvl2pPr>
            <a:lvl3pPr marL="1142971" indent="-228594">
              <a:defRPr lang="en-US" sz="1800" b="1" kern="1200" cap="none" spc="0" dirty="0" smtClean="0">
                <a:ln w="50800"/>
                <a:solidFill>
                  <a:sysClr val="windowText" lastClr="000000"/>
                </a:solidFill>
                <a:effectLst/>
                <a:latin typeface="+mn-lt"/>
                <a:ea typeface="+mn-ea"/>
                <a:cs typeface="+mn-cs"/>
              </a:defRPr>
            </a:lvl3pPr>
            <a:lvl4pPr marL="1600160" indent="-228594">
              <a:defRPr lang="en-US" sz="1600" b="1" kern="1200" cap="none" spc="0" dirty="0" smtClean="0">
                <a:ln w="50800"/>
                <a:solidFill>
                  <a:sysClr val="windowText" lastClr="000000"/>
                </a:solidFill>
                <a:effectLst/>
                <a:latin typeface="+mn-lt"/>
                <a:ea typeface="+mn-ea"/>
                <a:cs typeface="+mn-cs"/>
              </a:defRPr>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3"/>
          <p:cNvSpPr>
            <a:spLocks noGrp="1"/>
          </p:cNvSpPr>
          <p:nvPr>
            <p:ph sz="half" idx="10"/>
          </p:nvPr>
        </p:nvSpPr>
        <p:spPr>
          <a:xfrm>
            <a:off x="6197600" y="1676400"/>
            <a:ext cx="5386917" cy="4465438"/>
          </a:xfrm>
          <a:prstGeom prst="rect">
            <a:avLst/>
          </a:prstGeom>
        </p:spPr>
        <p:txBody>
          <a:bodyPr/>
          <a:lstStyle>
            <a:lvl1pPr marL="342891" indent="-342891">
              <a:buClr>
                <a:srgbClr val="C00000"/>
              </a:buClr>
              <a:buFont typeface="Arial" pitchFamily="34" charset="0"/>
              <a:buChar char="▐"/>
              <a:defRPr lang="en-US" sz="2000" b="1" kern="1200" cap="none" spc="0" dirty="0" smtClean="0">
                <a:ln w="50800"/>
                <a:solidFill>
                  <a:sysClr val="windowText" lastClr="000000"/>
                </a:solidFill>
                <a:effectLst/>
                <a:latin typeface="+mn-lt"/>
                <a:ea typeface="+mn-ea"/>
                <a:cs typeface="+mn-cs"/>
              </a:defRPr>
            </a:lvl1pPr>
            <a:lvl2pPr marL="742932" indent="-285744">
              <a:defRPr lang="en-US" sz="2000" b="1" kern="1200" cap="none" spc="0" dirty="0" smtClean="0">
                <a:ln w="50800"/>
                <a:solidFill>
                  <a:sysClr val="windowText" lastClr="000000"/>
                </a:solidFill>
                <a:effectLst/>
                <a:latin typeface="+mn-lt"/>
                <a:ea typeface="+mn-ea"/>
                <a:cs typeface="+mn-cs"/>
              </a:defRPr>
            </a:lvl2pPr>
            <a:lvl3pPr marL="1142971" indent="-228594">
              <a:defRPr lang="en-US" sz="1800" b="1" kern="1200" cap="none" spc="0" dirty="0" smtClean="0">
                <a:ln w="50800"/>
                <a:solidFill>
                  <a:sysClr val="windowText" lastClr="000000"/>
                </a:solidFill>
                <a:effectLst/>
                <a:latin typeface="+mn-lt"/>
                <a:ea typeface="+mn-ea"/>
                <a:cs typeface="+mn-cs"/>
              </a:defRPr>
            </a:lvl3pPr>
            <a:lvl4pPr marL="1600160" indent="-228594">
              <a:defRPr lang="en-US" sz="1600" b="1" kern="1200" cap="none" spc="0" dirty="0" smtClean="0">
                <a:ln w="50800"/>
                <a:solidFill>
                  <a:sysClr val="windowText" lastClr="000000"/>
                </a:solidFill>
                <a:effectLst/>
                <a:latin typeface="+mn-lt"/>
                <a:ea typeface="+mn-ea"/>
                <a:cs typeface="+mn-cs"/>
              </a:defRPr>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011741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72" y="1535113"/>
            <a:ext cx="5389033" cy="63976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609600" y="6356357"/>
            <a:ext cx="2844800" cy="365125"/>
          </a:xfrm>
          <a:prstGeom prst="rect">
            <a:avLst/>
          </a:prstGeom>
        </p:spPr>
        <p:txBody>
          <a:bodyPr/>
          <a:lstStyle>
            <a:lvl1pPr>
              <a:defRPr>
                <a:latin typeface="Arial" pitchFamily="34" charset="0"/>
                <a:cs typeface="Arial" pitchFamily="34" charset="0"/>
              </a:defRPr>
            </a:lvl1pPr>
          </a:lstStyle>
          <a:p>
            <a:fld id="{00E4D563-8EBB-48AA-BE2D-5AB163FD95AE}" type="datetime1">
              <a:rPr lang="en-US" smtClean="0"/>
              <a:t>9/2/2025</a:t>
            </a:fld>
            <a:endParaRPr lang="en-US"/>
          </a:p>
        </p:txBody>
      </p:sp>
      <p:sp>
        <p:nvSpPr>
          <p:cNvPr id="8" name="Footer Placeholder 7"/>
          <p:cNvSpPr>
            <a:spLocks noGrp="1"/>
          </p:cNvSpPr>
          <p:nvPr>
            <p:ph type="ftr" sz="quarter" idx="11"/>
          </p:nvPr>
        </p:nvSpPr>
        <p:spPr>
          <a:xfrm>
            <a:off x="4165600" y="6356357"/>
            <a:ext cx="3860800" cy="365125"/>
          </a:xfrm>
          <a:prstGeom prst="rect">
            <a:avLst/>
          </a:prstGeom>
        </p:spPr>
        <p:txBody>
          <a:bodyPr/>
          <a:lstStyle>
            <a:lvl1pPr>
              <a:defRPr>
                <a:latin typeface="Arial" pitchFamily="34" charset="0"/>
                <a:cs typeface="Arial" pitchFamily="34" charset="0"/>
              </a:defRPr>
            </a:lvl1pPr>
          </a:lstStyle>
          <a:p>
            <a:r>
              <a:rPr lang="en-US" smtClean="0"/>
              <a:t>Business Analyst Bootcamp (PYTHON)</a:t>
            </a:r>
            <a:endParaRPr lang="en-US"/>
          </a:p>
        </p:txBody>
      </p:sp>
      <p:sp>
        <p:nvSpPr>
          <p:cNvPr id="9" name="Slide Number Placeholder 8"/>
          <p:cNvSpPr>
            <a:spLocks noGrp="1"/>
          </p:cNvSpPr>
          <p:nvPr>
            <p:ph type="sldNum" sz="quarter" idx="12"/>
          </p:nvPr>
        </p:nvSpPr>
        <p:spPr>
          <a:xfrm>
            <a:off x="8737600" y="6356357"/>
            <a:ext cx="2844800" cy="365125"/>
          </a:xfrm>
          <a:prstGeom prst="rect">
            <a:avLst/>
          </a:prstGeom>
        </p:spPr>
        <p:txBody>
          <a:bodyPr/>
          <a:lstStyle>
            <a:lvl1pPr>
              <a:defRPr>
                <a:latin typeface="Arial" pitchFamily="34" charset="0"/>
                <a:cs typeface="Arial" pitchFamily="34" charset="0"/>
              </a:defRPr>
            </a:lvl1pPr>
          </a:lstStyle>
          <a:p>
            <a:fld id="{7CBFF8C7-A2A9-413E-955A-A04D97F93A83}" type="slidenum">
              <a:rPr lang="en-US" smtClean="0"/>
              <a:pPr/>
              <a:t>‹#›</a:t>
            </a:fld>
            <a:endParaRPr lang="en-US"/>
          </a:p>
        </p:txBody>
      </p:sp>
    </p:spTree>
    <p:extLst>
      <p:ext uri="{BB962C8B-B14F-4D97-AF65-F5344CB8AC3E}">
        <p14:creationId xmlns:p14="http://schemas.microsoft.com/office/powerpoint/2010/main" val="147605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609600" y="6356357"/>
            <a:ext cx="2844800" cy="365125"/>
          </a:xfrm>
          <a:prstGeom prst="rect">
            <a:avLst/>
          </a:prstGeom>
        </p:spPr>
        <p:txBody>
          <a:bodyPr/>
          <a:lstStyle>
            <a:lvl1pPr>
              <a:defRPr>
                <a:latin typeface="Arial" pitchFamily="34" charset="0"/>
                <a:cs typeface="Arial" pitchFamily="34" charset="0"/>
              </a:defRPr>
            </a:lvl1pPr>
          </a:lstStyle>
          <a:p>
            <a:fld id="{F202C9F1-F286-4D7E-AE42-4601FC6FCD8F}" type="datetime1">
              <a:rPr lang="en-US" smtClean="0"/>
              <a:t>9/2/2025</a:t>
            </a:fld>
            <a:endParaRPr lang="en-US"/>
          </a:p>
        </p:txBody>
      </p:sp>
      <p:sp>
        <p:nvSpPr>
          <p:cNvPr id="4" name="Footer Placeholder 3"/>
          <p:cNvSpPr>
            <a:spLocks noGrp="1"/>
          </p:cNvSpPr>
          <p:nvPr>
            <p:ph type="ftr" sz="quarter" idx="11"/>
          </p:nvPr>
        </p:nvSpPr>
        <p:spPr>
          <a:xfrm>
            <a:off x="4165600" y="6356357"/>
            <a:ext cx="3860800" cy="365125"/>
          </a:xfrm>
          <a:prstGeom prst="rect">
            <a:avLst/>
          </a:prstGeom>
        </p:spPr>
        <p:txBody>
          <a:bodyPr/>
          <a:lstStyle>
            <a:lvl1pPr>
              <a:defRPr>
                <a:latin typeface="Arial" pitchFamily="34" charset="0"/>
                <a:cs typeface="Arial" pitchFamily="34" charset="0"/>
              </a:defRPr>
            </a:lvl1pPr>
          </a:lstStyle>
          <a:p>
            <a:r>
              <a:rPr lang="en-US" smtClean="0"/>
              <a:t>Business Analyst Bootcamp (PYTHON)</a:t>
            </a:r>
            <a:endParaRPr lang="en-US"/>
          </a:p>
        </p:txBody>
      </p:sp>
      <p:sp>
        <p:nvSpPr>
          <p:cNvPr id="5" name="Slide Number Placeholder 4"/>
          <p:cNvSpPr>
            <a:spLocks noGrp="1"/>
          </p:cNvSpPr>
          <p:nvPr>
            <p:ph type="sldNum" sz="quarter" idx="12"/>
          </p:nvPr>
        </p:nvSpPr>
        <p:spPr>
          <a:xfrm>
            <a:off x="8737600" y="6356357"/>
            <a:ext cx="2844800" cy="365125"/>
          </a:xfrm>
          <a:prstGeom prst="rect">
            <a:avLst/>
          </a:prstGeom>
        </p:spPr>
        <p:txBody>
          <a:bodyPr/>
          <a:lstStyle>
            <a:lvl1pPr>
              <a:defRPr>
                <a:latin typeface="Arial" pitchFamily="34" charset="0"/>
                <a:cs typeface="Arial" pitchFamily="34" charset="0"/>
              </a:defRPr>
            </a:lvl1pPr>
          </a:lstStyle>
          <a:p>
            <a:fld id="{7CBFF8C7-A2A9-413E-955A-A04D97F93A83}" type="slidenum">
              <a:rPr lang="en-US" smtClean="0"/>
              <a:pPr/>
              <a:t>‹#›</a:t>
            </a:fld>
            <a:endParaRPr lang="en-US"/>
          </a:p>
        </p:txBody>
      </p:sp>
    </p:spTree>
    <p:extLst>
      <p:ext uri="{BB962C8B-B14F-4D97-AF65-F5344CB8AC3E}">
        <p14:creationId xmlns:p14="http://schemas.microsoft.com/office/powerpoint/2010/main" val="2974467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0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9496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Lst>
  <p:timing>
    <p:tnLst>
      <p:par>
        <p:cTn id="1" dur="indefinite" restart="never" nodeType="tmRoot"/>
      </p:par>
    </p:tnLst>
  </p:timing>
  <p:hf hdr="0"/>
  <p:txStyles>
    <p:titleStyle>
      <a:lvl1pPr algn="ctr" rtl="0" eaLnBrk="1" fontAlgn="base" hangingPunct="1">
        <a:spcBef>
          <a:spcPct val="0"/>
        </a:spcBef>
        <a:spcAft>
          <a:spcPct val="0"/>
        </a:spcAft>
        <a:defRPr sz="4400" b="1" kern="1200" spc="151">
          <a:ln w="11430"/>
          <a:solidFill>
            <a:srgbClr val="F8F8F8"/>
          </a:solidFill>
          <a:effectLst>
            <a:outerShdw blurRad="25400" algn="tl" rotWithShape="0">
              <a:srgbClr val="000000">
                <a:alpha val="43000"/>
              </a:srgbClr>
            </a:outerShdw>
          </a:effectLst>
          <a:latin typeface="+mj-lt"/>
          <a:ea typeface="+mj-ea"/>
          <a:cs typeface="+mj-cs"/>
        </a:defRPr>
      </a:lvl1pPr>
      <a:lvl2pPr algn="ctr" rtl="0" eaLnBrk="1" fontAlgn="base" hangingPunct="1">
        <a:spcBef>
          <a:spcPct val="0"/>
        </a:spcBef>
        <a:spcAft>
          <a:spcPct val="0"/>
        </a:spcAft>
        <a:defRPr sz="4400" b="1">
          <a:solidFill>
            <a:srgbClr val="F8F8F8"/>
          </a:solidFill>
          <a:latin typeface="Calibri" pitchFamily="34" charset="0"/>
        </a:defRPr>
      </a:lvl2pPr>
      <a:lvl3pPr algn="ctr" rtl="0" eaLnBrk="1" fontAlgn="base" hangingPunct="1">
        <a:spcBef>
          <a:spcPct val="0"/>
        </a:spcBef>
        <a:spcAft>
          <a:spcPct val="0"/>
        </a:spcAft>
        <a:defRPr sz="4400" b="1">
          <a:solidFill>
            <a:srgbClr val="F8F8F8"/>
          </a:solidFill>
          <a:latin typeface="Calibri" pitchFamily="34" charset="0"/>
        </a:defRPr>
      </a:lvl3pPr>
      <a:lvl4pPr algn="ctr" rtl="0" eaLnBrk="1" fontAlgn="base" hangingPunct="1">
        <a:spcBef>
          <a:spcPct val="0"/>
        </a:spcBef>
        <a:spcAft>
          <a:spcPct val="0"/>
        </a:spcAft>
        <a:defRPr sz="4400" b="1">
          <a:solidFill>
            <a:srgbClr val="F8F8F8"/>
          </a:solidFill>
          <a:latin typeface="Calibri" pitchFamily="34" charset="0"/>
        </a:defRPr>
      </a:lvl4pPr>
      <a:lvl5pPr algn="ctr" rtl="0" eaLnBrk="1" fontAlgn="base" hangingPunct="1">
        <a:spcBef>
          <a:spcPct val="0"/>
        </a:spcBef>
        <a:spcAft>
          <a:spcPct val="0"/>
        </a:spcAft>
        <a:defRPr sz="4400" b="1">
          <a:solidFill>
            <a:srgbClr val="F8F8F8"/>
          </a:solidFill>
          <a:latin typeface="Calibri" pitchFamily="34" charset="0"/>
        </a:defRPr>
      </a:lvl5pPr>
      <a:lvl6pPr marL="457189" algn="ctr" rtl="0" eaLnBrk="1" fontAlgn="base" hangingPunct="1">
        <a:spcBef>
          <a:spcPct val="0"/>
        </a:spcBef>
        <a:spcAft>
          <a:spcPct val="0"/>
        </a:spcAft>
        <a:defRPr sz="4400" b="1">
          <a:solidFill>
            <a:srgbClr val="F8F8F8"/>
          </a:solidFill>
          <a:latin typeface="Calibri" pitchFamily="34" charset="0"/>
        </a:defRPr>
      </a:lvl6pPr>
      <a:lvl7pPr marL="914377" algn="ctr" rtl="0" eaLnBrk="1" fontAlgn="base" hangingPunct="1">
        <a:spcBef>
          <a:spcPct val="0"/>
        </a:spcBef>
        <a:spcAft>
          <a:spcPct val="0"/>
        </a:spcAft>
        <a:defRPr sz="4400" b="1">
          <a:solidFill>
            <a:srgbClr val="F8F8F8"/>
          </a:solidFill>
          <a:latin typeface="Calibri" pitchFamily="34" charset="0"/>
        </a:defRPr>
      </a:lvl7pPr>
      <a:lvl8pPr marL="1371566" algn="ctr" rtl="0" eaLnBrk="1" fontAlgn="base" hangingPunct="1">
        <a:spcBef>
          <a:spcPct val="0"/>
        </a:spcBef>
        <a:spcAft>
          <a:spcPct val="0"/>
        </a:spcAft>
        <a:defRPr sz="4400" b="1">
          <a:solidFill>
            <a:srgbClr val="F8F8F8"/>
          </a:solidFill>
          <a:latin typeface="Calibri" pitchFamily="34" charset="0"/>
        </a:defRPr>
      </a:lvl8pPr>
      <a:lvl9pPr marL="1828754" algn="ctr" rtl="0" eaLnBrk="1" fontAlgn="base" hangingPunct="1">
        <a:spcBef>
          <a:spcPct val="0"/>
        </a:spcBef>
        <a:spcAft>
          <a:spcPct val="0"/>
        </a:spcAft>
        <a:defRPr sz="4400" b="1">
          <a:solidFill>
            <a:srgbClr val="F8F8F8"/>
          </a:solidFill>
          <a:latin typeface="Calibri" pitchFamily="34" charset="0"/>
        </a:defRPr>
      </a:lvl9pPr>
    </p:titleStyle>
    <p:bodyStyle>
      <a:lvl1pPr marL="342891" indent="-342891"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32" indent="-285744"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2971" indent="-228594"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160" indent="-228594"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349" indent="-228594"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CCC51F-1416-4246-B58A-EB3A6E2849BC}" type="datetime1">
              <a:rPr lang="en-US" smtClean="0"/>
              <a:t>9/2/2025</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Business Analyst Bootcamp (PYTHON)</a:t>
            </a:r>
            <a:endParaRPr lang="en-US"/>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7E2526-6430-4C9F-B714-7865A9C547A1}" type="slidenum">
              <a:rPr lang="en-US" smtClean="0"/>
              <a:pPr/>
              <a:t>‹#›</a:t>
            </a:fld>
            <a:endParaRPr lang="en-US"/>
          </a:p>
        </p:txBody>
      </p:sp>
    </p:spTree>
    <p:extLst>
      <p:ext uri="{BB962C8B-B14F-4D97-AF65-F5344CB8AC3E}">
        <p14:creationId xmlns:p14="http://schemas.microsoft.com/office/powerpoint/2010/main" val="205035925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31C715-6A62-40D9-8642-95862D50441F}" type="datetime1">
              <a:rPr lang="en-US" smtClean="0"/>
              <a:t>9/2/2025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Business Analyst Bootcamp (PYTHON)</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41911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matplotlib.org/" TargetMode="Externa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262AA-E007-4DDD-B9C0-012CB4F954DD}"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dirty="0"/>
          </a:p>
        </p:txBody>
      </p:sp>
      <p:sp>
        <p:nvSpPr>
          <p:cNvPr id="4" name="Slide Number Placeholder 3"/>
          <p:cNvSpPr>
            <a:spLocks noGrp="1"/>
          </p:cNvSpPr>
          <p:nvPr>
            <p:ph type="sldNum" sz="quarter" idx="12"/>
          </p:nvPr>
        </p:nvSpPr>
        <p:spPr/>
        <p:txBody>
          <a:bodyPr/>
          <a:lstStyle/>
          <a:p>
            <a:fld id="{297E2526-6430-4C9F-B714-7865A9C547A1}" type="slidenum">
              <a:rPr lang="en-US" smtClean="0"/>
              <a:pPr/>
              <a:t>1</a:t>
            </a:fld>
            <a:endParaRPr lang="en-US"/>
          </a:p>
        </p:txBody>
      </p:sp>
      <p:sp>
        <p:nvSpPr>
          <p:cNvPr id="5" name="Rectangle 4"/>
          <p:cNvSpPr/>
          <p:nvPr/>
        </p:nvSpPr>
        <p:spPr>
          <a:xfrm>
            <a:off x="2572843" y="609600"/>
            <a:ext cx="6940553" cy="1754326"/>
          </a:xfrm>
          <a:prstGeom prst="rect">
            <a:avLst/>
          </a:prstGeom>
          <a:noFill/>
        </p:spPr>
        <p:txBody>
          <a:bodyPr wrap="none" lIns="91440" tIns="45720" rIns="91440" bIns="45720">
            <a:spAutoFit/>
          </a:bodyPr>
          <a:lstStyle/>
          <a:p>
            <a:pPr algn="ctr"/>
            <a:r>
              <a:rPr lang="en-US" sz="6000" dirty="0" smtClean="0">
                <a:ln w="0"/>
                <a:solidFill>
                  <a:srgbClr val="095990"/>
                </a:solidFill>
                <a:latin typeface="Arial" panose="020B0604020202020204" pitchFamily="34" charset="0"/>
                <a:cs typeface="Arial" panose="020B0604020202020204" pitchFamily="34" charset="0"/>
              </a:rPr>
              <a:t>Business </a:t>
            </a:r>
            <a:r>
              <a:rPr lang="en-US" sz="6000" dirty="0" smtClean="0">
                <a:ln w="0"/>
                <a:solidFill>
                  <a:srgbClr val="095990"/>
                </a:solidFill>
                <a:latin typeface="Arial" panose="020B0604020202020204" pitchFamily="34" charset="0"/>
                <a:cs typeface="Arial" panose="020B0604020202020204" pitchFamily="34" charset="0"/>
              </a:rPr>
              <a:t>Analytics  </a:t>
            </a:r>
            <a:endParaRPr lang="en-US" sz="6000" dirty="0" smtClean="0">
              <a:ln w="0"/>
              <a:solidFill>
                <a:srgbClr val="095990"/>
              </a:solidFill>
              <a:latin typeface="Arial" panose="020B0604020202020204" pitchFamily="34" charset="0"/>
              <a:cs typeface="Arial" panose="020B0604020202020204" pitchFamily="34" charset="0"/>
            </a:endParaRPr>
          </a:p>
          <a:p>
            <a:pPr algn="ctr"/>
            <a:r>
              <a:rPr lang="en-US" sz="4800" b="0" cap="none" spc="0" dirty="0" smtClean="0">
                <a:ln w="0"/>
                <a:solidFill>
                  <a:schemeClr val="accent1">
                    <a:lumMod val="60000"/>
                    <a:lumOff val="40000"/>
                  </a:schemeClr>
                </a:solidFill>
              </a:rPr>
              <a:t>Python</a:t>
            </a:r>
            <a:r>
              <a:rPr lang="en-US" sz="4800" dirty="0" smtClean="0">
                <a:ln w="0"/>
                <a:solidFill>
                  <a:schemeClr val="accent1">
                    <a:lumMod val="60000"/>
                    <a:lumOff val="40000"/>
                  </a:schemeClr>
                </a:solidFill>
              </a:rPr>
              <a:t>-Seaborn</a:t>
            </a:r>
            <a:endParaRPr lang="en-US" sz="4800" b="0" cap="none" spc="0" dirty="0">
              <a:ln w="0"/>
              <a:solidFill>
                <a:schemeClr val="accent1">
                  <a:lumMod val="60000"/>
                  <a:lumOff val="40000"/>
                </a:schemeClr>
              </a:solidFill>
            </a:endParaRPr>
          </a:p>
        </p:txBody>
      </p:sp>
      <p:pic>
        <p:nvPicPr>
          <p:cNvPr id="6" name="Picture 5"/>
          <p:cNvPicPr>
            <a:picLocks noChangeAspect="1"/>
          </p:cNvPicPr>
          <p:nvPr/>
        </p:nvPicPr>
        <p:blipFill>
          <a:blip r:embed="rId2"/>
          <a:stretch>
            <a:fillRect/>
          </a:stretch>
        </p:blipFill>
        <p:spPr>
          <a:xfrm>
            <a:off x="344367" y="3048000"/>
            <a:ext cx="11397508" cy="2183300"/>
          </a:xfrm>
          <a:prstGeom prst="rect">
            <a:avLst/>
          </a:prstGeom>
          <a:ln>
            <a:noFill/>
          </a:ln>
          <a:effectLst>
            <a:softEdge rad="112500"/>
          </a:effectLst>
        </p:spPr>
      </p:pic>
    </p:spTree>
    <p:extLst>
      <p:ext uri="{BB962C8B-B14F-4D97-AF65-F5344CB8AC3E}">
        <p14:creationId xmlns:p14="http://schemas.microsoft.com/office/powerpoint/2010/main" val="14456111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10</a:t>
            </a:fld>
            <a:endParaRPr lang="en-US"/>
          </a:p>
        </p:txBody>
      </p:sp>
      <p:sp>
        <p:nvSpPr>
          <p:cNvPr id="5" name="Rectangle 1"/>
          <p:cNvSpPr>
            <a:spLocks noChangeArrowheads="1"/>
          </p:cNvSpPr>
          <p:nvPr/>
        </p:nvSpPr>
        <p:spPr bwMode="auto">
          <a:xfrm>
            <a:off x="1367766" y="1066057"/>
            <a:ext cx="9459641"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chemeClr val="accent2"/>
                </a:solidFill>
                <a:effectLst/>
                <a:latin typeface="Courier New" panose="02070309020205020404" pitchFamily="49" charset="0"/>
                <a:cs typeface="Courier New" panose="02070309020205020404" pitchFamily="49" charset="0"/>
              </a:rPr>
              <a:t>2. Iris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Description:</a:t>
            </a:r>
            <a:r>
              <a:rPr kumimoji="0" lang="en-US" altLang="en-US" b="0" i="0" u="none" strike="noStrike" cap="none" normalizeH="0" baseline="0" dirty="0" smtClean="0">
                <a:ln>
                  <a:noFill/>
                </a:ln>
                <a:solidFill>
                  <a:schemeClr val="tx1"/>
                </a:solidFill>
                <a:effectLst/>
                <a:latin typeface="Arial" panose="020B0604020202020204" pitchFamily="34" charset="0"/>
              </a:rPr>
              <a:t> Classic dataset of Iris flowers (used for classification, </a:t>
            </a:r>
            <a:r>
              <a:rPr kumimoji="0" lang="en-US" altLang="en-US" b="0" i="0" u="none" strike="noStrike" cap="none" normalizeH="0" baseline="0" dirty="0" err="1" smtClean="0">
                <a:ln>
                  <a:noFill/>
                </a:ln>
                <a:solidFill>
                  <a:schemeClr val="tx1"/>
                </a:solidFill>
                <a:effectLst/>
                <a:latin typeface="Arial" panose="020B0604020202020204" pitchFamily="34" charset="0"/>
              </a:rPr>
              <a:t>pairplots</a:t>
            </a:r>
            <a:r>
              <a:rPr kumimoji="0" lang="en-US" altLang="en-US" b="0" i="0" u="none" strike="noStrike" cap="none" normalizeH="0" baseline="0" dirty="0" smtClean="0">
                <a:ln>
                  <a:noFill/>
                </a:ln>
                <a:solidFill>
                  <a:schemeClr val="tx1"/>
                </a:solidFill>
                <a:effectLst/>
                <a:latin typeface="Arial" panose="020B0604020202020204" pitchFamily="34" charset="0"/>
              </a:rPr>
              <a:t>, scatterplots).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Shape:</a:t>
            </a:r>
            <a:r>
              <a:rPr kumimoji="0" lang="en-US" altLang="en-US" b="0" i="0" u="none" strike="noStrike" cap="none" normalizeH="0" baseline="0" dirty="0" smtClean="0">
                <a:ln>
                  <a:noFill/>
                </a:ln>
                <a:solidFill>
                  <a:schemeClr val="tx1"/>
                </a:solidFill>
                <a:effectLst/>
                <a:latin typeface="Arial" panose="020B0604020202020204" pitchFamily="34" charset="0"/>
              </a:rPr>
              <a:t> 150 rows × 5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Columns:</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smtClean="0">
                <a:ln>
                  <a:noFill/>
                </a:ln>
                <a:solidFill>
                  <a:schemeClr val="tx1"/>
                </a:solidFill>
                <a:effectLst/>
                <a:latin typeface="Arial Unicode MS"/>
              </a:rPr>
              <a:t>sepal_length</a:t>
            </a:r>
            <a:r>
              <a:rPr kumimoji="0" lang="en-US" altLang="en-US" b="0" i="0" u="none" strike="noStrike" cap="none" normalizeH="0" baseline="0" dirty="0" smtClean="0">
                <a:ln>
                  <a:noFill/>
                </a:ln>
                <a:solidFill>
                  <a:schemeClr val="tx1"/>
                </a:solidFill>
                <a:effectLst/>
              </a:rPr>
              <a:t> → Sepal length (cm)</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smtClean="0">
                <a:ln>
                  <a:noFill/>
                </a:ln>
                <a:solidFill>
                  <a:schemeClr val="tx1"/>
                </a:solidFill>
                <a:effectLst/>
                <a:latin typeface="Arial Unicode MS"/>
              </a:rPr>
              <a:t>sepal_width</a:t>
            </a:r>
            <a:r>
              <a:rPr kumimoji="0" lang="en-US" altLang="en-US" b="0" i="0" u="none" strike="noStrike" cap="none" normalizeH="0" baseline="0" dirty="0" smtClean="0">
                <a:ln>
                  <a:noFill/>
                </a:ln>
                <a:solidFill>
                  <a:schemeClr val="tx1"/>
                </a:solidFill>
                <a:effectLst/>
              </a:rPr>
              <a:t> → Sepal width (cm)</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smtClean="0">
                <a:ln>
                  <a:noFill/>
                </a:ln>
                <a:solidFill>
                  <a:schemeClr val="tx1"/>
                </a:solidFill>
                <a:effectLst/>
                <a:latin typeface="Arial Unicode MS"/>
              </a:rPr>
              <a:t>petal_length</a:t>
            </a:r>
            <a:r>
              <a:rPr kumimoji="0" lang="en-US" altLang="en-US" b="0" i="0" u="none" strike="noStrike" cap="none" normalizeH="0" baseline="0" dirty="0" smtClean="0">
                <a:ln>
                  <a:noFill/>
                </a:ln>
                <a:solidFill>
                  <a:schemeClr val="tx1"/>
                </a:solidFill>
                <a:effectLst/>
              </a:rPr>
              <a:t> → Petal length (cm)</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smtClean="0">
                <a:ln>
                  <a:noFill/>
                </a:ln>
                <a:solidFill>
                  <a:schemeClr val="tx1"/>
                </a:solidFill>
                <a:effectLst/>
                <a:latin typeface="Arial Unicode MS"/>
              </a:rPr>
              <a:t>petal_width</a:t>
            </a:r>
            <a:r>
              <a:rPr kumimoji="0" lang="en-US" altLang="en-US" b="0" i="0" u="none" strike="noStrike" cap="none" normalizeH="0" baseline="0" dirty="0" smtClean="0">
                <a:ln>
                  <a:noFill/>
                </a:ln>
                <a:solidFill>
                  <a:schemeClr val="tx1"/>
                </a:solidFill>
                <a:effectLst/>
              </a:rPr>
              <a:t> → Petal width (cm)</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Unicode MS"/>
              </a:rPr>
              <a:t>species</a:t>
            </a:r>
            <a:r>
              <a:rPr kumimoji="0" lang="en-US" altLang="en-US" b="0" i="0" u="none" strike="noStrike" cap="none" normalizeH="0" baseline="0" dirty="0" smtClean="0">
                <a:ln>
                  <a:noFill/>
                </a:ln>
                <a:solidFill>
                  <a:schemeClr val="tx1"/>
                </a:solidFill>
                <a:effectLst/>
              </a:rPr>
              <a:t> → Species (</a:t>
            </a:r>
            <a:r>
              <a:rPr kumimoji="0" lang="en-US" altLang="en-US" b="0" i="0" u="none" strike="noStrike" cap="none" normalizeH="0" baseline="0" dirty="0" err="1" smtClean="0">
                <a:ln>
                  <a:noFill/>
                </a:ln>
                <a:solidFill>
                  <a:schemeClr val="tx1"/>
                </a:solidFill>
                <a:effectLst/>
                <a:latin typeface="Arial Unicode MS"/>
              </a:rPr>
              <a:t>setosa</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smtClean="0">
                <a:ln>
                  <a:noFill/>
                </a:ln>
                <a:solidFill>
                  <a:schemeClr val="tx1"/>
                </a:solidFill>
                <a:effectLst/>
                <a:latin typeface="Arial Unicode MS"/>
              </a:rPr>
              <a:t>versicolor</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latin typeface="Arial Unicode MS"/>
              </a:rPr>
              <a:t>virginica</a:t>
            </a:r>
            <a:r>
              <a:rPr kumimoji="0" lang="en-US" altLang="en-US" b="0" i="0" u="none" strike="noStrike" cap="none" normalizeH="0" baseline="0" dirty="0" smtClean="0">
                <a:ln>
                  <a:noFill/>
                </a:ln>
                <a:solidFill>
                  <a:schemeClr val="tx1"/>
                </a:solidFill>
                <a:effectLst/>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rotWithShape="1">
          <a:blip r:embed="rId2"/>
          <a:srcRect t="5795" b="-5795"/>
          <a:stretch/>
        </p:blipFill>
        <p:spPr>
          <a:xfrm>
            <a:off x="1600200" y="4191000"/>
            <a:ext cx="8523809" cy="1876190"/>
          </a:xfrm>
          <a:prstGeom prst="rect">
            <a:avLst/>
          </a:prstGeom>
        </p:spPr>
      </p:pic>
    </p:spTree>
    <p:extLst>
      <p:ext uri="{BB962C8B-B14F-4D97-AF65-F5344CB8AC3E}">
        <p14:creationId xmlns:p14="http://schemas.microsoft.com/office/powerpoint/2010/main" val="3403791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11</a:t>
            </a:fld>
            <a:endParaRPr lang="en-US"/>
          </a:p>
        </p:txBody>
      </p:sp>
      <p:sp>
        <p:nvSpPr>
          <p:cNvPr id="5" name="Rectangle 1"/>
          <p:cNvSpPr>
            <a:spLocks noChangeArrowheads="1"/>
          </p:cNvSpPr>
          <p:nvPr/>
        </p:nvSpPr>
        <p:spPr bwMode="auto">
          <a:xfrm>
            <a:off x="713741" y="1066056"/>
            <a:ext cx="10767691"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chemeClr val="accent2"/>
                </a:solidFill>
                <a:effectLst/>
                <a:latin typeface="Courier New" panose="02070309020205020404" pitchFamily="49" charset="0"/>
                <a:cs typeface="Courier New" panose="02070309020205020404" pitchFamily="49" charset="0"/>
              </a:rPr>
              <a:t>3. Flights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Description:</a:t>
            </a:r>
            <a:r>
              <a:rPr kumimoji="0" lang="en-US" altLang="en-US" b="0" i="0" u="none" strike="noStrike" cap="none" normalizeH="0" baseline="0" dirty="0" smtClean="0">
                <a:ln>
                  <a:noFill/>
                </a:ln>
                <a:solidFill>
                  <a:schemeClr val="tx1"/>
                </a:solidFill>
                <a:effectLst/>
                <a:latin typeface="Arial" panose="020B0604020202020204" pitchFamily="34" charset="0"/>
              </a:rPr>
              <a:t> Monthly airline passengers from 1949–1960 (used for line plots, </a:t>
            </a:r>
            <a:r>
              <a:rPr kumimoji="0" lang="en-US" altLang="en-US" b="0" i="0" u="none" strike="noStrike" cap="none" normalizeH="0" baseline="0" dirty="0" err="1" smtClean="0">
                <a:ln>
                  <a:noFill/>
                </a:ln>
                <a:solidFill>
                  <a:schemeClr val="tx1"/>
                </a:solidFill>
                <a:effectLst/>
                <a:latin typeface="Arial" panose="020B0604020202020204" pitchFamily="34" charset="0"/>
              </a:rPr>
              <a:t>heatmaps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clustermaps</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Shape:</a:t>
            </a:r>
            <a:r>
              <a:rPr kumimoji="0" lang="en-US" altLang="en-US" b="0" i="0" u="none" strike="noStrike" cap="none" normalizeH="0" baseline="0" dirty="0" smtClean="0">
                <a:ln>
                  <a:noFill/>
                </a:ln>
                <a:solidFill>
                  <a:schemeClr val="tx1"/>
                </a:solidFill>
                <a:effectLst/>
                <a:latin typeface="Arial" panose="020B0604020202020204" pitchFamily="34" charset="0"/>
              </a:rPr>
              <a:t> 144 rows × 3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Columns:</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Unicode MS"/>
              </a:rPr>
              <a:t>year</a:t>
            </a:r>
            <a:r>
              <a:rPr kumimoji="0" lang="en-US" altLang="en-US" b="0" i="0" u="none" strike="noStrike" cap="none" normalizeH="0" baseline="0" dirty="0" smtClean="0">
                <a:ln>
                  <a:noFill/>
                </a:ln>
                <a:solidFill>
                  <a:schemeClr val="tx1"/>
                </a:solidFill>
                <a:effectLst/>
              </a:rPr>
              <a:t> → Year (</a:t>
            </a:r>
            <a:r>
              <a:rPr kumimoji="0" lang="en-US" altLang="en-US" b="0" i="0" u="none" strike="noStrike" cap="none" normalizeH="0" baseline="0" dirty="0" err="1" smtClean="0">
                <a:ln>
                  <a:noFill/>
                </a:ln>
                <a:solidFill>
                  <a:schemeClr val="tx1"/>
                </a:solidFill>
                <a:effectLst/>
              </a:rPr>
              <a:t>int</a:t>
            </a:r>
            <a:r>
              <a:rPr kumimoji="0" lang="en-US" altLang="en-US" b="0" i="0" u="none" strike="noStrike" cap="none" normalizeH="0" baseline="0" dirty="0" smtClean="0">
                <a:ln>
                  <a:noFill/>
                </a:ln>
                <a:solidFill>
                  <a:schemeClr val="tx1"/>
                </a:solidFill>
                <a:effectLst/>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Unicode MS"/>
              </a:rPr>
              <a:t>month</a:t>
            </a:r>
            <a:r>
              <a:rPr kumimoji="0" lang="en-US" altLang="en-US" b="0" i="0" u="none" strike="noStrike" cap="none" normalizeH="0" baseline="0" dirty="0" smtClean="0">
                <a:ln>
                  <a:noFill/>
                </a:ln>
                <a:solidFill>
                  <a:schemeClr val="tx1"/>
                </a:solidFill>
                <a:effectLst/>
              </a:rPr>
              <a:t> → Month (string, Jan–Dec)</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Unicode MS"/>
              </a:rPr>
              <a:t>passengers</a:t>
            </a:r>
            <a:r>
              <a:rPr kumimoji="0" lang="en-US" altLang="en-US" b="0" i="0" u="none" strike="noStrike" cap="none" normalizeH="0" baseline="0" dirty="0" smtClean="0">
                <a:ln>
                  <a:noFill/>
                </a:ln>
                <a:solidFill>
                  <a:schemeClr val="tx1"/>
                </a:solidFill>
                <a:effectLst/>
              </a:rPr>
              <a:t> → Number of passengers (</a:t>
            </a:r>
            <a:r>
              <a:rPr kumimoji="0" lang="en-US" altLang="en-US" b="0" i="0" u="none" strike="noStrike" cap="none" normalizeH="0" baseline="0" dirty="0" err="1" smtClean="0">
                <a:ln>
                  <a:noFill/>
                </a:ln>
                <a:solidFill>
                  <a:schemeClr val="tx1"/>
                </a:solidFill>
                <a:effectLst/>
              </a:rPr>
              <a:t>int</a:t>
            </a:r>
            <a:r>
              <a:rPr kumimoji="0" lang="en-US" altLang="en-US" b="0" i="0" u="none" strike="noStrike" cap="none" normalizeH="0" baseline="0" dirty="0" smtClean="0">
                <a:ln>
                  <a:noFill/>
                </a:ln>
                <a:solidFill>
                  <a:schemeClr val="tx1"/>
                </a:solidFill>
                <a:effectLst/>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2209800" y="3733800"/>
            <a:ext cx="7542857" cy="1914286"/>
          </a:xfrm>
          <a:prstGeom prst="rect">
            <a:avLst/>
          </a:prstGeom>
        </p:spPr>
      </p:pic>
    </p:spTree>
    <p:extLst>
      <p:ext uri="{BB962C8B-B14F-4D97-AF65-F5344CB8AC3E}">
        <p14:creationId xmlns:p14="http://schemas.microsoft.com/office/powerpoint/2010/main" val="1933329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12</a:t>
            </a:fld>
            <a:endParaRPr lang="en-US"/>
          </a:p>
        </p:txBody>
      </p:sp>
      <p:sp>
        <p:nvSpPr>
          <p:cNvPr id="5" name="Rectangle 1"/>
          <p:cNvSpPr>
            <a:spLocks noChangeArrowheads="1"/>
          </p:cNvSpPr>
          <p:nvPr/>
        </p:nvSpPr>
        <p:spPr bwMode="auto">
          <a:xfrm>
            <a:off x="1219200" y="1586299"/>
            <a:ext cx="924753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smtClean="0">
                <a:ln>
                  <a:noFill/>
                </a:ln>
                <a:solidFill>
                  <a:schemeClr val="tx1"/>
                </a:solidFill>
                <a:effectLst/>
                <a:latin typeface="Arial" panose="020B0604020202020204" pitchFamily="34" charset="0"/>
              </a:rPr>
              <a:t>Imagine you are the manager of a restaurant. You want to analyze your billing records to see: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smtClean="0">
                <a:ln>
                  <a:noFill/>
                </a:ln>
                <a:solidFill>
                  <a:schemeClr val="tx1"/>
                </a:solidFill>
                <a:effectLst/>
                <a:latin typeface="Arial" panose="020B0604020202020204" pitchFamily="34" charset="0"/>
              </a:rPr>
              <a:t>On which day of the week customers give higher tips.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smtClean="0">
                <a:ln>
                  <a:noFill/>
                </a:ln>
                <a:solidFill>
                  <a:schemeClr val="tx1"/>
                </a:solidFill>
                <a:effectLst/>
                <a:latin typeface="Arial" panose="020B0604020202020204" pitchFamily="34" charset="0"/>
              </a:rPr>
              <a:t>This helps you understand customer patterns, so you can make better staffing or </a:t>
            </a:r>
          </a:p>
          <a:p>
            <a:pPr marL="0" marR="0" lvl="0" indent="0" algn="just"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smtClean="0">
                <a:ln>
                  <a:noFill/>
                </a:ln>
                <a:solidFill>
                  <a:schemeClr val="tx1"/>
                </a:solidFill>
                <a:effectLst/>
                <a:latin typeface="Arial" panose="020B0604020202020204" pitchFamily="34" charset="0"/>
              </a:rPr>
              <a:t>marketing decisions (e.g., assigning more staff on high-tip days).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smtClean="0">
                <a:ln>
                  <a:noFill/>
                </a:ln>
                <a:solidFill>
                  <a:schemeClr val="accent2"/>
                </a:solidFill>
                <a:effectLst/>
                <a:latin typeface="Arial" panose="020B0604020202020204" pitchFamily="34" charset="0"/>
              </a:rPr>
              <a:t>📂 Dataset Used: Tips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smtClean="0">
                <a:ln>
                  <a:noFill/>
                </a:ln>
                <a:solidFill>
                  <a:schemeClr val="tx1"/>
                </a:solidFill>
                <a:effectLst/>
                <a:latin typeface="Arial Unicode MS"/>
              </a:rPr>
              <a:t>day</a:t>
            </a:r>
            <a:r>
              <a:rPr kumimoji="0" lang="en-US" altLang="en-US" i="0" u="none" strike="noStrike" cap="none" normalizeH="0" baseline="0" dirty="0" smtClean="0">
                <a:ln>
                  <a:noFill/>
                </a:ln>
                <a:solidFill>
                  <a:schemeClr val="tx1"/>
                </a:solidFill>
                <a:effectLst/>
              </a:rPr>
              <a:t> → Day of the week (Thu, Fri, Sat, Sun).</a:t>
            </a:r>
            <a:endParaRPr kumimoji="0" lang="en-US" altLang="en-US"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smtClean="0">
                <a:ln>
                  <a:noFill/>
                </a:ln>
                <a:solidFill>
                  <a:schemeClr val="tx1"/>
                </a:solidFill>
                <a:effectLst/>
                <a:latin typeface="Arial Unicode MS"/>
              </a:rPr>
              <a:t>tip</a:t>
            </a:r>
            <a:r>
              <a:rPr kumimoji="0" lang="en-US" altLang="en-US" i="0" u="none" strike="noStrike" cap="none" normalizeH="0" baseline="0" dirty="0" smtClean="0">
                <a:ln>
                  <a:noFill/>
                </a:ln>
                <a:solidFill>
                  <a:schemeClr val="tx1"/>
                </a:solidFill>
                <a:effectLst/>
              </a:rPr>
              <a:t> → Tip amount given by customers.</a:t>
            </a:r>
            <a:endParaRPr kumimoji="0" lang="en-US" altLang="en-US"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1219200" y="685800"/>
            <a:ext cx="1912703" cy="584775"/>
          </a:xfrm>
          <a:prstGeom prst="rect">
            <a:avLst/>
          </a:prstGeom>
        </p:spPr>
        <p:txBody>
          <a:bodyPr wrap="none">
            <a:spAutoFit/>
          </a:bodyPr>
          <a:lstStyle/>
          <a:p>
            <a:r>
              <a:rPr lang="en-US" sz="3200" b="1" dirty="0" smtClean="0">
                <a:solidFill>
                  <a:srgbClr val="0070C0"/>
                </a:solidFill>
                <a:latin typeface="Courier New" panose="02070309020205020404" pitchFamily="49" charset="0"/>
              </a:rPr>
              <a:t>Example</a:t>
            </a:r>
            <a:endParaRPr lang="en-US" sz="3200" b="1" dirty="0">
              <a:solidFill>
                <a:srgbClr val="0070C0"/>
              </a:solidFill>
              <a:latin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1752600" y="4448621"/>
            <a:ext cx="9365090" cy="1773219"/>
          </a:xfrm>
          <a:prstGeom prst="rect">
            <a:avLst/>
          </a:prstGeom>
        </p:spPr>
      </p:pic>
    </p:spTree>
    <p:extLst>
      <p:ext uri="{BB962C8B-B14F-4D97-AF65-F5344CB8AC3E}">
        <p14:creationId xmlns:p14="http://schemas.microsoft.com/office/powerpoint/2010/main" val="19951716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13</a:t>
            </a:fld>
            <a:endParaRPr lang="en-US"/>
          </a:p>
        </p:txBody>
      </p:sp>
      <p:sp>
        <p:nvSpPr>
          <p:cNvPr id="6" name="Rectangle 5"/>
          <p:cNvSpPr/>
          <p:nvPr/>
        </p:nvSpPr>
        <p:spPr>
          <a:xfrm>
            <a:off x="294511" y="924479"/>
            <a:ext cx="11606151" cy="1477328"/>
          </a:xfrm>
          <a:prstGeom prst="rect">
            <a:avLst/>
          </a:prstGeom>
        </p:spPr>
        <p:txBody>
          <a:bodyPr wrap="square">
            <a:spAutoFit/>
          </a:bodyPr>
          <a:lstStyle/>
          <a:p>
            <a:r>
              <a:rPr lang="en-US" dirty="0" err="1">
                <a:solidFill>
                  <a:srgbClr val="000000"/>
                </a:solidFill>
                <a:latin typeface="Courier New" panose="02070309020205020404" pitchFamily="49" charset="0"/>
              </a:rPr>
              <a:t>sns.barplot</a:t>
            </a:r>
            <a:r>
              <a:rPr lang="en-US" dirty="0">
                <a:solidFill>
                  <a:srgbClr val="000000"/>
                </a:solidFill>
                <a:latin typeface="Courier New" panose="02070309020205020404" pitchFamily="49" charset="0"/>
              </a:rPr>
              <a:t>(x=</a:t>
            </a:r>
            <a:r>
              <a:rPr lang="en-US" dirty="0">
                <a:solidFill>
                  <a:srgbClr val="A31515"/>
                </a:solidFill>
                <a:latin typeface="Courier New" panose="02070309020205020404" pitchFamily="49" charset="0"/>
              </a:rPr>
              <a:t>"day"</a:t>
            </a:r>
            <a:r>
              <a:rPr lang="en-US" dirty="0">
                <a:solidFill>
                  <a:srgbClr val="000000"/>
                </a:solidFill>
                <a:latin typeface="Courier New" panose="02070309020205020404" pitchFamily="49" charset="0"/>
              </a:rPr>
              <a:t>, y=</a:t>
            </a:r>
            <a:r>
              <a:rPr lang="en-US" dirty="0">
                <a:solidFill>
                  <a:srgbClr val="A31515"/>
                </a:solidFill>
                <a:latin typeface="Courier New" panose="02070309020205020404" pitchFamily="49" charset="0"/>
              </a:rPr>
              <a:t>"tip"</a:t>
            </a:r>
            <a:r>
              <a:rPr lang="en-US" dirty="0">
                <a:solidFill>
                  <a:srgbClr val="000000"/>
                </a:solidFill>
                <a:latin typeface="Courier New" panose="02070309020205020404" pitchFamily="49" charset="0"/>
              </a:rPr>
              <a:t>, data=tips, hue=</a:t>
            </a:r>
            <a:r>
              <a:rPr lang="en-US" dirty="0">
                <a:solidFill>
                  <a:srgbClr val="A31515"/>
                </a:solidFill>
                <a:latin typeface="Courier New" panose="02070309020205020404" pitchFamily="49" charset="0"/>
              </a:rPr>
              <a:t>"day"</a:t>
            </a:r>
            <a:r>
              <a:rPr lang="en-US" dirty="0">
                <a:solidFill>
                  <a:srgbClr val="000000"/>
                </a:solidFill>
                <a:latin typeface="Courier New" panose="02070309020205020404" pitchFamily="49" charset="0"/>
              </a:rPr>
              <a:t>, palette=</a:t>
            </a:r>
            <a:r>
              <a:rPr lang="en-US" dirty="0">
                <a:solidFill>
                  <a:srgbClr val="A31515"/>
                </a:solidFill>
                <a:latin typeface="Courier New" panose="02070309020205020404" pitchFamily="49" charset="0"/>
              </a:rPr>
              <a:t>"pastel"</a:t>
            </a:r>
            <a:r>
              <a:rPr lang="en-US" dirty="0">
                <a:solidFill>
                  <a:srgbClr val="000000"/>
                </a:solidFill>
                <a:latin typeface="Courier New" panose="02070309020205020404" pitchFamily="49" charset="0"/>
              </a:rPr>
              <a:t>, legend=</a:t>
            </a:r>
            <a:r>
              <a:rPr lang="en-US" dirty="0">
                <a:solidFill>
                  <a:srgbClr val="0000FF"/>
                </a:solidFill>
                <a:latin typeface="Courier New" panose="02070309020205020404" pitchFamily="49" charset="0"/>
              </a:rPr>
              <a:t>False</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plt.title</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"Average Tip by Day"</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plt.show</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r>
            <a:br>
              <a:rPr lang="en-US" dirty="0">
                <a:solidFill>
                  <a:srgbClr val="000000"/>
                </a:solidFill>
                <a:latin typeface="Courier New" panose="02070309020205020404" pitchFamily="49" charset="0"/>
              </a:rPr>
            </a:br>
            <a:endParaRPr lang="en-US" b="0" dirty="0">
              <a:solidFill>
                <a:srgbClr val="000000"/>
              </a:solidFill>
              <a:effectLst/>
              <a:latin typeface="Courier New" panose="02070309020205020404" pitchFamily="49"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447800"/>
            <a:ext cx="5184658" cy="4160528"/>
          </a:xfrm>
          <a:prstGeom prst="rect">
            <a:avLst/>
          </a:prstGeom>
        </p:spPr>
      </p:pic>
      <p:sp>
        <p:nvSpPr>
          <p:cNvPr id="8" name="Rectangle 1"/>
          <p:cNvSpPr>
            <a:spLocks noChangeArrowheads="1"/>
          </p:cNvSpPr>
          <p:nvPr/>
        </p:nvSpPr>
        <p:spPr bwMode="auto">
          <a:xfrm>
            <a:off x="2333415" y="5653182"/>
            <a:ext cx="6340197"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solidFill>
                  <a:srgbClr val="C00000"/>
                </a:solidFill>
                <a:effectLst/>
                <a:latin typeface="Arial" panose="020B0604020202020204" pitchFamily="34" charset="0"/>
              </a:rPr>
              <a:t>Note: By default, </a:t>
            </a:r>
            <a:r>
              <a:rPr kumimoji="0" lang="en-US" altLang="en-US" sz="1050" b="0" i="0" u="none" strike="noStrike" cap="none" normalizeH="0" baseline="0" dirty="0" err="1" smtClean="0">
                <a:ln>
                  <a:noFill/>
                </a:ln>
                <a:solidFill>
                  <a:srgbClr val="C00000"/>
                </a:solidFill>
                <a:effectLst/>
                <a:latin typeface="Arial Unicode MS"/>
              </a:rPr>
              <a:t>barplot</a:t>
            </a:r>
            <a:r>
              <a:rPr kumimoji="0" lang="en-US" altLang="en-US" sz="1050" b="0" i="0" u="none" strike="noStrike" cap="none" normalizeH="0" baseline="0" dirty="0" smtClean="0">
                <a:ln>
                  <a:noFill/>
                </a:ln>
                <a:solidFill>
                  <a:srgbClr val="C00000"/>
                </a:solidFill>
                <a:effectLst/>
              </a:rPr>
              <a:t> computes the </a:t>
            </a:r>
            <a:r>
              <a:rPr kumimoji="0" lang="en-US" altLang="en-US" sz="1050" b="1" i="0" u="none" strike="noStrike" cap="none" normalizeH="0" baseline="0" dirty="0" smtClean="0">
                <a:ln>
                  <a:noFill/>
                </a:ln>
                <a:solidFill>
                  <a:srgbClr val="C00000"/>
                </a:solidFill>
                <a:effectLst/>
                <a:latin typeface="Arial" panose="020B0604020202020204" pitchFamily="34" charset="0"/>
              </a:rPr>
              <a:t>mean</a:t>
            </a:r>
            <a:r>
              <a:rPr kumimoji="0" lang="en-US" altLang="en-US" sz="1050" b="0" i="0" u="none" strike="noStrike" cap="none" normalizeH="0" baseline="0" dirty="0" smtClean="0">
                <a:ln>
                  <a:noFill/>
                </a:ln>
                <a:solidFill>
                  <a:srgbClr val="C00000"/>
                </a:solidFill>
                <a:effectLst/>
                <a:latin typeface="Arial" panose="020B0604020202020204" pitchFamily="34" charset="0"/>
              </a:rPr>
              <a:t> of the </a:t>
            </a:r>
            <a:r>
              <a:rPr kumimoji="0" lang="en-US" altLang="en-US" sz="1050" b="0" i="0" u="none" strike="noStrike" cap="none" normalizeH="0" baseline="0" dirty="0" smtClean="0">
                <a:ln>
                  <a:noFill/>
                </a:ln>
                <a:solidFill>
                  <a:srgbClr val="C00000"/>
                </a:solidFill>
                <a:effectLst/>
                <a:latin typeface="Arial Unicode MS"/>
              </a:rPr>
              <a:t>y</a:t>
            </a:r>
            <a:r>
              <a:rPr kumimoji="0" lang="en-US" altLang="en-US" sz="1050" b="0" i="0" u="none" strike="noStrike" cap="none" normalizeH="0" baseline="0" dirty="0" smtClean="0">
                <a:ln>
                  <a:noFill/>
                </a:ln>
                <a:solidFill>
                  <a:srgbClr val="C00000"/>
                </a:solidFill>
                <a:effectLst/>
              </a:rPr>
              <a:t> variable (</a:t>
            </a:r>
            <a:r>
              <a:rPr kumimoji="0" lang="en-US" altLang="en-US" sz="1050" b="0" i="0" u="none" strike="noStrike" cap="none" normalizeH="0" baseline="0" dirty="0" smtClean="0">
                <a:ln>
                  <a:noFill/>
                </a:ln>
                <a:solidFill>
                  <a:srgbClr val="C00000"/>
                </a:solidFill>
                <a:effectLst/>
                <a:latin typeface="Arial Unicode MS"/>
              </a:rPr>
              <a:t>tip</a:t>
            </a:r>
            <a:r>
              <a:rPr kumimoji="0" lang="en-US" altLang="en-US" sz="1050" b="0" i="0" u="none" strike="noStrike" cap="none" normalizeH="0" baseline="0" dirty="0" smtClean="0">
                <a:ln>
                  <a:noFill/>
                </a:ln>
                <a:solidFill>
                  <a:srgbClr val="C00000"/>
                </a:solidFill>
                <a:effectLst/>
              </a:rPr>
              <a:t> here) for each category on the </a:t>
            </a:r>
            <a:r>
              <a:rPr kumimoji="0" lang="en-US" altLang="en-US" sz="1050" b="0" i="0" u="none" strike="noStrike" cap="none" normalizeH="0" baseline="0" dirty="0" smtClean="0">
                <a:ln>
                  <a:noFill/>
                </a:ln>
                <a:solidFill>
                  <a:srgbClr val="C00000"/>
                </a:solidFill>
                <a:effectLst/>
                <a:latin typeface="Arial Unicode MS"/>
              </a:rPr>
              <a:t>x</a:t>
            </a:r>
            <a:r>
              <a:rPr kumimoji="0" lang="en-US" altLang="en-US" sz="1050" b="0" i="0" u="none" strike="noStrike" cap="none" normalizeH="0" baseline="0" dirty="0" smtClean="0">
                <a:ln>
                  <a:noFill/>
                </a:ln>
                <a:solidFill>
                  <a:srgbClr val="C00000"/>
                </a:solidFill>
                <a:effectLst/>
              </a:rPr>
              <a:t> axis (</a:t>
            </a:r>
            <a:r>
              <a:rPr kumimoji="0" lang="en-US" altLang="en-US" sz="1050" b="0" i="0" u="none" strike="noStrike" cap="none" normalizeH="0" baseline="0" dirty="0" smtClean="0">
                <a:ln>
                  <a:noFill/>
                </a:ln>
                <a:solidFill>
                  <a:srgbClr val="C00000"/>
                </a:solidFill>
                <a:effectLst/>
                <a:latin typeface="Arial Unicode MS"/>
              </a:rPr>
              <a:t>day</a:t>
            </a:r>
            <a:r>
              <a:rPr kumimoji="0" lang="en-US" altLang="en-US" sz="1050" b="0" i="0" u="none" strike="noStrike" cap="none" normalizeH="0" baseline="0" dirty="0" smtClean="0">
                <a:ln>
                  <a:noFill/>
                </a:ln>
                <a:solidFill>
                  <a:srgbClr val="C00000"/>
                </a:solidFill>
                <a:effectLst/>
              </a:rPr>
              <a:t>) </a:t>
            </a:r>
            <a:endParaRPr kumimoji="0" lang="en-US" altLang="en-US" sz="1050" b="0" i="0" u="none" strike="noStrike" cap="none" normalizeH="0" baseline="0" dirty="0" smtClean="0">
              <a:ln>
                <a:noFill/>
              </a:ln>
              <a:solidFill>
                <a:srgbClr val="C00000"/>
              </a:solidFill>
              <a:effectLst/>
              <a:latin typeface="Arial" panose="020B0604020202020204" pitchFamily="34" charset="0"/>
            </a:endParaRPr>
          </a:p>
        </p:txBody>
      </p:sp>
      <p:sp>
        <p:nvSpPr>
          <p:cNvPr id="9" name="Rectangle 2"/>
          <p:cNvSpPr>
            <a:spLocks noChangeArrowheads="1"/>
          </p:cNvSpPr>
          <p:nvPr/>
        </p:nvSpPr>
        <p:spPr bwMode="auto">
          <a:xfrm>
            <a:off x="2395641" y="5906443"/>
            <a:ext cx="308610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C00000"/>
                </a:solidFill>
                <a:effectLst/>
                <a:latin typeface="Arial Unicode MS"/>
              </a:rPr>
              <a:t>hue="day"</a:t>
            </a:r>
            <a:endParaRPr kumimoji="0" lang="en-US" altLang="en-US" sz="1000" b="0" i="0" u="none" strike="noStrike" cap="none" normalizeH="0" baseline="0" dirty="0" smtClean="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rgbClr val="C00000"/>
                </a:solidFill>
                <a:effectLst/>
                <a:latin typeface="Arial" panose="020B0604020202020204" pitchFamily="34" charset="0"/>
              </a:rPr>
              <a:t>Normally </a:t>
            </a:r>
            <a:r>
              <a:rPr kumimoji="0" lang="en-US" altLang="en-US" sz="1000" b="0" i="0" u="none" strike="noStrike" cap="none" normalizeH="0" baseline="0" dirty="0" smtClean="0">
                <a:ln>
                  <a:noFill/>
                </a:ln>
                <a:solidFill>
                  <a:srgbClr val="C00000"/>
                </a:solidFill>
                <a:effectLst/>
                <a:latin typeface="Arial Unicode MS"/>
              </a:rPr>
              <a:t>hue</a:t>
            </a:r>
            <a:r>
              <a:rPr kumimoji="0" lang="en-US" altLang="en-US" sz="1000" b="0" i="0" u="none" strike="noStrike" cap="none" normalizeH="0" baseline="0" dirty="0" smtClean="0">
                <a:ln>
                  <a:noFill/>
                </a:ln>
                <a:solidFill>
                  <a:srgbClr val="C00000"/>
                </a:solidFill>
                <a:effectLst/>
              </a:rPr>
              <a:t> is used to split bars by another category</a:t>
            </a:r>
            <a:endParaRPr kumimoji="0" lang="en-US" altLang="en-US" sz="1000" b="0" i="0" u="none" strike="noStrike" cap="none" normalizeH="0" baseline="0" dirty="0" smtClean="0">
              <a:ln>
                <a:noFill/>
              </a:ln>
              <a:solidFill>
                <a:srgbClr val="C0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C00000"/>
              </a:solidFill>
              <a:effectLst/>
              <a:latin typeface="Arial" panose="020B0604020202020204" pitchFamily="34" charset="0"/>
            </a:endParaRPr>
          </a:p>
        </p:txBody>
      </p:sp>
    </p:spTree>
    <p:extLst>
      <p:ext uri="{BB962C8B-B14F-4D97-AF65-F5344CB8AC3E}">
        <p14:creationId xmlns:p14="http://schemas.microsoft.com/office/powerpoint/2010/main" val="1087851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14</a:t>
            </a:fld>
            <a:endParaRPr lang="en-US"/>
          </a:p>
        </p:txBody>
      </p:sp>
      <p:sp>
        <p:nvSpPr>
          <p:cNvPr id="5" name="Rectangle 4"/>
          <p:cNvSpPr/>
          <p:nvPr/>
        </p:nvSpPr>
        <p:spPr>
          <a:xfrm>
            <a:off x="1752600" y="1905000"/>
            <a:ext cx="9296400" cy="1754326"/>
          </a:xfrm>
          <a:prstGeom prst="rect">
            <a:avLst/>
          </a:prstGeom>
        </p:spPr>
        <p:txBody>
          <a:bodyPr wrap="square">
            <a:spAutoFit/>
          </a:bodyPr>
          <a:lstStyle/>
          <a:p>
            <a:r>
              <a:rPr lang="en-US" dirty="0"/>
              <a:t>Imagine you are the restaurant manager. You want to know:</a:t>
            </a:r>
          </a:p>
          <a:p>
            <a:pPr>
              <a:buFont typeface="Arial" panose="020B0604020202020204" pitchFamily="34" charset="0"/>
              <a:buChar char="•"/>
            </a:pPr>
            <a:r>
              <a:rPr lang="en-US" dirty="0"/>
              <a:t>On which day of the week you serve the most customers.</a:t>
            </a:r>
          </a:p>
          <a:p>
            <a:pPr>
              <a:buFont typeface="Arial" panose="020B0604020202020204" pitchFamily="34" charset="0"/>
              <a:buChar char="•"/>
            </a:pPr>
            <a:r>
              <a:rPr lang="en-US" dirty="0"/>
              <a:t>This helps you decide:</a:t>
            </a:r>
          </a:p>
          <a:p>
            <a:pPr marL="742950" lvl="1" indent="-285750">
              <a:buFont typeface="Arial" panose="020B0604020202020204" pitchFamily="34" charset="0"/>
              <a:buChar char="•"/>
            </a:pPr>
            <a:r>
              <a:rPr lang="en-US" dirty="0"/>
              <a:t>Staff scheduling (more waiters/cooks on busy days).</a:t>
            </a:r>
          </a:p>
          <a:p>
            <a:pPr marL="742950" lvl="1" indent="-285750">
              <a:buFont typeface="Arial" panose="020B0604020202020204" pitchFamily="34" charset="0"/>
              <a:buChar char="•"/>
            </a:pPr>
            <a:r>
              <a:rPr lang="en-US" dirty="0"/>
              <a:t>Inventory planning (ordering more supplies for high-traffic days).</a:t>
            </a:r>
          </a:p>
          <a:p>
            <a:pPr marL="742950" lvl="1" indent="-285750">
              <a:buFont typeface="Arial" panose="020B0604020202020204" pitchFamily="34" charset="0"/>
              <a:buChar char="•"/>
            </a:pPr>
            <a:r>
              <a:rPr lang="en-US" dirty="0"/>
              <a:t>Marketing promotions (offer discounts on slower days).</a:t>
            </a:r>
          </a:p>
        </p:txBody>
      </p:sp>
      <p:sp>
        <p:nvSpPr>
          <p:cNvPr id="6" name="Rectangle 1"/>
          <p:cNvSpPr>
            <a:spLocks noChangeArrowheads="1"/>
          </p:cNvSpPr>
          <p:nvPr/>
        </p:nvSpPr>
        <p:spPr bwMode="auto">
          <a:xfrm>
            <a:off x="1981200" y="4292346"/>
            <a:ext cx="6875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accent2"/>
                </a:solidFill>
                <a:effectLst/>
                <a:latin typeface="Arial" panose="020B0604020202020204" pitchFamily="34" charset="0"/>
              </a:rPr>
              <a:t>Dataset Used: Tips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Unicode MS"/>
              </a:rPr>
              <a:t>day</a:t>
            </a:r>
            <a:r>
              <a:rPr kumimoji="0" lang="en-US" altLang="en-US" sz="1600" b="0" i="0" u="none" strike="noStrike" cap="none" normalizeH="0" baseline="0" dirty="0" smtClean="0">
                <a:ln>
                  <a:noFill/>
                </a:ln>
                <a:solidFill>
                  <a:schemeClr val="tx1"/>
                </a:solidFill>
                <a:effectLst/>
              </a:rPr>
              <a:t> → Day of the week (Thu, Fri, Sat, Sun).</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Each row in the dataset represents </a:t>
            </a:r>
            <a:r>
              <a:rPr kumimoji="0" lang="en-US" altLang="en-US" sz="1600" b="1" i="0" u="none" strike="noStrike" cap="none" normalizeH="0" baseline="0" dirty="0" smtClean="0">
                <a:ln>
                  <a:noFill/>
                </a:ln>
                <a:solidFill>
                  <a:schemeClr val="tx1"/>
                </a:solidFill>
                <a:effectLst/>
                <a:latin typeface="Arial" panose="020B0604020202020204" pitchFamily="34" charset="0"/>
              </a:rPr>
              <a:t>one dining table (customer group)</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0" y="979592"/>
            <a:ext cx="1912703" cy="584775"/>
          </a:xfrm>
          <a:prstGeom prst="rect">
            <a:avLst/>
          </a:prstGeom>
        </p:spPr>
        <p:txBody>
          <a:bodyPr wrap="none">
            <a:spAutoFit/>
          </a:bodyPr>
          <a:lstStyle/>
          <a:p>
            <a:r>
              <a:rPr lang="en-US" sz="3200" b="1" dirty="0" smtClean="0">
                <a:solidFill>
                  <a:srgbClr val="0070C0"/>
                </a:solidFill>
                <a:latin typeface="Courier New" panose="02070309020205020404" pitchFamily="49" charset="0"/>
              </a:rPr>
              <a:t>Example</a:t>
            </a:r>
            <a:endParaRPr lang="en-US" sz="3200" b="1" dirty="0">
              <a:solidFill>
                <a:srgbClr val="0070C0"/>
              </a:solidFill>
              <a:latin typeface="Courier New" panose="02070309020205020404" pitchFamily="49" charset="0"/>
            </a:endParaRPr>
          </a:p>
        </p:txBody>
      </p:sp>
    </p:spTree>
    <p:extLst>
      <p:ext uri="{BB962C8B-B14F-4D97-AF65-F5344CB8AC3E}">
        <p14:creationId xmlns:p14="http://schemas.microsoft.com/office/powerpoint/2010/main" val="5529239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15</a:t>
            </a:fld>
            <a:endParaRPr lang="en-US"/>
          </a:p>
        </p:txBody>
      </p:sp>
      <p:sp>
        <p:nvSpPr>
          <p:cNvPr id="5" name="Rectangle 4"/>
          <p:cNvSpPr/>
          <p:nvPr/>
        </p:nvSpPr>
        <p:spPr>
          <a:xfrm>
            <a:off x="1525587" y="990600"/>
            <a:ext cx="9144000" cy="1477328"/>
          </a:xfrm>
          <a:prstGeom prst="rect">
            <a:avLst/>
          </a:prstGeom>
        </p:spPr>
        <p:txBody>
          <a:bodyPr wrap="square">
            <a:spAutoFit/>
          </a:bodyPr>
          <a:lstStyle/>
          <a:p>
            <a:r>
              <a:rPr lang="en-US" dirty="0" err="1">
                <a:solidFill>
                  <a:srgbClr val="000000"/>
                </a:solidFill>
                <a:latin typeface="Courier New" panose="02070309020205020404" pitchFamily="49" charset="0"/>
              </a:rPr>
              <a:t>sns.countplot</a:t>
            </a:r>
            <a:r>
              <a:rPr lang="en-US" dirty="0">
                <a:solidFill>
                  <a:srgbClr val="000000"/>
                </a:solidFill>
                <a:latin typeface="Courier New" panose="02070309020205020404" pitchFamily="49" charset="0"/>
              </a:rPr>
              <a:t>(x=</a:t>
            </a:r>
            <a:r>
              <a:rPr lang="en-US" dirty="0">
                <a:solidFill>
                  <a:srgbClr val="A31515"/>
                </a:solidFill>
                <a:latin typeface="Courier New" panose="02070309020205020404" pitchFamily="49" charset="0"/>
              </a:rPr>
              <a:t>"day"</a:t>
            </a:r>
            <a:r>
              <a:rPr lang="en-US" dirty="0">
                <a:solidFill>
                  <a:srgbClr val="000000"/>
                </a:solidFill>
                <a:latin typeface="Courier New" panose="02070309020205020404" pitchFamily="49" charset="0"/>
              </a:rPr>
              <a:t>, data=tips, palette=</a:t>
            </a:r>
            <a:r>
              <a:rPr lang="en-US" dirty="0">
                <a:solidFill>
                  <a:srgbClr val="A31515"/>
                </a:solidFill>
                <a:latin typeface="Courier New" panose="02070309020205020404" pitchFamily="49" charset="0"/>
              </a:rPr>
              <a:t>"muted"</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plt.title</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"Number of Customers by Day"</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plt.show</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r>
            <a:br>
              <a:rPr lang="en-US" dirty="0">
                <a:solidFill>
                  <a:srgbClr val="000000"/>
                </a:solidFill>
                <a:latin typeface="Courier New" panose="02070309020205020404" pitchFamily="49" charset="0"/>
              </a:rPr>
            </a:br>
            <a:endParaRPr lang="en-US" b="0" dirty="0">
              <a:solidFill>
                <a:srgbClr val="000000"/>
              </a:solidFill>
              <a:effectLst/>
              <a:latin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4038600" y="1905000"/>
            <a:ext cx="5334000" cy="4162136"/>
          </a:xfrm>
          <a:prstGeom prst="rect">
            <a:avLst/>
          </a:prstGeom>
        </p:spPr>
      </p:pic>
    </p:spTree>
    <p:extLst>
      <p:ext uri="{BB962C8B-B14F-4D97-AF65-F5344CB8AC3E}">
        <p14:creationId xmlns:p14="http://schemas.microsoft.com/office/powerpoint/2010/main" val="41587691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16</a:t>
            </a:fld>
            <a:endParaRPr lang="en-US"/>
          </a:p>
        </p:txBody>
      </p:sp>
      <p:sp>
        <p:nvSpPr>
          <p:cNvPr id="8" name="Rectangle 4"/>
          <p:cNvSpPr>
            <a:spLocks noChangeArrowheads="1"/>
          </p:cNvSpPr>
          <p:nvPr/>
        </p:nvSpPr>
        <p:spPr bwMode="auto">
          <a:xfrm>
            <a:off x="1524000" y="1447800"/>
            <a:ext cx="1016725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smtClean="0">
                <a:ln>
                  <a:noFill/>
                </a:ln>
                <a:solidFill>
                  <a:schemeClr val="tx1"/>
                </a:solidFill>
                <a:effectLst/>
                <a:latin typeface="Arial" panose="020B0604020202020204" pitchFamily="34" charset="0"/>
              </a:rPr>
              <a:t>Imagine you are the restaurant manager. You’re curious: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smtClean="0">
                <a:ln>
                  <a:noFill/>
                </a:ln>
                <a:solidFill>
                  <a:schemeClr val="tx1"/>
                </a:solidFill>
                <a:effectLst/>
                <a:latin typeface="Arial" panose="020B0604020202020204" pitchFamily="34" charset="0"/>
              </a:rPr>
              <a:t>Do male and female customers leave different tip amounts?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smtClean="0">
                <a:ln>
                  <a:noFill/>
                </a:ln>
                <a:solidFill>
                  <a:schemeClr val="tx1"/>
                </a:solidFill>
                <a:effectLst/>
                <a:latin typeface="Arial" panose="020B0604020202020204" pitchFamily="34" charset="0"/>
              </a:rPr>
              <a:t>Are there any outliers (very high or very low tips)?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smtClean="0">
                <a:ln>
                  <a:noFill/>
                </a:ln>
                <a:solidFill>
                  <a:schemeClr val="tx1"/>
                </a:solidFill>
                <a:effectLst/>
                <a:latin typeface="Arial" panose="020B0604020202020204" pitchFamily="34" charset="0"/>
              </a:rPr>
              <a:t>This can help understand customer behavior and possibly design targeted promotions.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smtClean="0">
              <a:ln>
                <a:noFill/>
              </a:ln>
              <a:solidFill>
                <a:schemeClr val="tx1"/>
              </a:solidFill>
              <a:effectLst/>
              <a:latin typeface="Arial" panose="020B0604020202020204" pitchFamily="34" charset="0"/>
            </a:endParaRPr>
          </a:p>
        </p:txBody>
      </p:sp>
      <p:sp>
        <p:nvSpPr>
          <p:cNvPr id="10" name="Rectangle 6"/>
          <p:cNvSpPr>
            <a:spLocks noChangeArrowheads="1"/>
          </p:cNvSpPr>
          <p:nvPr/>
        </p:nvSpPr>
        <p:spPr bwMode="auto">
          <a:xfrm>
            <a:off x="1600200" y="2971800"/>
            <a:ext cx="471135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accent2"/>
                </a:solidFill>
                <a:effectLst/>
                <a:latin typeface="Arial" panose="020B0604020202020204" pitchFamily="34" charset="0"/>
              </a:rPr>
              <a:t>📂 Dataset Used: Tips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Unicode MS"/>
              </a:rPr>
              <a:t>sex</a:t>
            </a:r>
            <a:r>
              <a:rPr kumimoji="0" lang="en-US" altLang="en-US" b="0" i="0" u="none" strike="noStrike" cap="none" normalizeH="0" baseline="0" dirty="0" smtClean="0">
                <a:ln>
                  <a:noFill/>
                </a:ln>
                <a:solidFill>
                  <a:schemeClr val="tx1"/>
                </a:solidFill>
                <a:effectLst/>
              </a:rPr>
              <a:t> → Gender of the customer (Male/Female).</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Unicode MS"/>
              </a:rPr>
              <a:t>tip</a:t>
            </a:r>
            <a:r>
              <a:rPr kumimoji="0" lang="en-US" altLang="en-US" b="0" i="0" u="none" strike="noStrike" cap="none" normalizeH="0" baseline="0" dirty="0" smtClean="0">
                <a:ln>
                  <a:noFill/>
                </a:ln>
                <a:solidFill>
                  <a:schemeClr val="tx1"/>
                </a:solidFill>
                <a:effectLst/>
              </a:rPr>
              <a:t> → Tip amount given.</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11" name="Rectangle 10"/>
          <p:cNvSpPr/>
          <p:nvPr/>
        </p:nvSpPr>
        <p:spPr>
          <a:xfrm>
            <a:off x="1556657" y="699384"/>
            <a:ext cx="1912703" cy="584775"/>
          </a:xfrm>
          <a:prstGeom prst="rect">
            <a:avLst/>
          </a:prstGeom>
        </p:spPr>
        <p:txBody>
          <a:bodyPr wrap="none">
            <a:spAutoFit/>
          </a:bodyPr>
          <a:lstStyle/>
          <a:p>
            <a:r>
              <a:rPr lang="en-US" sz="3200" b="1" dirty="0" smtClean="0">
                <a:solidFill>
                  <a:srgbClr val="0070C0"/>
                </a:solidFill>
                <a:latin typeface="Courier New" panose="02070309020205020404" pitchFamily="49" charset="0"/>
              </a:rPr>
              <a:t>Example</a:t>
            </a:r>
            <a:endParaRPr lang="en-US" sz="3200" b="1" dirty="0">
              <a:solidFill>
                <a:srgbClr val="0070C0"/>
              </a:solidFill>
              <a:latin typeface="Courier New" panose="02070309020205020404" pitchFamily="49" charset="0"/>
            </a:endParaRPr>
          </a:p>
        </p:txBody>
      </p:sp>
    </p:spTree>
    <p:extLst>
      <p:ext uri="{BB962C8B-B14F-4D97-AF65-F5344CB8AC3E}">
        <p14:creationId xmlns:p14="http://schemas.microsoft.com/office/powerpoint/2010/main" val="10631234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17</a:t>
            </a:fld>
            <a:endParaRPr lang="en-US"/>
          </a:p>
        </p:txBody>
      </p:sp>
      <p:sp>
        <p:nvSpPr>
          <p:cNvPr id="6" name="Rectangle 5"/>
          <p:cNvSpPr/>
          <p:nvPr/>
        </p:nvSpPr>
        <p:spPr>
          <a:xfrm>
            <a:off x="1371600" y="701262"/>
            <a:ext cx="8686800" cy="1477328"/>
          </a:xfrm>
          <a:prstGeom prst="rect">
            <a:avLst/>
          </a:prstGeom>
        </p:spPr>
        <p:txBody>
          <a:bodyPr wrap="square">
            <a:spAutoFit/>
          </a:bodyPr>
          <a:lstStyle/>
          <a:p>
            <a:r>
              <a:rPr lang="en-US" dirty="0" err="1">
                <a:solidFill>
                  <a:srgbClr val="000000"/>
                </a:solidFill>
                <a:latin typeface="Courier New" panose="02070309020205020404" pitchFamily="49" charset="0"/>
              </a:rPr>
              <a:t>sns.boxplot</a:t>
            </a:r>
            <a:r>
              <a:rPr lang="en-US" dirty="0">
                <a:solidFill>
                  <a:srgbClr val="000000"/>
                </a:solidFill>
                <a:latin typeface="Courier New" panose="02070309020205020404" pitchFamily="49" charset="0"/>
              </a:rPr>
              <a:t>(x=</a:t>
            </a:r>
            <a:r>
              <a:rPr lang="en-US" dirty="0">
                <a:solidFill>
                  <a:srgbClr val="A31515"/>
                </a:solidFill>
                <a:latin typeface="Courier New" panose="02070309020205020404" pitchFamily="49" charset="0"/>
              </a:rPr>
              <a:t>"sex"</a:t>
            </a:r>
            <a:r>
              <a:rPr lang="en-US" dirty="0">
                <a:solidFill>
                  <a:srgbClr val="000000"/>
                </a:solidFill>
                <a:latin typeface="Courier New" panose="02070309020205020404" pitchFamily="49" charset="0"/>
              </a:rPr>
              <a:t>, y=</a:t>
            </a:r>
            <a:r>
              <a:rPr lang="en-US" dirty="0">
                <a:solidFill>
                  <a:srgbClr val="A31515"/>
                </a:solidFill>
                <a:latin typeface="Courier New" panose="02070309020205020404" pitchFamily="49" charset="0"/>
              </a:rPr>
              <a:t>"tip"</a:t>
            </a:r>
            <a:r>
              <a:rPr lang="en-US" dirty="0">
                <a:solidFill>
                  <a:srgbClr val="000000"/>
                </a:solidFill>
                <a:latin typeface="Courier New" panose="02070309020205020404" pitchFamily="49" charset="0"/>
              </a:rPr>
              <a:t>, data=tips, palette=</a:t>
            </a:r>
            <a:r>
              <a:rPr lang="en-US" dirty="0">
                <a:solidFill>
                  <a:srgbClr val="A31515"/>
                </a:solidFill>
                <a:latin typeface="Courier New" panose="02070309020205020404" pitchFamily="49" charset="0"/>
              </a:rPr>
              <a:t>"Set2"</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plt.title</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"Distribution of Tips by Gender"</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plt.show</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r>
            <a:br>
              <a:rPr lang="en-US" dirty="0">
                <a:solidFill>
                  <a:srgbClr val="000000"/>
                </a:solidFill>
                <a:latin typeface="Courier New" panose="02070309020205020404" pitchFamily="49" charset="0"/>
              </a:rPr>
            </a:br>
            <a:endParaRPr lang="en-US" b="0" dirty="0">
              <a:solidFill>
                <a:srgbClr val="000000"/>
              </a:solidFill>
              <a:effectLst/>
              <a:latin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3886200" y="1524000"/>
            <a:ext cx="6419430" cy="4676800"/>
          </a:xfrm>
          <a:prstGeom prst="rect">
            <a:avLst/>
          </a:prstGeom>
        </p:spPr>
      </p:pic>
    </p:spTree>
    <p:extLst>
      <p:ext uri="{BB962C8B-B14F-4D97-AF65-F5344CB8AC3E}">
        <p14:creationId xmlns:p14="http://schemas.microsoft.com/office/powerpoint/2010/main" val="25413768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18</a:t>
            </a:fld>
            <a:endParaRPr lang="en-US"/>
          </a:p>
        </p:txBody>
      </p:sp>
      <p:sp>
        <p:nvSpPr>
          <p:cNvPr id="5" name="Rectangle 1"/>
          <p:cNvSpPr>
            <a:spLocks noChangeArrowheads="1"/>
          </p:cNvSpPr>
          <p:nvPr/>
        </p:nvSpPr>
        <p:spPr bwMode="auto">
          <a:xfrm>
            <a:off x="1447800" y="1649681"/>
            <a:ext cx="980306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smtClean="0">
                <a:ln>
                  <a:noFill/>
                </a:ln>
                <a:solidFill>
                  <a:schemeClr val="tx1"/>
                </a:solidFill>
                <a:effectLst/>
                <a:latin typeface="Arial" panose="020B0604020202020204" pitchFamily="34" charset="0"/>
              </a:rPr>
              <a:t>Imagine you are the restaurant manager. You want to compare customer spending patterns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smtClean="0">
                <a:ln>
                  <a:noFill/>
                </a:ln>
                <a:solidFill>
                  <a:schemeClr val="tx1"/>
                </a:solidFill>
                <a:effectLst/>
                <a:latin typeface="Arial" panose="020B0604020202020204" pitchFamily="34" charset="0"/>
              </a:rPr>
              <a:t>Lunch vs Dinner.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smtClean="0">
                <a:ln>
                  <a:noFill/>
                </a:ln>
                <a:solidFill>
                  <a:schemeClr val="tx1"/>
                </a:solidFill>
                <a:effectLst/>
                <a:latin typeface="Arial" panose="020B0604020202020204" pitchFamily="34" charset="0"/>
              </a:rPr>
              <a:t>This helps decide: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smtClean="0">
                <a:ln>
                  <a:noFill/>
                </a:ln>
                <a:solidFill>
                  <a:schemeClr val="tx1"/>
                </a:solidFill>
                <a:effectLst/>
                <a:latin typeface="Arial" panose="020B0604020202020204" pitchFamily="34" charset="0"/>
              </a:rPr>
              <a:t>Which time is more profitable.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smtClean="0">
                <a:ln>
                  <a:noFill/>
                </a:ln>
                <a:solidFill>
                  <a:schemeClr val="tx1"/>
                </a:solidFill>
                <a:effectLst/>
                <a:latin typeface="Arial" panose="020B0604020202020204" pitchFamily="34" charset="0"/>
              </a:rPr>
              <a:t>Where to focus promotions (e.g., </a:t>
            </a:r>
            <a:r>
              <a:rPr kumimoji="0" lang="en-US" altLang="en-US" i="1" u="none" strike="noStrike" cap="none" normalizeH="0" baseline="0" dirty="0" smtClean="0">
                <a:ln>
                  <a:noFill/>
                </a:ln>
                <a:solidFill>
                  <a:schemeClr val="tx1"/>
                </a:solidFill>
                <a:effectLst/>
                <a:latin typeface="Arial" panose="020B0604020202020204" pitchFamily="34" charset="0"/>
              </a:rPr>
              <a:t>lunch specials</a:t>
            </a:r>
            <a:r>
              <a:rPr kumimoji="0" lang="en-US" altLang="en-US" i="0" u="none" strike="noStrike" cap="none" normalizeH="0" baseline="0" dirty="0" smtClean="0">
                <a:ln>
                  <a:noFill/>
                </a:ln>
                <a:solidFill>
                  <a:schemeClr val="tx1"/>
                </a:solidFill>
                <a:effectLst/>
                <a:latin typeface="Arial" panose="020B0604020202020204" pitchFamily="34" charset="0"/>
              </a:rPr>
              <a:t> if lunch bills are lower).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smtClean="0">
                <a:ln>
                  <a:noFill/>
                </a:ln>
                <a:solidFill>
                  <a:schemeClr val="tx1"/>
                </a:solidFill>
                <a:effectLst/>
                <a:latin typeface="Arial" panose="020B0604020202020204" pitchFamily="34" charset="0"/>
              </a:rPr>
              <a:t>How to plan staffing &amp; resources.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1447800" y="3962400"/>
            <a:ext cx="513364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accent2"/>
                </a:solidFill>
                <a:effectLst/>
                <a:latin typeface="Arial" panose="020B0604020202020204" pitchFamily="34" charset="0"/>
              </a:rPr>
              <a:t>📂 Dataset Used: Tips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Unicode MS"/>
              </a:rPr>
              <a:t>time</a:t>
            </a:r>
            <a:r>
              <a:rPr kumimoji="0" lang="en-US" altLang="en-US" b="0" i="0" u="none" strike="noStrike" cap="none" normalizeH="0" baseline="0" dirty="0" smtClean="0">
                <a:ln>
                  <a:noFill/>
                </a:ln>
                <a:solidFill>
                  <a:schemeClr val="tx1"/>
                </a:solidFill>
                <a:effectLst/>
              </a:rPr>
              <a:t> → When the meal was served (Lunch/Dinner).</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smtClean="0">
                <a:ln>
                  <a:noFill/>
                </a:ln>
                <a:solidFill>
                  <a:schemeClr val="tx1"/>
                </a:solidFill>
                <a:effectLst/>
                <a:latin typeface="Arial Unicode MS"/>
              </a:rPr>
              <a:t>total_bill</a:t>
            </a:r>
            <a:r>
              <a:rPr kumimoji="0" lang="en-US" altLang="en-US" b="0" i="0" u="none" strike="noStrike" cap="none" normalizeH="0" baseline="0" dirty="0" smtClean="0">
                <a:ln>
                  <a:noFill/>
                </a:ln>
                <a:solidFill>
                  <a:schemeClr val="tx1"/>
                </a:solidFill>
                <a:effectLst/>
              </a:rPr>
              <a:t> → Total amount of the customer’s bill.</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447800" y="700057"/>
            <a:ext cx="1912703" cy="584775"/>
          </a:xfrm>
          <a:prstGeom prst="rect">
            <a:avLst/>
          </a:prstGeom>
        </p:spPr>
        <p:txBody>
          <a:bodyPr wrap="none">
            <a:spAutoFit/>
          </a:bodyPr>
          <a:lstStyle/>
          <a:p>
            <a:r>
              <a:rPr lang="en-US" sz="3200" b="1" dirty="0" smtClean="0">
                <a:solidFill>
                  <a:srgbClr val="0070C0"/>
                </a:solidFill>
                <a:latin typeface="Courier New" panose="02070309020205020404" pitchFamily="49" charset="0"/>
              </a:rPr>
              <a:t>Example</a:t>
            </a:r>
            <a:endParaRPr lang="en-US" sz="3200" b="1" dirty="0">
              <a:solidFill>
                <a:srgbClr val="0070C0"/>
              </a:solidFill>
              <a:latin typeface="Courier New" panose="02070309020205020404" pitchFamily="49" charset="0"/>
            </a:endParaRPr>
          </a:p>
        </p:txBody>
      </p:sp>
    </p:spTree>
    <p:extLst>
      <p:ext uri="{BB962C8B-B14F-4D97-AF65-F5344CB8AC3E}">
        <p14:creationId xmlns:p14="http://schemas.microsoft.com/office/powerpoint/2010/main" val="14496946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19</a:t>
            </a:fld>
            <a:endParaRPr lang="en-US"/>
          </a:p>
        </p:txBody>
      </p:sp>
      <p:sp>
        <p:nvSpPr>
          <p:cNvPr id="5" name="Rectangle 4"/>
          <p:cNvSpPr/>
          <p:nvPr/>
        </p:nvSpPr>
        <p:spPr>
          <a:xfrm>
            <a:off x="849283" y="533400"/>
            <a:ext cx="10363200" cy="1477328"/>
          </a:xfrm>
          <a:prstGeom prst="rect">
            <a:avLst/>
          </a:prstGeom>
        </p:spPr>
        <p:txBody>
          <a:bodyPr wrap="square">
            <a:spAutoFit/>
          </a:bodyPr>
          <a:lstStyle/>
          <a:p>
            <a:r>
              <a:rPr lang="en-US" dirty="0" err="1">
                <a:solidFill>
                  <a:srgbClr val="000000"/>
                </a:solidFill>
                <a:latin typeface="Courier New" panose="02070309020205020404" pitchFamily="49" charset="0"/>
              </a:rPr>
              <a:t>sns.violinplot</a:t>
            </a:r>
            <a:r>
              <a:rPr lang="en-US" dirty="0">
                <a:solidFill>
                  <a:srgbClr val="000000"/>
                </a:solidFill>
                <a:latin typeface="Courier New" panose="02070309020205020404" pitchFamily="49" charset="0"/>
              </a:rPr>
              <a:t>(x=</a:t>
            </a:r>
            <a:r>
              <a:rPr lang="en-US" dirty="0">
                <a:solidFill>
                  <a:srgbClr val="A31515"/>
                </a:solidFill>
                <a:latin typeface="Courier New" panose="02070309020205020404" pitchFamily="49" charset="0"/>
              </a:rPr>
              <a:t>"time"</a:t>
            </a:r>
            <a:r>
              <a:rPr lang="en-US" dirty="0">
                <a:solidFill>
                  <a:srgbClr val="000000"/>
                </a:solidFill>
                <a:latin typeface="Courier New" panose="02070309020205020404" pitchFamily="49" charset="0"/>
              </a:rPr>
              <a:t>, y=</a:t>
            </a:r>
            <a:r>
              <a:rPr lang="en-US" dirty="0">
                <a:solidFill>
                  <a:srgbClr val="A31515"/>
                </a:solidFill>
                <a:latin typeface="Courier New" panose="02070309020205020404" pitchFamily="49" charset="0"/>
              </a:rPr>
              <a:t>"</a:t>
            </a:r>
            <a:r>
              <a:rPr lang="en-US" dirty="0" err="1">
                <a:solidFill>
                  <a:srgbClr val="A31515"/>
                </a:solidFill>
                <a:latin typeface="Courier New" panose="02070309020205020404" pitchFamily="49" charset="0"/>
              </a:rPr>
              <a:t>total_bill</a:t>
            </a:r>
            <a:r>
              <a:rPr lang="en-US" dirty="0">
                <a:solidFill>
                  <a:srgbClr val="A31515"/>
                </a:solidFill>
                <a:latin typeface="Courier New" panose="02070309020205020404" pitchFamily="49" charset="0"/>
              </a:rPr>
              <a:t>"</a:t>
            </a:r>
            <a:r>
              <a:rPr lang="en-US" dirty="0">
                <a:solidFill>
                  <a:srgbClr val="000000"/>
                </a:solidFill>
                <a:latin typeface="Courier New" panose="02070309020205020404" pitchFamily="49" charset="0"/>
              </a:rPr>
              <a:t>, data=tips, palette=</a:t>
            </a:r>
            <a:r>
              <a:rPr lang="en-US" dirty="0">
                <a:solidFill>
                  <a:srgbClr val="A31515"/>
                </a:solidFill>
                <a:latin typeface="Courier New" panose="02070309020205020404" pitchFamily="49" charset="0"/>
              </a:rPr>
              <a:t>"</a:t>
            </a:r>
            <a:r>
              <a:rPr lang="en-US" dirty="0" err="1">
                <a:solidFill>
                  <a:srgbClr val="A31515"/>
                </a:solidFill>
                <a:latin typeface="Courier New" panose="02070309020205020404" pitchFamily="49" charset="0"/>
              </a:rPr>
              <a:t>coolwarm</a:t>
            </a:r>
            <a:r>
              <a:rPr lang="en-US" dirty="0">
                <a:solidFill>
                  <a:srgbClr val="A31515"/>
                </a:solidFill>
                <a:latin typeface="Courier New" panose="02070309020205020404" pitchFamily="49" charset="0"/>
              </a:rPr>
              <a:t>"</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plt.title</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"Distribution of Bills by Time"</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plt.show</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r>
            <a:br>
              <a:rPr lang="en-US" dirty="0">
                <a:solidFill>
                  <a:srgbClr val="000000"/>
                </a:solidFill>
                <a:latin typeface="Courier New" panose="02070309020205020404" pitchFamily="49" charset="0"/>
              </a:rPr>
            </a:br>
            <a:endParaRPr lang="en-US" b="0" dirty="0">
              <a:solidFill>
                <a:srgbClr val="000000"/>
              </a:solidFill>
              <a:effectLst/>
              <a:latin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3962400" y="1524000"/>
            <a:ext cx="6327694" cy="4728638"/>
          </a:xfrm>
          <a:prstGeom prst="rect">
            <a:avLst/>
          </a:prstGeom>
        </p:spPr>
      </p:pic>
    </p:spTree>
    <p:extLst>
      <p:ext uri="{BB962C8B-B14F-4D97-AF65-F5344CB8AC3E}">
        <p14:creationId xmlns:p14="http://schemas.microsoft.com/office/powerpoint/2010/main" val="2414961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latin typeface="Courier New" panose="02070309020205020404" pitchFamily="49" charset="0"/>
                <a:cs typeface="Courier New" panose="02070309020205020404" pitchFamily="49" charset="0"/>
              </a:rPr>
              <a:t>Seaborn Library</a:t>
            </a:r>
            <a:endParaRPr lang="en-US" b="1" dirty="0">
              <a:solidFill>
                <a:schemeClr val="accent2"/>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r>
              <a:rPr lang="en-US" dirty="0"/>
              <a:t>Seaborn is a Python data visualization library based on </a:t>
            </a:r>
            <a:r>
              <a:rPr lang="en-US" dirty="0" err="1">
                <a:hlinkClick r:id="rId2"/>
              </a:rPr>
              <a:t>matplotlib</a:t>
            </a:r>
            <a:r>
              <a:rPr lang="en-US" dirty="0"/>
              <a:t>. It provides a high-level interface for drawing attractive and informative statistical graphics.</a:t>
            </a:r>
          </a:p>
        </p:txBody>
      </p:sp>
      <p:sp>
        <p:nvSpPr>
          <p:cNvPr id="4" name="Date Placeholder 3"/>
          <p:cNvSpPr>
            <a:spLocks noGrp="1"/>
          </p:cNvSpPr>
          <p:nvPr>
            <p:ph type="dt" sz="half" idx="10"/>
          </p:nvPr>
        </p:nvSpPr>
        <p:spPr/>
        <p:txBody>
          <a:bodyPr/>
          <a:lstStyle/>
          <a:p>
            <a:fld id="{C2EB3730-F906-474C-87CE-4AAEFB1C8A2A}" type="datetime1">
              <a:rPr lang="en-US" smtClean="0"/>
              <a:t>9/2/2025</a:t>
            </a:fld>
            <a:endParaRPr lang="en-US"/>
          </a:p>
        </p:txBody>
      </p:sp>
      <p:sp>
        <p:nvSpPr>
          <p:cNvPr id="5" name="Footer Placeholder 4"/>
          <p:cNvSpPr>
            <a:spLocks noGrp="1"/>
          </p:cNvSpPr>
          <p:nvPr>
            <p:ph type="ftr" sz="quarter" idx="11"/>
          </p:nvPr>
        </p:nvSpPr>
        <p:spPr/>
        <p:txBody>
          <a:bodyPr/>
          <a:lstStyle/>
          <a:p>
            <a:r>
              <a:rPr lang="en-US" smtClean="0"/>
              <a:t>Business Analyst Bootcamp (PYTHON)</a:t>
            </a:r>
            <a:endParaRPr lang="en-US"/>
          </a:p>
        </p:txBody>
      </p:sp>
      <p:sp>
        <p:nvSpPr>
          <p:cNvPr id="6" name="Slide Number Placeholder 5"/>
          <p:cNvSpPr>
            <a:spLocks noGrp="1"/>
          </p:cNvSpPr>
          <p:nvPr>
            <p:ph type="sldNum" sz="quarter" idx="12"/>
          </p:nvPr>
        </p:nvSpPr>
        <p:spPr/>
        <p:txBody>
          <a:bodyPr/>
          <a:lstStyle/>
          <a:p>
            <a:fld id="{297E2526-6430-4C9F-B714-7865A9C547A1}" type="slidenum">
              <a:rPr lang="en-US" smtClean="0"/>
              <a:pPr/>
              <a:t>2</a:t>
            </a:fld>
            <a:endParaRPr lang="en-US"/>
          </a:p>
        </p:txBody>
      </p:sp>
      <p:sp>
        <p:nvSpPr>
          <p:cNvPr id="7" name="Rectangle 6"/>
          <p:cNvSpPr/>
          <p:nvPr/>
        </p:nvSpPr>
        <p:spPr>
          <a:xfrm>
            <a:off x="3569551" y="2743200"/>
            <a:ext cx="3518912" cy="369332"/>
          </a:xfrm>
          <a:prstGeom prst="rect">
            <a:avLst/>
          </a:prstGeom>
        </p:spPr>
        <p:txBody>
          <a:bodyPr wrap="none">
            <a:spAutoFit/>
          </a:bodyPr>
          <a:lstStyle/>
          <a:p>
            <a:pPr fontAlgn="base"/>
            <a:r>
              <a:rPr lang="en-US" b="1" dirty="0">
                <a:solidFill>
                  <a:srgbClr val="273239"/>
                </a:solidFill>
                <a:latin typeface="Nunito"/>
              </a:rPr>
              <a:t>Installation of Seaborn Library</a:t>
            </a:r>
            <a:endParaRPr lang="en-US" b="1" i="0" dirty="0">
              <a:solidFill>
                <a:srgbClr val="273239"/>
              </a:solidFill>
              <a:effectLst/>
              <a:latin typeface="Nunito"/>
            </a:endParaRPr>
          </a:p>
        </p:txBody>
      </p:sp>
      <p:pic>
        <p:nvPicPr>
          <p:cNvPr id="8" name="Picture 7"/>
          <p:cNvPicPr>
            <a:picLocks noChangeAspect="1"/>
          </p:cNvPicPr>
          <p:nvPr/>
        </p:nvPicPr>
        <p:blipFill>
          <a:blip r:embed="rId3"/>
          <a:stretch>
            <a:fillRect/>
          </a:stretch>
        </p:blipFill>
        <p:spPr>
          <a:xfrm>
            <a:off x="4191000" y="3429000"/>
            <a:ext cx="3495162" cy="2651782"/>
          </a:xfrm>
          <a:prstGeom prst="rect">
            <a:avLst/>
          </a:prstGeom>
        </p:spPr>
      </p:pic>
    </p:spTree>
    <p:extLst>
      <p:ext uri="{BB962C8B-B14F-4D97-AF65-F5344CB8AC3E}">
        <p14:creationId xmlns:p14="http://schemas.microsoft.com/office/powerpoint/2010/main" val="28619768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20</a:t>
            </a:fld>
            <a:endParaRPr lang="en-US"/>
          </a:p>
        </p:txBody>
      </p:sp>
      <p:sp>
        <p:nvSpPr>
          <p:cNvPr id="5" name="Rectangle 4"/>
          <p:cNvSpPr/>
          <p:nvPr/>
        </p:nvSpPr>
        <p:spPr>
          <a:xfrm>
            <a:off x="1143000" y="1905000"/>
            <a:ext cx="9601200" cy="1938992"/>
          </a:xfrm>
          <a:prstGeom prst="rect">
            <a:avLst/>
          </a:prstGeom>
        </p:spPr>
        <p:txBody>
          <a:bodyPr wrap="square">
            <a:spAutoFit/>
          </a:bodyPr>
          <a:lstStyle/>
          <a:p>
            <a:r>
              <a:rPr lang="en-US" sz="2000" dirty="0"/>
              <a:t>As a restaurant manager, sometimes you don’t just want averages — you want to see the actual tip values.</a:t>
            </a:r>
          </a:p>
          <a:p>
            <a:pPr>
              <a:buFont typeface="Arial" panose="020B0604020202020204" pitchFamily="34" charset="0"/>
              <a:buChar char="•"/>
            </a:pPr>
            <a:r>
              <a:rPr lang="en-US" sz="2000" dirty="0"/>
              <a:t>Do tips cluster around certain amounts (e.g., 2–5 dollars)?</a:t>
            </a:r>
          </a:p>
          <a:p>
            <a:pPr>
              <a:buFont typeface="Arial" panose="020B0604020202020204" pitchFamily="34" charset="0"/>
              <a:buChar char="•"/>
            </a:pPr>
            <a:r>
              <a:rPr lang="en-US" sz="2000" dirty="0"/>
              <a:t>Are there outliers (very high tips)?</a:t>
            </a:r>
          </a:p>
          <a:p>
            <a:pPr>
              <a:buFont typeface="Arial" panose="020B0604020202020204" pitchFamily="34" charset="0"/>
              <a:buChar char="•"/>
            </a:pPr>
            <a:r>
              <a:rPr lang="en-US" sz="2000" dirty="0"/>
              <a:t>Do weekends show more generous tipping patterns?</a:t>
            </a:r>
          </a:p>
          <a:p>
            <a:r>
              <a:rPr lang="en-US" sz="2000" dirty="0"/>
              <a:t>This is where strip plots and swarm plots help.</a:t>
            </a:r>
          </a:p>
        </p:txBody>
      </p:sp>
      <p:sp>
        <p:nvSpPr>
          <p:cNvPr id="6" name="Rectangle 1"/>
          <p:cNvSpPr>
            <a:spLocks noChangeArrowheads="1"/>
          </p:cNvSpPr>
          <p:nvPr/>
        </p:nvSpPr>
        <p:spPr bwMode="auto">
          <a:xfrm>
            <a:off x="1219200" y="4087899"/>
            <a:ext cx="255294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accent2"/>
                </a:solidFill>
                <a:effectLst/>
                <a:latin typeface="Arial" panose="020B0604020202020204" pitchFamily="34" charset="0"/>
              </a:rPr>
              <a:t>📂 Dataset Used: Tips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Unicode MS"/>
              </a:rPr>
              <a:t>day</a:t>
            </a:r>
            <a:r>
              <a:rPr kumimoji="0" lang="en-US" altLang="en-US" b="0" i="0" u="none" strike="noStrike" cap="none" normalizeH="0" baseline="0" dirty="0" smtClean="0">
                <a:ln>
                  <a:noFill/>
                </a:ln>
                <a:solidFill>
                  <a:schemeClr val="tx1"/>
                </a:solidFill>
                <a:effectLst/>
              </a:rPr>
              <a:t> → Day of the week.</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Unicode MS"/>
              </a:rPr>
              <a:t>tip</a:t>
            </a:r>
            <a:r>
              <a:rPr kumimoji="0" lang="en-US" altLang="en-US" b="0" i="0" u="none" strike="noStrike" cap="none" normalizeH="0" baseline="0" dirty="0" smtClean="0">
                <a:ln>
                  <a:noFill/>
                </a:ln>
                <a:solidFill>
                  <a:schemeClr val="tx1"/>
                </a:solidFill>
                <a:effectLst/>
              </a:rPr>
              <a:t> → Tip amount.</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151709" y="887331"/>
            <a:ext cx="1912703" cy="584775"/>
          </a:xfrm>
          <a:prstGeom prst="rect">
            <a:avLst/>
          </a:prstGeom>
        </p:spPr>
        <p:txBody>
          <a:bodyPr wrap="none">
            <a:spAutoFit/>
          </a:bodyPr>
          <a:lstStyle/>
          <a:p>
            <a:r>
              <a:rPr lang="en-US" sz="3200" b="1" dirty="0" smtClean="0">
                <a:solidFill>
                  <a:srgbClr val="0070C0"/>
                </a:solidFill>
                <a:latin typeface="Courier New" panose="02070309020205020404" pitchFamily="49" charset="0"/>
              </a:rPr>
              <a:t>Example</a:t>
            </a:r>
            <a:endParaRPr lang="en-US" sz="3200" b="1" dirty="0">
              <a:solidFill>
                <a:srgbClr val="0070C0"/>
              </a:solidFill>
              <a:latin typeface="Courier New" panose="02070309020205020404" pitchFamily="49" charset="0"/>
            </a:endParaRPr>
          </a:p>
        </p:txBody>
      </p:sp>
    </p:spTree>
    <p:extLst>
      <p:ext uri="{BB962C8B-B14F-4D97-AF65-F5344CB8AC3E}">
        <p14:creationId xmlns:p14="http://schemas.microsoft.com/office/powerpoint/2010/main" val="1002437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21</a:t>
            </a:fld>
            <a:endParaRPr lang="en-US"/>
          </a:p>
        </p:txBody>
      </p:sp>
      <p:sp>
        <p:nvSpPr>
          <p:cNvPr id="5" name="Rectangle 4"/>
          <p:cNvSpPr/>
          <p:nvPr/>
        </p:nvSpPr>
        <p:spPr>
          <a:xfrm>
            <a:off x="457200" y="228600"/>
            <a:ext cx="11811000" cy="2585323"/>
          </a:xfrm>
          <a:prstGeom prst="rect">
            <a:avLst/>
          </a:prstGeom>
        </p:spPr>
        <p:txBody>
          <a:bodyPr wrap="square">
            <a:spAutoFit/>
          </a:bodyPr>
          <a:lstStyle/>
          <a:p>
            <a:r>
              <a:rPr lang="en-US" dirty="0" err="1">
                <a:solidFill>
                  <a:srgbClr val="000000"/>
                </a:solidFill>
                <a:latin typeface="Courier New" panose="02070309020205020404" pitchFamily="49" charset="0"/>
              </a:rPr>
              <a:t>sns.stripplot</a:t>
            </a:r>
            <a:r>
              <a:rPr lang="en-US" dirty="0">
                <a:solidFill>
                  <a:srgbClr val="000000"/>
                </a:solidFill>
                <a:latin typeface="Courier New" panose="02070309020205020404" pitchFamily="49" charset="0"/>
              </a:rPr>
              <a:t>(x=</a:t>
            </a:r>
            <a:r>
              <a:rPr lang="en-US" dirty="0">
                <a:solidFill>
                  <a:srgbClr val="A31515"/>
                </a:solidFill>
                <a:latin typeface="Courier New" panose="02070309020205020404" pitchFamily="49" charset="0"/>
              </a:rPr>
              <a:t>"day"</a:t>
            </a:r>
            <a:r>
              <a:rPr lang="en-US" dirty="0">
                <a:solidFill>
                  <a:srgbClr val="000000"/>
                </a:solidFill>
                <a:latin typeface="Courier New" panose="02070309020205020404" pitchFamily="49" charset="0"/>
              </a:rPr>
              <a:t>, y=</a:t>
            </a:r>
            <a:r>
              <a:rPr lang="en-US" dirty="0">
                <a:solidFill>
                  <a:srgbClr val="A31515"/>
                </a:solidFill>
                <a:latin typeface="Courier New" panose="02070309020205020404" pitchFamily="49" charset="0"/>
              </a:rPr>
              <a:t>"tip"</a:t>
            </a:r>
            <a:r>
              <a:rPr lang="en-US" dirty="0">
                <a:solidFill>
                  <a:srgbClr val="000000"/>
                </a:solidFill>
                <a:latin typeface="Courier New" panose="02070309020205020404" pitchFamily="49" charset="0"/>
              </a:rPr>
              <a:t>, data=tips, jitter=</a:t>
            </a:r>
            <a:r>
              <a:rPr lang="en-US" dirty="0">
                <a:solidFill>
                  <a:srgbClr val="0000FF"/>
                </a:solidFill>
                <a:latin typeface="Courier New" panose="02070309020205020404" pitchFamily="49" charset="0"/>
              </a:rPr>
              <a:t>True</a:t>
            </a:r>
            <a:r>
              <a:rPr lang="en-US" dirty="0">
                <a:solidFill>
                  <a:srgbClr val="000000"/>
                </a:solidFill>
                <a:latin typeface="Courier New" panose="02070309020205020404" pitchFamily="49" charset="0"/>
              </a:rPr>
              <a:t>, color=</a:t>
            </a:r>
            <a:r>
              <a:rPr lang="en-US" dirty="0">
                <a:solidFill>
                  <a:srgbClr val="A31515"/>
                </a:solidFill>
                <a:latin typeface="Courier New" panose="02070309020205020404" pitchFamily="49" charset="0"/>
              </a:rPr>
              <a:t>"blue"</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plt.title</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"Tips Distribution by Day (Strip Plot)"</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plt.show</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r>
            <a:br>
              <a:rPr lang="en-US" dirty="0">
                <a:solidFill>
                  <a:srgbClr val="000000"/>
                </a:solidFill>
                <a:latin typeface="Courier New" panose="02070309020205020404" pitchFamily="49" charset="0"/>
              </a:rPr>
            </a:br>
            <a:r>
              <a:rPr lang="en-US" dirty="0" err="1">
                <a:solidFill>
                  <a:srgbClr val="000000"/>
                </a:solidFill>
                <a:latin typeface="Courier New" panose="02070309020205020404" pitchFamily="49" charset="0"/>
              </a:rPr>
              <a:t>sns.swarmplot</a:t>
            </a:r>
            <a:r>
              <a:rPr lang="en-US" dirty="0">
                <a:solidFill>
                  <a:srgbClr val="000000"/>
                </a:solidFill>
                <a:latin typeface="Courier New" panose="02070309020205020404" pitchFamily="49" charset="0"/>
              </a:rPr>
              <a:t>(x=</a:t>
            </a:r>
            <a:r>
              <a:rPr lang="en-US" dirty="0">
                <a:solidFill>
                  <a:srgbClr val="A31515"/>
                </a:solidFill>
                <a:latin typeface="Courier New" panose="02070309020205020404" pitchFamily="49" charset="0"/>
              </a:rPr>
              <a:t>"day"</a:t>
            </a:r>
            <a:r>
              <a:rPr lang="en-US" dirty="0">
                <a:solidFill>
                  <a:srgbClr val="000000"/>
                </a:solidFill>
                <a:latin typeface="Courier New" panose="02070309020205020404" pitchFamily="49" charset="0"/>
              </a:rPr>
              <a:t>, y=</a:t>
            </a:r>
            <a:r>
              <a:rPr lang="en-US" dirty="0">
                <a:solidFill>
                  <a:srgbClr val="A31515"/>
                </a:solidFill>
                <a:latin typeface="Courier New" panose="02070309020205020404" pitchFamily="49" charset="0"/>
              </a:rPr>
              <a:t>"tip"</a:t>
            </a:r>
            <a:r>
              <a:rPr lang="en-US" dirty="0">
                <a:solidFill>
                  <a:srgbClr val="000000"/>
                </a:solidFill>
                <a:latin typeface="Courier New" panose="02070309020205020404" pitchFamily="49" charset="0"/>
              </a:rPr>
              <a:t>, data=tips, palette=</a:t>
            </a:r>
            <a:r>
              <a:rPr lang="en-US" dirty="0">
                <a:solidFill>
                  <a:srgbClr val="A31515"/>
                </a:solidFill>
                <a:latin typeface="Courier New" panose="02070309020205020404" pitchFamily="49" charset="0"/>
              </a:rPr>
              <a:t>"deep"</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plt.title</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"Tips Distribution by Day (Swarm Plot)"</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plt.show</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r>
            <a:br>
              <a:rPr lang="en-US" dirty="0">
                <a:solidFill>
                  <a:srgbClr val="000000"/>
                </a:solidFill>
                <a:latin typeface="Courier New" panose="02070309020205020404" pitchFamily="49" charset="0"/>
              </a:rPr>
            </a:br>
            <a:endParaRPr lang="en-US" b="0" dirty="0">
              <a:solidFill>
                <a:srgbClr val="000000"/>
              </a:solidFill>
              <a:effectLst/>
              <a:latin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8511166" y="685800"/>
            <a:ext cx="3288362" cy="2546869"/>
          </a:xfrm>
          <a:prstGeom prst="rect">
            <a:avLst/>
          </a:prstGeom>
        </p:spPr>
      </p:pic>
      <p:pic>
        <p:nvPicPr>
          <p:cNvPr id="7" name="Picture 6"/>
          <p:cNvPicPr>
            <a:picLocks noChangeAspect="1"/>
          </p:cNvPicPr>
          <p:nvPr/>
        </p:nvPicPr>
        <p:blipFill>
          <a:blip r:embed="rId3"/>
          <a:stretch>
            <a:fillRect/>
          </a:stretch>
        </p:blipFill>
        <p:spPr>
          <a:xfrm>
            <a:off x="8329892" y="3444054"/>
            <a:ext cx="3938308" cy="27051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378050228"/>
              </p:ext>
            </p:extLst>
          </p:nvPr>
        </p:nvGraphicFramePr>
        <p:xfrm>
          <a:off x="1219200" y="3341454"/>
          <a:ext cx="6705600" cy="1219200"/>
        </p:xfrm>
        <a:graphic>
          <a:graphicData uri="http://schemas.openxmlformats.org/drawingml/2006/table">
            <a:tbl>
              <a:tblPr/>
              <a:tblGrid>
                <a:gridCol w="3352800">
                  <a:extLst>
                    <a:ext uri="{9D8B030D-6E8A-4147-A177-3AD203B41FA5}">
                      <a16:colId xmlns:a16="http://schemas.microsoft.com/office/drawing/2014/main" val="1161258105"/>
                    </a:ext>
                  </a:extLst>
                </a:gridCol>
                <a:gridCol w="3352800">
                  <a:extLst>
                    <a:ext uri="{9D8B030D-6E8A-4147-A177-3AD203B41FA5}">
                      <a16:colId xmlns:a16="http://schemas.microsoft.com/office/drawing/2014/main" val="88151259"/>
                    </a:ext>
                  </a:extLst>
                </a:gridCol>
              </a:tblGrid>
              <a:tr h="0">
                <a:tc>
                  <a:txBody>
                    <a:bodyPr/>
                    <a:lstStyle/>
                    <a:p>
                      <a:r>
                        <a:rPr lang="en-US" sz="1400" b="1" dirty="0"/>
                        <a:t>Strip Plot</a:t>
                      </a:r>
                      <a:endParaRPr lang="en-US" sz="1400" dirty="0"/>
                    </a:p>
                  </a:txBody>
                  <a:tcPr anchor="ctr">
                    <a:lnL>
                      <a:noFill/>
                    </a:lnL>
                    <a:lnR>
                      <a:noFill/>
                    </a:lnR>
                    <a:lnT>
                      <a:noFill/>
                    </a:lnT>
                    <a:lnB>
                      <a:noFill/>
                    </a:lnB>
                  </a:tcPr>
                </a:tc>
                <a:tc>
                  <a:txBody>
                    <a:bodyPr/>
                    <a:lstStyle/>
                    <a:p>
                      <a:r>
                        <a:rPr lang="en-US" sz="1400" b="1"/>
                        <a:t>Swarm Plot</a:t>
                      </a:r>
                      <a:endParaRPr lang="en-US" sz="1400"/>
                    </a:p>
                  </a:txBody>
                  <a:tcPr anchor="ctr">
                    <a:lnL>
                      <a:noFill/>
                    </a:lnL>
                    <a:lnR>
                      <a:noFill/>
                    </a:lnR>
                    <a:lnT>
                      <a:noFill/>
                    </a:lnT>
                    <a:lnB>
                      <a:noFill/>
                    </a:lnB>
                  </a:tcPr>
                </a:tc>
                <a:extLst>
                  <a:ext uri="{0D108BD9-81ED-4DB2-BD59-A6C34878D82A}">
                    <a16:rowId xmlns:a16="http://schemas.microsoft.com/office/drawing/2014/main" val="672631688"/>
                  </a:ext>
                </a:extLst>
              </a:tr>
              <a:tr h="0">
                <a:tc>
                  <a:txBody>
                    <a:bodyPr/>
                    <a:lstStyle/>
                    <a:p>
                      <a:r>
                        <a:rPr lang="en-US" sz="1400"/>
                        <a:t>Random (with jitter)</a:t>
                      </a:r>
                    </a:p>
                  </a:txBody>
                  <a:tcPr anchor="ctr">
                    <a:lnL>
                      <a:noFill/>
                    </a:lnL>
                    <a:lnR>
                      <a:noFill/>
                    </a:lnR>
                    <a:lnT>
                      <a:noFill/>
                    </a:lnT>
                    <a:lnB>
                      <a:noFill/>
                    </a:lnB>
                  </a:tcPr>
                </a:tc>
                <a:tc>
                  <a:txBody>
                    <a:bodyPr/>
                    <a:lstStyle/>
                    <a:p>
                      <a:r>
                        <a:rPr lang="en-US" sz="1400"/>
                        <a:t>Smart, automatic spacing</a:t>
                      </a:r>
                    </a:p>
                  </a:txBody>
                  <a:tcPr anchor="ctr">
                    <a:lnL>
                      <a:noFill/>
                    </a:lnL>
                    <a:lnR>
                      <a:noFill/>
                    </a:lnR>
                    <a:lnT>
                      <a:noFill/>
                    </a:lnT>
                    <a:lnB>
                      <a:noFill/>
                    </a:lnB>
                  </a:tcPr>
                </a:tc>
                <a:extLst>
                  <a:ext uri="{0D108BD9-81ED-4DB2-BD59-A6C34878D82A}">
                    <a16:rowId xmlns:a16="http://schemas.microsoft.com/office/drawing/2014/main" val="1162830178"/>
                  </a:ext>
                </a:extLst>
              </a:tr>
              <a:tr h="0">
                <a:tc>
                  <a:txBody>
                    <a:bodyPr/>
                    <a:lstStyle/>
                    <a:p>
                      <a:r>
                        <a:rPr lang="en-US" sz="1400" dirty="0"/>
                        <a:t>Can still overlap (if dense)</a:t>
                      </a:r>
                    </a:p>
                  </a:txBody>
                  <a:tcPr anchor="ctr">
                    <a:lnL>
                      <a:noFill/>
                    </a:lnL>
                    <a:lnR>
                      <a:noFill/>
                    </a:lnR>
                    <a:lnT>
                      <a:noFill/>
                    </a:lnT>
                    <a:lnB>
                      <a:noFill/>
                    </a:lnB>
                  </a:tcPr>
                </a:tc>
                <a:tc>
                  <a:txBody>
                    <a:bodyPr/>
                    <a:lstStyle/>
                    <a:p>
                      <a:r>
                        <a:rPr lang="en-US" sz="1400"/>
                        <a:t>Avoids overlap completely</a:t>
                      </a:r>
                    </a:p>
                  </a:txBody>
                  <a:tcPr anchor="ctr">
                    <a:lnL>
                      <a:noFill/>
                    </a:lnL>
                    <a:lnR>
                      <a:noFill/>
                    </a:lnR>
                    <a:lnT>
                      <a:noFill/>
                    </a:lnT>
                    <a:lnB>
                      <a:noFill/>
                    </a:lnB>
                  </a:tcPr>
                </a:tc>
                <a:extLst>
                  <a:ext uri="{0D108BD9-81ED-4DB2-BD59-A6C34878D82A}">
                    <a16:rowId xmlns:a16="http://schemas.microsoft.com/office/drawing/2014/main" val="3254231857"/>
                  </a:ext>
                </a:extLst>
              </a:tr>
              <a:tr h="0">
                <a:tc>
                  <a:txBody>
                    <a:bodyPr/>
                    <a:lstStyle/>
                    <a:p>
                      <a:r>
                        <a:rPr lang="en-US" sz="1400" dirty="0"/>
                        <a:t>Large datasets, quick visualization</a:t>
                      </a:r>
                    </a:p>
                  </a:txBody>
                  <a:tcPr anchor="ctr">
                    <a:lnL>
                      <a:noFill/>
                    </a:lnL>
                    <a:lnR>
                      <a:noFill/>
                    </a:lnR>
                    <a:lnT>
                      <a:noFill/>
                    </a:lnT>
                    <a:lnB>
                      <a:noFill/>
                    </a:lnB>
                  </a:tcPr>
                </a:tc>
                <a:tc>
                  <a:txBody>
                    <a:bodyPr/>
                    <a:lstStyle/>
                    <a:p>
                      <a:r>
                        <a:rPr lang="en-US" sz="1400" dirty="0"/>
                        <a:t>Smaller datasets, clear view of all points</a:t>
                      </a:r>
                    </a:p>
                  </a:txBody>
                  <a:tcPr anchor="ctr">
                    <a:lnL>
                      <a:noFill/>
                    </a:lnL>
                    <a:lnR>
                      <a:noFill/>
                    </a:lnR>
                    <a:lnT>
                      <a:noFill/>
                    </a:lnT>
                    <a:lnB>
                      <a:noFill/>
                    </a:lnB>
                  </a:tcPr>
                </a:tc>
                <a:extLst>
                  <a:ext uri="{0D108BD9-81ED-4DB2-BD59-A6C34878D82A}">
                    <a16:rowId xmlns:a16="http://schemas.microsoft.com/office/drawing/2014/main" val="1533153051"/>
                  </a:ext>
                </a:extLst>
              </a:tr>
            </a:tbl>
          </a:graphicData>
        </a:graphic>
      </p:graphicFrame>
    </p:spTree>
    <p:extLst>
      <p:ext uri="{BB962C8B-B14F-4D97-AF65-F5344CB8AC3E}">
        <p14:creationId xmlns:p14="http://schemas.microsoft.com/office/powerpoint/2010/main" val="6976627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22</a:t>
            </a:fld>
            <a:endParaRPr lang="en-US"/>
          </a:p>
        </p:txBody>
      </p:sp>
      <p:sp>
        <p:nvSpPr>
          <p:cNvPr id="5" name="Rectangle 4"/>
          <p:cNvSpPr/>
          <p:nvPr/>
        </p:nvSpPr>
        <p:spPr>
          <a:xfrm>
            <a:off x="1097279" y="1447800"/>
            <a:ext cx="10115203" cy="1754326"/>
          </a:xfrm>
          <a:prstGeom prst="rect">
            <a:avLst/>
          </a:prstGeom>
        </p:spPr>
        <p:txBody>
          <a:bodyPr wrap="square">
            <a:spAutoFit/>
          </a:bodyPr>
          <a:lstStyle/>
          <a:p>
            <a:r>
              <a:rPr lang="en-US" dirty="0"/>
              <a:t>Imagine you are the restaurant manager. You want to understand the relationship between:</a:t>
            </a:r>
          </a:p>
          <a:p>
            <a:pPr>
              <a:buFont typeface="Arial" panose="020B0604020202020204" pitchFamily="34" charset="0"/>
              <a:buChar char="•"/>
            </a:pPr>
            <a:r>
              <a:rPr lang="en-US" dirty="0"/>
              <a:t>Total Bill (how much the customer spends)</a:t>
            </a:r>
          </a:p>
          <a:p>
            <a:pPr>
              <a:buFont typeface="Arial" panose="020B0604020202020204" pitchFamily="34" charset="0"/>
              <a:buChar char="•"/>
            </a:pPr>
            <a:r>
              <a:rPr lang="en-US" dirty="0"/>
              <a:t>Tip (how much they leave as a tip)</a:t>
            </a:r>
          </a:p>
          <a:p>
            <a:r>
              <a:rPr lang="en-US" dirty="0"/>
              <a:t>This helps answer:</a:t>
            </a:r>
          </a:p>
          <a:p>
            <a:pPr>
              <a:buFont typeface="Arial" panose="020B0604020202020204" pitchFamily="34" charset="0"/>
              <a:buChar char="•"/>
            </a:pPr>
            <a:r>
              <a:rPr lang="en-US" dirty="0"/>
              <a:t>Do customers usually tip more when the bill is larger?</a:t>
            </a:r>
          </a:p>
          <a:p>
            <a:pPr>
              <a:buFont typeface="Arial" panose="020B0604020202020204" pitchFamily="34" charset="0"/>
              <a:buChar char="•"/>
            </a:pPr>
            <a:r>
              <a:rPr lang="en-US" dirty="0"/>
              <a:t>Does this trend vary by gender or by meal time (Lunch/Dinner)?</a:t>
            </a:r>
          </a:p>
        </p:txBody>
      </p:sp>
      <p:sp>
        <p:nvSpPr>
          <p:cNvPr id="6" name="Rectangle 1"/>
          <p:cNvSpPr>
            <a:spLocks noChangeArrowheads="1"/>
          </p:cNvSpPr>
          <p:nvPr/>
        </p:nvSpPr>
        <p:spPr bwMode="auto">
          <a:xfrm>
            <a:off x="1097279" y="3472743"/>
            <a:ext cx="583307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accent2"/>
                </a:solidFill>
                <a:effectLst/>
                <a:latin typeface="Arial" panose="020B0604020202020204" pitchFamily="34" charset="0"/>
              </a:rPr>
              <a:t>Dataset Used: Tips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smtClean="0">
                <a:ln>
                  <a:noFill/>
                </a:ln>
                <a:solidFill>
                  <a:schemeClr val="tx1"/>
                </a:solidFill>
                <a:effectLst/>
                <a:latin typeface="Arial Unicode MS"/>
              </a:rPr>
              <a:t>total_bill</a:t>
            </a:r>
            <a:r>
              <a:rPr kumimoji="0" lang="en-US" altLang="en-US" b="0" i="0" u="none" strike="noStrike" cap="none" normalizeH="0" baseline="0" dirty="0" smtClean="0">
                <a:ln>
                  <a:noFill/>
                </a:ln>
                <a:solidFill>
                  <a:schemeClr val="tx1"/>
                </a:solidFill>
                <a:effectLst/>
              </a:rPr>
              <a:t> → Total customer bill (x-axis).</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Unicode MS"/>
              </a:rPr>
              <a:t>tip</a:t>
            </a:r>
            <a:r>
              <a:rPr kumimoji="0" lang="en-US" altLang="en-US" b="0" i="0" u="none" strike="noStrike" cap="none" normalizeH="0" baseline="0" dirty="0" smtClean="0">
                <a:ln>
                  <a:noFill/>
                </a:ln>
                <a:solidFill>
                  <a:schemeClr val="tx1"/>
                </a:solidFill>
                <a:effectLst/>
              </a:rPr>
              <a:t> → Tip amount given (y-axis).</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Unicode MS"/>
              </a:rPr>
              <a:t>sex</a:t>
            </a:r>
            <a:r>
              <a:rPr kumimoji="0" lang="en-US" altLang="en-US" b="0" i="0" u="none" strike="noStrike" cap="none" normalizeH="0" baseline="0" dirty="0" smtClean="0">
                <a:ln>
                  <a:noFill/>
                </a:ln>
                <a:solidFill>
                  <a:schemeClr val="tx1"/>
                </a:solidFill>
                <a:effectLst/>
              </a:rPr>
              <a:t> → Gender of the customer (colored by hue).</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Unicode MS"/>
              </a:rPr>
              <a:t>time</a:t>
            </a:r>
            <a:r>
              <a:rPr kumimoji="0" lang="en-US" altLang="en-US" b="0" i="0" u="none" strike="noStrike" cap="none" normalizeH="0" baseline="0" dirty="0" smtClean="0">
                <a:ln>
                  <a:noFill/>
                </a:ln>
                <a:solidFill>
                  <a:schemeClr val="tx1"/>
                </a:solidFill>
                <a:effectLst/>
              </a:rPr>
              <a:t> → Meal time (Lunch/Dinner, shown by style markers).</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088570" y="592408"/>
            <a:ext cx="1912703" cy="584775"/>
          </a:xfrm>
          <a:prstGeom prst="rect">
            <a:avLst/>
          </a:prstGeom>
        </p:spPr>
        <p:txBody>
          <a:bodyPr wrap="none">
            <a:spAutoFit/>
          </a:bodyPr>
          <a:lstStyle/>
          <a:p>
            <a:r>
              <a:rPr lang="en-US" sz="3200" b="1" dirty="0" smtClean="0">
                <a:solidFill>
                  <a:srgbClr val="0070C0"/>
                </a:solidFill>
                <a:latin typeface="Courier New" panose="02070309020205020404" pitchFamily="49" charset="0"/>
              </a:rPr>
              <a:t>Example</a:t>
            </a:r>
            <a:endParaRPr lang="en-US" sz="3200" b="1" dirty="0">
              <a:solidFill>
                <a:srgbClr val="0070C0"/>
              </a:solidFill>
              <a:latin typeface="Courier New" panose="02070309020205020404" pitchFamily="49" charset="0"/>
            </a:endParaRPr>
          </a:p>
        </p:txBody>
      </p:sp>
    </p:spTree>
    <p:extLst>
      <p:ext uri="{BB962C8B-B14F-4D97-AF65-F5344CB8AC3E}">
        <p14:creationId xmlns:p14="http://schemas.microsoft.com/office/powerpoint/2010/main" val="25770064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23</a:t>
            </a:fld>
            <a:endParaRPr lang="en-US"/>
          </a:p>
        </p:txBody>
      </p:sp>
      <p:sp>
        <p:nvSpPr>
          <p:cNvPr id="5" name="Rectangle 4"/>
          <p:cNvSpPr/>
          <p:nvPr/>
        </p:nvSpPr>
        <p:spPr>
          <a:xfrm>
            <a:off x="838200" y="1066800"/>
            <a:ext cx="10789920" cy="1477328"/>
          </a:xfrm>
          <a:prstGeom prst="rect">
            <a:avLst/>
          </a:prstGeom>
        </p:spPr>
        <p:txBody>
          <a:bodyPr wrap="square">
            <a:spAutoFit/>
          </a:bodyPr>
          <a:lstStyle/>
          <a:p>
            <a:r>
              <a:rPr lang="en-US" dirty="0" err="1">
                <a:solidFill>
                  <a:srgbClr val="000000"/>
                </a:solidFill>
                <a:latin typeface="Courier New" panose="02070309020205020404" pitchFamily="49" charset="0"/>
              </a:rPr>
              <a:t>sns.scatterplot</a:t>
            </a:r>
            <a:r>
              <a:rPr lang="en-US" dirty="0">
                <a:solidFill>
                  <a:srgbClr val="000000"/>
                </a:solidFill>
                <a:latin typeface="Courier New" panose="02070309020205020404" pitchFamily="49" charset="0"/>
              </a:rPr>
              <a:t>(x=</a:t>
            </a:r>
            <a:r>
              <a:rPr lang="en-US" dirty="0">
                <a:solidFill>
                  <a:srgbClr val="A31515"/>
                </a:solidFill>
                <a:latin typeface="Courier New" panose="02070309020205020404" pitchFamily="49" charset="0"/>
              </a:rPr>
              <a:t>"</a:t>
            </a:r>
            <a:r>
              <a:rPr lang="en-US" dirty="0" err="1">
                <a:solidFill>
                  <a:srgbClr val="A31515"/>
                </a:solidFill>
                <a:latin typeface="Courier New" panose="02070309020205020404" pitchFamily="49" charset="0"/>
              </a:rPr>
              <a:t>total_bill</a:t>
            </a:r>
            <a:r>
              <a:rPr lang="en-US" dirty="0">
                <a:solidFill>
                  <a:srgbClr val="A31515"/>
                </a:solidFill>
                <a:latin typeface="Courier New" panose="02070309020205020404" pitchFamily="49" charset="0"/>
              </a:rPr>
              <a:t>"</a:t>
            </a:r>
            <a:r>
              <a:rPr lang="en-US" dirty="0">
                <a:solidFill>
                  <a:srgbClr val="000000"/>
                </a:solidFill>
                <a:latin typeface="Courier New" panose="02070309020205020404" pitchFamily="49" charset="0"/>
              </a:rPr>
              <a:t>, y=</a:t>
            </a:r>
            <a:r>
              <a:rPr lang="en-US" dirty="0">
                <a:solidFill>
                  <a:srgbClr val="A31515"/>
                </a:solidFill>
                <a:latin typeface="Courier New" panose="02070309020205020404" pitchFamily="49" charset="0"/>
              </a:rPr>
              <a:t>"tip"</a:t>
            </a:r>
            <a:r>
              <a:rPr lang="en-US" dirty="0">
                <a:solidFill>
                  <a:srgbClr val="000000"/>
                </a:solidFill>
                <a:latin typeface="Courier New" panose="02070309020205020404" pitchFamily="49" charset="0"/>
              </a:rPr>
              <a:t>, hue</a:t>
            </a:r>
            <a:r>
              <a:rPr lang="en-US" dirty="0" smtClean="0">
                <a:solidFill>
                  <a:srgbClr val="000000"/>
                </a:solidFill>
                <a:latin typeface="Courier New" panose="02070309020205020404" pitchFamily="49" charset="0"/>
              </a:rPr>
              <a:t>=</a:t>
            </a:r>
            <a:r>
              <a:rPr lang="en-US" dirty="0" smtClean="0">
                <a:solidFill>
                  <a:srgbClr val="A31515"/>
                </a:solidFill>
                <a:latin typeface="Courier New" panose="02070309020205020404" pitchFamily="49" charset="0"/>
              </a:rPr>
              <a:t>"sex"</a:t>
            </a:r>
            <a:r>
              <a:rPr lang="en-US" dirty="0" smtClean="0">
                <a:solidFill>
                  <a:srgbClr val="000000"/>
                </a:solidFill>
                <a:latin typeface="Courier New" panose="02070309020205020404" pitchFamily="49" charset="0"/>
              </a:rPr>
              <a:t>, </a:t>
            </a:r>
            <a:r>
              <a:rPr lang="en-US" dirty="0">
                <a:solidFill>
                  <a:srgbClr val="000000"/>
                </a:solidFill>
                <a:latin typeface="Courier New" panose="02070309020205020404" pitchFamily="49" charset="0"/>
              </a:rPr>
              <a:t>style=</a:t>
            </a:r>
            <a:r>
              <a:rPr lang="en-US" dirty="0">
                <a:solidFill>
                  <a:srgbClr val="A31515"/>
                </a:solidFill>
                <a:latin typeface="Courier New" panose="02070309020205020404" pitchFamily="49" charset="0"/>
              </a:rPr>
              <a:t>"time"</a:t>
            </a:r>
            <a:r>
              <a:rPr lang="en-US" dirty="0">
                <a:solidFill>
                  <a:srgbClr val="000000"/>
                </a:solidFill>
                <a:latin typeface="Courier New" panose="02070309020205020404" pitchFamily="49" charset="0"/>
              </a:rPr>
              <a:t>, data=tips)</a:t>
            </a:r>
          </a:p>
          <a:p>
            <a:r>
              <a:rPr lang="en-US" dirty="0" err="1">
                <a:solidFill>
                  <a:srgbClr val="000000"/>
                </a:solidFill>
                <a:latin typeface="Courier New" panose="02070309020205020404" pitchFamily="49" charset="0"/>
              </a:rPr>
              <a:t>plt.title</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"Bill vs Tip"</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plt.show</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r>
            <a:br>
              <a:rPr lang="en-US" dirty="0">
                <a:solidFill>
                  <a:srgbClr val="000000"/>
                </a:solidFill>
                <a:latin typeface="Courier New" panose="02070309020205020404" pitchFamily="49" charset="0"/>
              </a:rPr>
            </a:br>
            <a:endParaRPr lang="en-US" b="0" dirty="0">
              <a:solidFill>
                <a:srgbClr val="000000"/>
              </a:solidFill>
              <a:effectLst/>
              <a:latin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4267200" y="1447800"/>
            <a:ext cx="5839251" cy="4600190"/>
          </a:xfrm>
          <a:prstGeom prst="rect">
            <a:avLst/>
          </a:prstGeom>
        </p:spPr>
      </p:pic>
    </p:spTree>
    <p:extLst>
      <p:ext uri="{BB962C8B-B14F-4D97-AF65-F5344CB8AC3E}">
        <p14:creationId xmlns:p14="http://schemas.microsoft.com/office/powerpoint/2010/main" val="74401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24</a:t>
            </a:fld>
            <a:endParaRPr lang="en-US"/>
          </a:p>
        </p:txBody>
      </p:sp>
      <p:sp>
        <p:nvSpPr>
          <p:cNvPr id="5" name="Rectangle 4"/>
          <p:cNvSpPr/>
          <p:nvPr/>
        </p:nvSpPr>
        <p:spPr>
          <a:xfrm>
            <a:off x="1524000" y="1371600"/>
            <a:ext cx="9448800" cy="2308324"/>
          </a:xfrm>
          <a:prstGeom prst="rect">
            <a:avLst/>
          </a:prstGeom>
        </p:spPr>
        <p:txBody>
          <a:bodyPr wrap="square">
            <a:spAutoFit/>
          </a:bodyPr>
          <a:lstStyle/>
          <a:p>
            <a:r>
              <a:rPr lang="en-US" dirty="0"/>
              <a:t>Imagine you are an airline company manager or a transportation analyst. You want to analyze:</a:t>
            </a:r>
          </a:p>
          <a:p>
            <a:pPr>
              <a:buFont typeface="Arial" panose="020B0604020202020204" pitchFamily="34" charset="0"/>
              <a:buChar char="•"/>
            </a:pPr>
            <a:r>
              <a:rPr lang="en-US" dirty="0"/>
              <a:t>How airline passenger traffic has changed year by year.</a:t>
            </a:r>
          </a:p>
          <a:p>
            <a:pPr>
              <a:buFont typeface="Arial" panose="020B0604020202020204" pitchFamily="34" charset="0"/>
              <a:buChar char="•"/>
            </a:pPr>
            <a:r>
              <a:rPr lang="en-US" dirty="0"/>
              <a:t>Whether there is a steady growth trend in air travel.</a:t>
            </a:r>
          </a:p>
          <a:p>
            <a:pPr>
              <a:buFont typeface="Arial" panose="020B0604020202020204" pitchFamily="34" charset="0"/>
              <a:buChar char="•"/>
            </a:pPr>
            <a:r>
              <a:rPr lang="en-US" dirty="0"/>
              <a:t>Are there any years where passenger numbers dipped or grew faster</a:t>
            </a:r>
            <a:r>
              <a:rPr lang="en-US" dirty="0" smtClean="0"/>
              <a:t>?</a:t>
            </a:r>
          </a:p>
          <a:p>
            <a:pPr>
              <a:buFont typeface="Arial" panose="020B0604020202020204" pitchFamily="34" charset="0"/>
              <a:buChar char="•"/>
            </a:pPr>
            <a:endParaRPr lang="en-US" dirty="0"/>
          </a:p>
          <a:p>
            <a:r>
              <a:rPr lang="en-US" dirty="0"/>
              <a:t>This helps in long-term planning for:</a:t>
            </a:r>
          </a:p>
          <a:p>
            <a:pPr>
              <a:buFont typeface="Arial" panose="020B0604020202020204" pitchFamily="34" charset="0"/>
              <a:buChar char="•"/>
            </a:pPr>
            <a:r>
              <a:rPr lang="en-US" dirty="0" smtClean="0"/>
              <a:t>Increasing </a:t>
            </a:r>
            <a:r>
              <a:rPr lang="en-US" dirty="0"/>
              <a:t>staff and crew.</a:t>
            </a:r>
          </a:p>
          <a:p>
            <a:pPr>
              <a:buFont typeface="Arial" panose="020B0604020202020204" pitchFamily="34" charset="0"/>
              <a:buChar char="•"/>
            </a:pPr>
            <a:r>
              <a:rPr lang="en-US" dirty="0"/>
              <a:t>Planning new routes or seasonal offers</a:t>
            </a:r>
          </a:p>
        </p:txBody>
      </p:sp>
      <p:sp>
        <p:nvSpPr>
          <p:cNvPr id="6" name="Rectangle 1"/>
          <p:cNvSpPr>
            <a:spLocks noChangeArrowheads="1"/>
          </p:cNvSpPr>
          <p:nvPr/>
        </p:nvSpPr>
        <p:spPr bwMode="auto">
          <a:xfrm>
            <a:off x="1524000" y="4034262"/>
            <a:ext cx="679699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accent2"/>
                </a:solidFill>
                <a:effectLst/>
                <a:latin typeface="Arial" panose="020B0604020202020204" pitchFamily="34" charset="0"/>
              </a:rPr>
              <a:t>Dataset Used: Flights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Unicode MS"/>
              </a:rPr>
              <a:t>year</a:t>
            </a:r>
            <a:r>
              <a:rPr kumimoji="0" lang="en-US" altLang="en-US" b="0" i="0" u="none" strike="noStrike" cap="none" normalizeH="0" baseline="0" dirty="0" smtClean="0">
                <a:ln>
                  <a:noFill/>
                </a:ln>
                <a:solidFill>
                  <a:schemeClr val="tx1"/>
                </a:solidFill>
                <a:effectLst/>
              </a:rPr>
              <a:t> → Calendar year (1949–1960).</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Unicode MS"/>
              </a:rPr>
              <a:t>passengers</a:t>
            </a:r>
            <a:r>
              <a:rPr kumimoji="0" lang="en-US" altLang="en-US" b="0" i="0" u="none" strike="noStrike" cap="none" normalizeH="0" baseline="0" dirty="0" smtClean="0">
                <a:ln>
                  <a:noFill/>
                </a:ln>
                <a:solidFill>
                  <a:schemeClr val="tx1"/>
                </a:solidFill>
                <a:effectLst/>
              </a:rPr>
              <a:t> → Number of passengers (in thousands).</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0" y="609656"/>
            <a:ext cx="1912703" cy="584775"/>
          </a:xfrm>
          <a:prstGeom prst="rect">
            <a:avLst/>
          </a:prstGeom>
        </p:spPr>
        <p:txBody>
          <a:bodyPr wrap="none">
            <a:spAutoFit/>
          </a:bodyPr>
          <a:lstStyle/>
          <a:p>
            <a:r>
              <a:rPr lang="en-US" sz="3200" b="1" dirty="0" smtClean="0">
                <a:solidFill>
                  <a:srgbClr val="0070C0"/>
                </a:solidFill>
                <a:latin typeface="Courier New" panose="02070309020205020404" pitchFamily="49" charset="0"/>
              </a:rPr>
              <a:t>Example</a:t>
            </a:r>
            <a:endParaRPr lang="en-US" sz="3200" b="1" dirty="0">
              <a:solidFill>
                <a:srgbClr val="0070C0"/>
              </a:solidFill>
              <a:latin typeface="Courier New" panose="02070309020205020404" pitchFamily="49" charset="0"/>
            </a:endParaRPr>
          </a:p>
        </p:txBody>
      </p:sp>
    </p:spTree>
    <p:extLst>
      <p:ext uri="{BB962C8B-B14F-4D97-AF65-F5344CB8AC3E}">
        <p14:creationId xmlns:p14="http://schemas.microsoft.com/office/powerpoint/2010/main" val="30850324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25</a:t>
            </a:fld>
            <a:endParaRPr lang="en-US"/>
          </a:p>
        </p:txBody>
      </p:sp>
      <p:sp>
        <p:nvSpPr>
          <p:cNvPr id="5" name="Rectangle 4"/>
          <p:cNvSpPr/>
          <p:nvPr/>
        </p:nvSpPr>
        <p:spPr>
          <a:xfrm>
            <a:off x="1097280" y="651234"/>
            <a:ext cx="10304417" cy="1477328"/>
          </a:xfrm>
          <a:prstGeom prst="rect">
            <a:avLst/>
          </a:prstGeom>
        </p:spPr>
        <p:txBody>
          <a:bodyPr wrap="square">
            <a:spAutoFit/>
          </a:bodyPr>
          <a:lstStyle/>
          <a:p>
            <a:r>
              <a:rPr lang="en-US" dirty="0" err="1">
                <a:solidFill>
                  <a:srgbClr val="000000"/>
                </a:solidFill>
                <a:latin typeface="Courier New" panose="02070309020205020404" pitchFamily="49" charset="0"/>
              </a:rPr>
              <a:t>sns.lineplot</a:t>
            </a:r>
            <a:r>
              <a:rPr lang="en-US" dirty="0">
                <a:solidFill>
                  <a:srgbClr val="000000"/>
                </a:solidFill>
                <a:latin typeface="Courier New" panose="02070309020205020404" pitchFamily="49" charset="0"/>
              </a:rPr>
              <a:t>(x=</a:t>
            </a:r>
            <a:r>
              <a:rPr lang="en-US" dirty="0">
                <a:solidFill>
                  <a:srgbClr val="A31515"/>
                </a:solidFill>
                <a:latin typeface="Courier New" panose="02070309020205020404" pitchFamily="49" charset="0"/>
              </a:rPr>
              <a:t>"year"</a:t>
            </a:r>
            <a:r>
              <a:rPr lang="en-US" dirty="0">
                <a:solidFill>
                  <a:srgbClr val="000000"/>
                </a:solidFill>
                <a:latin typeface="Courier New" panose="02070309020205020404" pitchFamily="49" charset="0"/>
              </a:rPr>
              <a:t>, y=</a:t>
            </a:r>
            <a:r>
              <a:rPr lang="en-US" dirty="0">
                <a:solidFill>
                  <a:srgbClr val="A31515"/>
                </a:solidFill>
                <a:latin typeface="Courier New" panose="02070309020205020404" pitchFamily="49" charset="0"/>
              </a:rPr>
              <a:t>"passengers"</a:t>
            </a:r>
            <a:r>
              <a:rPr lang="en-US" dirty="0">
                <a:solidFill>
                  <a:srgbClr val="000000"/>
                </a:solidFill>
                <a:latin typeface="Courier New" panose="02070309020205020404" pitchFamily="49" charset="0"/>
              </a:rPr>
              <a:t>, data=flights)</a:t>
            </a:r>
          </a:p>
          <a:p>
            <a:r>
              <a:rPr lang="en-US" dirty="0" err="1">
                <a:solidFill>
                  <a:srgbClr val="000000"/>
                </a:solidFill>
                <a:latin typeface="Courier New" panose="02070309020205020404" pitchFamily="49" charset="0"/>
              </a:rPr>
              <a:t>plt.title</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"Number of Passengers Over Time"</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plt.show</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r>
            <a:br>
              <a:rPr lang="en-US" dirty="0">
                <a:solidFill>
                  <a:srgbClr val="000000"/>
                </a:solidFill>
                <a:latin typeface="Courier New" panose="02070309020205020404" pitchFamily="49" charset="0"/>
              </a:rPr>
            </a:br>
            <a:endParaRPr lang="en-US" b="0" dirty="0">
              <a:solidFill>
                <a:srgbClr val="000000"/>
              </a:solidFill>
              <a:effectLst/>
              <a:latin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3886199" y="1599018"/>
            <a:ext cx="6152657" cy="4651647"/>
          </a:xfrm>
          <a:prstGeom prst="rect">
            <a:avLst/>
          </a:prstGeom>
        </p:spPr>
      </p:pic>
    </p:spTree>
    <p:extLst>
      <p:ext uri="{BB962C8B-B14F-4D97-AF65-F5344CB8AC3E}">
        <p14:creationId xmlns:p14="http://schemas.microsoft.com/office/powerpoint/2010/main" val="104145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26</a:t>
            </a:fld>
            <a:endParaRPr lang="en-US"/>
          </a:p>
        </p:txBody>
      </p:sp>
      <p:sp>
        <p:nvSpPr>
          <p:cNvPr id="5" name="Rectangle 4"/>
          <p:cNvSpPr/>
          <p:nvPr/>
        </p:nvSpPr>
        <p:spPr>
          <a:xfrm>
            <a:off x="1097280" y="2172747"/>
            <a:ext cx="9829800" cy="1754326"/>
          </a:xfrm>
          <a:prstGeom prst="rect">
            <a:avLst/>
          </a:prstGeom>
        </p:spPr>
        <p:txBody>
          <a:bodyPr wrap="square">
            <a:spAutoFit/>
          </a:bodyPr>
          <a:lstStyle/>
          <a:p>
            <a:r>
              <a:rPr lang="en-US" dirty="0"/>
              <a:t>As a restaurant manager, you want to know:</a:t>
            </a:r>
          </a:p>
          <a:p>
            <a:pPr>
              <a:buFont typeface="Arial" panose="020B0604020202020204" pitchFamily="34" charset="0"/>
              <a:buChar char="•"/>
            </a:pPr>
            <a:r>
              <a:rPr lang="en-US" dirty="0"/>
              <a:t>What bill amounts are most frequently generated.</a:t>
            </a:r>
          </a:p>
          <a:p>
            <a:pPr>
              <a:buFont typeface="Arial" panose="020B0604020202020204" pitchFamily="34" charset="0"/>
              <a:buChar char="•"/>
            </a:pPr>
            <a:r>
              <a:rPr lang="en-US" dirty="0"/>
              <a:t>Are most customer bills small, medium, or large?</a:t>
            </a:r>
          </a:p>
          <a:p>
            <a:pPr>
              <a:buFont typeface="Arial" panose="020B0604020202020204" pitchFamily="34" charset="0"/>
              <a:buChar char="•"/>
            </a:pPr>
            <a:r>
              <a:rPr lang="en-US" dirty="0"/>
              <a:t>This helps in:</a:t>
            </a:r>
          </a:p>
          <a:p>
            <a:pPr marL="742950" lvl="1" indent="-285750">
              <a:buFont typeface="Arial" panose="020B0604020202020204" pitchFamily="34" charset="0"/>
              <a:buChar char="•"/>
            </a:pPr>
            <a:r>
              <a:rPr lang="en-US" dirty="0"/>
              <a:t>Menu pricing (setting meal prices in the popular spending range).</a:t>
            </a:r>
          </a:p>
          <a:p>
            <a:pPr marL="742950" lvl="1" indent="-285750">
              <a:buFont typeface="Arial" panose="020B0604020202020204" pitchFamily="34" charset="0"/>
              <a:buChar char="•"/>
            </a:pPr>
            <a:r>
              <a:rPr lang="en-US" dirty="0"/>
              <a:t>Inventory planning (knowing how much customers usually order</a:t>
            </a:r>
            <a:r>
              <a:rPr lang="en-US" dirty="0" smtClean="0"/>
              <a:t>).</a:t>
            </a:r>
            <a:endParaRPr lang="en-US" dirty="0"/>
          </a:p>
        </p:txBody>
      </p:sp>
      <p:sp>
        <p:nvSpPr>
          <p:cNvPr id="6" name="Rectangle 1"/>
          <p:cNvSpPr>
            <a:spLocks noChangeArrowheads="1"/>
          </p:cNvSpPr>
          <p:nvPr/>
        </p:nvSpPr>
        <p:spPr bwMode="auto">
          <a:xfrm>
            <a:off x="1101634" y="4648200"/>
            <a:ext cx="503234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accent2"/>
                </a:solidFill>
                <a:effectLst/>
                <a:latin typeface="Arial" panose="020B0604020202020204" pitchFamily="34" charset="0"/>
              </a:rPr>
              <a:t>Dataset Used: Tips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smtClean="0">
                <a:ln>
                  <a:noFill/>
                </a:ln>
                <a:solidFill>
                  <a:schemeClr val="tx1"/>
                </a:solidFill>
                <a:effectLst/>
                <a:latin typeface="Arial Unicode MS"/>
              </a:rPr>
              <a:t>total_bill</a:t>
            </a:r>
            <a:r>
              <a:rPr kumimoji="0" lang="en-US" altLang="en-US" b="0" i="0" u="none" strike="noStrike" cap="none" normalizeH="0" baseline="0" dirty="0" smtClean="0">
                <a:ln>
                  <a:noFill/>
                </a:ln>
                <a:solidFill>
                  <a:schemeClr val="tx1"/>
                </a:solidFill>
                <a:effectLst/>
              </a:rPr>
              <a:t> → The total amount of a customer’s bill.</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097280" y="1365908"/>
            <a:ext cx="1912703" cy="584775"/>
          </a:xfrm>
          <a:prstGeom prst="rect">
            <a:avLst/>
          </a:prstGeom>
        </p:spPr>
        <p:txBody>
          <a:bodyPr wrap="none">
            <a:spAutoFit/>
          </a:bodyPr>
          <a:lstStyle/>
          <a:p>
            <a:r>
              <a:rPr lang="en-US" sz="3200" b="1" dirty="0" smtClean="0">
                <a:solidFill>
                  <a:srgbClr val="0070C0"/>
                </a:solidFill>
                <a:latin typeface="Courier New" panose="02070309020205020404" pitchFamily="49" charset="0"/>
              </a:rPr>
              <a:t>Example</a:t>
            </a:r>
            <a:endParaRPr lang="en-US" sz="3200" b="1" dirty="0">
              <a:solidFill>
                <a:srgbClr val="0070C0"/>
              </a:solidFill>
              <a:latin typeface="Courier New" panose="02070309020205020404" pitchFamily="49" charset="0"/>
            </a:endParaRPr>
          </a:p>
        </p:txBody>
      </p:sp>
    </p:spTree>
    <p:extLst>
      <p:ext uri="{BB962C8B-B14F-4D97-AF65-F5344CB8AC3E}">
        <p14:creationId xmlns:p14="http://schemas.microsoft.com/office/powerpoint/2010/main" val="13780614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27</a:t>
            </a:fld>
            <a:endParaRPr lang="en-US"/>
          </a:p>
        </p:txBody>
      </p:sp>
      <p:sp>
        <p:nvSpPr>
          <p:cNvPr id="6" name="Rectangle 5"/>
          <p:cNvSpPr/>
          <p:nvPr/>
        </p:nvSpPr>
        <p:spPr>
          <a:xfrm>
            <a:off x="1097279" y="762000"/>
            <a:ext cx="10115203" cy="1477328"/>
          </a:xfrm>
          <a:prstGeom prst="rect">
            <a:avLst/>
          </a:prstGeom>
        </p:spPr>
        <p:txBody>
          <a:bodyPr wrap="square">
            <a:spAutoFit/>
          </a:bodyPr>
          <a:lstStyle/>
          <a:p>
            <a:r>
              <a:rPr lang="en-US" dirty="0" err="1">
                <a:solidFill>
                  <a:srgbClr val="000000"/>
                </a:solidFill>
                <a:latin typeface="Courier New" panose="02070309020205020404" pitchFamily="49" charset="0"/>
              </a:rPr>
              <a:t>sns.histplot</a:t>
            </a:r>
            <a:r>
              <a:rPr lang="en-US" dirty="0">
                <a:solidFill>
                  <a:srgbClr val="000000"/>
                </a:solidFill>
                <a:latin typeface="Courier New" panose="02070309020205020404" pitchFamily="49" charset="0"/>
              </a:rPr>
              <a:t>(tips[</a:t>
            </a:r>
            <a:r>
              <a:rPr lang="en-US" dirty="0">
                <a:solidFill>
                  <a:srgbClr val="A31515"/>
                </a:solidFill>
                <a:latin typeface="Courier New" panose="02070309020205020404" pitchFamily="49" charset="0"/>
              </a:rPr>
              <a:t>"</a:t>
            </a:r>
            <a:r>
              <a:rPr lang="en-US" dirty="0" err="1">
                <a:solidFill>
                  <a:srgbClr val="A31515"/>
                </a:solidFill>
                <a:latin typeface="Courier New" panose="02070309020205020404" pitchFamily="49" charset="0"/>
              </a:rPr>
              <a:t>total_bill</a:t>
            </a:r>
            <a:r>
              <a:rPr lang="en-US" dirty="0">
                <a:solidFill>
                  <a:srgbClr val="A31515"/>
                </a:solidFill>
                <a:latin typeface="Courier New" panose="02070309020205020404" pitchFamily="49" charset="0"/>
              </a:rPr>
              <a:t>"</a:t>
            </a:r>
            <a:r>
              <a:rPr lang="en-US" dirty="0">
                <a:solidFill>
                  <a:srgbClr val="000000"/>
                </a:solidFill>
                <a:latin typeface="Courier New" panose="02070309020205020404" pitchFamily="49" charset="0"/>
              </a:rPr>
              <a:t>], bins=</a:t>
            </a:r>
            <a:r>
              <a:rPr lang="en-US" dirty="0">
                <a:solidFill>
                  <a:srgbClr val="116644"/>
                </a:solidFill>
                <a:latin typeface="Courier New" panose="02070309020205020404" pitchFamily="49" charset="0"/>
              </a:rPr>
              <a:t>20</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kde</a:t>
            </a:r>
            <a:r>
              <a:rPr lang="en-US" dirty="0">
                <a:solidFill>
                  <a:srgbClr val="000000"/>
                </a:solidFill>
                <a:latin typeface="Courier New" panose="02070309020205020404" pitchFamily="49" charset="0"/>
              </a:rPr>
              <a:t>=</a:t>
            </a:r>
            <a:r>
              <a:rPr lang="en-US" dirty="0">
                <a:solidFill>
                  <a:srgbClr val="0000FF"/>
                </a:solidFill>
                <a:latin typeface="Courier New" panose="02070309020205020404" pitchFamily="49" charset="0"/>
              </a:rPr>
              <a:t>False</a:t>
            </a:r>
            <a:r>
              <a:rPr lang="en-US" dirty="0">
                <a:solidFill>
                  <a:srgbClr val="000000"/>
                </a:solidFill>
                <a:latin typeface="Courier New" panose="02070309020205020404" pitchFamily="49" charset="0"/>
              </a:rPr>
              <a:t>, color=</a:t>
            </a:r>
            <a:r>
              <a:rPr lang="en-US" dirty="0">
                <a:solidFill>
                  <a:srgbClr val="A31515"/>
                </a:solidFill>
                <a:latin typeface="Courier New" panose="02070309020205020404" pitchFamily="49" charset="0"/>
              </a:rPr>
              <a:t>"</a:t>
            </a:r>
            <a:r>
              <a:rPr lang="en-US" dirty="0" err="1">
                <a:solidFill>
                  <a:srgbClr val="A31515"/>
                </a:solidFill>
                <a:latin typeface="Courier New" panose="02070309020205020404" pitchFamily="49" charset="0"/>
              </a:rPr>
              <a:t>skyblue</a:t>
            </a:r>
            <a:r>
              <a:rPr lang="en-US" dirty="0">
                <a:solidFill>
                  <a:srgbClr val="A31515"/>
                </a:solidFill>
                <a:latin typeface="Courier New" panose="02070309020205020404" pitchFamily="49" charset="0"/>
              </a:rPr>
              <a:t>"</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plt.title</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"Distribution of Total Bill"</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plt.show</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r>
            <a:br>
              <a:rPr lang="en-US" dirty="0">
                <a:solidFill>
                  <a:srgbClr val="000000"/>
                </a:solidFill>
                <a:latin typeface="Courier New" panose="02070309020205020404" pitchFamily="49" charset="0"/>
              </a:rPr>
            </a:br>
            <a:endParaRPr lang="en-US" b="0" dirty="0">
              <a:solidFill>
                <a:srgbClr val="000000"/>
              </a:solidFill>
              <a:effectLst/>
              <a:latin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3886200" y="1447800"/>
            <a:ext cx="5751403" cy="4581143"/>
          </a:xfrm>
          <a:prstGeom prst="rect">
            <a:avLst/>
          </a:prstGeom>
        </p:spPr>
      </p:pic>
    </p:spTree>
    <p:extLst>
      <p:ext uri="{BB962C8B-B14F-4D97-AF65-F5344CB8AC3E}">
        <p14:creationId xmlns:p14="http://schemas.microsoft.com/office/powerpoint/2010/main" val="16795882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28</a:t>
            </a:fld>
            <a:endParaRPr lang="en-US"/>
          </a:p>
        </p:txBody>
      </p:sp>
      <p:sp>
        <p:nvSpPr>
          <p:cNvPr id="5" name="Rectangle 1"/>
          <p:cNvSpPr>
            <a:spLocks noChangeArrowheads="1"/>
          </p:cNvSpPr>
          <p:nvPr/>
        </p:nvSpPr>
        <p:spPr bwMode="auto">
          <a:xfrm>
            <a:off x="1105506" y="1828800"/>
            <a:ext cx="1017209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smtClean="0">
                <a:ln>
                  <a:noFill/>
                </a:ln>
                <a:solidFill>
                  <a:schemeClr val="tx1"/>
                </a:solidFill>
                <a:effectLst/>
                <a:latin typeface="Arial" panose="020B0604020202020204" pitchFamily="34" charset="0"/>
              </a:rPr>
              <a:t>As a restaurant manager, instead of just seeing counts (like in a histogram),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smtClean="0">
                <a:ln>
                  <a:noFill/>
                </a:ln>
                <a:solidFill>
                  <a:schemeClr val="tx1"/>
                </a:solidFill>
                <a:effectLst/>
                <a:latin typeface="Arial" panose="020B0604020202020204" pitchFamily="34" charset="0"/>
              </a:rPr>
              <a:t>you want a smooth curve that shows where tip values are concentrated.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Arial" panose="020B0604020202020204" pitchFamily="34" charset="0"/>
              </a:rPr>
              <a:t>Do most customers tip low, medium, or high amounts?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Arial" panose="020B0604020202020204" pitchFamily="34" charset="0"/>
              </a:rPr>
              <a:t>Are there multiple peaks (common tipping habits)?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Arial" panose="020B0604020202020204" pitchFamily="34" charset="0"/>
              </a:rPr>
              <a:t>This helps in understanding tipping behavior trends.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1219200" y="3962400"/>
            <a:ext cx="427264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accent2"/>
                </a:solidFill>
                <a:effectLst/>
                <a:latin typeface="Arial" panose="020B0604020202020204" pitchFamily="34" charset="0"/>
              </a:rPr>
              <a:t>📂 Dataset Used: Tips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Unicode MS"/>
              </a:rPr>
              <a:t>tip</a:t>
            </a:r>
            <a:r>
              <a:rPr kumimoji="0" lang="en-US" altLang="en-US" b="0" i="0" u="none" strike="noStrike" cap="none" normalizeH="0" baseline="0" dirty="0" smtClean="0">
                <a:ln>
                  <a:noFill/>
                </a:ln>
                <a:solidFill>
                  <a:schemeClr val="tx1"/>
                </a:solidFill>
                <a:effectLst/>
              </a:rPr>
              <a:t> → The amount of tip left by customers.</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097280" y="1054388"/>
            <a:ext cx="1912703" cy="584775"/>
          </a:xfrm>
          <a:prstGeom prst="rect">
            <a:avLst/>
          </a:prstGeom>
        </p:spPr>
        <p:txBody>
          <a:bodyPr wrap="none">
            <a:spAutoFit/>
          </a:bodyPr>
          <a:lstStyle/>
          <a:p>
            <a:r>
              <a:rPr lang="en-US" sz="3200" b="1" dirty="0" smtClean="0">
                <a:solidFill>
                  <a:srgbClr val="0070C0"/>
                </a:solidFill>
                <a:latin typeface="Courier New" panose="02070309020205020404" pitchFamily="49" charset="0"/>
              </a:rPr>
              <a:t>Example</a:t>
            </a:r>
            <a:endParaRPr lang="en-US" sz="3200" b="1" dirty="0">
              <a:solidFill>
                <a:srgbClr val="0070C0"/>
              </a:solidFill>
              <a:latin typeface="Courier New" panose="02070309020205020404" pitchFamily="49" charset="0"/>
            </a:endParaRPr>
          </a:p>
        </p:txBody>
      </p:sp>
    </p:spTree>
    <p:extLst>
      <p:ext uri="{BB962C8B-B14F-4D97-AF65-F5344CB8AC3E}">
        <p14:creationId xmlns:p14="http://schemas.microsoft.com/office/powerpoint/2010/main" val="15132257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29</a:t>
            </a:fld>
            <a:endParaRPr lang="en-US"/>
          </a:p>
        </p:txBody>
      </p:sp>
      <p:sp>
        <p:nvSpPr>
          <p:cNvPr id="5" name="Rectangle 4"/>
          <p:cNvSpPr/>
          <p:nvPr/>
        </p:nvSpPr>
        <p:spPr>
          <a:xfrm>
            <a:off x="1447800" y="533400"/>
            <a:ext cx="7848600" cy="923330"/>
          </a:xfrm>
          <a:prstGeom prst="rect">
            <a:avLst/>
          </a:prstGeom>
        </p:spPr>
        <p:txBody>
          <a:bodyPr wrap="square">
            <a:spAutoFit/>
          </a:bodyPr>
          <a:lstStyle/>
          <a:p>
            <a:r>
              <a:rPr lang="en-US" dirty="0" err="1">
                <a:solidFill>
                  <a:srgbClr val="000000"/>
                </a:solidFill>
                <a:latin typeface="Courier New" panose="02070309020205020404" pitchFamily="49" charset="0"/>
              </a:rPr>
              <a:t>sns.kdeplot</a:t>
            </a:r>
            <a:r>
              <a:rPr lang="en-US" dirty="0">
                <a:solidFill>
                  <a:srgbClr val="000000"/>
                </a:solidFill>
                <a:latin typeface="Courier New" panose="02070309020205020404" pitchFamily="49" charset="0"/>
              </a:rPr>
              <a:t>(tips[</a:t>
            </a:r>
            <a:r>
              <a:rPr lang="en-US" dirty="0">
                <a:solidFill>
                  <a:srgbClr val="A31515"/>
                </a:solidFill>
                <a:latin typeface="Courier New" panose="02070309020205020404" pitchFamily="49" charset="0"/>
              </a:rPr>
              <a:t>"tip"</a:t>
            </a:r>
            <a:r>
              <a:rPr lang="en-US" dirty="0">
                <a:solidFill>
                  <a:srgbClr val="000000"/>
                </a:solidFill>
                <a:latin typeface="Courier New" panose="02070309020205020404" pitchFamily="49" charset="0"/>
              </a:rPr>
              <a:t>], fill=</a:t>
            </a:r>
            <a:r>
              <a:rPr lang="en-US" dirty="0">
                <a:solidFill>
                  <a:srgbClr val="0000FF"/>
                </a:solidFill>
                <a:latin typeface="Courier New" panose="02070309020205020404" pitchFamily="49" charset="0"/>
              </a:rPr>
              <a:t>True</a:t>
            </a:r>
            <a:r>
              <a:rPr lang="en-US" dirty="0">
                <a:solidFill>
                  <a:srgbClr val="000000"/>
                </a:solidFill>
                <a:latin typeface="Courier New" panose="02070309020205020404" pitchFamily="49" charset="0"/>
              </a:rPr>
              <a:t>, color=</a:t>
            </a:r>
            <a:r>
              <a:rPr lang="en-US" dirty="0">
                <a:solidFill>
                  <a:srgbClr val="A31515"/>
                </a:solidFill>
                <a:latin typeface="Courier New" panose="02070309020205020404" pitchFamily="49" charset="0"/>
              </a:rPr>
              <a:t>"red"</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plt.title</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"Density of Tips"</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plt.show</a:t>
            </a:r>
            <a:r>
              <a:rPr lang="en-US" dirty="0">
                <a:solidFill>
                  <a:srgbClr val="000000"/>
                </a:solidFill>
                <a:latin typeface="Courier New" panose="02070309020205020404" pitchFamily="49" charset="0"/>
              </a:rPr>
              <a:t>()</a:t>
            </a:r>
            <a:endParaRPr lang="en-US" b="0" dirty="0">
              <a:solidFill>
                <a:srgbClr val="000000"/>
              </a:solidFill>
              <a:effectLst/>
              <a:latin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3968266" y="1474147"/>
            <a:ext cx="5901712" cy="4576390"/>
          </a:xfrm>
          <a:prstGeom prst="rect">
            <a:avLst/>
          </a:prstGeom>
        </p:spPr>
      </p:pic>
    </p:spTree>
    <p:extLst>
      <p:ext uri="{BB962C8B-B14F-4D97-AF65-F5344CB8AC3E}">
        <p14:creationId xmlns:p14="http://schemas.microsoft.com/office/powerpoint/2010/main" val="3558539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3</a:t>
            </a:fld>
            <a:endParaRPr lang="en-US"/>
          </a:p>
        </p:txBody>
      </p:sp>
      <p:sp>
        <p:nvSpPr>
          <p:cNvPr id="5" name="Rectangle 4"/>
          <p:cNvSpPr/>
          <p:nvPr/>
        </p:nvSpPr>
        <p:spPr>
          <a:xfrm>
            <a:off x="4267200" y="105828"/>
            <a:ext cx="4134465" cy="584775"/>
          </a:xfrm>
          <a:prstGeom prst="rect">
            <a:avLst/>
          </a:prstGeom>
        </p:spPr>
        <p:txBody>
          <a:bodyPr wrap="none">
            <a:spAutoFit/>
          </a:bodyPr>
          <a:lstStyle/>
          <a:p>
            <a:r>
              <a:rPr lang="en-US" sz="3200" b="1" dirty="0">
                <a:solidFill>
                  <a:schemeClr val="accent2"/>
                </a:solidFill>
                <a:latin typeface="Courier New" panose="02070309020205020404" pitchFamily="49" charset="0"/>
                <a:cs typeface="Courier New" panose="02070309020205020404" pitchFamily="49" charset="0"/>
              </a:rPr>
              <a:t>Basic Plot Types</a:t>
            </a:r>
          </a:p>
        </p:txBody>
      </p:sp>
      <p:sp>
        <p:nvSpPr>
          <p:cNvPr id="6" name="Rectangle 1"/>
          <p:cNvSpPr>
            <a:spLocks noChangeArrowheads="1"/>
          </p:cNvSpPr>
          <p:nvPr/>
        </p:nvSpPr>
        <p:spPr bwMode="auto">
          <a:xfrm>
            <a:off x="1219200" y="797511"/>
            <a:ext cx="432002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accent2"/>
                </a:solidFill>
                <a:effectLst/>
                <a:latin typeface="+mj-lt"/>
              </a:rPr>
              <a:t>🔹 Categorical Plots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mj-lt"/>
              </a:rPr>
              <a:t>Bar Plot: </a:t>
            </a:r>
            <a:r>
              <a:rPr kumimoji="0" lang="en-US" altLang="en-US" sz="1600" b="0" i="0" u="none" strike="noStrike" cap="none" normalizeH="0" baseline="0" dirty="0" err="1" smtClean="0">
                <a:ln>
                  <a:noFill/>
                </a:ln>
                <a:solidFill>
                  <a:schemeClr val="tx1"/>
                </a:solidFill>
                <a:effectLst/>
                <a:latin typeface="+mj-lt"/>
              </a:rPr>
              <a:t>sns.barplot</a:t>
            </a:r>
            <a:r>
              <a:rPr kumimoji="0" lang="en-US" altLang="en-US" sz="1600" b="0"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mj-lt"/>
              </a:rPr>
              <a:t>Count Plot: </a:t>
            </a:r>
            <a:r>
              <a:rPr kumimoji="0" lang="en-US" altLang="en-US" sz="1600" b="0" i="0" u="none" strike="noStrike" cap="none" normalizeH="0" baseline="0" dirty="0" err="1" smtClean="0">
                <a:ln>
                  <a:noFill/>
                </a:ln>
                <a:solidFill>
                  <a:schemeClr val="tx1"/>
                </a:solidFill>
                <a:effectLst/>
                <a:latin typeface="+mj-lt"/>
              </a:rPr>
              <a:t>sns.countplot</a:t>
            </a:r>
            <a:r>
              <a:rPr kumimoji="0" lang="en-US" altLang="en-US" sz="1600" b="0"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mj-lt"/>
              </a:rPr>
              <a:t>Box Plot: </a:t>
            </a:r>
            <a:r>
              <a:rPr kumimoji="0" lang="en-US" altLang="en-US" sz="1600" b="0" i="0" u="none" strike="noStrike" cap="none" normalizeH="0" baseline="0" dirty="0" err="1" smtClean="0">
                <a:ln>
                  <a:noFill/>
                </a:ln>
                <a:solidFill>
                  <a:schemeClr val="tx1"/>
                </a:solidFill>
                <a:effectLst/>
                <a:latin typeface="+mj-lt"/>
              </a:rPr>
              <a:t>sns.boxplot</a:t>
            </a:r>
            <a:r>
              <a:rPr kumimoji="0" lang="en-US" altLang="en-US" sz="1600" b="0"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mj-lt"/>
              </a:rPr>
              <a:t>Violin Plot: </a:t>
            </a:r>
            <a:r>
              <a:rPr kumimoji="0" lang="en-US" altLang="en-US" sz="1600" b="0" i="0" u="none" strike="noStrike" cap="none" normalizeH="0" baseline="0" dirty="0" err="1" smtClean="0">
                <a:ln>
                  <a:noFill/>
                </a:ln>
                <a:solidFill>
                  <a:schemeClr val="tx1"/>
                </a:solidFill>
                <a:effectLst/>
                <a:latin typeface="+mj-lt"/>
              </a:rPr>
              <a:t>sns.violinplot</a:t>
            </a:r>
            <a:r>
              <a:rPr kumimoji="0" lang="en-US" altLang="en-US" sz="1600" b="0"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mj-lt"/>
              </a:rPr>
              <a:t>Strip/Swarm Plot: </a:t>
            </a:r>
            <a:r>
              <a:rPr kumimoji="0" lang="en-US" altLang="en-US" sz="1600" b="0" i="0" u="none" strike="noStrike" cap="none" normalizeH="0" baseline="0" dirty="0" err="1" smtClean="0">
                <a:ln>
                  <a:noFill/>
                </a:ln>
                <a:solidFill>
                  <a:schemeClr val="tx1"/>
                </a:solidFill>
                <a:effectLst/>
                <a:latin typeface="+mj-lt"/>
              </a:rPr>
              <a:t>sns.stripplot</a:t>
            </a:r>
            <a:r>
              <a:rPr kumimoji="0" lang="en-US" altLang="en-US" sz="1600" b="0" i="0" u="none" strike="noStrike" cap="none" normalizeH="0" baseline="0" dirty="0" smtClean="0">
                <a:ln>
                  <a:noFill/>
                </a:ln>
                <a:solidFill>
                  <a:schemeClr val="tx1"/>
                </a:solidFill>
                <a:effectLst/>
                <a:latin typeface="+mj-lt"/>
              </a:rPr>
              <a:t>(), </a:t>
            </a:r>
            <a:r>
              <a:rPr kumimoji="0" lang="en-US" altLang="en-US" sz="1600" b="0" i="0" u="none" strike="noStrike" cap="none" normalizeH="0" baseline="0" dirty="0" err="1" smtClean="0">
                <a:ln>
                  <a:noFill/>
                </a:ln>
                <a:solidFill>
                  <a:schemeClr val="tx1"/>
                </a:solidFill>
                <a:effectLst/>
                <a:latin typeface="+mj-lt"/>
              </a:rPr>
              <a:t>sns.swarmplot</a:t>
            </a:r>
            <a:r>
              <a:rPr kumimoji="0" lang="en-US" altLang="en-US" sz="1600" b="0"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accent2"/>
                </a:solidFill>
                <a:effectLst/>
                <a:latin typeface="+mj-lt"/>
              </a:rPr>
              <a:t>🔹 Relational Plots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mj-lt"/>
              </a:rPr>
              <a:t>Scatter Plot: </a:t>
            </a:r>
            <a:r>
              <a:rPr kumimoji="0" lang="en-US" altLang="en-US" sz="1600" b="0" i="0" u="none" strike="noStrike" cap="none" normalizeH="0" baseline="0" dirty="0" err="1" smtClean="0">
                <a:ln>
                  <a:noFill/>
                </a:ln>
                <a:solidFill>
                  <a:schemeClr val="tx1"/>
                </a:solidFill>
                <a:effectLst/>
                <a:latin typeface="+mj-lt"/>
              </a:rPr>
              <a:t>sns.scatterplot</a:t>
            </a:r>
            <a:r>
              <a:rPr kumimoji="0" lang="en-US" altLang="en-US" sz="1600" b="0"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mj-lt"/>
              </a:rPr>
              <a:t>Line Plot: </a:t>
            </a:r>
            <a:r>
              <a:rPr kumimoji="0" lang="en-US" altLang="en-US" sz="1600" b="0" i="0" u="none" strike="noStrike" cap="none" normalizeH="0" baseline="0" dirty="0" err="1" smtClean="0">
                <a:ln>
                  <a:noFill/>
                </a:ln>
                <a:solidFill>
                  <a:schemeClr val="tx1"/>
                </a:solidFill>
                <a:effectLst/>
                <a:latin typeface="+mj-lt"/>
              </a:rPr>
              <a:t>sns.lineplot</a:t>
            </a:r>
            <a:r>
              <a:rPr kumimoji="0" lang="en-US" altLang="en-US" sz="1600" b="0"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accent2"/>
                </a:solidFill>
                <a:effectLst/>
                <a:latin typeface="+mj-lt"/>
              </a:rPr>
              <a:t>🔹 Distribution Plots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mj-lt"/>
              </a:rPr>
              <a:t>Histogram: </a:t>
            </a:r>
            <a:r>
              <a:rPr kumimoji="0" lang="en-US" altLang="en-US" sz="1600" b="0" i="0" u="none" strike="noStrike" cap="none" normalizeH="0" baseline="0" dirty="0" err="1" smtClean="0">
                <a:ln>
                  <a:noFill/>
                </a:ln>
                <a:solidFill>
                  <a:schemeClr val="tx1"/>
                </a:solidFill>
                <a:effectLst/>
                <a:latin typeface="+mj-lt"/>
              </a:rPr>
              <a:t>sns.histplot</a:t>
            </a:r>
            <a:r>
              <a:rPr kumimoji="0" lang="en-US" altLang="en-US" sz="1600" b="0"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mj-lt"/>
              </a:rPr>
              <a:t>KDE Plot: </a:t>
            </a:r>
            <a:r>
              <a:rPr kumimoji="0" lang="en-US" altLang="en-US" sz="1600" b="0" i="0" u="none" strike="noStrike" cap="none" normalizeH="0" baseline="0" dirty="0" err="1" smtClean="0">
                <a:ln>
                  <a:noFill/>
                </a:ln>
                <a:solidFill>
                  <a:schemeClr val="tx1"/>
                </a:solidFill>
                <a:effectLst/>
                <a:latin typeface="+mj-lt"/>
              </a:rPr>
              <a:t>sns.kdeplot</a:t>
            </a:r>
            <a:r>
              <a:rPr kumimoji="0" lang="en-US" altLang="en-US" sz="1600" b="0"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mj-lt"/>
              </a:rPr>
              <a:t>Joint Plot: </a:t>
            </a:r>
            <a:r>
              <a:rPr kumimoji="0" lang="en-US" altLang="en-US" sz="1600" b="0" i="0" u="none" strike="noStrike" cap="none" normalizeH="0" baseline="0" dirty="0" err="1" smtClean="0">
                <a:ln>
                  <a:noFill/>
                </a:ln>
                <a:solidFill>
                  <a:schemeClr val="tx1"/>
                </a:solidFill>
                <a:effectLst/>
                <a:latin typeface="+mj-lt"/>
              </a:rPr>
              <a:t>sns.jointplot</a:t>
            </a:r>
            <a:r>
              <a:rPr kumimoji="0" lang="en-US" altLang="en-US" sz="1600" b="0"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mj-lt"/>
              </a:rPr>
              <a:t>Pair Plot: </a:t>
            </a:r>
            <a:r>
              <a:rPr kumimoji="0" lang="en-US" altLang="en-US" sz="1600" b="0" i="0" u="none" strike="noStrike" cap="none" normalizeH="0" baseline="0" dirty="0" err="1" smtClean="0">
                <a:ln>
                  <a:noFill/>
                </a:ln>
                <a:solidFill>
                  <a:schemeClr val="tx1"/>
                </a:solidFill>
                <a:effectLst/>
                <a:latin typeface="+mj-lt"/>
              </a:rPr>
              <a:t>sns.pairplot</a:t>
            </a:r>
            <a:r>
              <a:rPr kumimoji="0" lang="en-US" altLang="en-US" sz="1600" b="0"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smtClean="0">
              <a:ln>
                <a:noFill/>
              </a:ln>
              <a:solidFill>
                <a:schemeClr val="accent2"/>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accent2"/>
                </a:solidFill>
                <a:effectLst/>
                <a:latin typeface="+mj-lt"/>
              </a:rPr>
              <a:t>🔹 Matrix Plots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mj-lt"/>
              </a:rPr>
              <a:t>Heatmap: </a:t>
            </a:r>
            <a:r>
              <a:rPr kumimoji="0" lang="en-US" altLang="en-US" sz="1600" b="0" i="0" u="none" strike="noStrike" cap="none" normalizeH="0" baseline="0" dirty="0" err="1" smtClean="0">
                <a:ln>
                  <a:noFill/>
                </a:ln>
                <a:solidFill>
                  <a:schemeClr val="tx1"/>
                </a:solidFill>
                <a:effectLst/>
                <a:latin typeface="+mj-lt"/>
              </a:rPr>
              <a:t>sns.heatmap</a:t>
            </a:r>
            <a:r>
              <a:rPr kumimoji="0" lang="en-US" altLang="en-US" sz="1600" b="0"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mj-lt"/>
              </a:rPr>
              <a:t>Clustermap</a:t>
            </a:r>
            <a:r>
              <a:rPr kumimoji="0" lang="en-US" altLang="en-US" sz="1600" b="0" i="0" u="none" strike="noStrike" cap="none" normalizeH="0" baseline="0" dirty="0" smtClean="0">
                <a:ln>
                  <a:noFill/>
                </a:ln>
                <a:solidFill>
                  <a:schemeClr val="tx1"/>
                </a:solidFill>
                <a:effectLst/>
                <a:latin typeface="+mj-lt"/>
              </a:rPr>
              <a:t>: </a:t>
            </a:r>
            <a:r>
              <a:rPr kumimoji="0" lang="en-US" altLang="en-US" sz="1600" b="0" i="0" u="none" strike="noStrike" cap="none" normalizeH="0" baseline="0" dirty="0" err="1" smtClean="0">
                <a:ln>
                  <a:noFill/>
                </a:ln>
                <a:solidFill>
                  <a:schemeClr val="tx1"/>
                </a:solidFill>
                <a:effectLst/>
                <a:latin typeface="+mj-lt"/>
              </a:rPr>
              <a:t>sns.clustermap</a:t>
            </a:r>
            <a:r>
              <a:rPr kumimoji="0" lang="en-US" altLang="en-US" sz="1600" b="0"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val="27834946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30</a:t>
            </a:fld>
            <a:endParaRPr lang="en-US"/>
          </a:p>
        </p:txBody>
      </p:sp>
      <p:sp>
        <p:nvSpPr>
          <p:cNvPr id="5" name="Rectangle 4"/>
          <p:cNvSpPr/>
          <p:nvPr/>
        </p:nvSpPr>
        <p:spPr>
          <a:xfrm>
            <a:off x="1687483" y="1905000"/>
            <a:ext cx="9525000" cy="1754326"/>
          </a:xfrm>
          <a:prstGeom prst="rect">
            <a:avLst/>
          </a:prstGeom>
        </p:spPr>
        <p:txBody>
          <a:bodyPr wrap="square">
            <a:spAutoFit/>
          </a:bodyPr>
          <a:lstStyle/>
          <a:p>
            <a:r>
              <a:rPr lang="en-US" dirty="0"/>
              <a:t>Imagine you are the restaurant manager. You don’t just want to see the relationship between bill size and tips — you also want to know the distribution of each variable separately.</a:t>
            </a:r>
          </a:p>
          <a:p>
            <a:r>
              <a:rPr lang="en-US" dirty="0"/>
              <a:t>A Joint Plot combines:</a:t>
            </a:r>
          </a:p>
          <a:p>
            <a:pPr>
              <a:buFont typeface="Arial" panose="020B0604020202020204" pitchFamily="34" charset="0"/>
              <a:buChar char="•"/>
            </a:pPr>
            <a:r>
              <a:rPr lang="en-US" dirty="0"/>
              <a:t>A scatter plot (bill vs tip → relationship).</a:t>
            </a:r>
          </a:p>
          <a:p>
            <a:pPr>
              <a:buFont typeface="Arial" panose="020B0604020202020204" pitchFamily="34" charset="0"/>
              <a:buChar char="•"/>
            </a:pPr>
            <a:r>
              <a:rPr lang="en-US" dirty="0"/>
              <a:t>Histograms or KDE plots (for each variable’s distribution).</a:t>
            </a:r>
          </a:p>
          <a:p>
            <a:r>
              <a:rPr lang="en-US" dirty="0"/>
              <a:t>This gives a complete view of both correlation and spread.</a:t>
            </a:r>
          </a:p>
        </p:txBody>
      </p:sp>
      <p:sp>
        <p:nvSpPr>
          <p:cNvPr id="6" name="Rectangle 1"/>
          <p:cNvSpPr>
            <a:spLocks noChangeArrowheads="1"/>
          </p:cNvSpPr>
          <p:nvPr/>
        </p:nvSpPr>
        <p:spPr bwMode="auto">
          <a:xfrm>
            <a:off x="1717766" y="4016091"/>
            <a:ext cx="486094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accent2"/>
                </a:solidFill>
                <a:effectLst/>
                <a:latin typeface="Arial" panose="020B0604020202020204" pitchFamily="34" charset="0"/>
              </a:rPr>
              <a:t>📂 Dataset Used: Tips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smtClean="0">
                <a:ln>
                  <a:noFill/>
                </a:ln>
                <a:solidFill>
                  <a:schemeClr val="tx1"/>
                </a:solidFill>
                <a:effectLst/>
                <a:latin typeface="Arial Unicode MS"/>
              </a:rPr>
              <a:t>total_bill</a:t>
            </a:r>
            <a:r>
              <a:rPr kumimoji="0" lang="en-US" altLang="en-US" b="0" i="0" u="none" strike="noStrike" cap="none" normalizeH="0" baseline="0" dirty="0" smtClean="0">
                <a:ln>
                  <a:noFill/>
                </a:ln>
                <a:solidFill>
                  <a:schemeClr val="tx1"/>
                </a:solidFill>
                <a:effectLst/>
              </a:rPr>
              <a:t> → Total customer bill.</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Unicode MS"/>
              </a:rPr>
              <a:t>tip</a:t>
            </a:r>
            <a:r>
              <a:rPr kumimoji="0" lang="en-US" altLang="en-US" b="0" i="0" u="none" strike="noStrike" cap="none" normalizeH="0" baseline="0" dirty="0" smtClean="0">
                <a:ln>
                  <a:noFill/>
                </a:ln>
                <a:solidFill>
                  <a:schemeClr val="tx1"/>
                </a:solidFill>
                <a:effectLst/>
              </a:rPr>
              <a:t> → Tip amount given.</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Unicode MS"/>
              </a:rPr>
              <a:t>sex</a:t>
            </a:r>
            <a:r>
              <a:rPr kumimoji="0" lang="en-US" altLang="en-US" b="0" i="0" u="none" strike="noStrike" cap="none" normalizeH="0" baseline="0" dirty="0" smtClean="0">
                <a:ln>
                  <a:noFill/>
                </a:ln>
                <a:solidFill>
                  <a:schemeClr val="tx1"/>
                </a:solidFill>
                <a:effectLst/>
              </a:rPr>
              <a:t> → Gender of the customer (colored by hue).</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719943" y="1129430"/>
            <a:ext cx="1912703" cy="584775"/>
          </a:xfrm>
          <a:prstGeom prst="rect">
            <a:avLst/>
          </a:prstGeom>
        </p:spPr>
        <p:txBody>
          <a:bodyPr wrap="none">
            <a:spAutoFit/>
          </a:bodyPr>
          <a:lstStyle/>
          <a:p>
            <a:r>
              <a:rPr lang="en-US" sz="3200" b="1" dirty="0" smtClean="0">
                <a:solidFill>
                  <a:srgbClr val="0070C0"/>
                </a:solidFill>
                <a:latin typeface="Courier New" panose="02070309020205020404" pitchFamily="49" charset="0"/>
              </a:rPr>
              <a:t>Example</a:t>
            </a:r>
            <a:endParaRPr lang="en-US" sz="3200" b="1" dirty="0">
              <a:solidFill>
                <a:srgbClr val="0070C0"/>
              </a:solidFill>
              <a:latin typeface="Courier New" panose="02070309020205020404" pitchFamily="49" charset="0"/>
            </a:endParaRPr>
          </a:p>
        </p:txBody>
      </p:sp>
    </p:spTree>
    <p:extLst>
      <p:ext uri="{BB962C8B-B14F-4D97-AF65-F5344CB8AC3E}">
        <p14:creationId xmlns:p14="http://schemas.microsoft.com/office/powerpoint/2010/main" val="20805592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31</a:t>
            </a:fld>
            <a:endParaRPr lang="en-US"/>
          </a:p>
        </p:txBody>
      </p:sp>
      <p:sp>
        <p:nvSpPr>
          <p:cNvPr id="5" name="Rectangle 4"/>
          <p:cNvSpPr/>
          <p:nvPr/>
        </p:nvSpPr>
        <p:spPr>
          <a:xfrm>
            <a:off x="725487" y="1560748"/>
            <a:ext cx="10744200" cy="1477328"/>
          </a:xfrm>
          <a:prstGeom prst="rect">
            <a:avLst/>
          </a:prstGeom>
        </p:spPr>
        <p:txBody>
          <a:bodyPr wrap="square">
            <a:spAutoFit/>
          </a:bodyPr>
          <a:lstStyle/>
          <a:p>
            <a:r>
              <a:rPr lang="en-US" dirty="0" err="1">
                <a:solidFill>
                  <a:srgbClr val="000000"/>
                </a:solidFill>
                <a:latin typeface="Courier New" panose="02070309020205020404" pitchFamily="49" charset="0"/>
              </a:rPr>
              <a:t>sns.jointplot</a:t>
            </a:r>
            <a:r>
              <a:rPr lang="en-US" dirty="0">
                <a:solidFill>
                  <a:srgbClr val="000000"/>
                </a:solidFill>
                <a:latin typeface="Courier New" panose="02070309020205020404" pitchFamily="49" charset="0"/>
              </a:rPr>
              <a:t>(x=</a:t>
            </a:r>
            <a:r>
              <a:rPr lang="en-US" dirty="0">
                <a:solidFill>
                  <a:srgbClr val="A31515"/>
                </a:solidFill>
                <a:latin typeface="Courier New" panose="02070309020205020404" pitchFamily="49" charset="0"/>
              </a:rPr>
              <a:t>"</a:t>
            </a:r>
            <a:r>
              <a:rPr lang="en-US" dirty="0" err="1">
                <a:solidFill>
                  <a:srgbClr val="A31515"/>
                </a:solidFill>
                <a:latin typeface="Courier New" panose="02070309020205020404" pitchFamily="49" charset="0"/>
              </a:rPr>
              <a:t>total_bill</a:t>
            </a:r>
            <a:r>
              <a:rPr lang="en-US" dirty="0" smtClean="0">
                <a:solidFill>
                  <a:srgbClr val="A31515"/>
                </a:solidFill>
                <a:latin typeface="Courier New" panose="02070309020205020404" pitchFamily="49" charset="0"/>
              </a:rPr>
              <a:t>"</a:t>
            </a:r>
            <a:r>
              <a:rPr lang="en-US" dirty="0" smtClean="0">
                <a:solidFill>
                  <a:srgbClr val="000000"/>
                </a:solidFill>
                <a:latin typeface="Courier New" panose="02070309020205020404" pitchFamily="49" charset="0"/>
              </a:rPr>
              <a:t>,</a:t>
            </a:r>
          </a:p>
          <a:p>
            <a:r>
              <a:rPr lang="en-US" dirty="0" smtClean="0">
                <a:solidFill>
                  <a:srgbClr val="000000"/>
                </a:solidFill>
                <a:latin typeface="Courier New" panose="02070309020205020404" pitchFamily="49" charset="0"/>
              </a:rPr>
              <a:t> </a:t>
            </a:r>
            <a:r>
              <a:rPr lang="en-US" dirty="0">
                <a:solidFill>
                  <a:srgbClr val="000000"/>
                </a:solidFill>
                <a:latin typeface="Courier New" panose="02070309020205020404" pitchFamily="49" charset="0"/>
              </a:rPr>
              <a:t>y=</a:t>
            </a:r>
            <a:r>
              <a:rPr lang="en-US" dirty="0">
                <a:solidFill>
                  <a:srgbClr val="A31515"/>
                </a:solidFill>
                <a:latin typeface="Courier New" panose="02070309020205020404" pitchFamily="49" charset="0"/>
              </a:rPr>
              <a:t>"tip"</a:t>
            </a:r>
            <a:r>
              <a:rPr lang="en-US" dirty="0">
                <a:solidFill>
                  <a:srgbClr val="000000"/>
                </a:solidFill>
                <a:latin typeface="Courier New" panose="02070309020205020404" pitchFamily="49" charset="0"/>
              </a:rPr>
              <a:t>, data=tips, kind=</a:t>
            </a:r>
            <a:r>
              <a:rPr lang="en-US" dirty="0">
                <a:solidFill>
                  <a:srgbClr val="A31515"/>
                </a:solidFill>
                <a:latin typeface="Courier New" panose="02070309020205020404" pitchFamily="49" charset="0"/>
              </a:rPr>
              <a:t>"scatter"</a:t>
            </a:r>
            <a:r>
              <a:rPr lang="en-US" dirty="0">
                <a:solidFill>
                  <a:srgbClr val="000000"/>
                </a:solidFill>
                <a:latin typeface="Courier New" panose="02070309020205020404" pitchFamily="49" charset="0"/>
              </a:rPr>
              <a:t>, hue=</a:t>
            </a:r>
            <a:r>
              <a:rPr lang="en-US" dirty="0">
                <a:solidFill>
                  <a:srgbClr val="A31515"/>
                </a:solidFill>
                <a:latin typeface="Courier New" panose="02070309020205020404" pitchFamily="49" charset="0"/>
              </a:rPr>
              <a:t>"sex"</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plt.show</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r>
            <a:br>
              <a:rPr lang="en-US" dirty="0">
                <a:solidFill>
                  <a:srgbClr val="000000"/>
                </a:solidFill>
                <a:latin typeface="Courier New" panose="02070309020205020404" pitchFamily="49" charset="0"/>
              </a:rPr>
            </a:br>
            <a:endParaRPr lang="en-US" b="0" dirty="0">
              <a:solidFill>
                <a:srgbClr val="000000"/>
              </a:solidFill>
              <a:effectLst/>
              <a:latin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5638800" y="-152400"/>
            <a:ext cx="6304762" cy="6380952"/>
          </a:xfrm>
          <a:prstGeom prst="rect">
            <a:avLst/>
          </a:prstGeom>
        </p:spPr>
      </p:pic>
      <p:sp>
        <p:nvSpPr>
          <p:cNvPr id="7" name="Rectangle 1"/>
          <p:cNvSpPr>
            <a:spLocks noChangeArrowheads="1"/>
          </p:cNvSpPr>
          <p:nvPr/>
        </p:nvSpPr>
        <p:spPr bwMode="auto">
          <a:xfrm>
            <a:off x="304800" y="4056433"/>
            <a:ext cx="47809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C00000"/>
                </a:solidFill>
                <a:effectLst/>
                <a:latin typeface="Arial" panose="020B0604020202020204" pitchFamily="34" charset="0"/>
              </a:rPr>
              <a:t>Do customers who spend more also tip more?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C00000"/>
                </a:solidFill>
                <a:effectLst/>
                <a:latin typeface="Arial" panose="020B0604020202020204" pitchFamily="34" charset="0"/>
              </a:rPr>
              <a:t>Does tipping behavior differ between </a:t>
            </a:r>
            <a:r>
              <a:rPr kumimoji="0" lang="en-US" altLang="en-US" sz="1200" b="1" i="0" u="none" strike="noStrike" cap="none" normalizeH="0" baseline="0" dirty="0" smtClean="0">
                <a:ln>
                  <a:noFill/>
                </a:ln>
                <a:solidFill>
                  <a:srgbClr val="C00000"/>
                </a:solidFill>
                <a:effectLst/>
                <a:latin typeface="Arial" panose="020B0604020202020204" pitchFamily="34" charset="0"/>
              </a:rPr>
              <a:t>male</a:t>
            </a:r>
            <a:r>
              <a:rPr kumimoji="0" lang="en-US" altLang="en-US" sz="1200" b="0" i="0" u="none" strike="noStrike" cap="none" normalizeH="0" baseline="0" dirty="0" smtClean="0">
                <a:ln>
                  <a:noFill/>
                </a:ln>
                <a:solidFill>
                  <a:srgbClr val="C00000"/>
                </a:solidFill>
                <a:effectLst/>
                <a:latin typeface="Arial" panose="020B0604020202020204" pitchFamily="34" charset="0"/>
              </a:rPr>
              <a:t> and </a:t>
            </a:r>
            <a:r>
              <a:rPr kumimoji="0" lang="en-US" altLang="en-US" sz="1200" b="1" i="0" u="none" strike="noStrike" cap="none" normalizeH="0" baseline="0" dirty="0" smtClean="0">
                <a:ln>
                  <a:noFill/>
                </a:ln>
                <a:solidFill>
                  <a:srgbClr val="C00000"/>
                </a:solidFill>
                <a:effectLst/>
                <a:latin typeface="Arial" panose="020B0604020202020204" pitchFamily="34" charset="0"/>
              </a:rPr>
              <a:t>female</a:t>
            </a:r>
            <a:r>
              <a:rPr kumimoji="0" lang="en-US" altLang="en-US" sz="1200" b="0" i="0" u="none" strike="noStrike" cap="none" normalizeH="0" baseline="0" dirty="0" smtClean="0">
                <a:ln>
                  <a:noFill/>
                </a:ln>
                <a:solidFill>
                  <a:srgbClr val="C00000"/>
                </a:solidFill>
                <a:effectLst/>
                <a:latin typeface="Arial" panose="020B0604020202020204" pitchFamily="34" charset="0"/>
              </a:rPr>
              <a:t> customers?</a:t>
            </a:r>
          </a:p>
        </p:txBody>
      </p:sp>
    </p:spTree>
    <p:extLst>
      <p:ext uri="{BB962C8B-B14F-4D97-AF65-F5344CB8AC3E}">
        <p14:creationId xmlns:p14="http://schemas.microsoft.com/office/powerpoint/2010/main" val="22654653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32</a:t>
            </a:fld>
            <a:endParaRPr lang="en-US"/>
          </a:p>
        </p:txBody>
      </p:sp>
      <p:sp>
        <p:nvSpPr>
          <p:cNvPr id="5" name="Rectangle 4"/>
          <p:cNvSpPr/>
          <p:nvPr/>
        </p:nvSpPr>
        <p:spPr>
          <a:xfrm>
            <a:off x="1642196" y="1882676"/>
            <a:ext cx="10210800" cy="2308324"/>
          </a:xfrm>
          <a:prstGeom prst="rect">
            <a:avLst/>
          </a:prstGeom>
        </p:spPr>
        <p:txBody>
          <a:bodyPr wrap="square">
            <a:spAutoFit/>
          </a:bodyPr>
          <a:lstStyle/>
          <a:p>
            <a:r>
              <a:rPr lang="en-US" dirty="0"/>
              <a:t>Imagine you are a botanist studying the famous Iris dataset 🌸. You want to compare:</a:t>
            </a:r>
          </a:p>
          <a:p>
            <a:pPr>
              <a:buFont typeface="Arial" panose="020B0604020202020204" pitchFamily="34" charset="0"/>
              <a:buChar char="•"/>
            </a:pPr>
            <a:r>
              <a:rPr lang="en-US" dirty="0"/>
              <a:t>Sepal length vs Sepal width</a:t>
            </a:r>
          </a:p>
          <a:p>
            <a:pPr>
              <a:buFont typeface="Arial" panose="020B0604020202020204" pitchFamily="34" charset="0"/>
              <a:buChar char="•"/>
            </a:pPr>
            <a:r>
              <a:rPr lang="en-US" dirty="0"/>
              <a:t>Petal length vs Petal width</a:t>
            </a:r>
          </a:p>
          <a:p>
            <a:pPr>
              <a:buFont typeface="Arial" panose="020B0604020202020204" pitchFamily="34" charset="0"/>
              <a:buChar char="•"/>
            </a:pPr>
            <a:r>
              <a:rPr lang="en-US" dirty="0"/>
              <a:t>All possible combinations of these features</a:t>
            </a:r>
          </a:p>
          <a:p>
            <a:r>
              <a:rPr lang="en-US" dirty="0"/>
              <a:t>This helps in:</a:t>
            </a:r>
          </a:p>
          <a:p>
            <a:pPr>
              <a:buFont typeface="Arial" panose="020B0604020202020204" pitchFamily="34" charset="0"/>
              <a:buChar char="•"/>
            </a:pPr>
            <a:r>
              <a:rPr lang="en-US" dirty="0"/>
              <a:t>Understanding patterns in flower measurements.</a:t>
            </a:r>
          </a:p>
          <a:p>
            <a:pPr>
              <a:buFont typeface="Arial" panose="020B0604020202020204" pitchFamily="34" charset="0"/>
              <a:buChar char="•"/>
            </a:pPr>
            <a:r>
              <a:rPr lang="en-US" dirty="0"/>
              <a:t>Identifying which features are best for classifying flower species.</a:t>
            </a:r>
          </a:p>
          <a:p>
            <a:pPr>
              <a:buFont typeface="Arial" panose="020B0604020202020204" pitchFamily="34" charset="0"/>
              <a:buChar char="•"/>
            </a:pPr>
            <a:r>
              <a:rPr lang="en-US" dirty="0"/>
              <a:t>Training machine learning models for species prediction.</a:t>
            </a:r>
          </a:p>
        </p:txBody>
      </p:sp>
      <p:sp>
        <p:nvSpPr>
          <p:cNvPr id="6" name="Rectangle 1"/>
          <p:cNvSpPr>
            <a:spLocks noChangeArrowheads="1"/>
          </p:cNvSpPr>
          <p:nvPr/>
        </p:nvSpPr>
        <p:spPr bwMode="auto">
          <a:xfrm>
            <a:off x="1642196" y="4191000"/>
            <a:ext cx="385471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smtClean="0">
                <a:ln>
                  <a:noFill/>
                </a:ln>
                <a:solidFill>
                  <a:schemeClr val="accent2"/>
                </a:solidFill>
                <a:effectLst/>
                <a:latin typeface="Arial" panose="020B0604020202020204" pitchFamily="34" charset="0"/>
              </a:rPr>
              <a:t>📂 </a:t>
            </a:r>
            <a:r>
              <a:rPr kumimoji="0" lang="en-US" altLang="en-US" b="1" i="0" u="none" strike="noStrike" cap="none" normalizeH="0" baseline="0" dirty="0" smtClean="0">
                <a:ln>
                  <a:noFill/>
                </a:ln>
                <a:solidFill>
                  <a:schemeClr val="accent2"/>
                </a:solidFill>
                <a:effectLst/>
                <a:latin typeface="Arial" panose="020B0604020202020204" pitchFamily="34" charset="0"/>
              </a:rPr>
              <a:t>Dataset Used: Iris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err="1" smtClean="0">
                <a:ln>
                  <a:noFill/>
                </a:ln>
                <a:solidFill>
                  <a:schemeClr val="tx1"/>
                </a:solidFill>
                <a:effectLst/>
                <a:latin typeface="Arial Unicode MS"/>
              </a:rPr>
              <a:t>sepal_length</a:t>
            </a:r>
            <a:endParaRPr kumimoji="0" lang="en-US" altLang="en-US"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err="1" smtClean="0">
                <a:ln>
                  <a:noFill/>
                </a:ln>
                <a:solidFill>
                  <a:schemeClr val="tx1"/>
                </a:solidFill>
                <a:effectLst/>
                <a:latin typeface="Arial Unicode MS"/>
              </a:rPr>
              <a:t>sepal_width</a:t>
            </a:r>
            <a:endParaRPr kumimoji="0" lang="en-US" altLang="en-US"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err="1" smtClean="0">
                <a:ln>
                  <a:noFill/>
                </a:ln>
                <a:solidFill>
                  <a:schemeClr val="tx1"/>
                </a:solidFill>
                <a:effectLst/>
                <a:latin typeface="Arial Unicode MS"/>
              </a:rPr>
              <a:t>petal_length</a:t>
            </a:r>
            <a:endParaRPr kumimoji="0" lang="en-US" altLang="en-US"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err="1" smtClean="0">
                <a:ln>
                  <a:noFill/>
                </a:ln>
                <a:solidFill>
                  <a:schemeClr val="tx1"/>
                </a:solidFill>
                <a:effectLst/>
                <a:latin typeface="Arial Unicode MS"/>
              </a:rPr>
              <a:t>petal_width</a:t>
            </a:r>
            <a:endParaRPr kumimoji="0" lang="en-US" altLang="en-US"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smtClean="0">
                <a:ln>
                  <a:noFill/>
                </a:ln>
                <a:solidFill>
                  <a:schemeClr val="tx1"/>
                </a:solidFill>
                <a:effectLst/>
                <a:latin typeface="Arial Unicode MS"/>
              </a:rPr>
              <a:t>species</a:t>
            </a:r>
            <a:r>
              <a:rPr kumimoji="0" lang="en-US" altLang="en-US" i="0" u="none" strike="noStrike" cap="none" normalizeH="0" baseline="0" dirty="0" smtClean="0">
                <a:ln>
                  <a:noFill/>
                </a:ln>
                <a:solidFill>
                  <a:schemeClr val="tx1"/>
                </a:solidFill>
                <a:effectLst/>
              </a:rPr>
              <a:t> (</a:t>
            </a:r>
            <a:r>
              <a:rPr kumimoji="0" lang="en-US" altLang="en-US" i="0" u="none" strike="noStrike" cap="none" normalizeH="0" baseline="0" dirty="0" err="1" smtClean="0">
                <a:ln>
                  <a:noFill/>
                </a:ln>
                <a:solidFill>
                  <a:schemeClr val="tx1"/>
                </a:solidFill>
                <a:effectLst/>
              </a:rPr>
              <a:t>Setosa</a:t>
            </a:r>
            <a:r>
              <a:rPr kumimoji="0" lang="en-US" altLang="en-US" i="0" u="none" strike="noStrike" cap="none" normalizeH="0" baseline="0" dirty="0" smtClean="0">
                <a:ln>
                  <a:noFill/>
                </a:ln>
                <a:solidFill>
                  <a:schemeClr val="tx1"/>
                </a:solidFill>
                <a:effectLst/>
              </a:rPr>
              <a:t>, Versicolor, </a:t>
            </a:r>
            <a:r>
              <a:rPr kumimoji="0" lang="en-US" altLang="en-US" i="0" u="none" strike="noStrike" cap="none" normalizeH="0" baseline="0" dirty="0" err="1" smtClean="0">
                <a:ln>
                  <a:noFill/>
                </a:ln>
                <a:solidFill>
                  <a:schemeClr val="tx1"/>
                </a:solidFill>
                <a:effectLst/>
              </a:rPr>
              <a:t>Virginica</a:t>
            </a:r>
            <a:r>
              <a:rPr kumimoji="0" lang="en-US" altLang="en-US" i="0" u="none" strike="noStrike" cap="none" normalizeH="0" baseline="0" dirty="0" smtClean="0">
                <a:ln>
                  <a:noFill/>
                </a:ln>
                <a:solidFill>
                  <a:schemeClr val="tx1"/>
                </a:solidFill>
                <a:effectLst/>
              </a:rPr>
              <a:t>)</a:t>
            </a:r>
            <a:endParaRPr kumimoji="0" lang="en-US" altLang="en-US"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616070" y="1297901"/>
            <a:ext cx="1912703" cy="584775"/>
          </a:xfrm>
          <a:prstGeom prst="rect">
            <a:avLst/>
          </a:prstGeom>
        </p:spPr>
        <p:txBody>
          <a:bodyPr wrap="none">
            <a:spAutoFit/>
          </a:bodyPr>
          <a:lstStyle/>
          <a:p>
            <a:r>
              <a:rPr lang="en-US" sz="3200" b="1" dirty="0" smtClean="0">
                <a:solidFill>
                  <a:srgbClr val="0070C0"/>
                </a:solidFill>
                <a:latin typeface="Courier New" panose="02070309020205020404" pitchFamily="49" charset="0"/>
              </a:rPr>
              <a:t>Example</a:t>
            </a:r>
            <a:endParaRPr lang="en-US" sz="3200" b="1" dirty="0">
              <a:solidFill>
                <a:srgbClr val="0070C0"/>
              </a:solidFill>
              <a:latin typeface="Courier New" panose="02070309020205020404" pitchFamily="49" charset="0"/>
            </a:endParaRPr>
          </a:p>
        </p:txBody>
      </p:sp>
    </p:spTree>
    <p:extLst>
      <p:ext uri="{BB962C8B-B14F-4D97-AF65-F5344CB8AC3E}">
        <p14:creationId xmlns:p14="http://schemas.microsoft.com/office/powerpoint/2010/main" val="41163945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33</a:t>
            </a:fld>
            <a:endParaRPr lang="en-US"/>
          </a:p>
        </p:txBody>
      </p:sp>
      <p:sp>
        <p:nvSpPr>
          <p:cNvPr id="5" name="Rectangle 4"/>
          <p:cNvSpPr/>
          <p:nvPr/>
        </p:nvSpPr>
        <p:spPr>
          <a:xfrm>
            <a:off x="838200" y="228600"/>
            <a:ext cx="11582400" cy="2308324"/>
          </a:xfrm>
          <a:prstGeom prst="rect">
            <a:avLst/>
          </a:prstGeom>
        </p:spPr>
        <p:txBody>
          <a:bodyPr wrap="square">
            <a:spAutoFit/>
          </a:bodyPr>
          <a:lstStyle/>
          <a:p>
            <a:r>
              <a:rPr lang="en-US" dirty="0" err="1">
                <a:solidFill>
                  <a:srgbClr val="000000"/>
                </a:solidFill>
                <a:latin typeface="Courier New" panose="02070309020205020404" pitchFamily="49" charset="0"/>
              </a:rPr>
              <a:t>sns.pairplot</a:t>
            </a:r>
            <a:r>
              <a:rPr lang="en-US" dirty="0">
                <a:solidFill>
                  <a:srgbClr val="000000"/>
                </a:solidFill>
                <a:latin typeface="Courier New" panose="02070309020205020404" pitchFamily="49" charset="0"/>
              </a:rPr>
              <a:t>(iris, </a:t>
            </a:r>
            <a:endParaRPr lang="en-US" dirty="0" smtClean="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hue</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"species"</a:t>
            </a:r>
            <a:r>
              <a:rPr lang="en-US" dirty="0">
                <a:solidFill>
                  <a:srgbClr val="000000"/>
                </a:solidFill>
                <a:latin typeface="Courier New" panose="02070309020205020404" pitchFamily="49" charset="0"/>
              </a:rPr>
              <a:t>, palette=</a:t>
            </a:r>
            <a:r>
              <a:rPr lang="en-US" dirty="0">
                <a:solidFill>
                  <a:srgbClr val="A31515"/>
                </a:solidFill>
                <a:latin typeface="Courier New" panose="02070309020205020404" pitchFamily="49" charset="0"/>
              </a:rPr>
              <a:t>"muted</a:t>
            </a:r>
            <a:r>
              <a:rPr lang="en-US" dirty="0" smtClean="0">
                <a:solidFill>
                  <a:srgbClr val="A31515"/>
                </a:solidFill>
                <a:latin typeface="Courier New" panose="02070309020205020404" pitchFamily="49" charset="0"/>
              </a:rPr>
              <a:t>"</a:t>
            </a:r>
            <a:r>
              <a:rPr lang="en-US" dirty="0" smtClean="0">
                <a:solidFill>
                  <a:srgbClr val="000000"/>
                </a:solidFill>
                <a:latin typeface="Courier New" panose="02070309020205020404" pitchFamily="49" charset="0"/>
              </a:rPr>
              <a:t>)</a:t>
            </a:r>
          </a:p>
          <a:p>
            <a:endParaRPr lang="en-US" dirty="0">
              <a:solidFill>
                <a:srgbClr val="000000"/>
              </a:solidFill>
              <a:latin typeface="Courier New" panose="02070309020205020404" pitchFamily="49" charset="0"/>
            </a:endParaRPr>
          </a:p>
          <a:p>
            <a:r>
              <a:rPr lang="en-US" dirty="0" err="1" smtClean="0">
                <a:solidFill>
                  <a:srgbClr val="000000"/>
                </a:solidFill>
                <a:latin typeface="Courier New" panose="02070309020205020404" pitchFamily="49" charset="0"/>
              </a:rPr>
              <a:t>plt.title</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"Pair Plot of </a:t>
            </a:r>
            <a:endParaRPr lang="en-US" dirty="0" smtClean="0">
              <a:solidFill>
                <a:srgbClr val="A31515"/>
              </a:solidFill>
              <a:latin typeface="Courier New" panose="02070309020205020404" pitchFamily="49" charset="0"/>
            </a:endParaRPr>
          </a:p>
          <a:p>
            <a:r>
              <a:rPr lang="en-US" dirty="0" smtClean="0">
                <a:solidFill>
                  <a:srgbClr val="A31515"/>
                </a:solidFill>
                <a:latin typeface="Courier New" panose="02070309020205020404" pitchFamily="49" charset="0"/>
              </a:rPr>
              <a:t>Iris </a:t>
            </a:r>
            <a:r>
              <a:rPr lang="en-US" dirty="0">
                <a:solidFill>
                  <a:srgbClr val="A31515"/>
                </a:solidFill>
                <a:latin typeface="Courier New" panose="02070309020205020404" pitchFamily="49" charset="0"/>
              </a:rPr>
              <a:t>Dataset"</a:t>
            </a:r>
            <a:r>
              <a:rPr lang="en-US" dirty="0">
                <a:solidFill>
                  <a:srgbClr val="000000"/>
                </a:solidFill>
                <a:latin typeface="Courier New" panose="02070309020205020404" pitchFamily="49" charset="0"/>
              </a:rPr>
              <a:t>, y=</a:t>
            </a:r>
            <a:r>
              <a:rPr lang="en-US" dirty="0">
                <a:solidFill>
                  <a:srgbClr val="116644"/>
                </a:solidFill>
                <a:latin typeface="Courier New" panose="02070309020205020404" pitchFamily="49" charset="0"/>
              </a:rPr>
              <a:t>1.02</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plt.show</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r>
            <a:br>
              <a:rPr lang="en-US" dirty="0">
                <a:solidFill>
                  <a:srgbClr val="000000"/>
                </a:solidFill>
                <a:latin typeface="Courier New" panose="02070309020205020404" pitchFamily="49" charset="0"/>
              </a:rPr>
            </a:br>
            <a:endParaRPr lang="en-US" b="0" dirty="0">
              <a:solidFill>
                <a:srgbClr val="000000"/>
              </a:solidFill>
              <a:effectLst/>
              <a:latin typeface="Courier New" panose="02070309020205020404" pitchFamily="49"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382" y="10886"/>
            <a:ext cx="6971863" cy="6413863"/>
          </a:xfrm>
          <a:prstGeom prst="rect">
            <a:avLst/>
          </a:prstGeom>
        </p:spPr>
      </p:pic>
    </p:spTree>
    <p:extLst>
      <p:ext uri="{BB962C8B-B14F-4D97-AF65-F5344CB8AC3E}">
        <p14:creationId xmlns:p14="http://schemas.microsoft.com/office/powerpoint/2010/main" val="41457678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34</a:t>
            </a:fld>
            <a:endParaRPr lang="en-US"/>
          </a:p>
        </p:txBody>
      </p:sp>
      <p:sp>
        <p:nvSpPr>
          <p:cNvPr id="5" name="Rectangle 1"/>
          <p:cNvSpPr>
            <a:spLocks noChangeArrowheads="1"/>
          </p:cNvSpPr>
          <p:nvPr/>
        </p:nvSpPr>
        <p:spPr bwMode="auto">
          <a:xfrm>
            <a:off x="914400" y="1282264"/>
            <a:ext cx="990046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smtClean="0">
                <a:ln>
                  <a:noFill/>
                </a:ln>
                <a:solidFill>
                  <a:schemeClr val="tx1"/>
                </a:solidFill>
                <a:effectLst/>
                <a:latin typeface="Arial" panose="020B0604020202020204" pitchFamily="34" charset="0"/>
              </a:rPr>
              <a:t>Imagine you are an airline operations manager ✈️ analyzing passenger data from 1949–1960.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Arial" panose="020B0604020202020204" pitchFamily="34" charset="0"/>
              </a:rPr>
              <a:t>You want to know:</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Arial" panose="020B0604020202020204" pitchFamily="34" charset="0"/>
              </a:rPr>
              <a:t>Which months attract the most passengers?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Arial" panose="020B0604020202020204" pitchFamily="34" charset="0"/>
              </a:rPr>
              <a:t>How has air travel demand changed year by year?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Arial" panose="020B0604020202020204" pitchFamily="34" charset="0"/>
              </a:rPr>
              <a:t>When should airlines add more flights or larger planes?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smtClean="0">
                <a:ln>
                  <a:noFill/>
                </a:ln>
                <a:solidFill>
                  <a:schemeClr val="tx1"/>
                </a:solidFill>
                <a:effectLst/>
                <a:latin typeface="Arial" panose="020B0604020202020204" pitchFamily="34" charset="0"/>
              </a:rPr>
              <a:t>A </a:t>
            </a:r>
            <a:r>
              <a:rPr kumimoji="0" lang="en-US" altLang="en-US" sz="1800" i="0" u="none" strike="noStrike" cap="none" normalizeH="0" baseline="0" dirty="0" err="1" smtClean="0">
                <a:ln>
                  <a:noFill/>
                </a:ln>
                <a:solidFill>
                  <a:schemeClr val="tx1"/>
                </a:solidFill>
                <a:effectLst/>
                <a:latin typeface="Arial" panose="020B0604020202020204" pitchFamily="34" charset="0"/>
              </a:rPr>
              <a:t>heatmap</a:t>
            </a:r>
            <a:r>
              <a:rPr kumimoji="0" lang="en-US" altLang="en-US" sz="1800" i="0" u="none" strike="noStrike" cap="none" normalizeH="0" baseline="0" dirty="0" smtClean="0">
                <a:ln>
                  <a:noFill/>
                </a:ln>
                <a:solidFill>
                  <a:schemeClr val="tx1"/>
                </a:solidFill>
                <a:effectLst/>
                <a:latin typeface="Arial" panose="020B0604020202020204" pitchFamily="34" charset="0"/>
              </a:rPr>
              <a:t> helps by showing passenger counts across months (rows) and years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Arial" panose="020B0604020202020204" pitchFamily="34" charset="0"/>
              </a:rPr>
              <a:t>Darker colors → more passengers.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Arial" panose="020B0604020202020204" pitchFamily="34" charset="0"/>
              </a:rPr>
              <a:t>Lighter colors → fewer passengers.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990600" y="3757136"/>
            <a:ext cx="460946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accent2"/>
                </a:solidFill>
                <a:effectLst/>
                <a:latin typeface="Arial" panose="020B0604020202020204" pitchFamily="34" charset="0"/>
              </a:rPr>
              <a:t>📂 Dataset Used: Flights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Unicode MS"/>
              </a:rPr>
              <a:t>year</a:t>
            </a:r>
            <a:r>
              <a:rPr kumimoji="0" lang="en-US" altLang="en-US" b="0" i="0" u="none" strike="noStrike" cap="none" normalizeH="0" baseline="0" dirty="0" smtClean="0">
                <a:ln>
                  <a:noFill/>
                </a:ln>
                <a:solidFill>
                  <a:schemeClr val="tx1"/>
                </a:solidFill>
                <a:effectLst/>
              </a:rPr>
              <a:t> → 1949–1960</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Unicode MS"/>
              </a:rPr>
              <a:t>month</a:t>
            </a:r>
            <a:r>
              <a:rPr kumimoji="0" lang="en-US" altLang="en-US" b="0" i="0" u="none" strike="noStrike" cap="none" normalizeH="0" baseline="0" dirty="0" smtClean="0">
                <a:ln>
                  <a:noFill/>
                </a:ln>
                <a:solidFill>
                  <a:schemeClr val="tx1"/>
                </a:solidFill>
                <a:effectLst/>
              </a:rPr>
              <a:t> → Jan–Dec</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Unicode MS"/>
              </a:rPr>
              <a:t>passengers</a:t>
            </a:r>
            <a:r>
              <a:rPr kumimoji="0" lang="en-US" altLang="en-US" b="0" i="0" u="none" strike="noStrike" cap="none" normalizeH="0" baseline="0" dirty="0" smtClean="0">
                <a:ln>
                  <a:noFill/>
                </a:ln>
                <a:solidFill>
                  <a:schemeClr val="tx1"/>
                </a:solidFill>
                <a:effectLst/>
              </a:rPr>
              <a:t> → Number of airline passengers</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914400" y="533400"/>
            <a:ext cx="1912703" cy="584775"/>
          </a:xfrm>
          <a:prstGeom prst="rect">
            <a:avLst/>
          </a:prstGeom>
        </p:spPr>
        <p:txBody>
          <a:bodyPr wrap="none">
            <a:spAutoFit/>
          </a:bodyPr>
          <a:lstStyle/>
          <a:p>
            <a:r>
              <a:rPr lang="en-US" sz="3200" b="1" dirty="0" smtClean="0">
                <a:solidFill>
                  <a:srgbClr val="0070C0"/>
                </a:solidFill>
                <a:latin typeface="Courier New" panose="02070309020205020404" pitchFamily="49" charset="0"/>
              </a:rPr>
              <a:t>Example</a:t>
            </a:r>
            <a:endParaRPr lang="en-US" sz="3200" b="1" dirty="0">
              <a:solidFill>
                <a:srgbClr val="0070C0"/>
              </a:solidFill>
              <a:latin typeface="Courier New" panose="02070309020205020404" pitchFamily="49" charset="0"/>
            </a:endParaRPr>
          </a:p>
        </p:txBody>
      </p:sp>
    </p:spTree>
    <p:extLst>
      <p:ext uri="{BB962C8B-B14F-4D97-AF65-F5344CB8AC3E}">
        <p14:creationId xmlns:p14="http://schemas.microsoft.com/office/powerpoint/2010/main" val="18299881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35</a:t>
            </a:fld>
            <a:endParaRPr lang="en-US"/>
          </a:p>
        </p:txBody>
      </p:sp>
      <p:sp>
        <p:nvSpPr>
          <p:cNvPr id="5" name="Rectangle 4"/>
          <p:cNvSpPr/>
          <p:nvPr/>
        </p:nvSpPr>
        <p:spPr>
          <a:xfrm>
            <a:off x="1219199" y="685800"/>
            <a:ext cx="9993283" cy="1754326"/>
          </a:xfrm>
          <a:prstGeom prst="rect">
            <a:avLst/>
          </a:prstGeom>
        </p:spPr>
        <p:txBody>
          <a:bodyPr wrap="square">
            <a:spAutoFit/>
          </a:bodyPr>
          <a:lstStyle/>
          <a:p>
            <a:r>
              <a:rPr lang="en-US" dirty="0" err="1">
                <a:solidFill>
                  <a:srgbClr val="000000"/>
                </a:solidFill>
                <a:latin typeface="Courier New" panose="02070309020205020404" pitchFamily="49" charset="0"/>
              </a:rPr>
              <a:t>flights_pivot</a:t>
            </a:r>
            <a:r>
              <a:rPr lang="en-US" dirty="0">
                <a:solidFill>
                  <a:srgbClr val="000000"/>
                </a:solidFill>
                <a:latin typeface="Courier New" panose="02070309020205020404" pitchFamily="49" charset="0"/>
              </a:rPr>
              <a:t> = </a:t>
            </a:r>
            <a:r>
              <a:rPr lang="en-US" dirty="0" err="1">
                <a:solidFill>
                  <a:srgbClr val="000000"/>
                </a:solidFill>
                <a:latin typeface="Courier New" panose="02070309020205020404" pitchFamily="49" charset="0"/>
              </a:rPr>
              <a:t>flights.pivot</a:t>
            </a:r>
            <a:r>
              <a:rPr lang="en-US" dirty="0">
                <a:solidFill>
                  <a:srgbClr val="000000"/>
                </a:solidFill>
                <a:latin typeface="Courier New" panose="02070309020205020404" pitchFamily="49" charset="0"/>
              </a:rPr>
              <a:t>(index=</a:t>
            </a:r>
            <a:r>
              <a:rPr lang="en-US" dirty="0">
                <a:solidFill>
                  <a:srgbClr val="A31515"/>
                </a:solidFill>
                <a:latin typeface="Courier New" panose="02070309020205020404" pitchFamily="49" charset="0"/>
              </a:rPr>
              <a:t>"month"</a:t>
            </a:r>
            <a:r>
              <a:rPr lang="en-US" dirty="0">
                <a:solidFill>
                  <a:srgbClr val="000000"/>
                </a:solidFill>
                <a:latin typeface="Courier New" panose="02070309020205020404" pitchFamily="49" charset="0"/>
              </a:rPr>
              <a:t>, columns=</a:t>
            </a:r>
            <a:r>
              <a:rPr lang="en-US" dirty="0">
                <a:solidFill>
                  <a:srgbClr val="A31515"/>
                </a:solidFill>
                <a:latin typeface="Courier New" panose="02070309020205020404" pitchFamily="49" charset="0"/>
              </a:rPr>
              <a:t>"year"</a:t>
            </a:r>
            <a:r>
              <a:rPr lang="en-US" dirty="0">
                <a:solidFill>
                  <a:srgbClr val="000000"/>
                </a:solidFill>
                <a:latin typeface="Courier New" panose="02070309020205020404" pitchFamily="49" charset="0"/>
              </a:rPr>
              <a:t>, values=</a:t>
            </a:r>
            <a:r>
              <a:rPr lang="en-US" dirty="0">
                <a:solidFill>
                  <a:srgbClr val="A31515"/>
                </a:solidFill>
                <a:latin typeface="Courier New" panose="02070309020205020404" pitchFamily="49" charset="0"/>
              </a:rPr>
              <a:t>"passengers"</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r>
            <a:br>
              <a:rPr lang="en-US" dirty="0">
                <a:solidFill>
                  <a:srgbClr val="000000"/>
                </a:solidFill>
                <a:latin typeface="Courier New" panose="02070309020205020404" pitchFamily="49" charset="0"/>
              </a:rPr>
            </a:br>
            <a:r>
              <a:rPr lang="en-US" dirty="0" err="1">
                <a:solidFill>
                  <a:srgbClr val="000000"/>
                </a:solidFill>
                <a:latin typeface="Courier New" panose="02070309020205020404" pitchFamily="49" charset="0"/>
              </a:rPr>
              <a:t>sns.heatmap</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flights_pivot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annot</a:t>
            </a:r>
            <a:r>
              <a:rPr lang="en-US" dirty="0">
                <a:solidFill>
                  <a:srgbClr val="000000"/>
                </a:solidFill>
                <a:latin typeface="Courier New" panose="02070309020205020404" pitchFamily="49" charset="0"/>
              </a:rPr>
              <a:t>=</a:t>
            </a:r>
            <a:r>
              <a:rPr lang="en-US" dirty="0">
                <a:solidFill>
                  <a:srgbClr val="0000FF"/>
                </a:solidFill>
                <a:latin typeface="Courier New" panose="02070309020205020404" pitchFamily="49" charset="0"/>
              </a:rPr>
              <a:t>True</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fmt</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cmap</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a:t>
            </a:r>
            <a:r>
              <a:rPr lang="en-US" dirty="0" err="1">
                <a:solidFill>
                  <a:srgbClr val="A31515"/>
                </a:solidFill>
                <a:latin typeface="Courier New" panose="02070309020205020404" pitchFamily="49" charset="0"/>
              </a:rPr>
              <a:t>YlGnBu</a:t>
            </a:r>
            <a:r>
              <a:rPr lang="en-US" dirty="0">
                <a:solidFill>
                  <a:srgbClr val="A31515"/>
                </a:solidFill>
                <a:latin typeface="Courier New" panose="02070309020205020404" pitchFamily="49" charset="0"/>
              </a:rPr>
              <a:t>"</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plt.title</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"Flight Passengers Heatmap"</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plt.show</a:t>
            </a:r>
            <a:r>
              <a:rPr lang="en-US" dirty="0">
                <a:solidFill>
                  <a:srgbClr val="000000"/>
                </a:solidFill>
                <a:latin typeface="Courier New" panose="02070309020205020404" pitchFamily="49" charset="0"/>
              </a:rPr>
              <a:t>()</a:t>
            </a:r>
            <a:endParaRPr lang="en-US" b="0" dirty="0">
              <a:solidFill>
                <a:srgbClr val="000000"/>
              </a:solidFill>
              <a:effectLst/>
              <a:latin typeface="Courier New" panose="02070309020205020404" pitchFamily="49"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200" y="2286000"/>
            <a:ext cx="4089281" cy="3611313"/>
          </a:xfrm>
          <a:prstGeom prst="rect">
            <a:avLst/>
          </a:prstGeom>
        </p:spPr>
      </p:pic>
      <p:sp>
        <p:nvSpPr>
          <p:cNvPr id="7" name="Rectangle 1"/>
          <p:cNvSpPr>
            <a:spLocks noChangeArrowheads="1"/>
          </p:cNvSpPr>
          <p:nvPr/>
        </p:nvSpPr>
        <p:spPr bwMode="auto">
          <a:xfrm>
            <a:off x="1219199" y="3318876"/>
            <a:ext cx="560730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C00000"/>
                </a:solidFill>
                <a:effectLst/>
                <a:latin typeface="Arial" panose="020B0604020202020204" pitchFamily="34" charset="0"/>
              </a:rPr>
              <a:t>To make a </a:t>
            </a:r>
            <a:r>
              <a:rPr kumimoji="0" lang="en-US" altLang="en-US" sz="1600" b="0" i="0" u="none" strike="noStrike" cap="none" normalizeH="0" baseline="0" dirty="0" err="1" smtClean="0">
                <a:ln>
                  <a:noFill/>
                </a:ln>
                <a:solidFill>
                  <a:srgbClr val="C00000"/>
                </a:solidFill>
                <a:effectLst/>
                <a:latin typeface="Arial" panose="020B0604020202020204" pitchFamily="34" charset="0"/>
              </a:rPr>
              <a:t>heatmap</a:t>
            </a:r>
            <a:r>
              <a:rPr kumimoji="0" lang="en-US" altLang="en-US" sz="1600" b="0" i="0" u="none" strike="noStrike" cap="none" normalizeH="0" baseline="0" dirty="0" smtClean="0">
                <a:ln>
                  <a:noFill/>
                </a:ln>
                <a:solidFill>
                  <a:srgbClr val="C00000"/>
                </a:solidFill>
                <a:effectLst/>
                <a:latin typeface="Arial" panose="020B0604020202020204" pitchFamily="34" charset="0"/>
              </a:rPr>
              <a:t>, we need a </a:t>
            </a:r>
            <a:r>
              <a:rPr kumimoji="0" lang="en-US" altLang="en-US" sz="1600" b="1" i="0" u="none" strike="noStrike" cap="none" normalizeH="0" baseline="0" dirty="0" smtClean="0">
                <a:ln>
                  <a:noFill/>
                </a:ln>
                <a:solidFill>
                  <a:srgbClr val="C00000"/>
                </a:solidFill>
                <a:effectLst/>
                <a:latin typeface="Arial" panose="020B0604020202020204" pitchFamily="34" charset="0"/>
              </a:rPr>
              <a:t>matrix (rows × columns)</a:t>
            </a:r>
            <a:r>
              <a:rPr kumimoji="0" lang="en-US" altLang="en-US" sz="1600" b="0" i="0" u="none" strike="noStrike" cap="none" normalizeH="0" baseline="0" dirty="0" smtClean="0">
                <a:ln>
                  <a:noFill/>
                </a:ln>
                <a:solidFill>
                  <a:srgbClr val="C0000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C00000"/>
                </a:solidFill>
                <a:effectLst/>
                <a:latin typeface="Arial Unicode MS"/>
              </a:rPr>
              <a:t>pivot()</a:t>
            </a:r>
            <a:r>
              <a:rPr kumimoji="0" lang="en-US" altLang="en-US" sz="1600" b="0" i="0" u="none" strike="noStrike" cap="none" normalizeH="0" baseline="0" dirty="0" smtClean="0">
                <a:ln>
                  <a:noFill/>
                </a:ln>
                <a:solidFill>
                  <a:srgbClr val="C00000"/>
                </a:solidFill>
                <a:effectLst/>
              </a:rPr>
              <a:t> reshapes the data:</a:t>
            </a:r>
            <a:endParaRPr kumimoji="0" lang="en-US" altLang="en-US" sz="1600" b="0" i="0" u="none" strike="noStrike" cap="none" normalizeH="0" baseline="0" dirty="0" smtClean="0">
              <a:ln>
                <a:noFill/>
              </a:ln>
              <a:solidFill>
                <a:srgbClr val="C0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C00000"/>
                </a:solidFill>
                <a:effectLst/>
                <a:latin typeface="Arial Unicode MS"/>
              </a:rPr>
              <a:t>index="month"</a:t>
            </a:r>
            <a:r>
              <a:rPr kumimoji="0" lang="en-US" altLang="en-US" sz="1600" b="0" i="0" u="none" strike="noStrike" cap="none" normalizeH="0" baseline="0" dirty="0" smtClean="0">
                <a:ln>
                  <a:noFill/>
                </a:ln>
                <a:solidFill>
                  <a:srgbClr val="C00000"/>
                </a:solidFill>
                <a:effectLst/>
              </a:rPr>
              <a:t> → months go to the </a:t>
            </a:r>
            <a:r>
              <a:rPr kumimoji="0" lang="en-US" altLang="en-US" sz="1600" b="1" i="0" u="none" strike="noStrike" cap="none" normalizeH="0" baseline="0" dirty="0" smtClean="0">
                <a:ln>
                  <a:noFill/>
                </a:ln>
                <a:solidFill>
                  <a:srgbClr val="C00000"/>
                </a:solidFill>
                <a:effectLst/>
                <a:latin typeface="Arial" panose="020B0604020202020204" pitchFamily="34" charset="0"/>
              </a:rPr>
              <a:t>rows</a:t>
            </a:r>
            <a:r>
              <a:rPr kumimoji="0" lang="en-US" altLang="en-US" sz="1600" b="0" i="0" u="none" strike="noStrike" cap="none" normalizeH="0" baseline="0" dirty="0" smtClean="0">
                <a:ln>
                  <a:noFill/>
                </a:ln>
                <a:solidFill>
                  <a:srgbClr val="C0000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C00000"/>
                </a:solidFill>
                <a:effectLst/>
                <a:latin typeface="Arial Unicode MS"/>
              </a:rPr>
              <a:t>columns="year"</a:t>
            </a:r>
            <a:r>
              <a:rPr kumimoji="0" lang="en-US" altLang="en-US" sz="1600" b="0" i="0" u="none" strike="noStrike" cap="none" normalizeH="0" baseline="0" dirty="0" smtClean="0">
                <a:ln>
                  <a:noFill/>
                </a:ln>
                <a:solidFill>
                  <a:srgbClr val="C00000"/>
                </a:solidFill>
                <a:effectLst/>
              </a:rPr>
              <a:t> → years go to the </a:t>
            </a:r>
            <a:r>
              <a:rPr kumimoji="0" lang="en-US" altLang="en-US" sz="1600" b="1" i="0" u="none" strike="noStrike" cap="none" normalizeH="0" baseline="0" dirty="0" smtClean="0">
                <a:ln>
                  <a:noFill/>
                </a:ln>
                <a:solidFill>
                  <a:srgbClr val="C00000"/>
                </a:solidFill>
                <a:effectLst/>
                <a:latin typeface="Arial" panose="020B0604020202020204" pitchFamily="34" charset="0"/>
              </a:rPr>
              <a:t>columns</a:t>
            </a:r>
            <a:r>
              <a:rPr kumimoji="0" lang="en-US" altLang="en-US" sz="1600" b="0" i="0" u="none" strike="noStrike" cap="none" normalizeH="0" baseline="0" dirty="0" smtClean="0">
                <a:ln>
                  <a:noFill/>
                </a:ln>
                <a:solidFill>
                  <a:srgbClr val="C0000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C00000"/>
              </a:solidFill>
              <a:effectLst/>
              <a:latin typeface="Arial" panose="020B0604020202020204" pitchFamily="34" charset="0"/>
            </a:endParaRPr>
          </a:p>
        </p:txBody>
      </p:sp>
    </p:spTree>
    <p:extLst>
      <p:ext uri="{BB962C8B-B14F-4D97-AF65-F5344CB8AC3E}">
        <p14:creationId xmlns:p14="http://schemas.microsoft.com/office/powerpoint/2010/main" val="20084705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dirty="0"/>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36</a:t>
            </a:fld>
            <a:endParaRPr lang="en-US"/>
          </a:p>
        </p:txBody>
      </p:sp>
      <p:sp>
        <p:nvSpPr>
          <p:cNvPr id="5" name="Rectangle 4"/>
          <p:cNvSpPr/>
          <p:nvPr/>
        </p:nvSpPr>
        <p:spPr>
          <a:xfrm>
            <a:off x="381000" y="381000"/>
            <a:ext cx="11353800" cy="2031325"/>
          </a:xfrm>
          <a:prstGeom prst="rect">
            <a:avLst/>
          </a:prstGeom>
        </p:spPr>
        <p:txBody>
          <a:bodyPr wrap="square">
            <a:spAutoFit/>
          </a:bodyPr>
          <a:lstStyle/>
          <a:p>
            <a:r>
              <a:rPr lang="en-US" dirty="0"/>
              <a:t>Suppose an airline company wants to analyze seasonal travel patterns across multiple years. They have passenger data from 1949 to 1960, broken down month by month.</a:t>
            </a:r>
          </a:p>
          <a:p>
            <a:pPr>
              <a:buFont typeface="Arial" panose="020B0604020202020204" pitchFamily="34" charset="0"/>
              <a:buChar char="•"/>
            </a:pPr>
            <a:r>
              <a:rPr lang="en-US" dirty="0"/>
              <a:t>With the </a:t>
            </a:r>
            <a:r>
              <a:rPr lang="en-US" dirty="0" err="1"/>
              <a:t>heatmap</a:t>
            </a:r>
            <a:r>
              <a:rPr lang="en-US" dirty="0"/>
              <a:t>, we saw the raw passenger numbers for each month/year combination.</a:t>
            </a:r>
          </a:p>
          <a:p>
            <a:pPr>
              <a:buFont typeface="Arial" panose="020B0604020202020204" pitchFamily="34" charset="0"/>
              <a:buChar char="•"/>
            </a:pPr>
            <a:r>
              <a:rPr lang="en-US" dirty="0"/>
              <a:t>But management also wants to know:</a:t>
            </a:r>
          </a:p>
          <a:p>
            <a:pPr marL="742950" lvl="1" indent="-285750">
              <a:buFont typeface="Arial" panose="020B0604020202020204" pitchFamily="34" charset="0"/>
              <a:buChar char="•"/>
            </a:pPr>
            <a:r>
              <a:rPr lang="en-US" i="1" dirty="0"/>
              <a:t>Which months behave similarly across years?</a:t>
            </a:r>
            <a:endParaRPr lang="en-US" dirty="0"/>
          </a:p>
          <a:p>
            <a:pPr marL="742950" lvl="1" indent="-285750">
              <a:buFont typeface="Arial" panose="020B0604020202020204" pitchFamily="34" charset="0"/>
              <a:buChar char="•"/>
            </a:pPr>
            <a:r>
              <a:rPr lang="en-US" i="1" dirty="0"/>
              <a:t>Which years show similar travel demand patterns?</a:t>
            </a:r>
            <a:endParaRPr lang="en-US" dirty="0"/>
          </a:p>
          <a:p>
            <a:r>
              <a:rPr lang="en-US" dirty="0"/>
              <a:t>That’s where a </a:t>
            </a:r>
            <a:r>
              <a:rPr lang="en-US" dirty="0" err="1"/>
              <a:t>clustermap</a:t>
            </a:r>
            <a:r>
              <a:rPr lang="en-US" dirty="0"/>
              <a:t> helps.</a:t>
            </a:r>
          </a:p>
        </p:txBody>
      </p:sp>
      <p:sp>
        <p:nvSpPr>
          <p:cNvPr id="6" name="Rectangle 5"/>
          <p:cNvSpPr/>
          <p:nvPr/>
        </p:nvSpPr>
        <p:spPr>
          <a:xfrm>
            <a:off x="381000" y="2414502"/>
            <a:ext cx="11353800" cy="2031325"/>
          </a:xfrm>
          <a:prstGeom prst="rect">
            <a:avLst/>
          </a:prstGeom>
        </p:spPr>
        <p:txBody>
          <a:bodyPr wrap="square">
            <a:spAutoFit/>
          </a:bodyPr>
          <a:lstStyle/>
          <a:p>
            <a:pPr algn="just"/>
            <a:r>
              <a:rPr lang="en-US" b="1" dirty="0">
                <a:solidFill>
                  <a:schemeClr val="accent2"/>
                </a:solidFill>
              </a:rPr>
              <a:t>What the </a:t>
            </a:r>
            <a:r>
              <a:rPr lang="en-US" b="1" dirty="0" err="1">
                <a:solidFill>
                  <a:schemeClr val="accent2"/>
                </a:solidFill>
              </a:rPr>
              <a:t>Clustermap</a:t>
            </a:r>
            <a:r>
              <a:rPr lang="en-US" b="1" dirty="0">
                <a:solidFill>
                  <a:schemeClr val="accent2"/>
                </a:solidFill>
              </a:rPr>
              <a:t> Shows</a:t>
            </a:r>
          </a:p>
          <a:p>
            <a:pPr algn="just">
              <a:buFont typeface="Arial" panose="020B0604020202020204" pitchFamily="34" charset="0"/>
              <a:buChar char="•"/>
            </a:pPr>
            <a:r>
              <a:rPr lang="en-US" dirty="0"/>
              <a:t>The rows (months) are reordered so that months with similar passenger trends are grouped together (e.g., July &amp; August may cluster since they’re peak summer travel months).</a:t>
            </a:r>
          </a:p>
          <a:p>
            <a:pPr algn="just">
              <a:buFont typeface="Arial" panose="020B0604020202020204" pitchFamily="34" charset="0"/>
              <a:buChar char="•"/>
            </a:pPr>
            <a:r>
              <a:rPr lang="en-US" dirty="0"/>
              <a:t>The columns (years) are reordered so that years with similar overall passenger growth cluster (e.g., earlier years with low traffic group together, later years with higher traffic form another cluster).</a:t>
            </a:r>
          </a:p>
          <a:p>
            <a:pPr algn="just">
              <a:buFont typeface="Arial" panose="020B0604020202020204" pitchFamily="34" charset="0"/>
              <a:buChar char="•"/>
            </a:pPr>
            <a:r>
              <a:rPr lang="en-US" dirty="0"/>
              <a:t>The color scale still shows the passenger counts, but now you also get a hierarchical tree (dendrogram) on top and side, visually showing similarity between rows and columns.</a:t>
            </a:r>
          </a:p>
        </p:txBody>
      </p:sp>
      <p:sp>
        <p:nvSpPr>
          <p:cNvPr id="7" name="Rectangle 6"/>
          <p:cNvSpPr/>
          <p:nvPr/>
        </p:nvSpPr>
        <p:spPr>
          <a:xfrm>
            <a:off x="381000" y="4556049"/>
            <a:ext cx="11430000" cy="1754326"/>
          </a:xfrm>
          <a:prstGeom prst="rect">
            <a:avLst/>
          </a:prstGeom>
        </p:spPr>
        <p:txBody>
          <a:bodyPr wrap="square">
            <a:spAutoFit/>
          </a:bodyPr>
          <a:lstStyle/>
          <a:p>
            <a:pPr algn="just"/>
            <a:r>
              <a:rPr lang="en-US" b="1" dirty="0">
                <a:solidFill>
                  <a:schemeClr val="accent2"/>
                </a:solidFill>
              </a:rPr>
              <a:t>Real-World Use Case</a:t>
            </a:r>
          </a:p>
          <a:p>
            <a:pPr algn="just"/>
            <a:r>
              <a:rPr lang="en-US" dirty="0"/>
              <a:t>An airline analyst could use this to:</a:t>
            </a:r>
          </a:p>
          <a:p>
            <a:pPr algn="just">
              <a:buFont typeface="Arial" panose="020B0604020202020204" pitchFamily="34" charset="0"/>
              <a:buChar char="•"/>
            </a:pPr>
            <a:r>
              <a:rPr lang="en-US" dirty="0"/>
              <a:t>Identify peak travel months that consistently cluster together → helpful for scheduling extra flights.</a:t>
            </a:r>
          </a:p>
          <a:p>
            <a:pPr algn="just">
              <a:buFont typeface="Arial" panose="020B0604020202020204" pitchFamily="34" charset="0"/>
              <a:buChar char="•"/>
            </a:pPr>
            <a:r>
              <a:rPr lang="en-US" dirty="0"/>
              <a:t>Detect years with unusual passenger growth patterns (e.g., if one year clusters differently, maybe due to economic events or crises).</a:t>
            </a:r>
          </a:p>
          <a:p>
            <a:pPr algn="just">
              <a:buFont typeface="Arial" panose="020B0604020202020204" pitchFamily="34" charset="0"/>
              <a:buChar char="•"/>
            </a:pPr>
            <a:r>
              <a:rPr lang="en-US" dirty="0"/>
              <a:t>Compare seasonal demand cycles across decades to plan marketing strategies or dynamic pricing.</a:t>
            </a:r>
          </a:p>
        </p:txBody>
      </p:sp>
      <p:sp>
        <p:nvSpPr>
          <p:cNvPr id="8" name="Rectangle 7"/>
          <p:cNvSpPr/>
          <p:nvPr/>
        </p:nvSpPr>
        <p:spPr>
          <a:xfrm>
            <a:off x="533400" y="-60798"/>
            <a:ext cx="1912703" cy="584775"/>
          </a:xfrm>
          <a:prstGeom prst="rect">
            <a:avLst/>
          </a:prstGeom>
        </p:spPr>
        <p:txBody>
          <a:bodyPr wrap="none">
            <a:spAutoFit/>
          </a:bodyPr>
          <a:lstStyle/>
          <a:p>
            <a:r>
              <a:rPr lang="en-US" sz="3200" b="1" dirty="0" smtClean="0">
                <a:solidFill>
                  <a:srgbClr val="0070C0"/>
                </a:solidFill>
                <a:latin typeface="Courier New" panose="02070309020205020404" pitchFamily="49" charset="0"/>
              </a:rPr>
              <a:t>Example</a:t>
            </a:r>
            <a:endParaRPr lang="en-US" sz="3200" b="1" dirty="0">
              <a:solidFill>
                <a:srgbClr val="0070C0"/>
              </a:solidFill>
              <a:latin typeface="Courier New" panose="02070309020205020404" pitchFamily="49" charset="0"/>
            </a:endParaRPr>
          </a:p>
        </p:txBody>
      </p:sp>
    </p:spTree>
    <p:extLst>
      <p:ext uri="{BB962C8B-B14F-4D97-AF65-F5344CB8AC3E}">
        <p14:creationId xmlns:p14="http://schemas.microsoft.com/office/powerpoint/2010/main" val="32057793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37</a:t>
            </a:fld>
            <a:endParaRPr lang="en-US"/>
          </a:p>
        </p:txBody>
      </p:sp>
      <p:sp>
        <p:nvSpPr>
          <p:cNvPr id="5" name="Rectangle 4"/>
          <p:cNvSpPr/>
          <p:nvPr/>
        </p:nvSpPr>
        <p:spPr>
          <a:xfrm>
            <a:off x="76200" y="1905000"/>
            <a:ext cx="10789920" cy="2308324"/>
          </a:xfrm>
          <a:prstGeom prst="rect">
            <a:avLst/>
          </a:prstGeom>
        </p:spPr>
        <p:txBody>
          <a:bodyPr wrap="square">
            <a:spAutoFit/>
          </a:bodyPr>
          <a:lstStyle/>
          <a:p>
            <a:r>
              <a:rPr lang="en-US" dirty="0" err="1">
                <a:solidFill>
                  <a:srgbClr val="000000"/>
                </a:solidFill>
                <a:latin typeface="Courier New" panose="02070309020205020404" pitchFamily="49" charset="0"/>
              </a:rPr>
              <a:t>sns.clustermap</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flights_pivot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dirty="0" err="1" smtClean="0">
                <a:solidFill>
                  <a:srgbClr val="000000"/>
                </a:solidFill>
                <a:latin typeface="Courier New" panose="02070309020205020404" pitchFamily="49" charset="0"/>
              </a:rPr>
              <a:t>cmap</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a:t>
            </a:r>
            <a:r>
              <a:rPr lang="en-US" dirty="0" err="1">
                <a:solidFill>
                  <a:srgbClr val="A31515"/>
                </a:solidFill>
                <a:latin typeface="Courier New" panose="02070309020205020404" pitchFamily="49" charset="0"/>
              </a:rPr>
              <a:t>coolwarm</a:t>
            </a:r>
            <a:r>
              <a:rPr lang="en-US" dirty="0">
                <a:solidFill>
                  <a:srgbClr val="A31515"/>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dirty="0" err="1" smtClean="0">
                <a:solidFill>
                  <a:srgbClr val="000000"/>
                </a:solidFill>
                <a:latin typeface="Courier New" panose="02070309020205020404" pitchFamily="49" charset="0"/>
              </a:rPr>
              <a:t>standard_scale</a:t>
            </a:r>
            <a:r>
              <a:rPr lang="en-US" dirty="0" smtClean="0">
                <a:solidFill>
                  <a:srgbClr val="000000"/>
                </a:solidFill>
                <a:latin typeface="Courier New" panose="02070309020205020404" pitchFamily="49" charset="0"/>
              </a:rPr>
              <a:t>=</a:t>
            </a:r>
            <a:r>
              <a:rPr lang="en-US" dirty="0" smtClean="0">
                <a:solidFill>
                  <a:srgbClr val="116644"/>
                </a:solidFill>
                <a:latin typeface="Courier New" panose="02070309020205020404" pitchFamily="49" charset="0"/>
              </a:rPr>
              <a:t>1</a:t>
            </a:r>
            <a:r>
              <a:rPr lang="en-US" dirty="0">
                <a:solidFill>
                  <a:srgbClr val="000000"/>
                </a:solidFill>
                <a:latin typeface="Courier New" panose="02070309020205020404" pitchFamily="49" charset="0"/>
              </a:rPr>
              <a:t>)</a:t>
            </a:r>
          </a:p>
          <a:p>
            <a:r>
              <a:rPr lang="en-US" dirty="0" err="1" smtClean="0">
                <a:solidFill>
                  <a:srgbClr val="000000"/>
                </a:solidFill>
                <a:latin typeface="Courier New" panose="02070309020205020404" pitchFamily="49" charset="0"/>
              </a:rPr>
              <a:t>plt.title</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a:t>
            </a:r>
            <a:r>
              <a:rPr lang="en-US" dirty="0" err="1">
                <a:solidFill>
                  <a:srgbClr val="A31515"/>
                </a:solidFill>
                <a:latin typeface="Courier New" panose="02070309020205020404" pitchFamily="49" charset="0"/>
              </a:rPr>
              <a:t>Clustermap</a:t>
            </a:r>
            <a:r>
              <a:rPr lang="en-US" dirty="0">
                <a:solidFill>
                  <a:srgbClr val="A31515"/>
                </a:solidFill>
                <a:latin typeface="Courier New" panose="02070309020205020404" pitchFamily="49" charset="0"/>
              </a:rPr>
              <a:t> of </a:t>
            </a:r>
            <a:r>
              <a:rPr lang="en-US" dirty="0" smtClean="0">
                <a:solidFill>
                  <a:srgbClr val="A31515"/>
                </a:solidFill>
                <a:latin typeface="Courier New" panose="02070309020205020404" pitchFamily="49" charset="0"/>
              </a:rPr>
              <a:t>Flight</a:t>
            </a:r>
          </a:p>
          <a:p>
            <a:r>
              <a:rPr lang="en-US" dirty="0" smtClean="0">
                <a:solidFill>
                  <a:srgbClr val="A31515"/>
                </a:solidFill>
                <a:latin typeface="Courier New" panose="02070309020205020404" pitchFamily="49" charset="0"/>
              </a:rPr>
              <a:t>Passengers</a:t>
            </a:r>
            <a:r>
              <a:rPr lang="en-US" dirty="0">
                <a:solidFill>
                  <a:srgbClr val="A31515"/>
                </a:solidFill>
                <a:latin typeface="Courier New" panose="02070309020205020404" pitchFamily="49" charset="0"/>
              </a:rPr>
              <a:t>"</a:t>
            </a:r>
            <a:r>
              <a:rPr lang="en-US" dirty="0">
                <a:solidFill>
                  <a:srgbClr val="000000"/>
                </a:solidFill>
                <a:latin typeface="Courier New" panose="02070309020205020404" pitchFamily="49" charset="0"/>
              </a:rPr>
              <a:t>, y=</a:t>
            </a:r>
            <a:r>
              <a:rPr lang="en-US" dirty="0">
                <a:solidFill>
                  <a:srgbClr val="116644"/>
                </a:solidFill>
                <a:latin typeface="Courier New" panose="02070309020205020404" pitchFamily="49" charset="0"/>
              </a:rPr>
              <a:t>1.02</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plt.show</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r>
            <a:br>
              <a:rPr lang="en-US" dirty="0">
                <a:solidFill>
                  <a:srgbClr val="000000"/>
                </a:solidFill>
                <a:latin typeface="Courier New" panose="02070309020205020404" pitchFamily="49" charset="0"/>
              </a:rPr>
            </a:br>
            <a:endParaRPr lang="en-US" b="0" dirty="0">
              <a:solidFill>
                <a:srgbClr val="000000"/>
              </a:solidFill>
              <a:effectLst/>
              <a:latin typeface="Courier New" panose="02070309020205020404" pitchFamily="49"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1910" y="304800"/>
            <a:ext cx="7009269" cy="6477000"/>
          </a:xfrm>
          <a:prstGeom prst="rect">
            <a:avLst/>
          </a:prstGeom>
        </p:spPr>
      </p:pic>
    </p:spTree>
    <p:extLst>
      <p:ext uri="{BB962C8B-B14F-4D97-AF65-F5344CB8AC3E}">
        <p14:creationId xmlns:p14="http://schemas.microsoft.com/office/powerpoint/2010/main" val="41459654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38</a:t>
            </a:fld>
            <a:endParaRPr lang="en-US"/>
          </a:p>
        </p:txBody>
      </p:sp>
      <p:sp>
        <p:nvSpPr>
          <p:cNvPr id="5" name="Rectangle 1"/>
          <p:cNvSpPr>
            <a:spLocks noChangeArrowheads="1"/>
          </p:cNvSpPr>
          <p:nvPr/>
        </p:nvSpPr>
        <p:spPr bwMode="auto">
          <a:xfrm>
            <a:off x="914400" y="2057400"/>
            <a:ext cx="983474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u="none" strike="noStrike" cap="none" normalizeH="0" baseline="0" dirty="0" smtClean="0">
                <a:ln>
                  <a:noFill/>
                </a:ln>
                <a:solidFill>
                  <a:schemeClr val="tx1"/>
                </a:solidFill>
                <a:effectLst/>
                <a:latin typeface="Arial" panose="020B0604020202020204" pitchFamily="34" charset="0"/>
              </a:rPr>
              <a:t>Plot the average tip percentage (tip/</a:t>
            </a:r>
            <a:r>
              <a:rPr kumimoji="0" lang="en-US" altLang="en-US" u="none" strike="noStrike" cap="none" normalizeH="0" baseline="0" dirty="0" err="1" smtClean="0">
                <a:ln>
                  <a:noFill/>
                </a:ln>
                <a:solidFill>
                  <a:schemeClr val="tx1"/>
                </a:solidFill>
                <a:effectLst/>
                <a:latin typeface="Arial" panose="020B0604020202020204" pitchFamily="34" charset="0"/>
              </a:rPr>
              <a:t>total_bill</a:t>
            </a:r>
            <a:r>
              <a:rPr kumimoji="0" lang="en-US" altLang="en-US" u="none" strike="noStrike" cap="none" normalizeH="0" baseline="0" dirty="0" smtClean="0">
                <a:ln>
                  <a:noFill/>
                </a:ln>
                <a:solidFill>
                  <a:schemeClr val="tx1"/>
                </a:solidFill>
                <a:effectLst/>
                <a:latin typeface="Arial" panose="020B0604020202020204" pitchFamily="34" charset="0"/>
              </a:rPr>
              <a:t>) by day of the week.</a:t>
            </a:r>
            <a:br>
              <a:rPr kumimoji="0" lang="en-US" altLang="en-US" u="none" strike="noStrike" cap="none" normalizeH="0" baseline="0" dirty="0" smtClean="0">
                <a:ln>
                  <a:noFill/>
                </a:ln>
                <a:solidFill>
                  <a:schemeClr val="tx1"/>
                </a:solidFill>
                <a:effectLst/>
                <a:latin typeface="Arial" panose="020B0604020202020204" pitchFamily="34" charset="0"/>
              </a:rPr>
            </a:br>
            <a:r>
              <a:rPr kumimoji="0" lang="en-US" altLang="en-US" u="none" strike="noStrike" cap="none" normalizeH="0" baseline="0" dirty="0" smtClean="0">
                <a:ln>
                  <a:noFill/>
                </a:ln>
                <a:solidFill>
                  <a:schemeClr val="tx1"/>
                </a:solidFill>
                <a:effectLst/>
                <a:latin typeface="Arial" panose="020B0604020202020204" pitchFamily="34" charset="0"/>
              </a:rPr>
              <a:t>(Which day shows the highest tipping percentage?)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u="none" strike="noStrike" cap="none" normalizeH="0" baseline="0" dirty="0" smtClean="0">
                <a:ln>
                  <a:noFill/>
                </a:ln>
                <a:solidFill>
                  <a:schemeClr val="tx1"/>
                </a:solidFill>
                <a:effectLst/>
                <a:latin typeface="Arial" panose="020B0604020202020204" pitchFamily="34" charset="0"/>
              </a:rPr>
              <a:t>Use a boxplot to compare the total bill distributions between smokers and non-smokers.</a:t>
            </a:r>
            <a:br>
              <a:rPr kumimoji="0" lang="en-US" altLang="en-US" u="none" strike="noStrike" cap="none" normalizeH="0" baseline="0" dirty="0" smtClean="0">
                <a:ln>
                  <a:noFill/>
                </a:ln>
                <a:solidFill>
                  <a:schemeClr val="tx1"/>
                </a:solidFill>
                <a:effectLst/>
                <a:latin typeface="Arial" panose="020B0604020202020204" pitchFamily="34" charset="0"/>
              </a:rPr>
            </a:br>
            <a:r>
              <a:rPr kumimoji="0" lang="en-US" altLang="en-US" u="none" strike="noStrike" cap="none" normalizeH="0" baseline="0" dirty="0" smtClean="0">
                <a:ln>
                  <a:noFill/>
                </a:ln>
                <a:solidFill>
                  <a:schemeClr val="tx1"/>
                </a:solidFill>
                <a:effectLst/>
                <a:latin typeface="Arial" panose="020B0604020202020204" pitchFamily="34" charset="0"/>
              </a:rPr>
              <a:t>(Does smoking status affect spending?)</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u="none" strike="noStrike" cap="none" normalizeH="0" baseline="0" dirty="0" smtClean="0">
                <a:ln>
                  <a:noFill/>
                </a:ln>
                <a:solidFill>
                  <a:schemeClr val="tx1"/>
                </a:solidFill>
                <a:effectLst/>
                <a:latin typeface="Arial" panose="020B0604020202020204" pitchFamily="34" charset="0"/>
              </a:rPr>
              <a:t>Create a violin plot to compare the tip distribution by time (Lunch vs Dinner).</a:t>
            </a:r>
            <a:br>
              <a:rPr kumimoji="0" lang="en-US" altLang="en-US" u="none" strike="noStrike" cap="none" normalizeH="0" baseline="0" dirty="0" smtClean="0">
                <a:ln>
                  <a:noFill/>
                </a:ln>
                <a:solidFill>
                  <a:schemeClr val="tx1"/>
                </a:solidFill>
                <a:effectLst/>
                <a:latin typeface="Arial" panose="020B0604020202020204" pitchFamily="34" charset="0"/>
              </a:rPr>
            </a:br>
            <a:r>
              <a:rPr kumimoji="0" lang="en-US" altLang="en-US" u="none" strike="noStrike" cap="none" normalizeH="0" baseline="0" dirty="0" smtClean="0">
                <a:ln>
                  <a:noFill/>
                </a:ln>
                <a:solidFill>
                  <a:schemeClr val="tx1"/>
                </a:solidFill>
                <a:effectLst/>
                <a:latin typeface="Arial" panose="020B0604020202020204" pitchFamily="34" charset="0"/>
              </a:rPr>
              <a:t>(Do customers tip more generously at lunch or dinner?)</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u="none" strike="noStrike" cap="none" normalizeH="0" baseline="0" dirty="0" smtClean="0">
                <a:ln>
                  <a:noFill/>
                </a:ln>
                <a:solidFill>
                  <a:schemeClr val="tx1"/>
                </a:solidFill>
                <a:effectLst/>
                <a:latin typeface="Arial" panose="020B0604020202020204" pitchFamily="34" charset="0"/>
              </a:rPr>
              <a:t>Make a strip plot showing party size vs. tip.</a:t>
            </a:r>
            <a:br>
              <a:rPr kumimoji="0" lang="en-US" altLang="en-US" u="none" strike="noStrike" cap="none" normalizeH="0" baseline="0" dirty="0" smtClean="0">
                <a:ln>
                  <a:noFill/>
                </a:ln>
                <a:solidFill>
                  <a:schemeClr val="tx1"/>
                </a:solidFill>
                <a:effectLst/>
                <a:latin typeface="Arial" panose="020B0604020202020204" pitchFamily="34" charset="0"/>
              </a:rPr>
            </a:br>
            <a:r>
              <a:rPr kumimoji="0" lang="en-US" altLang="en-US" u="none" strike="noStrike" cap="none" normalizeH="0" baseline="0" dirty="0" smtClean="0">
                <a:ln>
                  <a:noFill/>
                </a:ln>
                <a:solidFill>
                  <a:schemeClr val="tx1"/>
                </a:solidFill>
                <a:effectLst/>
                <a:latin typeface="Arial" panose="020B0604020202020204" pitchFamily="34" charset="0"/>
              </a:rPr>
              <a:t>(Is there a trend that larger groups tip more?)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u="none" strike="noStrike" cap="none" normalizeH="0" baseline="0" dirty="0" smtClean="0">
                <a:ln>
                  <a:noFill/>
                </a:ln>
                <a:solidFill>
                  <a:schemeClr val="tx1"/>
                </a:solidFill>
                <a:effectLst/>
                <a:latin typeface="Arial" panose="020B0604020202020204" pitchFamily="34" charset="0"/>
              </a:rPr>
              <a:t>Use a </a:t>
            </a:r>
            <a:r>
              <a:rPr kumimoji="0" lang="en-US" altLang="en-US" u="none" strike="noStrike" cap="none" normalizeH="0" baseline="0" dirty="0" err="1" smtClean="0">
                <a:ln>
                  <a:noFill/>
                </a:ln>
                <a:solidFill>
                  <a:schemeClr val="tx1"/>
                </a:solidFill>
                <a:effectLst/>
                <a:latin typeface="Arial" panose="020B0604020202020204" pitchFamily="34" charset="0"/>
              </a:rPr>
              <a:t>heatmap</a:t>
            </a:r>
            <a:r>
              <a:rPr kumimoji="0" lang="en-US" altLang="en-US" u="none" strike="noStrike" cap="none" normalizeH="0" baseline="0" dirty="0" smtClean="0">
                <a:ln>
                  <a:noFill/>
                </a:ln>
                <a:solidFill>
                  <a:schemeClr val="tx1"/>
                </a:solidFill>
                <a:effectLst/>
                <a:latin typeface="Arial" panose="020B0604020202020204" pitchFamily="34" charset="0"/>
              </a:rPr>
              <a:t> (correlation matrix) to visualize relationships between </a:t>
            </a:r>
            <a:r>
              <a:rPr kumimoji="0" lang="en-US" altLang="en-US" u="none" strike="noStrike" cap="none" normalizeH="0" baseline="0" dirty="0" err="1" smtClean="0">
                <a:ln>
                  <a:noFill/>
                </a:ln>
                <a:solidFill>
                  <a:schemeClr val="tx1"/>
                </a:solidFill>
                <a:effectLst/>
                <a:latin typeface="Arial Unicode MS"/>
              </a:rPr>
              <a:t>total_bill</a:t>
            </a:r>
            <a:r>
              <a:rPr kumimoji="0" lang="en-US" altLang="en-US" u="none" strike="noStrike" cap="none" normalizeH="0" baseline="0" dirty="0" smtClean="0">
                <a:ln>
                  <a:noFill/>
                </a:ln>
                <a:solidFill>
                  <a:schemeClr val="tx1"/>
                </a:solidFill>
                <a:effectLst/>
              </a:rPr>
              <a:t>, </a:t>
            </a:r>
            <a:r>
              <a:rPr kumimoji="0" lang="en-US" altLang="en-US" u="none" strike="noStrike" cap="none" normalizeH="0" baseline="0" dirty="0" smtClean="0">
                <a:ln>
                  <a:noFill/>
                </a:ln>
                <a:solidFill>
                  <a:schemeClr val="tx1"/>
                </a:solidFill>
                <a:effectLst/>
                <a:latin typeface="Arial Unicode MS"/>
              </a:rPr>
              <a:t>tip</a:t>
            </a:r>
            <a:r>
              <a:rPr kumimoji="0" lang="en-US" altLang="en-US" u="none" strike="noStrike" cap="none" normalizeH="0" baseline="0" dirty="0" smtClean="0">
                <a:ln>
                  <a:noFill/>
                </a:ln>
                <a:solidFill>
                  <a:schemeClr val="tx1"/>
                </a:solidFill>
                <a:effectLst/>
              </a:rPr>
              <a:t>, and </a:t>
            </a:r>
            <a:r>
              <a:rPr kumimoji="0" lang="en-US" altLang="en-US" u="none" strike="noStrike" cap="none" normalizeH="0" baseline="0" dirty="0" smtClean="0">
                <a:ln>
                  <a:noFill/>
                </a:ln>
                <a:solidFill>
                  <a:schemeClr val="tx1"/>
                </a:solidFill>
                <a:effectLst/>
                <a:latin typeface="Arial Unicode MS"/>
              </a:rPr>
              <a:t>size</a:t>
            </a:r>
            <a:r>
              <a:rPr kumimoji="0" lang="en-US" altLang="en-US" u="none" strike="noStrike" cap="none" normalizeH="0" baseline="0" dirty="0" smtClean="0">
                <a:ln>
                  <a:noFill/>
                </a:ln>
                <a:solidFill>
                  <a:schemeClr val="tx1"/>
                </a:solidFill>
                <a:effectLst/>
              </a:rPr>
              <a:t>.</a:t>
            </a:r>
            <a:br>
              <a:rPr kumimoji="0" lang="en-US" altLang="en-US" u="none" strike="noStrike" cap="none" normalizeH="0" baseline="0" dirty="0" smtClean="0">
                <a:ln>
                  <a:noFill/>
                </a:ln>
                <a:solidFill>
                  <a:schemeClr val="tx1"/>
                </a:solidFill>
                <a:effectLst/>
              </a:rPr>
            </a:br>
            <a:r>
              <a:rPr kumimoji="0" lang="en-US" altLang="en-US" u="none" strike="noStrike" cap="none" normalizeH="0" baseline="0" dirty="0" smtClean="0">
                <a:ln>
                  <a:noFill/>
                </a:ln>
                <a:solidFill>
                  <a:schemeClr val="tx1"/>
                </a:solidFill>
                <a:effectLst/>
                <a:latin typeface="Arial" panose="020B0604020202020204" pitchFamily="34" charset="0"/>
              </a:rPr>
              <a:t>(Which variables are most strongly correlated?)</a:t>
            </a:r>
          </a:p>
        </p:txBody>
      </p:sp>
      <p:sp>
        <p:nvSpPr>
          <p:cNvPr id="6" name="Rectangle 5"/>
          <p:cNvSpPr/>
          <p:nvPr/>
        </p:nvSpPr>
        <p:spPr>
          <a:xfrm>
            <a:off x="2209800" y="1008342"/>
            <a:ext cx="6843540" cy="523220"/>
          </a:xfrm>
          <a:prstGeom prst="rect">
            <a:avLst/>
          </a:prstGeom>
        </p:spPr>
        <p:txBody>
          <a:bodyPr wrap="none">
            <a:spAutoFit/>
          </a:bodyPr>
          <a:lstStyle/>
          <a:p>
            <a:pPr lvl="0" eaLnBrk="0" fontAlgn="base" hangingPunct="0">
              <a:spcBef>
                <a:spcPct val="0"/>
              </a:spcBef>
              <a:spcAft>
                <a:spcPct val="0"/>
              </a:spcAft>
            </a:pPr>
            <a:r>
              <a:rPr lang="en-US" altLang="en-US" sz="2800" b="1" dirty="0" smtClean="0">
                <a:solidFill>
                  <a:schemeClr val="accent2"/>
                </a:solidFill>
                <a:latin typeface="Courier New" panose="02070309020205020404" pitchFamily="49" charset="0"/>
                <a:cs typeface="Courier New" panose="02070309020205020404" pitchFamily="49" charset="0"/>
              </a:rPr>
              <a:t>Practice Questions: Tip Dataset</a:t>
            </a:r>
            <a:endParaRPr lang="en-US" altLang="en-US" sz="2800" b="1" dirty="0">
              <a:solidFill>
                <a:schemeClr val="accent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592578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39</a:t>
            </a:fld>
            <a:endParaRPr lang="en-US"/>
          </a:p>
        </p:txBody>
      </p:sp>
      <p:sp>
        <p:nvSpPr>
          <p:cNvPr id="5" name="Rectangle 1"/>
          <p:cNvSpPr>
            <a:spLocks noChangeArrowheads="1"/>
          </p:cNvSpPr>
          <p:nvPr/>
        </p:nvSpPr>
        <p:spPr bwMode="auto">
          <a:xfrm>
            <a:off x="1981200" y="2149698"/>
            <a:ext cx="88392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u="none" strike="noStrike" cap="none" normalizeH="0" baseline="0" dirty="0" smtClean="0">
                <a:ln>
                  <a:noFill/>
                </a:ln>
                <a:solidFill>
                  <a:schemeClr val="tx1"/>
                </a:solidFill>
                <a:effectLst/>
                <a:latin typeface="Arial" panose="020B0604020202020204" pitchFamily="34" charset="0"/>
              </a:rPr>
              <a:t>Plot a histogram of </a:t>
            </a:r>
            <a:r>
              <a:rPr kumimoji="0" lang="en-US" altLang="en-US" u="none" strike="noStrike" cap="none" normalizeH="0" baseline="0" dirty="0" err="1" smtClean="0">
                <a:ln>
                  <a:noFill/>
                </a:ln>
                <a:solidFill>
                  <a:schemeClr val="tx1"/>
                </a:solidFill>
                <a:effectLst/>
                <a:latin typeface="Arial Unicode MS"/>
              </a:rPr>
              <a:t>sepal_length</a:t>
            </a:r>
            <a:r>
              <a:rPr kumimoji="0" lang="en-US" altLang="en-US" u="none" strike="noStrike" cap="none" normalizeH="0" baseline="0" dirty="0" smtClean="0">
                <a:ln>
                  <a:noFill/>
                </a:ln>
                <a:solidFill>
                  <a:schemeClr val="tx1"/>
                </a:solidFill>
                <a:effectLst/>
              </a:rPr>
              <a:t>.</a:t>
            </a:r>
            <a:br>
              <a:rPr kumimoji="0" lang="en-US" altLang="en-US" u="none" strike="noStrike" cap="none" normalizeH="0" baseline="0" dirty="0" smtClean="0">
                <a:ln>
                  <a:noFill/>
                </a:ln>
                <a:solidFill>
                  <a:schemeClr val="tx1"/>
                </a:solidFill>
                <a:effectLst/>
              </a:rPr>
            </a:br>
            <a:r>
              <a:rPr kumimoji="0" lang="en-US" altLang="en-US" u="none" strike="noStrike" cap="none" normalizeH="0" baseline="0" dirty="0" smtClean="0">
                <a:ln>
                  <a:noFill/>
                </a:ln>
                <a:solidFill>
                  <a:schemeClr val="tx1"/>
                </a:solidFill>
                <a:effectLst/>
                <a:latin typeface="Arial" panose="020B0604020202020204" pitchFamily="34" charset="0"/>
              </a:rPr>
              <a:t>(What’s the most common sepal length range?)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u="none" strike="noStrike" cap="none" normalizeH="0" baseline="0" dirty="0" smtClean="0">
                <a:ln>
                  <a:noFill/>
                </a:ln>
                <a:solidFill>
                  <a:schemeClr val="tx1"/>
                </a:solidFill>
                <a:effectLst/>
                <a:latin typeface="Arial" panose="020B0604020202020204" pitchFamily="34" charset="0"/>
              </a:rPr>
              <a:t>Use a </a:t>
            </a:r>
            <a:r>
              <a:rPr kumimoji="0" lang="en-US" altLang="en-US" u="none" strike="noStrike" cap="none" normalizeH="0" baseline="0" dirty="0" err="1" smtClean="0">
                <a:ln>
                  <a:noFill/>
                </a:ln>
                <a:solidFill>
                  <a:schemeClr val="tx1"/>
                </a:solidFill>
                <a:effectLst/>
                <a:latin typeface="Arial" panose="020B0604020202020204" pitchFamily="34" charset="0"/>
              </a:rPr>
              <a:t>kdeplot</a:t>
            </a:r>
            <a:r>
              <a:rPr kumimoji="0" lang="en-US" altLang="en-US" u="none" strike="noStrike" cap="none" normalizeH="0" baseline="0" dirty="0" smtClean="0">
                <a:ln>
                  <a:noFill/>
                </a:ln>
                <a:solidFill>
                  <a:schemeClr val="tx1"/>
                </a:solidFill>
                <a:effectLst/>
                <a:latin typeface="Arial" panose="020B0604020202020204" pitchFamily="34" charset="0"/>
              </a:rPr>
              <a:t> to visualize the distribution of </a:t>
            </a:r>
            <a:r>
              <a:rPr kumimoji="0" lang="en-US" altLang="en-US" u="none" strike="noStrike" cap="none" normalizeH="0" baseline="0" dirty="0" err="1" smtClean="0">
                <a:ln>
                  <a:noFill/>
                </a:ln>
                <a:solidFill>
                  <a:schemeClr val="tx1"/>
                </a:solidFill>
                <a:effectLst/>
                <a:latin typeface="Arial Unicode MS"/>
              </a:rPr>
              <a:t>petal_width</a:t>
            </a:r>
            <a:r>
              <a:rPr kumimoji="0" lang="en-US" altLang="en-US" u="none" strike="noStrike" cap="none" normalizeH="0" baseline="0" dirty="0" smtClean="0">
                <a:ln>
                  <a:noFill/>
                </a:ln>
                <a:solidFill>
                  <a:schemeClr val="tx1"/>
                </a:solidFill>
                <a:effectLst/>
              </a:rPr>
              <a:t> by species.</a:t>
            </a:r>
            <a:br>
              <a:rPr kumimoji="0" lang="en-US" altLang="en-US" u="none" strike="noStrike" cap="none" normalizeH="0" baseline="0" dirty="0" smtClean="0">
                <a:ln>
                  <a:noFill/>
                </a:ln>
                <a:solidFill>
                  <a:schemeClr val="tx1"/>
                </a:solidFill>
                <a:effectLst/>
              </a:rPr>
            </a:br>
            <a:r>
              <a:rPr kumimoji="0" lang="en-US" altLang="en-US" u="none" strike="noStrike" cap="none" normalizeH="0" baseline="0" dirty="0" smtClean="0">
                <a:ln>
                  <a:noFill/>
                </a:ln>
                <a:solidFill>
                  <a:schemeClr val="tx1"/>
                </a:solidFill>
                <a:effectLst/>
                <a:latin typeface="Arial" panose="020B0604020202020204" pitchFamily="34" charset="0"/>
              </a:rPr>
              <a:t>(Which species has the widest petals?)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u="none" strike="noStrike" cap="none" normalizeH="0" baseline="0" dirty="0" smtClean="0">
                <a:ln>
                  <a:noFill/>
                </a:ln>
                <a:solidFill>
                  <a:schemeClr val="tx1"/>
                </a:solidFill>
                <a:effectLst/>
                <a:latin typeface="Arial" panose="020B0604020202020204" pitchFamily="34" charset="0"/>
              </a:rPr>
              <a:t>Create a </a:t>
            </a:r>
            <a:r>
              <a:rPr kumimoji="0" lang="en-US" altLang="en-US" u="none" strike="noStrike" cap="none" normalizeH="0" baseline="0" dirty="0" err="1" smtClean="0">
                <a:ln>
                  <a:noFill/>
                </a:ln>
                <a:solidFill>
                  <a:schemeClr val="tx1"/>
                </a:solidFill>
                <a:effectLst/>
                <a:latin typeface="Arial" panose="020B0604020202020204" pitchFamily="34" charset="0"/>
              </a:rPr>
              <a:t>pairplot</a:t>
            </a:r>
            <a:r>
              <a:rPr kumimoji="0" lang="en-US" altLang="en-US" u="none" strike="noStrike" cap="none" normalizeH="0" baseline="0" dirty="0" smtClean="0">
                <a:ln>
                  <a:noFill/>
                </a:ln>
                <a:solidFill>
                  <a:schemeClr val="tx1"/>
                </a:solidFill>
                <a:effectLst/>
                <a:latin typeface="Arial" panose="020B0604020202020204" pitchFamily="34" charset="0"/>
              </a:rPr>
              <a:t> for all numerical features with species as hue.</a:t>
            </a:r>
            <a:br>
              <a:rPr kumimoji="0" lang="en-US" altLang="en-US" u="none" strike="noStrike" cap="none" normalizeH="0" baseline="0" dirty="0" smtClean="0">
                <a:ln>
                  <a:noFill/>
                </a:ln>
                <a:solidFill>
                  <a:schemeClr val="tx1"/>
                </a:solidFill>
                <a:effectLst/>
                <a:latin typeface="Arial" panose="020B0604020202020204" pitchFamily="34" charset="0"/>
              </a:rPr>
            </a:br>
            <a:r>
              <a:rPr kumimoji="0" lang="en-US" altLang="en-US" u="none" strike="noStrike" cap="none" normalizeH="0" baseline="0" dirty="0" smtClean="0">
                <a:ln>
                  <a:noFill/>
                </a:ln>
                <a:solidFill>
                  <a:schemeClr val="tx1"/>
                </a:solidFill>
                <a:effectLst/>
                <a:latin typeface="Arial" panose="020B0604020202020204" pitchFamily="34" charset="0"/>
              </a:rPr>
              <a:t>(Which two features best separate the species?)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u="none" strike="noStrike" cap="none" normalizeH="0" baseline="0" dirty="0" smtClean="0">
                <a:ln>
                  <a:noFill/>
                </a:ln>
                <a:solidFill>
                  <a:schemeClr val="tx1"/>
                </a:solidFill>
                <a:effectLst/>
                <a:latin typeface="Arial" panose="020B0604020202020204" pitchFamily="34" charset="0"/>
              </a:rPr>
              <a:t>Use a boxplot to compare </a:t>
            </a:r>
            <a:r>
              <a:rPr kumimoji="0" lang="en-US" altLang="en-US" u="none" strike="noStrike" cap="none" normalizeH="0" baseline="0" dirty="0" err="1" smtClean="0">
                <a:ln>
                  <a:noFill/>
                </a:ln>
                <a:solidFill>
                  <a:schemeClr val="tx1"/>
                </a:solidFill>
                <a:effectLst/>
                <a:latin typeface="Arial Unicode MS"/>
              </a:rPr>
              <a:t>sepal_width</a:t>
            </a:r>
            <a:r>
              <a:rPr kumimoji="0" lang="en-US" altLang="en-US" u="none" strike="noStrike" cap="none" normalizeH="0" baseline="0" dirty="0" smtClean="0">
                <a:ln>
                  <a:noFill/>
                </a:ln>
                <a:solidFill>
                  <a:schemeClr val="tx1"/>
                </a:solidFill>
                <a:effectLst/>
              </a:rPr>
              <a:t> across species.</a:t>
            </a:r>
            <a:br>
              <a:rPr kumimoji="0" lang="en-US" altLang="en-US" u="none" strike="noStrike" cap="none" normalizeH="0" baseline="0" dirty="0" smtClean="0">
                <a:ln>
                  <a:noFill/>
                </a:ln>
                <a:solidFill>
                  <a:schemeClr val="tx1"/>
                </a:solidFill>
                <a:effectLst/>
              </a:rPr>
            </a:br>
            <a:r>
              <a:rPr kumimoji="0" lang="en-US" altLang="en-US" u="none" strike="noStrike" cap="none" normalizeH="0" baseline="0" dirty="0" smtClean="0">
                <a:ln>
                  <a:noFill/>
                </a:ln>
                <a:solidFill>
                  <a:schemeClr val="tx1"/>
                </a:solidFill>
                <a:effectLst/>
                <a:latin typeface="Arial" panose="020B0604020202020204" pitchFamily="34" charset="0"/>
              </a:rPr>
              <a:t>(Which species has the widest sepals?)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u="none" strike="noStrike" cap="none" normalizeH="0" baseline="0" dirty="0" smtClean="0">
                <a:ln>
                  <a:noFill/>
                </a:ln>
                <a:solidFill>
                  <a:schemeClr val="tx1"/>
                </a:solidFill>
                <a:effectLst/>
                <a:latin typeface="Arial" panose="020B0604020202020204" pitchFamily="34" charset="0"/>
              </a:rPr>
              <a:t>Plot a scatterplot of </a:t>
            </a:r>
            <a:r>
              <a:rPr kumimoji="0" lang="en-US" altLang="en-US" u="none" strike="noStrike" cap="none" normalizeH="0" baseline="0" dirty="0" err="1" smtClean="0">
                <a:ln>
                  <a:noFill/>
                </a:ln>
                <a:solidFill>
                  <a:schemeClr val="tx1"/>
                </a:solidFill>
                <a:effectLst/>
                <a:latin typeface="Arial Unicode MS"/>
              </a:rPr>
              <a:t>petal_length</a:t>
            </a:r>
            <a:r>
              <a:rPr kumimoji="0" lang="en-US" altLang="en-US" u="none" strike="noStrike" cap="none" normalizeH="0" baseline="0" dirty="0" smtClean="0">
                <a:ln>
                  <a:noFill/>
                </a:ln>
                <a:solidFill>
                  <a:schemeClr val="tx1"/>
                </a:solidFill>
                <a:effectLst/>
              </a:rPr>
              <a:t> vs </a:t>
            </a:r>
            <a:r>
              <a:rPr kumimoji="0" lang="en-US" altLang="en-US" u="none" strike="noStrike" cap="none" normalizeH="0" baseline="0" dirty="0" err="1" smtClean="0">
                <a:ln>
                  <a:noFill/>
                </a:ln>
                <a:solidFill>
                  <a:schemeClr val="tx1"/>
                </a:solidFill>
                <a:effectLst/>
                <a:latin typeface="Arial Unicode MS"/>
              </a:rPr>
              <a:t>petal_width</a:t>
            </a:r>
            <a:r>
              <a:rPr kumimoji="0" lang="en-US" altLang="en-US" u="none" strike="noStrike" cap="none" normalizeH="0" baseline="0" dirty="0" smtClean="0">
                <a:ln>
                  <a:noFill/>
                </a:ln>
                <a:solidFill>
                  <a:schemeClr val="tx1"/>
                </a:solidFill>
                <a:effectLst/>
              </a:rPr>
              <a:t> colored by species.</a:t>
            </a:r>
            <a:br>
              <a:rPr kumimoji="0" lang="en-US" altLang="en-US" u="none" strike="noStrike" cap="none" normalizeH="0" baseline="0" dirty="0" smtClean="0">
                <a:ln>
                  <a:noFill/>
                </a:ln>
                <a:solidFill>
                  <a:schemeClr val="tx1"/>
                </a:solidFill>
                <a:effectLst/>
              </a:rPr>
            </a:br>
            <a:r>
              <a:rPr kumimoji="0" lang="en-US" altLang="en-US" u="none" strike="noStrike" cap="none" normalizeH="0" baseline="0" dirty="0" smtClean="0">
                <a:ln>
                  <a:noFill/>
                </a:ln>
                <a:solidFill>
                  <a:schemeClr val="tx1"/>
                </a:solidFill>
                <a:effectLst/>
                <a:latin typeface="Arial" panose="020B0604020202020204" pitchFamily="34" charset="0"/>
              </a:rPr>
              <a:t>(Do the species cluster separately?)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2209800" y="1143000"/>
            <a:ext cx="7058343" cy="523220"/>
          </a:xfrm>
          <a:prstGeom prst="rect">
            <a:avLst/>
          </a:prstGeom>
        </p:spPr>
        <p:txBody>
          <a:bodyPr wrap="none">
            <a:spAutoFit/>
          </a:bodyPr>
          <a:lstStyle/>
          <a:p>
            <a:pPr lvl="0" eaLnBrk="0" fontAlgn="base" hangingPunct="0">
              <a:spcBef>
                <a:spcPct val="0"/>
              </a:spcBef>
              <a:spcAft>
                <a:spcPct val="0"/>
              </a:spcAft>
            </a:pPr>
            <a:r>
              <a:rPr lang="en-US" altLang="en-US" sz="2800" b="1" dirty="0" smtClean="0">
                <a:solidFill>
                  <a:schemeClr val="accent2"/>
                </a:solidFill>
                <a:latin typeface="Courier New" panose="02070309020205020404" pitchFamily="49" charset="0"/>
                <a:cs typeface="Courier New" panose="02070309020205020404" pitchFamily="49" charset="0"/>
              </a:rPr>
              <a:t>Practice Questions: Iris Dataset</a:t>
            </a:r>
            <a:endParaRPr lang="en-US" altLang="en-US" sz="2800" b="1" dirty="0">
              <a:solidFill>
                <a:schemeClr val="accent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37193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4</a:t>
            </a:fld>
            <a:endParaRPr lang="en-US"/>
          </a:p>
        </p:txBody>
      </p:sp>
      <p:sp>
        <p:nvSpPr>
          <p:cNvPr id="5" name="Rectangle 4"/>
          <p:cNvSpPr/>
          <p:nvPr/>
        </p:nvSpPr>
        <p:spPr>
          <a:xfrm>
            <a:off x="2971800" y="290388"/>
            <a:ext cx="5769528" cy="523220"/>
          </a:xfrm>
          <a:prstGeom prst="rect">
            <a:avLst/>
          </a:prstGeom>
        </p:spPr>
        <p:txBody>
          <a:bodyPr wrap="none">
            <a:spAutoFit/>
          </a:bodyPr>
          <a:lstStyle/>
          <a:p>
            <a:r>
              <a:rPr lang="en-US" sz="2800" b="1" dirty="0">
                <a:solidFill>
                  <a:schemeClr val="accent2"/>
                </a:solidFill>
                <a:latin typeface="Courier New" panose="02070309020205020404" pitchFamily="49" charset="0"/>
                <a:cs typeface="Courier New" panose="02070309020205020404" pitchFamily="49" charset="0"/>
              </a:rPr>
              <a:t>Styles (Background Themes)</a:t>
            </a:r>
          </a:p>
        </p:txBody>
      </p:sp>
      <p:pic>
        <p:nvPicPr>
          <p:cNvPr id="6" name="Picture 5"/>
          <p:cNvPicPr>
            <a:picLocks noChangeAspect="1"/>
          </p:cNvPicPr>
          <p:nvPr/>
        </p:nvPicPr>
        <p:blipFill>
          <a:blip r:embed="rId2"/>
          <a:stretch>
            <a:fillRect/>
          </a:stretch>
        </p:blipFill>
        <p:spPr>
          <a:xfrm>
            <a:off x="3591238" y="1229000"/>
            <a:ext cx="5009524" cy="4400000"/>
          </a:xfrm>
          <a:prstGeom prst="rect">
            <a:avLst/>
          </a:prstGeom>
        </p:spPr>
      </p:pic>
    </p:spTree>
    <p:extLst>
      <p:ext uri="{BB962C8B-B14F-4D97-AF65-F5344CB8AC3E}">
        <p14:creationId xmlns:p14="http://schemas.microsoft.com/office/powerpoint/2010/main" val="1313110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40</a:t>
            </a:fld>
            <a:endParaRPr lang="en-US"/>
          </a:p>
        </p:txBody>
      </p:sp>
      <p:sp>
        <p:nvSpPr>
          <p:cNvPr id="5" name="Rectangle 4"/>
          <p:cNvSpPr/>
          <p:nvPr/>
        </p:nvSpPr>
        <p:spPr>
          <a:xfrm>
            <a:off x="1524000" y="2133600"/>
            <a:ext cx="9601200" cy="2862322"/>
          </a:xfrm>
          <a:prstGeom prst="rect">
            <a:avLst/>
          </a:prstGeom>
        </p:spPr>
        <p:txBody>
          <a:bodyPr wrap="square">
            <a:spAutoFit/>
          </a:bodyPr>
          <a:lstStyle/>
          <a:p>
            <a:pPr>
              <a:buFont typeface="+mj-lt"/>
              <a:buAutoNum type="arabicPeriod"/>
            </a:pPr>
            <a:r>
              <a:rPr lang="en-US" dirty="0" smtClean="0"/>
              <a:t>Plot </a:t>
            </a:r>
            <a:r>
              <a:rPr lang="en-US" dirty="0"/>
              <a:t>a </a:t>
            </a:r>
            <a:r>
              <a:rPr lang="en-US" dirty="0" err="1"/>
              <a:t>lineplot</a:t>
            </a:r>
            <a:r>
              <a:rPr lang="en-US" dirty="0"/>
              <a:t> of passengers per year.</a:t>
            </a:r>
            <a:br>
              <a:rPr lang="en-US" dirty="0"/>
            </a:br>
            <a:r>
              <a:rPr lang="en-US" dirty="0"/>
              <a:t>(Is there a clear upward trend in air travel?)</a:t>
            </a:r>
          </a:p>
          <a:p>
            <a:pPr>
              <a:buFont typeface="+mj-lt"/>
              <a:buAutoNum type="arabicPeriod"/>
            </a:pPr>
            <a:r>
              <a:rPr lang="en-US" dirty="0"/>
              <a:t>Create a </a:t>
            </a:r>
            <a:r>
              <a:rPr lang="en-US" dirty="0" err="1"/>
              <a:t>heatmap</a:t>
            </a:r>
            <a:r>
              <a:rPr lang="en-US" dirty="0"/>
              <a:t> of passengers by year and month (pivoted table).</a:t>
            </a:r>
            <a:br>
              <a:rPr lang="en-US" dirty="0"/>
            </a:br>
            <a:r>
              <a:rPr lang="en-US" dirty="0"/>
              <a:t>(Which month typically has the most passengers?)</a:t>
            </a:r>
          </a:p>
          <a:p>
            <a:pPr>
              <a:buFont typeface="+mj-lt"/>
              <a:buAutoNum type="arabicPeriod"/>
            </a:pPr>
            <a:r>
              <a:rPr lang="en-US" dirty="0"/>
              <a:t>Use a </a:t>
            </a:r>
            <a:r>
              <a:rPr lang="en-US" dirty="0" err="1"/>
              <a:t>clustermap</a:t>
            </a:r>
            <a:r>
              <a:rPr lang="en-US" dirty="0"/>
              <a:t> on the same pivoted table.</a:t>
            </a:r>
            <a:br>
              <a:rPr lang="en-US" dirty="0"/>
            </a:br>
            <a:r>
              <a:rPr lang="en-US" dirty="0"/>
              <a:t>(Do certain months group together based on passenger counts?)</a:t>
            </a:r>
          </a:p>
          <a:p>
            <a:pPr>
              <a:buFont typeface="+mj-lt"/>
              <a:buAutoNum type="arabicPeriod"/>
            </a:pPr>
            <a:r>
              <a:rPr lang="en-US" dirty="0"/>
              <a:t>Plot a boxplot of passengers grouped by month.</a:t>
            </a:r>
            <a:br>
              <a:rPr lang="en-US" dirty="0"/>
            </a:br>
            <a:r>
              <a:rPr lang="en-US" dirty="0"/>
              <a:t>(Which month shows the most variation in passenger counts?)</a:t>
            </a:r>
          </a:p>
          <a:p>
            <a:pPr>
              <a:buFont typeface="+mj-lt"/>
              <a:buAutoNum type="arabicPeriod"/>
            </a:pPr>
            <a:r>
              <a:rPr lang="en-US" dirty="0"/>
              <a:t>Plot a </a:t>
            </a:r>
            <a:r>
              <a:rPr lang="en-US" dirty="0" err="1"/>
              <a:t>lineplot</a:t>
            </a:r>
            <a:r>
              <a:rPr lang="en-US" dirty="0"/>
              <a:t> of passengers per month across years using hue = year.</a:t>
            </a:r>
            <a:br>
              <a:rPr lang="en-US" dirty="0"/>
            </a:br>
            <a:r>
              <a:rPr lang="en-US" dirty="0"/>
              <a:t>(Do seasonal trends repeat annually?)</a:t>
            </a:r>
          </a:p>
        </p:txBody>
      </p:sp>
      <p:sp>
        <p:nvSpPr>
          <p:cNvPr id="6" name="Rectangle 5"/>
          <p:cNvSpPr/>
          <p:nvPr/>
        </p:nvSpPr>
        <p:spPr>
          <a:xfrm>
            <a:off x="2453313" y="1066800"/>
            <a:ext cx="7487947" cy="523220"/>
          </a:xfrm>
          <a:prstGeom prst="rect">
            <a:avLst/>
          </a:prstGeom>
        </p:spPr>
        <p:txBody>
          <a:bodyPr wrap="none">
            <a:spAutoFit/>
          </a:bodyPr>
          <a:lstStyle/>
          <a:p>
            <a:pPr lvl="0" eaLnBrk="0" fontAlgn="base" hangingPunct="0">
              <a:spcBef>
                <a:spcPct val="0"/>
              </a:spcBef>
              <a:spcAft>
                <a:spcPct val="0"/>
              </a:spcAft>
            </a:pPr>
            <a:r>
              <a:rPr lang="en-US" altLang="en-US" sz="2800" b="1" dirty="0" smtClean="0">
                <a:solidFill>
                  <a:schemeClr val="accent2"/>
                </a:solidFill>
                <a:latin typeface="Courier New" panose="02070309020205020404" pitchFamily="49" charset="0"/>
                <a:cs typeface="Courier New" panose="02070309020205020404" pitchFamily="49" charset="0"/>
              </a:rPr>
              <a:t>Practice Questions: Flight Dataset</a:t>
            </a:r>
            <a:endParaRPr lang="en-US" altLang="en-US" sz="2800" b="1" dirty="0">
              <a:solidFill>
                <a:schemeClr val="accent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018574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2"/>
          <p:cNvSpPr txBox="1"/>
          <p:nvPr/>
        </p:nvSpPr>
        <p:spPr>
          <a:xfrm>
            <a:off x="1828800" y="2438400"/>
            <a:ext cx="8244000" cy="2092840"/>
          </a:xfrm>
          <a:prstGeom prst="rect">
            <a:avLst/>
          </a:prstGeom>
          <a:noFill/>
          <a:ln>
            <a:noFill/>
          </a:ln>
        </p:spPr>
        <p:txBody>
          <a:bodyPr spcFirstLastPara="1" wrap="square" lIns="121900" tIns="121900" rIns="121900" bIns="121900" anchor="t" anchorCtr="0">
            <a:spAutoFit/>
          </a:bodyPr>
          <a:lstStyle/>
          <a:p>
            <a:pPr algn="ctr"/>
            <a:r>
              <a:rPr lang="en" sz="4000" b="1" dirty="0">
                <a:solidFill>
                  <a:srgbClr val="0070C0"/>
                </a:solidFill>
                <a:latin typeface="Courier New" panose="02070309020205020404" pitchFamily="49" charset="0"/>
                <a:ea typeface="Questrial"/>
                <a:cs typeface="Courier New" panose="02070309020205020404" pitchFamily="49" charset="0"/>
                <a:sym typeface="Questrial"/>
              </a:rPr>
              <a:t>THANK YOU</a:t>
            </a:r>
            <a:r>
              <a:rPr lang="en" sz="4000" b="1" dirty="0" smtClean="0">
                <a:solidFill>
                  <a:srgbClr val="0070C0"/>
                </a:solidFill>
                <a:latin typeface="Courier New" panose="02070309020205020404" pitchFamily="49" charset="0"/>
                <a:ea typeface="Questrial"/>
                <a:cs typeface="Courier New" panose="02070309020205020404" pitchFamily="49" charset="0"/>
                <a:sym typeface="Questrial"/>
              </a:rPr>
              <a:t>!</a:t>
            </a:r>
          </a:p>
          <a:p>
            <a:pPr algn="ctr"/>
            <a:r>
              <a:rPr lang="en" sz="4000" b="1" dirty="0" smtClean="0">
                <a:solidFill>
                  <a:srgbClr val="0070C0"/>
                </a:solidFill>
                <a:latin typeface="Courier New" panose="02070309020205020404" pitchFamily="49" charset="0"/>
                <a:ea typeface="Questrial"/>
                <a:cs typeface="Courier New" panose="02070309020205020404" pitchFamily="49" charset="0"/>
                <a:sym typeface="Questrial"/>
              </a:rPr>
              <a:t>Q/A?</a:t>
            </a:r>
          </a:p>
          <a:p>
            <a:pPr algn="ctr"/>
            <a:endParaRPr sz="4000" dirty="0">
              <a:latin typeface="Montserrat Alternates" panose="020B0604020202020204" charset="0"/>
              <a:ea typeface="Questrial"/>
              <a:cs typeface="Questrial"/>
              <a:sym typeface="Questrial"/>
            </a:endParaRPr>
          </a:p>
        </p:txBody>
      </p:sp>
      <p:sp>
        <p:nvSpPr>
          <p:cNvPr id="2" name="Date Placeholder 1"/>
          <p:cNvSpPr>
            <a:spLocks noGrp="1"/>
          </p:cNvSpPr>
          <p:nvPr>
            <p:ph type="dt" sz="half" idx="10"/>
          </p:nvPr>
        </p:nvSpPr>
        <p:spPr/>
        <p:txBody>
          <a:bodyPr/>
          <a:lstStyle/>
          <a:p>
            <a:fld id="{33C98501-1EF8-4319-8DF5-11C432CD431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41</a:t>
            </a:fld>
            <a:endParaRPr lang="en-US"/>
          </a:p>
        </p:txBody>
      </p:sp>
    </p:spTree>
    <p:extLst>
      <p:ext uri="{BB962C8B-B14F-4D97-AF65-F5344CB8AC3E}">
        <p14:creationId xmlns:p14="http://schemas.microsoft.com/office/powerpoint/2010/main" val="3601754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5</a:t>
            </a:fld>
            <a:endParaRPr lang="en-US"/>
          </a:p>
        </p:txBody>
      </p:sp>
      <p:sp>
        <p:nvSpPr>
          <p:cNvPr id="5" name="Rectangle 4"/>
          <p:cNvSpPr/>
          <p:nvPr/>
        </p:nvSpPr>
        <p:spPr>
          <a:xfrm>
            <a:off x="381000" y="2667000"/>
            <a:ext cx="5125121" cy="523220"/>
          </a:xfrm>
          <a:prstGeom prst="rect">
            <a:avLst/>
          </a:prstGeom>
        </p:spPr>
        <p:txBody>
          <a:bodyPr wrap="none">
            <a:spAutoFit/>
          </a:bodyPr>
          <a:lstStyle/>
          <a:p>
            <a:r>
              <a:rPr lang="en-US" sz="2800" b="1" dirty="0">
                <a:solidFill>
                  <a:schemeClr val="accent2"/>
                </a:solidFill>
                <a:latin typeface="Courier New" panose="02070309020205020404" pitchFamily="49" charset="0"/>
                <a:cs typeface="Courier New" panose="02070309020205020404" pitchFamily="49" charset="0"/>
              </a:rPr>
              <a:t>Palettes (Color Themes)</a:t>
            </a:r>
          </a:p>
        </p:txBody>
      </p:sp>
      <p:pic>
        <p:nvPicPr>
          <p:cNvPr id="6" name="Picture 5"/>
          <p:cNvPicPr>
            <a:picLocks noChangeAspect="1"/>
          </p:cNvPicPr>
          <p:nvPr/>
        </p:nvPicPr>
        <p:blipFill>
          <a:blip r:embed="rId2"/>
          <a:stretch>
            <a:fillRect/>
          </a:stretch>
        </p:blipFill>
        <p:spPr>
          <a:xfrm>
            <a:off x="5410200" y="213776"/>
            <a:ext cx="4961905" cy="6428571"/>
          </a:xfrm>
          <a:prstGeom prst="rect">
            <a:avLst/>
          </a:prstGeom>
        </p:spPr>
      </p:pic>
    </p:spTree>
    <p:extLst>
      <p:ext uri="{BB962C8B-B14F-4D97-AF65-F5344CB8AC3E}">
        <p14:creationId xmlns:p14="http://schemas.microsoft.com/office/powerpoint/2010/main" val="2206484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936D96-585F-41C8-AB3A-1A64DD441C06}"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6</a:t>
            </a:fld>
            <a:endParaRPr lang="en-US"/>
          </a:p>
        </p:txBody>
      </p:sp>
      <p:sp>
        <p:nvSpPr>
          <p:cNvPr id="6" name="Rectangle 5"/>
          <p:cNvSpPr/>
          <p:nvPr/>
        </p:nvSpPr>
        <p:spPr>
          <a:xfrm>
            <a:off x="1220787" y="2362200"/>
            <a:ext cx="9753600" cy="1200329"/>
          </a:xfrm>
          <a:prstGeom prst="rect">
            <a:avLst/>
          </a:prstGeom>
        </p:spPr>
        <p:txBody>
          <a:bodyPr wrap="square">
            <a:spAutoFit/>
          </a:bodyPr>
          <a:lstStyle/>
          <a:p>
            <a:pPr algn="just"/>
            <a:r>
              <a:rPr lang="en-US" dirty="0"/>
              <a:t>A school wants to analyze how students perform in different subjects across the academic year. The principal collects the average exam scores for each month in Math, Science, and English. By plotting a </a:t>
            </a:r>
            <a:r>
              <a:rPr lang="en-US" dirty="0" err="1"/>
              <a:t>heatmap</a:t>
            </a:r>
            <a:r>
              <a:rPr lang="en-US" dirty="0"/>
              <a:t>, the school can visually identify patterns of high or low performance and spot months when students need more support.</a:t>
            </a:r>
          </a:p>
        </p:txBody>
      </p:sp>
      <p:sp>
        <p:nvSpPr>
          <p:cNvPr id="7" name="Rectangle 6"/>
          <p:cNvSpPr/>
          <p:nvPr/>
        </p:nvSpPr>
        <p:spPr>
          <a:xfrm>
            <a:off x="1249090" y="1600200"/>
            <a:ext cx="1912703" cy="584775"/>
          </a:xfrm>
          <a:prstGeom prst="rect">
            <a:avLst/>
          </a:prstGeom>
        </p:spPr>
        <p:txBody>
          <a:bodyPr wrap="none">
            <a:spAutoFit/>
          </a:bodyPr>
          <a:lstStyle/>
          <a:p>
            <a:r>
              <a:rPr lang="en-US" sz="3200" b="1" dirty="0" smtClean="0">
                <a:solidFill>
                  <a:srgbClr val="0070C0"/>
                </a:solidFill>
                <a:latin typeface="Courier New" panose="02070309020205020404" pitchFamily="49" charset="0"/>
              </a:rPr>
              <a:t>Example</a:t>
            </a:r>
            <a:endParaRPr lang="en-US" sz="3200" b="1" dirty="0">
              <a:solidFill>
                <a:srgbClr val="0070C0"/>
              </a:solidFill>
              <a:latin typeface="Courier New" panose="02070309020205020404" pitchFamily="49" charset="0"/>
            </a:endParaRPr>
          </a:p>
        </p:txBody>
      </p:sp>
    </p:spTree>
    <p:extLst>
      <p:ext uri="{BB962C8B-B14F-4D97-AF65-F5344CB8AC3E}">
        <p14:creationId xmlns:p14="http://schemas.microsoft.com/office/powerpoint/2010/main" val="34967702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28DD0-91C1-4C73-952C-85573BF09167}"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7</a:t>
            </a:fld>
            <a:endParaRPr lang="en-US"/>
          </a:p>
        </p:txBody>
      </p:sp>
      <p:sp>
        <p:nvSpPr>
          <p:cNvPr id="6" name="Rectangle 5"/>
          <p:cNvSpPr/>
          <p:nvPr/>
        </p:nvSpPr>
        <p:spPr>
          <a:xfrm>
            <a:off x="193270" y="1407671"/>
            <a:ext cx="10363200" cy="307777"/>
          </a:xfrm>
          <a:prstGeom prst="rect">
            <a:avLst/>
          </a:prstGeom>
        </p:spPr>
        <p:txBody>
          <a:bodyPr wrap="square">
            <a:spAutoFit/>
          </a:bodyPr>
          <a:lstStyle/>
          <a:p>
            <a:endParaRPr lang="en-US" sz="1400" b="0" dirty="0">
              <a:solidFill>
                <a:srgbClr val="000000"/>
              </a:solidFill>
              <a:effectLst/>
              <a:latin typeface="Courier New" panose="02070309020205020404" pitchFamily="49"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7893" y="0"/>
            <a:ext cx="3917570" cy="2827720"/>
          </a:xfrm>
          <a:prstGeom prst="rect">
            <a:avLst/>
          </a:prstGeom>
        </p:spPr>
      </p:pic>
      <p:sp>
        <p:nvSpPr>
          <p:cNvPr id="5" name="Rectangle 4"/>
          <p:cNvSpPr/>
          <p:nvPr/>
        </p:nvSpPr>
        <p:spPr>
          <a:xfrm>
            <a:off x="425773" y="706911"/>
            <a:ext cx="9220200" cy="5909310"/>
          </a:xfrm>
          <a:prstGeom prst="rect">
            <a:avLst/>
          </a:prstGeom>
        </p:spPr>
        <p:txBody>
          <a:bodyPr wrap="square">
            <a:spAutoFit/>
          </a:bodyPr>
          <a:lstStyle/>
          <a:p>
            <a:r>
              <a:rPr lang="en-US" sz="1400" dirty="0">
                <a:solidFill>
                  <a:srgbClr val="9723B4"/>
                </a:solidFill>
                <a:latin typeface="Courier New" panose="02070309020205020404" pitchFamily="49" charset="0"/>
              </a:rPr>
              <a:t>import</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matplotlib.pyplot</a:t>
            </a:r>
            <a:r>
              <a:rPr lang="en-US" sz="1400" dirty="0">
                <a:solidFill>
                  <a:srgbClr val="000000"/>
                </a:solidFill>
                <a:latin typeface="Courier New" panose="02070309020205020404" pitchFamily="49" charset="0"/>
              </a:rPr>
              <a:t> </a:t>
            </a:r>
            <a:r>
              <a:rPr lang="en-US" sz="1400" dirty="0">
                <a:solidFill>
                  <a:srgbClr val="9723B4"/>
                </a:solidFill>
                <a:latin typeface="Courier New" panose="02070309020205020404" pitchFamily="49" charset="0"/>
              </a:rPr>
              <a:t>as</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plt</a:t>
            </a:r>
            <a:endParaRPr lang="en-US" sz="1400" dirty="0">
              <a:solidFill>
                <a:srgbClr val="000000"/>
              </a:solidFill>
              <a:latin typeface="Courier New" panose="02070309020205020404" pitchFamily="49" charset="0"/>
            </a:endParaRPr>
          </a:p>
          <a:p>
            <a:r>
              <a:rPr lang="en-US" sz="1400" dirty="0">
                <a:solidFill>
                  <a:srgbClr val="9723B4"/>
                </a:solidFill>
                <a:latin typeface="Courier New" panose="02070309020205020404" pitchFamily="49" charset="0"/>
              </a:rPr>
              <a:t>import</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seaborn</a:t>
            </a:r>
            <a:r>
              <a:rPr lang="en-US" sz="1400" dirty="0">
                <a:solidFill>
                  <a:srgbClr val="000000"/>
                </a:solidFill>
                <a:latin typeface="Courier New" panose="02070309020205020404" pitchFamily="49" charset="0"/>
              </a:rPr>
              <a:t> </a:t>
            </a:r>
            <a:r>
              <a:rPr lang="en-US" sz="1400" dirty="0">
                <a:solidFill>
                  <a:srgbClr val="9723B4"/>
                </a:solidFill>
                <a:latin typeface="Courier New" panose="02070309020205020404" pitchFamily="49" charset="0"/>
              </a:rPr>
              <a:t>as</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sns</a:t>
            </a:r>
            <a:endParaRPr lang="en-US" sz="1400" dirty="0">
              <a:solidFill>
                <a:srgbClr val="000000"/>
              </a:solidFill>
              <a:latin typeface="Courier New" panose="02070309020205020404" pitchFamily="49" charset="0"/>
            </a:endParaRPr>
          </a:p>
          <a:p>
            <a:r>
              <a:rPr lang="en-US" sz="1400" dirty="0">
                <a:solidFill>
                  <a:srgbClr val="9723B4"/>
                </a:solidFill>
                <a:latin typeface="Courier New" panose="02070309020205020404" pitchFamily="49" charset="0"/>
              </a:rPr>
              <a:t>import</a:t>
            </a:r>
            <a:r>
              <a:rPr lang="en-US" sz="1400" dirty="0">
                <a:solidFill>
                  <a:srgbClr val="000000"/>
                </a:solidFill>
                <a:latin typeface="Courier New" panose="02070309020205020404" pitchFamily="49" charset="0"/>
              </a:rPr>
              <a:t> pandas </a:t>
            </a:r>
            <a:r>
              <a:rPr lang="en-US" sz="1400" dirty="0">
                <a:solidFill>
                  <a:srgbClr val="9723B4"/>
                </a:solidFill>
                <a:latin typeface="Courier New" panose="02070309020205020404" pitchFamily="49" charset="0"/>
              </a:rPr>
              <a:t>as</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pd</a:t>
            </a:r>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
            </a:r>
            <a:br>
              <a:rPr lang="en-US" sz="1400" dirty="0">
                <a:solidFill>
                  <a:srgbClr val="000000"/>
                </a:solidFill>
                <a:latin typeface="Courier New" panose="02070309020205020404" pitchFamily="49" charset="0"/>
              </a:rPr>
            </a:br>
            <a:r>
              <a:rPr lang="en-US" sz="1400" dirty="0">
                <a:solidFill>
                  <a:srgbClr val="008000"/>
                </a:solidFill>
                <a:latin typeface="Courier New" panose="02070309020205020404" pitchFamily="49" charset="0"/>
              </a:rPr>
              <a:t># Sample data: average exam scores per month</a:t>
            </a:r>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data = {</a:t>
            </a:r>
          </a:p>
          <a:p>
            <a:r>
              <a:rPr lang="en-US" sz="1400" dirty="0">
                <a:solidFill>
                  <a:srgbClr val="000000"/>
                </a:solidFill>
                <a:latin typeface="Courier New" panose="02070309020205020404" pitchFamily="49" charset="0"/>
              </a:rPr>
              <a:t>    </a:t>
            </a:r>
            <a:r>
              <a:rPr lang="en-US" sz="1400" dirty="0">
                <a:solidFill>
                  <a:srgbClr val="A31515"/>
                </a:solidFill>
                <a:latin typeface="Courier New" panose="02070309020205020404" pitchFamily="49" charset="0"/>
              </a:rPr>
              <a:t>'Math'</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78</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82</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85</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80</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75</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90</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88</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84</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79</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81</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83</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85</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    </a:t>
            </a:r>
            <a:r>
              <a:rPr lang="en-US" sz="1400" dirty="0">
                <a:solidFill>
                  <a:srgbClr val="A31515"/>
                </a:solidFill>
                <a:latin typeface="Courier New" panose="02070309020205020404" pitchFamily="49" charset="0"/>
              </a:rPr>
              <a:t>'Science'</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70</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75</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78</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74</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68</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80</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82</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79</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72</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76</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78</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81</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    </a:t>
            </a:r>
            <a:r>
              <a:rPr lang="en-US" sz="1400" dirty="0">
                <a:solidFill>
                  <a:srgbClr val="A31515"/>
                </a:solidFill>
                <a:latin typeface="Courier New" panose="02070309020205020404" pitchFamily="49" charset="0"/>
              </a:rPr>
              <a:t>'English'</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85</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88</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86</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82</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80</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89</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90</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87</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84</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85</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86</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88</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
            </a:r>
            <a:br>
              <a:rPr lang="en-US" sz="1400" dirty="0">
                <a:solidFill>
                  <a:srgbClr val="000000"/>
                </a:solidFill>
                <a:latin typeface="Courier New" panose="02070309020205020404" pitchFamily="49" charset="0"/>
              </a:rPr>
            </a:br>
            <a:r>
              <a:rPr lang="en-US" sz="1400" dirty="0">
                <a:solidFill>
                  <a:srgbClr val="008000"/>
                </a:solidFill>
                <a:latin typeface="Courier New" panose="02070309020205020404" pitchFamily="49" charset="0"/>
              </a:rPr>
              <a:t># Months</a:t>
            </a:r>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months = [</a:t>
            </a:r>
            <a:r>
              <a:rPr lang="en-US" sz="1400" dirty="0">
                <a:solidFill>
                  <a:srgbClr val="A31515"/>
                </a:solidFill>
                <a:latin typeface="Courier New" panose="02070309020205020404" pitchFamily="49" charset="0"/>
              </a:rPr>
              <a:t>"Jan"</a:t>
            </a:r>
            <a:r>
              <a:rPr lang="en-US" sz="1400" dirty="0">
                <a:solidFill>
                  <a:srgbClr val="000000"/>
                </a:solidFill>
                <a:latin typeface="Courier New" panose="02070309020205020404" pitchFamily="49" charset="0"/>
              </a:rPr>
              <a:t>, </a:t>
            </a:r>
            <a:r>
              <a:rPr lang="en-US" sz="1400" dirty="0">
                <a:solidFill>
                  <a:srgbClr val="A31515"/>
                </a:solidFill>
                <a:latin typeface="Courier New" panose="02070309020205020404" pitchFamily="49" charset="0"/>
              </a:rPr>
              <a:t>"Feb"</a:t>
            </a:r>
            <a:r>
              <a:rPr lang="en-US" sz="1400" dirty="0">
                <a:solidFill>
                  <a:srgbClr val="000000"/>
                </a:solidFill>
                <a:latin typeface="Courier New" panose="02070309020205020404" pitchFamily="49" charset="0"/>
              </a:rPr>
              <a:t>, </a:t>
            </a:r>
            <a:r>
              <a:rPr lang="en-US" sz="1400" dirty="0">
                <a:solidFill>
                  <a:srgbClr val="A31515"/>
                </a:solidFill>
                <a:latin typeface="Courier New" panose="02070309020205020404" pitchFamily="49" charset="0"/>
              </a:rPr>
              <a:t>"Mar"</a:t>
            </a:r>
            <a:r>
              <a:rPr lang="en-US" sz="1400" dirty="0">
                <a:solidFill>
                  <a:srgbClr val="000000"/>
                </a:solidFill>
                <a:latin typeface="Courier New" panose="02070309020205020404" pitchFamily="49" charset="0"/>
              </a:rPr>
              <a:t>, </a:t>
            </a:r>
            <a:r>
              <a:rPr lang="en-US" sz="1400" dirty="0">
                <a:solidFill>
                  <a:srgbClr val="A31515"/>
                </a:solidFill>
                <a:latin typeface="Courier New" panose="02070309020205020404" pitchFamily="49" charset="0"/>
              </a:rPr>
              <a:t>"Apr"</a:t>
            </a:r>
            <a:r>
              <a:rPr lang="en-US" sz="1400" dirty="0">
                <a:solidFill>
                  <a:srgbClr val="000000"/>
                </a:solidFill>
                <a:latin typeface="Courier New" panose="02070309020205020404" pitchFamily="49" charset="0"/>
              </a:rPr>
              <a:t>, </a:t>
            </a:r>
            <a:r>
              <a:rPr lang="en-US" sz="1400" dirty="0">
                <a:solidFill>
                  <a:srgbClr val="A31515"/>
                </a:solidFill>
                <a:latin typeface="Courier New" panose="02070309020205020404" pitchFamily="49" charset="0"/>
              </a:rPr>
              <a:t>"May"</a:t>
            </a:r>
            <a:r>
              <a:rPr lang="en-US" sz="1400" dirty="0">
                <a:solidFill>
                  <a:srgbClr val="000000"/>
                </a:solidFill>
                <a:latin typeface="Courier New" panose="02070309020205020404" pitchFamily="49" charset="0"/>
              </a:rPr>
              <a:t>, </a:t>
            </a:r>
            <a:r>
              <a:rPr lang="en-US" sz="1400" dirty="0">
                <a:solidFill>
                  <a:srgbClr val="A31515"/>
                </a:solidFill>
                <a:latin typeface="Courier New" panose="02070309020205020404" pitchFamily="49" charset="0"/>
              </a:rPr>
              <a:t>"Jun"</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          </a:t>
            </a:r>
            <a:r>
              <a:rPr lang="en-US" sz="1400" dirty="0">
                <a:solidFill>
                  <a:srgbClr val="A31515"/>
                </a:solidFill>
                <a:latin typeface="Courier New" panose="02070309020205020404" pitchFamily="49" charset="0"/>
              </a:rPr>
              <a:t>"Jul"</a:t>
            </a:r>
            <a:r>
              <a:rPr lang="en-US" sz="1400" dirty="0">
                <a:solidFill>
                  <a:srgbClr val="000000"/>
                </a:solidFill>
                <a:latin typeface="Courier New" panose="02070309020205020404" pitchFamily="49" charset="0"/>
              </a:rPr>
              <a:t>, </a:t>
            </a:r>
            <a:r>
              <a:rPr lang="en-US" sz="1400" dirty="0">
                <a:solidFill>
                  <a:srgbClr val="A31515"/>
                </a:solidFill>
                <a:latin typeface="Courier New" panose="02070309020205020404" pitchFamily="49" charset="0"/>
              </a:rPr>
              <a:t>"Aug"</a:t>
            </a:r>
            <a:r>
              <a:rPr lang="en-US" sz="1400" dirty="0">
                <a:solidFill>
                  <a:srgbClr val="000000"/>
                </a:solidFill>
                <a:latin typeface="Courier New" panose="02070309020205020404" pitchFamily="49" charset="0"/>
              </a:rPr>
              <a:t>, </a:t>
            </a:r>
            <a:r>
              <a:rPr lang="en-US" sz="1400" dirty="0">
                <a:solidFill>
                  <a:srgbClr val="A31515"/>
                </a:solidFill>
                <a:latin typeface="Courier New" panose="02070309020205020404" pitchFamily="49" charset="0"/>
              </a:rPr>
              <a:t>"Sep"</a:t>
            </a:r>
            <a:r>
              <a:rPr lang="en-US" sz="1400" dirty="0">
                <a:solidFill>
                  <a:srgbClr val="000000"/>
                </a:solidFill>
                <a:latin typeface="Courier New" panose="02070309020205020404" pitchFamily="49" charset="0"/>
              </a:rPr>
              <a:t>, </a:t>
            </a:r>
            <a:r>
              <a:rPr lang="en-US" sz="1400" dirty="0">
                <a:solidFill>
                  <a:srgbClr val="A31515"/>
                </a:solidFill>
                <a:latin typeface="Courier New" panose="02070309020205020404" pitchFamily="49" charset="0"/>
              </a:rPr>
              <a:t>"Oct"</a:t>
            </a:r>
            <a:r>
              <a:rPr lang="en-US" sz="1400" dirty="0">
                <a:solidFill>
                  <a:srgbClr val="000000"/>
                </a:solidFill>
                <a:latin typeface="Courier New" panose="02070309020205020404" pitchFamily="49" charset="0"/>
              </a:rPr>
              <a:t>, </a:t>
            </a:r>
            <a:r>
              <a:rPr lang="en-US" sz="1400" dirty="0">
                <a:solidFill>
                  <a:srgbClr val="A31515"/>
                </a:solidFill>
                <a:latin typeface="Courier New" panose="02070309020205020404" pitchFamily="49" charset="0"/>
              </a:rPr>
              <a:t>"Nov"</a:t>
            </a:r>
            <a:r>
              <a:rPr lang="en-US" sz="1400" dirty="0">
                <a:solidFill>
                  <a:srgbClr val="000000"/>
                </a:solidFill>
                <a:latin typeface="Courier New" panose="02070309020205020404" pitchFamily="49" charset="0"/>
              </a:rPr>
              <a:t>, </a:t>
            </a:r>
            <a:r>
              <a:rPr lang="en-US" sz="1400" dirty="0">
                <a:solidFill>
                  <a:srgbClr val="A31515"/>
                </a:solidFill>
                <a:latin typeface="Courier New" panose="02070309020205020404" pitchFamily="49" charset="0"/>
              </a:rPr>
              <a:t>"Dec"</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
            </a:r>
            <a:br>
              <a:rPr lang="en-US" sz="1400" dirty="0">
                <a:solidFill>
                  <a:srgbClr val="000000"/>
                </a:solidFill>
                <a:latin typeface="Courier New" panose="02070309020205020404" pitchFamily="49" charset="0"/>
              </a:rPr>
            </a:br>
            <a:r>
              <a:rPr lang="en-US" sz="1400" dirty="0">
                <a:solidFill>
                  <a:srgbClr val="008000"/>
                </a:solidFill>
                <a:latin typeface="Courier New" panose="02070309020205020404" pitchFamily="49" charset="0"/>
              </a:rPr>
              <a:t># Create </a:t>
            </a:r>
            <a:r>
              <a:rPr lang="en-US" sz="1400" dirty="0" err="1">
                <a:solidFill>
                  <a:srgbClr val="008000"/>
                </a:solidFill>
                <a:latin typeface="Courier New" panose="02070309020205020404" pitchFamily="49" charset="0"/>
              </a:rPr>
              <a:t>DataFrame</a:t>
            </a:r>
            <a:endParaRPr lang="en-US" sz="1400" dirty="0">
              <a:solidFill>
                <a:srgbClr val="000000"/>
              </a:solidFill>
              <a:latin typeface="Courier New" panose="02070309020205020404" pitchFamily="49" charset="0"/>
            </a:endParaRPr>
          </a:p>
          <a:p>
            <a:r>
              <a:rPr lang="en-US" sz="1400" dirty="0" err="1">
                <a:solidFill>
                  <a:srgbClr val="000000"/>
                </a:solidFill>
                <a:latin typeface="Courier New" panose="02070309020205020404" pitchFamily="49" charset="0"/>
              </a:rPr>
              <a:t>df</a:t>
            </a:r>
            <a:r>
              <a:rPr lang="en-US" sz="1400" dirty="0">
                <a:solidFill>
                  <a:srgbClr val="000000"/>
                </a:solidFill>
                <a:latin typeface="Courier New" panose="02070309020205020404" pitchFamily="49" charset="0"/>
              </a:rPr>
              <a:t> = </a:t>
            </a:r>
            <a:r>
              <a:rPr lang="en-US" sz="1400" dirty="0" err="1">
                <a:solidFill>
                  <a:srgbClr val="000000"/>
                </a:solidFill>
                <a:latin typeface="Courier New" panose="02070309020205020404" pitchFamily="49" charset="0"/>
              </a:rPr>
              <a:t>pd.DataFrame</a:t>
            </a:r>
            <a:r>
              <a:rPr lang="en-US" sz="1400" dirty="0">
                <a:solidFill>
                  <a:srgbClr val="000000"/>
                </a:solidFill>
                <a:latin typeface="Courier New" panose="02070309020205020404" pitchFamily="49" charset="0"/>
              </a:rPr>
              <a:t>(data, index=months)</a:t>
            </a:r>
          </a:p>
          <a:p>
            <a:r>
              <a:rPr lang="en-US" sz="1400" dirty="0">
                <a:solidFill>
                  <a:srgbClr val="000000"/>
                </a:solidFill>
                <a:latin typeface="Courier New" panose="02070309020205020404" pitchFamily="49" charset="0"/>
              </a:rPr>
              <a:t/>
            </a:r>
            <a:br>
              <a:rPr lang="en-US" sz="1400" dirty="0">
                <a:solidFill>
                  <a:srgbClr val="000000"/>
                </a:solidFill>
                <a:latin typeface="Courier New" panose="02070309020205020404" pitchFamily="49" charset="0"/>
              </a:rPr>
            </a:br>
            <a:r>
              <a:rPr lang="en-US" sz="1400" dirty="0">
                <a:solidFill>
                  <a:srgbClr val="008000"/>
                </a:solidFill>
                <a:latin typeface="Courier New" panose="02070309020205020404" pitchFamily="49" charset="0"/>
              </a:rPr>
              <a:t># Create </a:t>
            </a:r>
            <a:r>
              <a:rPr lang="en-US" sz="1400" dirty="0" err="1">
                <a:solidFill>
                  <a:srgbClr val="008000"/>
                </a:solidFill>
                <a:latin typeface="Courier New" panose="02070309020205020404" pitchFamily="49" charset="0"/>
              </a:rPr>
              <a:t>heatmap</a:t>
            </a:r>
            <a:endParaRPr lang="en-US" sz="1400" dirty="0">
              <a:solidFill>
                <a:srgbClr val="000000"/>
              </a:solidFill>
              <a:latin typeface="Courier New" panose="02070309020205020404" pitchFamily="49" charset="0"/>
            </a:endParaRPr>
          </a:p>
          <a:p>
            <a:r>
              <a:rPr lang="en-US" sz="1400" dirty="0" err="1">
                <a:solidFill>
                  <a:srgbClr val="000000"/>
                </a:solidFill>
                <a:latin typeface="Courier New" panose="02070309020205020404" pitchFamily="49" charset="0"/>
              </a:rPr>
              <a:t>plt.figure</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figsize</a:t>
            </a:r>
            <a:r>
              <a:rPr lang="en-US" sz="1400" dirty="0">
                <a:solidFill>
                  <a:srgbClr val="000000"/>
                </a:solidFill>
                <a:latin typeface="Courier New" panose="02070309020205020404" pitchFamily="49" charset="0"/>
              </a:rPr>
              <a:t>=(</a:t>
            </a:r>
            <a:r>
              <a:rPr lang="en-US" sz="1400" dirty="0">
                <a:solidFill>
                  <a:srgbClr val="116644"/>
                </a:solidFill>
                <a:latin typeface="Courier New" panose="02070309020205020404" pitchFamily="49" charset="0"/>
              </a:rPr>
              <a:t>8</a:t>
            </a:r>
            <a:r>
              <a:rPr lang="en-US" sz="1400" dirty="0">
                <a:solidFill>
                  <a:srgbClr val="000000"/>
                </a:solidFill>
                <a:latin typeface="Courier New" panose="02070309020205020404" pitchFamily="49" charset="0"/>
              </a:rPr>
              <a:t>, </a:t>
            </a:r>
            <a:r>
              <a:rPr lang="en-US" sz="1400" dirty="0">
                <a:solidFill>
                  <a:srgbClr val="116644"/>
                </a:solidFill>
                <a:latin typeface="Courier New" panose="02070309020205020404" pitchFamily="49" charset="0"/>
              </a:rPr>
              <a:t>5</a:t>
            </a:r>
            <a:r>
              <a:rPr lang="en-US" sz="1400" dirty="0">
                <a:solidFill>
                  <a:srgbClr val="000000"/>
                </a:solidFill>
                <a:latin typeface="Courier New" panose="02070309020205020404" pitchFamily="49" charset="0"/>
              </a:rPr>
              <a:t>))</a:t>
            </a:r>
          </a:p>
          <a:p>
            <a:r>
              <a:rPr lang="en-US" sz="1400" dirty="0" err="1">
                <a:solidFill>
                  <a:srgbClr val="000000"/>
                </a:solidFill>
                <a:latin typeface="Courier New" panose="02070309020205020404" pitchFamily="49" charset="0"/>
              </a:rPr>
              <a:t>sns.heatmap</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df</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annot</a:t>
            </a:r>
            <a:r>
              <a:rPr lang="en-US" sz="1400" dirty="0">
                <a:solidFill>
                  <a:srgbClr val="000000"/>
                </a:solidFill>
                <a:latin typeface="Courier New" panose="02070309020205020404" pitchFamily="49" charset="0"/>
              </a:rPr>
              <a:t>=</a:t>
            </a:r>
            <a:r>
              <a:rPr lang="en-US" sz="1400" dirty="0">
                <a:solidFill>
                  <a:srgbClr val="0000FF"/>
                </a:solidFill>
                <a:latin typeface="Courier New" panose="02070309020205020404" pitchFamily="49" charset="0"/>
              </a:rPr>
              <a:t>True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cmap</a:t>
            </a:r>
            <a:r>
              <a:rPr lang="en-US" sz="1400" dirty="0">
                <a:solidFill>
                  <a:srgbClr val="000000"/>
                </a:solidFill>
                <a:latin typeface="Courier New" panose="02070309020205020404" pitchFamily="49" charset="0"/>
              </a:rPr>
              <a:t>=</a:t>
            </a:r>
            <a:r>
              <a:rPr lang="en-US" sz="1400" dirty="0">
                <a:solidFill>
                  <a:srgbClr val="A31515"/>
                </a:solidFill>
                <a:latin typeface="Courier New" panose="02070309020205020404" pitchFamily="49" charset="0"/>
              </a:rPr>
              <a:t>"</a:t>
            </a:r>
            <a:r>
              <a:rPr lang="en-US" sz="1400" dirty="0" err="1">
                <a:solidFill>
                  <a:srgbClr val="A31515"/>
                </a:solidFill>
                <a:latin typeface="Courier New" panose="02070309020205020404" pitchFamily="49" charset="0"/>
              </a:rPr>
              <a:t>YlGnBu</a:t>
            </a:r>
            <a:r>
              <a:rPr lang="en-US" sz="1400" dirty="0">
                <a:solidFill>
                  <a:srgbClr val="A31515"/>
                </a:solidFill>
                <a:latin typeface="Courier New" panose="02070309020205020404" pitchFamily="49" charset="0"/>
              </a:rPr>
              <a:t>"</a:t>
            </a:r>
            <a:r>
              <a:rPr lang="en-US" sz="1400" dirty="0">
                <a:solidFill>
                  <a:srgbClr val="000000"/>
                </a:solidFill>
                <a:latin typeface="Courier New" panose="02070309020205020404" pitchFamily="49" charset="0"/>
              </a:rPr>
              <a:t>)</a:t>
            </a:r>
          </a:p>
          <a:p>
            <a:r>
              <a:rPr lang="en-US" sz="1400" dirty="0" err="1">
                <a:solidFill>
                  <a:srgbClr val="000000"/>
                </a:solidFill>
                <a:latin typeface="Courier New" panose="02070309020205020404" pitchFamily="49" charset="0"/>
              </a:rPr>
              <a:t>plt.title</a:t>
            </a:r>
            <a:r>
              <a:rPr lang="en-US" sz="1400" dirty="0">
                <a:solidFill>
                  <a:srgbClr val="000000"/>
                </a:solidFill>
                <a:latin typeface="Courier New" panose="02070309020205020404" pitchFamily="49" charset="0"/>
              </a:rPr>
              <a:t>(</a:t>
            </a:r>
            <a:r>
              <a:rPr lang="en-US" sz="1400" dirty="0">
                <a:solidFill>
                  <a:srgbClr val="A31515"/>
                </a:solidFill>
                <a:latin typeface="Courier New" panose="02070309020205020404" pitchFamily="49" charset="0"/>
              </a:rPr>
              <a:t>"Average Student Performance Across Subjects"</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fontsize</a:t>
            </a:r>
            <a:r>
              <a:rPr lang="en-US" sz="1400" dirty="0">
                <a:solidFill>
                  <a:srgbClr val="000000"/>
                </a:solidFill>
                <a:latin typeface="Courier New" panose="02070309020205020404" pitchFamily="49" charset="0"/>
              </a:rPr>
              <a:t>=</a:t>
            </a:r>
            <a:r>
              <a:rPr lang="en-US" sz="1400" dirty="0">
                <a:solidFill>
                  <a:srgbClr val="116644"/>
                </a:solidFill>
                <a:latin typeface="Courier New" panose="02070309020205020404" pitchFamily="49" charset="0"/>
              </a:rPr>
              <a:t>14</a:t>
            </a:r>
            <a:r>
              <a:rPr lang="en-US" sz="1400" dirty="0">
                <a:solidFill>
                  <a:srgbClr val="000000"/>
                </a:solidFill>
                <a:latin typeface="Courier New" panose="02070309020205020404" pitchFamily="49" charset="0"/>
              </a:rPr>
              <a:t>)</a:t>
            </a:r>
          </a:p>
          <a:p>
            <a:r>
              <a:rPr lang="en-US" sz="1400" dirty="0" err="1">
                <a:solidFill>
                  <a:srgbClr val="000000"/>
                </a:solidFill>
                <a:latin typeface="Courier New" panose="02070309020205020404" pitchFamily="49" charset="0"/>
              </a:rPr>
              <a:t>plt.xlabel</a:t>
            </a:r>
            <a:r>
              <a:rPr lang="en-US" sz="1400" dirty="0">
                <a:solidFill>
                  <a:srgbClr val="000000"/>
                </a:solidFill>
                <a:latin typeface="Courier New" panose="02070309020205020404" pitchFamily="49" charset="0"/>
              </a:rPr>
              <a:t>(</a:t>
            </a:r>
            <a:r>
              <a:rPr lang="en-US" sz="1400" dirty="0">
                <a:solidFill>
                  <a:srgbClr val="A31515"/>
                </a:solidFill>
                <a:latin typeface="Courier New" panose="02070309020205020404" pitchFamily="49" charset="0"/>
              </a:rPr>
              <a:t>"Subjects"</a:t>
            </a:r>
            <a:r>
              <a:rPr lang="en-US" sz="1400" dirty="0">
                <a:solidFill>
                  <a:srgbClr val="000000"/>
                </a:solidFill>
                <a:latin typeface="Courier New" panose="02070309020205020404" pitchFamily="49" charset="0"/>
              </a:rPr>
              <a:t>)</a:t>
            </a:r>
          </a:p>
          <a:p>
            <a:r>
              <a:rPr lang="en-US" sz="1400" dirty="0" err="1">
                <a:solidFill>
                  <a:srgbClr val="000000"/>
                </a:solidFill>
                <a:latin typeface="Courier New" panose="02070309020205020404" pitchFamily="49" charset="0"/>
              </a:rPr>
              <a:t>plt.ylabel</a:t>
            </a:r>
            <a:r>
              <a:rPr lang="en-US" sz="1400" dirty="0">
                <a:solidFill>
                  <a:srgbClr val="000000"/>
                </a:solidFill>
                <a:latin typeface="Courier New" panose="02070309020205020404" pitchFamily="49" charset="0"/>
              </a:rPr>
              <a:t>(</a:t>
            </a:r>
            <a:r>
              <a:rPr lang="en-US" sz="1400" dirty="0">
                <a:solidFill>
                  <a:srgbClr val="A31515"/>
                </a:solidFill>
                <a:latin typeface="Courier New" panose="02070309020205020404" pitchFamily="49" charset="0"/>
              </a:rPr>
              <a:t>"Months"</a:t>
            </a:r>
            <a:r>
              <a:rPr lang="en-US" sz="1400" dirty="0">
                <a:solidFill>
                  <a:srgbClr val="000000"/>
                </a:solidFill>
                <a:latin typeface="Courier New" panose="02070309020205020404" pitchFamily="49" charset="0"/>
              </a:rPr>
              <a:t>)</a:t>
            </a:r>
          </a:p>
          <a:p>
            <a:r>
              <a:rPr lang="en-US" sz="1400" dirty="0" err="1">
                <a:solidFill>
                  <a:srgbClr val="000000"/>
                </a:solidFill>
                <a:latin typeface="Courier New" panose="02070309020205020404" pitchFamily="49" charset="0"/>
              </a:rPr>
              <a:t>plt.show</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
            </a:r>
            <a:br>
              <a:rPr lang="en-US" sz="1400" dirty="0">
                <a:solidFill>
                  <a:srgbClr val="000000"/>
                </a:solidFill>
                <a:latin typeface="Courier New" panose="02070309020205020404" pitchFamily="49" charset="0"/>
              </a:rPr>
            </a:br>
            <a:endParaRPr lang="en-US" sz="1400" b="0" dirty="0">
              <a:solidFill>
                <a:srgbClr val="000000"/>
              </a:solidFill>
              <a:effectLst/>
              <a:latin typeface="Courier New" panose="02070309020205020404" pitchFamily="49" charset="0"/>
            </a:endParaRPr>
          </a:p>
        </p:txBody>
      </p:sp>
      <p:pic>
        <p:nvPicPr>
          <p:cNvPr id="8" name="Picture 7"/>
          <p:cNvPicPr>
            <a:picLocks noChangeAspect="1"/>
          </p:cNvPicPr>
          <p:nvPr/>
        </p:nvPicPr>
        <p:blipFill>
          <a:blip r:embed="rId3"/>
          <a:stretch>
            <a:fillRect/>
          </a:stretch>
        </p:blipFill>
        <p:spPr>
          <a:xfrm>
            <a:off x="8082740" y="2828480"/>
            <a:ext cx="3380952" cy="1400000"/>
          </a:xfrm>
          <a:prstGeom prst="rect">
            <a:avLst/>
          </a:prstGeom>
        </p:spPr>
      </p:pic>
      <p:pic>
        <p:nvPicPr>
          <p:cNvPr id="9" name="Picture 8"/>
          <p:cNvPicPr>
            <a:picLocks noChangeAspect="1"/>
          </p:cNvPicPr>
          <p:nvPr/>
        </p:nvPicPr>
        <p:blipFill>
          <a:blip r:embed="rId4"/>
          <a:stretch>
            <a:fillRect/>
          </a:stretch>
        </p:blipFill>
        <p:spPr>
          <a:xfrm>
            <a:off x="8107630" y="4235391"/>
            <a:ext cx="2838095" cy="1923810"/>
          </a:xfrm>
          <a:prstGeom prst="rect">
            <a:avLst/>
          </a:prstGeom>
        </p:spPr>
      </p:pic>
    </p:spTree>
    <p:extLst>
      <p:ext uri="{BB962C8B-B14F-4D97-AF65-F5344CB8AC3E}">
        <p14:creationId xmlns:p14="http://schemas.microsoft.com/office/powerpoint/2010/main" val="2936455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8</a:t>
            </a:fld>
            <a:endParaRPr lang="en-US"/>
          </a:p>
        </p:txBody>
      </p:sp>
      <p:sp>
        <p:nvSpPr>
          <p:cNvPr id="5" name="Rectangle 4"/>
          <p:cNvSpPr/>
          <p:nvPr/>
        </p:nvSpPr>
        <p:spPr>
          <a:xfrm>
            <a:off x="1389017" y="2743200"/>
            <a:ext cx="9601200" cy="2862322"/>
          </a:xfrm>
          <a:prstGeom prst="rect">
            <a:avLst/>
          </a:prstGeom>
        </p:spPr>
        <p:txBody>
          <a:bodyPr wrap="square">
            <a:spAutoFit/>
          </a:bodyPr>
          <a:lstStyle/>
          <a:p>
            <a:r>
              <a:rPr lang="en-US" dirty="0">
                <a:solidFill>
                  <a:srgbClr val="9723B4"/>
                </a:solidFill>
                <a:latin typeface="Courier New" panose="02070309020205020404" pitchFamily="49" charset="0"/>
              </a:rPr>
              <a:t>import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seaborn</a:t>
            </a:r>
            <a:r>
              <a:rPr lang="en-US" dirty="0">
                <a:solidFill>
                  <a:srgbClr val="000000"/>
                </a:solidFill>
                <a:latin typeface="Courier New" panose="02070309020205020404" pitchFamily="49" charset="0"/>
              </a:rPr>
              <a:t> </a:t>
            </a:r>
            <a:r>
              <a:rPr lang="en-US" dirty="0">
                <a:solidFill>
                  <a:srgbClr val="9723B4"/>
                </a:solidFill>
                <a:latin typeface="Courier New" panose="02070309020205020404" pitchFamily="49" charset="0"/>
              </a:rPr>
              <a:t>as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sns</a:t>
            </a:r>
            <a:endParaRPr lang="en-US" dirty="0">
              <a:solidFill>
                <a:srgbClr val="000000"/>
              </a:solidFill>
              <a:latin typeface="Courier New" panose="02070309020205020404" pitchFamily="49" charset="0"/>
            </a:endParaRPr>
          </a:p>
          <a:p>
            <a:r>
              <a:rPr lang="en-US" dirty="0">
                <a:solidFill>
                  <a:srgbClr val="9723B4"/>
                </a:solidFill>
                <a:latin typeface="Courier New" panose="02070309020205020404" pitchFamily="49" charset="0"/>
              </a:rPr>
              <a:t>import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matplotlib.pyplot</a:t>
            </a:r>
            <a:r>
              <a:rPr lang="en-US" dirty="0">
                <a:solidFill>
                  <a:srgbClr val="000000"/>
                </a:solidFill>
                <a:latin typeface="Courier New" panose="02070309020205020404" pitchFamily="49" charset="0"/>
              </a:rPr>
              <a:t> </a:t>
            </a:r>
            <a:r>
              <a:rPr lang="en-US" dirty="0">
                <a:solidFill>
                  <a:srgbClr val="9723B4"/>
                </a:solidFill>
                <a:latin typeface="Courier New" panose="02070309020205020404" pitchFamily="49" charset="0"/>
              </a:rPr>
              <a:t>as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plt</a:t>
            </a:r>
            <a:endParaRPr lang="en-US" dirty="0">
              <a:solidFill>
                <a:srgbClr val="000000"/>
              </a:solidFill>
              <a:latin typeface="Courier New" panose="02070309020205020404" pitchFamily="49" charset="0"/>
            </a:endParaRPr>
          </a:p>
          <a:p>
            <a:r>
              <a:rPr lang="en-US" dirty="0">
                <a:solidFill>
                  <a:srgbClr val="9723B4"/>
                </a:solidFill>
                <a:latin typeface="Courier New" panose="02070309020205020404" pitchFamily="49" charset="0"/>
              </a:rPr>
              <a:t>import</a:t>
            </a:r>
            <a:r>
              <a:rPr lang="en-US" dirty="0">
                <a:solidFill>
                  <a:srgbClr val="000000"/>
                </a:solidFill>
                <a:latin typeface="Courier New" panose="02070309020205020404" pitchFamily="49" charset="0"/>
              </a:rPr>
              <a:t> pandas </a:t>
            </a:r>
            <a:r>
              <a:rPr lang="en-US" dirty="0">
                <a:solidFill>
                  <a:srgbClr val="9723B4"/>
                </a:solidFill>
                <a:latin typeface="Courier New" panose="02070309020205020404" pitchFamily="49" charset="0"/>
              </a:rPr>
              <a:t>as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pd</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r>
            <a:br>
              <a:rPr lang="en-US" dirty="0">
                <a:solidFill>
                  <a:srgbClr val="000000"/>
                </a:solidFill>
                <a:latin typeface="Courier New" panose="02070309020205020404" pitchFamily="49" charset="0"/>
              </a:rPr>
            </a:br>
            <a:r>
              <a:rPr lang="en-US" dirty="0">
                <a:solidFill>
                  <a:srgbClr val="008000"/>
                </a:solidFill>
                <a:latin typeface="Courier New" panose="02070309020205020404" pitchFamily="49" charset="0"/>
              </a:rPr>
              <a:t># Load sample datasets</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tips = </a:t>
            </a:r>
            <a:r>
              <a:rPr lang="en-US" dirty="0" err="1">
                <a:solidFill>
                  <a:srgbClr val="000000"/>
                </a:solidFill>
                <a:latin typeface="Courier New" panose="02070309020205020404" pitchFamily="49" charset="0"/>
              </a:rPr>
              <a:t>sns.load_dataset</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"tips"</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restaurant bills dataset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iris = </a:t>
            </a:r>
            <a:r>
              <a:rPr lang="en-US" dirty="0" err="1">
                <a:solidFill>
                  <a:srgbClr val="000000"/>
                </a:solidFill>
                <a:latin typeface="Courier New" panose="02070309020205020404" pitchFamily="49" charset="0"/>
              </a:rPr>
              <a:t>sns.load_dataset</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"iris"</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flower dataset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flights = </a:t>
            </a:r>
            <a:r>
              <a:rPr lang="en-US" dirty="0" err="1">
                <a:solidFill>
                  <a:srgbClr val="000000"/>
                </a:solidFill>
                <a:latin typeface="Courier New" panose="02070309020205020404" pitchFamily="49" charset="0"/>
              </a:rPr>
              <a:t>sns.load_dataset</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"flights"</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airline passengers dataset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r>
            <a:br>
              <a:rPr lang="en-US" dirty="0">
                <a:solidFill>
                  <a:srgbClr val="000000"/>
                </a:solidFill>
                <a:latin typeface="Courier New" panose="02070309020205020404" pitchFamily="49" charset="0"/>
              </a:rPr>
            </a:br>
            <a:endParaRPr lang="en-US" b="0" dirty="0">
              <a:solidFill>
                <a:srgbClr val="000000"/>
              </a:solidFill>
              <a:effectLst/>
              <a:latin typeface="Courier New" panose="02070309020205020404" pitchFamily="49" charset="0"/>
            </a:endParaRPr>
          </a:p>
        </p:txBody>
      </p:sp>
      <p:sp>
        <p:nvSpPr>
          <p:cNvPr id="6" name="Rectangle 5"/>
          <p:cNvSpPr/>
          <p:nvPr/>
        </p:nvSpPr>
        <p:spPr>
          <a:xfrm>
            <a:off x="1389017" y="757534"/>
            <a:ext cx="8915400" cy="1508105"/>
          </a:xfrm>
          <a:prstGeom prst="rect">
            <a:avLst/>
          </a:prstGeom>
        </p:spPr>
        <p:txBody>
          <a:bodyPr wrap="square">
            <a:spAutoFit/>
          </a:bodyPr>
          <a:lstStyle/>
          <a:p>
            <a:r>
              <a:rPr lang="en-US" sz="2800" b="1" dirty="0">
                <a:solidFill>
                  <a:schemeClr val="accent2"/>
                </a:solidFill>
                <a:latin typeface="Courier New" panose="02070309020205020404" pitchFamily="49" charset="0"/>
                <a:cs typeface="Courier New" panose="02070309020205020404" pitchFamily="49" charset="0"/>
              </a:rPr>
              <a:t>Why use </a:t>
            </a:r>
            <a:r>
              <a:rPr lang="en-US" sz="2800" b="1" dirty="0" err="1">
                <a:solidFill>
                  <a:schemeClr val="accent2"/>
                </a:solidFill>
                <a:latin typeface="Courier New" panose="02070309020205020404" pitchFamily="49" charset="0"/>
                <a:cs typeface="Courier New" panose="02070309020205020404" pitchFamily="49" charset="0"/>
              </a:rPr>
              <a:t>Seaborn’s</a:t>
            </a:r>
            <a:r>
              <a:rPr lang="en-US" sz="2800" b="1" dirty="0">
                <a:solidFill>
                  <a:schemeClr val="accent2"/>
                </a:solidFill>
                <a:latin typeface="Courier New" panose="02070309020205020404" pitchFamily="49" charset="0"/>
                <a:cs typeface="Courier New" panose="02070309020205020404" pitchFamily="49" charset="0"/>
              </a:rPr>
              <a:t> datasets</a:t>
            </a:r>
            <a:r>
              <a:rPr lang="en-US" sz="2800" b="1" dirty="0" smtClean="0">
                <a:solidFill>
                  <a:schemeClr val="accent2"/>
                </a:solidFill>
                <a:latin typeface="Courier New" panose="02070309020205020404" pitchFamily="49" charset="0"/>
                <a:cs typeface="Courier New" panose="02070309020205020404" pitchFamily="49" charset="0"/>
              </a:rPr>
              <a:t>?</a:t>
            </a:r>
          </a:p>
          <a:p>
            <a:endParaRPr lang="en-US" sz="2800" b="1" dirty="0">
              <a:solidFill>
                <a:schemeClr val="accent2"/>
              </a:solidFill>
              <a:latin typeface="Courier New" panose="02070309020205020404" pitchFamily="49" charset="0"/>
              <a:cs typeface="Courier New" panose="02070309020205020404" pitchFamily="49" charset="0"/>
            </a:endParaRPr>
          </a:p>
          <a:p>
            <a:pPr>
              <a:buFont typeface="Arial" panose="020B0604020202020204" pitchFamily="34" charset="0"/>
              <a:buChar char="•"/>
            </a:pPr>
            <a:r>
              <a:rPr lang="en-US" dirty="0"/>
              <a:t>Seaborn comes with ready-made datasets for practicing data visualization and analysis.</a:t>
            </a:r>
          </a:p>
          <a:p>
            <a:pPr>
              <a:buFont typeface="Arial" panose="020B0604020202020204" pitchFamily="34" charset="0"/>
              <a:buChar char="•"/>
            </a:pPr>
            <a:r>
              <a:rPr lang="en-US" dirty="0"/>
              <a:t>These datasets are clean, structured, and easy to </a:t>
            </a:r>
            <a:r>
              <a:rPr lang="en-US" dirty="0" smtClean="0"/>
              <a:t>understand.</a:t>
            </a:r>
            <a:endParaRPr lang="en-US" dirty="0"/>
          </a:p>
        </p:txBody>
      </p:sp>
    </p:spTree>
    <p:extLst>
      <p:ext uri="{BB962C8B-B14F-4D97-AF65-F5344CB8AC3E}">
        <p14:creationId xmlns:p14="http://schemas.microsoft.com/office/powerpoint/2010/main" val="1802813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DB74-2A8D-4C3F-B00D-DBE33530AB33}" type="datetime1">
              <a:rPr lang="en-US" smtClean="0"/>
              <a:t>9/2/2025</a:t>
            </a:fld>
            <a:endParaRPr lang="en-US"/>
          </a:p>
        </p:txBody>
      </p:sp>
      <p:sp>
        <p:nvSpPr>
          <p:cNvPr id="3" name="Footer Placeholder 2"/>
          <p:cNvSpPr>
            <a:spLocks noGrp="1"/>
          </p:cNvSpPr>
          <p:nvPr>
            <p:ph type="ftr" sz="quarter" idx="11"/>
          </p:nvPr>
        </p:nvSpPr>
        <p:spPr/>
        <p:txBody>
          <a:bodyPr/>
          <a:lstStyle/>
          <a:p>
            <a:r>
              <a:rPr lang="en-US" smtClean="0"/>
              <a:t>Business Analyst Bootcamp (PYTHON)</a:t>
            </a:r>
            <a:endParaRPr lang="en-US"/>
          </a:p>
        </p:txBody>
      </p:sp>
      <p:sp>
        <p:nvSpPr>
          <p:cNvPr id="4" name="Slide Number Placeholder 3"/>
          <p:cNvSpPr>
            <a:spLocks noGrp="1"/>
          </p:cNvSpPr>
          <p:nvPr>
            <p:ph type="sldNum" sz="quarter" idx="12"/>
          </p:nvPr>
        </p:nvSpPr>
        <p:spPr/>
        <p:txBody>
          <a:bodyPr/>
          <a:lstStyle/>
          <a:p>
            <a:fld id="{297E2526-6430-4C9F-B714-7865A9C547A1}" type="slidenum">
              <a:rPr lang="en-US" smtClean="0"/>
              <a:pPr/>
              <a:t>9</a:t>
            </a:fld>
            <a:endParaRPr lang="en-US"/>
          </a:p>
        </p:txBody>
      </p:sp>
      <p:sp>
        <p:nvSpPr>
          <p:cNvPr id="6" name="Rectangle 2"/>
          <p:cNvSpPr>
            <a:spLocks noChangeArrowheads="1"/>
          </p:cNvSpPr>
          <p:nvPr/>
        </p:nvSpPr>
        <p:spPr bwMode="auto">
          <a:xfrm>
            <a:off x="1295400" y="500897"/>
            <a:ext cx="9882834"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chemeClr val="accent2"/>
                </a:solidFill>
                <a:effectLst/>
                <a:latin typeface="Courier New" panose="02070309020205020404" pitchFamily="49" charset="0"/>
                <a:cs typeface="Courier New" panose="02070309020205020404" pitchFamily="49" charset="0"/>
              </a:rPr>
              <a:t>1. Tips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Description:</a:t>
            </a:r>
            <a:r>
              <a:rPr kumimoji="0" lang="en-US" altLang="en-US" b="0" i="0" u="none" strike="noStrike" cap="none" normalizeH="0" baseline="0" dirty="0" smtClean="0">
                <a:ln>
                  <a:noFill/>
                </a:ln>
                <a:solidFill>
                  <a:schemeClr val="tx1"/>
                </a:solidFill>
                <a:effectLst/>
                <a:latin typeface="Arial" panose="020B0604020202020204" pitchFamily="34" charset="0"/>
              </a:rPr>
              <a:t> Restaurant bills and tips (used for regression, categorical, and distribution plots).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Shape:</a:t>
            </a:r>
            <a:r>
              <a:rPr kumimoji="0" lang="en-US" altLang="en-US" b="0" i="0" u="none" strike="noStrike" cap="none" normalizeH="0" baseline="0" dirty="0" smtClean="0">
                <a:ln>
                  <a:noFill/>
                </a:ln>
                <a:solidFill>
                  <a:schemeClr val="tx1"/>
                </a:solidFill>
                <a:effectLst/>
                <a:latin typeface="Arial" panose="020B0604020202020204" pitchFamily="34" charset="0"/>
              </a:rPr>
              <a:t> 244 rows × 7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Columns:</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smtClean="0">
                <a:ln>
                  <a:noFill/>
                </a:ln>
                <a:solidFill>
                  <a:schemeClr val="tx1"/>
                </a:solidFill>
                <a:effectLst/>
                <a:latin typeface="Arial Unicode MS"/>
              </a:rPr>
              <a:t>total_bill</a:t>
            </a:r>
            <a:r>
              <a:rPr kumimoji="0" lang="en-US" altLang="en-US" b="0" i="0" u="none" strike="noStrike" cap="none" normalizeH="0" baseline="0" dirty="0" smtClean="0">
                <a:ln>
                  <a:noFill/>
                </a:ln>
                <a:solidFill>
                  <a:schemeClr val="tx1"/>
                </a:solidFill>
                <a:effectLst/>
              </a:rPr>
              <a:t> → Total bill (float)</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Unicode MS"/>
              </a:rPr>
              <a:t>tip</a:t>
            </a:r>
            <a:r>
              <a:rPr kumimoji="0" lang="en-US" altLang="en-US" b="0" i="0" u="none" strike="noStrike" cap="none" normalizeH="0" baseline="0" dirty="0" smtClean="0">
                <a:ln>
                  <a:noFill/>
                </a:ln>
                <a:solidFill>
                  <a:schemeClr val="tx1"/>
                </a:solidFill>
                <a:effectLst/>
              </a:rPr>
              <a:t> → Tip amount (float)</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Unicode MS"/>
              </a:rPr>
              <a:t>sex</a:t>
            </a:r>
            <a:r>
              <a:rPr kumimoji="0" lang="en-US" altLang="en-US" b="0" i="0" u="none" strike="noStrike" cap="none" normalizeH="0" baseline="0" dirty="0" smtClean="0">
                <a:ln>
                  <a:noFill/>
                </a:ln>
                <a:solidFill>
                  <a:schemeClr val="tx1"/>
                </a:solidFill>
                <a:effectLst/>
              </a:rPr>
              <a:t> → Gender of payer (</a:t>
            </a:r>
            <a:r>
              <a:rPr kumimoji="0" lang="en-US" altLang="en-US" b="0" i="0" u="none" strike="noStrike" cap="none" normalizeH="0" baseline="0" dirty="0" smtClean="0">
                <a:ln>
                  <a:noFill/>
                </a:ln>
                <a:solidFill>
                  <a:schemeClr val="tx1"/>
                </a:solidFill>
                <a:effectLst/>
                <a:latin typeface="Arial Unicode MS"/>
              </a:rPr>
              <a:t>Male</a:t>
            </a:r>
            <a:r>
              <a:rPr kumimoji="0" lang="en-US" altLang="en-US" b="0" i="0" u="none" strike="noStrike" cap="none" normalizeH="0" baseline="0" dirty="0" smtClean="0">
                <a:ln>
                  <a:noFill/>
                </a:ln>
                <a:solidFill>
                  <a:schemeClr val="tx1"/>
                </a:solidFill>
                <a:effectLst/>
              </a:rPr>
              <a:t>/</a:t>
            </a:r>
            <a:r>
              <a:rPr kumimoji="0" lang="en-US" altLang="en-US" b="0" i="0" u="none" strike="noStrike" cap="none" normalizeH="0" baseline="0" dirty="0" smtClean="0">
                <a:ln>
                  <a:noFill/>
                </a:ln>
                <a:solidFill>
                  <a:schemeClr val="tx1"/>
                </a:solidFill>
                <a:effectLst/>
                <a:latin typeface="Arial Unicode MS"/>
              </a:rPr>
              <a:t>Female</a:t>
            </a:r>
            <a:r>
              <a:rPr kumimoji="0" lang="en-US" altLang="en-US" b="0" i="0" u="none" strike="noStrike" cap="none" normalizeH="0" baseline="0" dirty="0" smtClean="0">
                <a:ln>
                  <a:noFill/>
                </a:ln>
                <a:solidFill>
                  <a:schemeClr val="tx1"/>
                </a:solidFill>
                <a:effectLst/>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Unicode MS"/>
              </a:rPr>
              <a:t>smoker</a:t>
            </a:r>
            <a:r>
              <a:rPr kumimoji="0" lang="en-US" altLang="en-US" b="0" i="0" u="none" strike="noStrike" cap="none" normalizeH="0" baseline="0" dirty="0" smtClean="0">
                <a:ln>
                  <a:noFill/>
                </a:ln>
                <a:solidFill>
                  <a:schemeClr val="tx1"/>
                </a:solidFill>
                <a:effectLst/>
              </a:rPr>
              <a:t> → Whether smoker (</a:t>
            </a:r>
            <a:r>
              <a:rPr kumimoji="0" lang="en-US" altLang="en-US" b="0" i="0" u="none" strike="noStrike" cap="none" normalizeH="0" baseline="0" dirty="0" smtClean="0">
                <a:ln>
                  <a:noFill/>
                </a:ln>
                <a:solidFill>
                  <a:schemeClr val="tx1"/>
                </a:solidFill>
                <a:effectLst/>
                <a:latin typeface="Arial Unicode MS"/>
              </a:rPr>
              <a:t>Yes</a:t>
            </a:r>
            <a:r>
              <a:rPr kumimoji="0" lang="en-US" altLang="en-US" b="0" i="0" u="none" strike="noStrike" cap="none" normalizeH="0" baseline="0" dirty="0" smtClean="0">
                <a:ln>
                  <a:noFill/>
                </a:ln>
                <a:solidFill>
                  <a:schemeClr val="tx1"/>
                </a:solidFill>
                <a:effectLst/>
              </a:rPr>
              <a:t>/</a:t>
            </a:r>
            <a:r>
              <a:rPr kumimoji="0" lang="en-US" altLang="en-US" b="0" i="0" u="none" strike="noStrike" cap="none" normalizeH="0" baseline="0" dirty="0" smtClean="0">
                <a:ln>
                  <a:noFill/>
                </a:ln>
                <a:solidFill>
                  <a:schemeClr val="tx1"/>
                </a:solidFill>
                <a:effectLst/>
                <a:latin typeface="Arial Unicode MS"/>
              </a:rPr>
              <a:t>No</a:t>
            </a:r>
            <a:r>
              <a:rPr kumimoji="0" lang="en-US" altLang="en-US" b="0" i="0" u="none" strike="noStrike" cap="none" normalizeH="0" baseline="0" dirty="0" smtClean="0">
                <a:ln>
                  <a:noFill/>
                </a:ln>
                <a:solidFill>
                  <a:schemeClr val="tx1"/>
                </a:solidFill>
                <a:effectLst/>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Unicode MS"/>
              </a:rPr>
              <a:t>day</a:t>
            </a:r>
            <a:r>
              <a:rPr kumimoji="0" lang="en-US" altLang="en-US" b="0" i="0" u="none" strike="noStrike" cap="none" normalizeH="0" baseline="0" dirty="0" smtClean="0">
                <a:ln>
                  <a:noFill/>
                </a:ln>
                <a:solidFill>
                  <a:schemeClr val="tx1"/>
                </a:solidFill>
                <a:effectLst/>
              </a:rPr>
              <a:t> → Day of the week (</a:t>
            </a:r>
            <a:r>
              <a:rPr kumimoji="0" lang="en-US" altLang="en-US" b="0" i="0" u="none" strike="noStrike" cap="none" normalizeH="0" baseline="0" dirty="0" err="1" smtClean="0">
                <a:ln>
                  <a:noFill/>
                </a:ln>
                <a:solidFill>
                  <a:schemeClr val="tx1"/>
                </a:solidFill>
                <a:effectLst/>
                <a:latin typeface="Arial Unicode MS"/>
              </a:rPr>
              <a:t>Thur</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smtClean="0">
                <a:ln>
                  <a:noFill/>
                </a:ln>
                <a:solidFill>
                  <a:schemeClr val="tx1"/>
                </a:solidFill>
                <a:effectLst/>
                <a:latin typeface="Arial Unicode MS"/>
              </a:rPr>
              <a:t>Fri</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smtClean="0">
                <a:ln>
                  <a:noFill/>
                </a:ln>
                <a:solidFill>
                  <a:schemeClr val="tx1"/>
                </a:solidFill>
                <a:effectLst/>
                <a:latin typeface="Arial Unicode MS"/>
              </a:rPr>
              <a:t>Sat</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smtClean="0">
                <a:ln>
                  <a:noFill/>
                </a:ln>
                <a:solidFill>
                  <a:schemeClr val="tx1"/>
                </a:solidFill>
                <a:effectLst/>
                <a:latin typeface="Arial Unicode MS"/>
              </a:rPr>
              <a:t>Sun</a:t>
            </a:r>
            <a:r>
              <a:rPr kumimoji="0" lang="en-US" altLang="en-US" b="0" i="0" u="none" strike="noStrike" cap="none" normalizeH="0" baseline="0" dirty="0" smtClean="0">
                <a:ln>
                  <a:noFill/>
                </a:ln>
                <a:solidFill>
                  <a:schemeClr val="tx1"/>
                </a:solidFill>
                <a:effectLst/>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Unicode MS"/>
              </a:rPr>
              <a:t>time</a:t>
            </a:r>
            <a:r>
              <a:rPr kumimoji="0" lang="en-US" altLang="en-US" b="0" i="0" u="none" strike="noStrike" cap="none" normalizeH="0" baseline="0" dirty="0" smtClean="0">
                <a:ln>
                  <a:noFill/>
                </a:ln>
                <a:solidFill>
                  <a:schemeClr val="tx1"/>
                </a:solidFill>
                <a:effectLst/>
              </a:rPr>
              <a:t> → Meal time (</a:t>
            </a:r>
            <a:r>
              <a:rPr kumimoji="0" lang="en-US" altLang="en-US" b="0" i="0" u="none" strike="noStrike" cap="none" normalizeH="0" baseline="0" dirty="0" smtClean="0">
                <a:ln>
                  <a:noFill/>
                </a:ln>
                <a:solidFill>
                  <a:schemeClr val="tx1"/>
                </a:solidFill>
                <a:effectLst/>
                <a:latin typeface="Arial Unicode MS"/>
              </a:rPr>
              <a:t>Lunch</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smtClean="0">
                <a:ln>
                  <a:noFill/>
                </a:ln>
                <a:solidFill>
                  <a:schemeClr val="tx1"/>
                </a:solidFill>
                <a:effectLst/>
                <a:latin typeface="Arial Unicode MS"/>
              </a:rPr>
              <a:t>Dinner</a:t>
            </a:r>
            <a:r>
              <a:rPr kumimoji="0" lang="en-US" altLang="en-US" b="0" i="0" u="none" strike="noStrike" cap="none" normalizeH="0" baseline="0" dirty="0" smtClean="0">
                <a:ln>
                  <a:noFill/>
                </a:ln>
                <a:solidFill>
                  <a:schemeClr val="tx1"/>
                </a:solidFill>
                <a:effectLst/>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Unicode MS"/>
              </a:rPr>
              <a:t>size</a:t>
            </a:r>
            <a:r>
              <a:rPr kumimoji="0" lang="en-US" altLang="en-US" b="0" i="0" u="none" strike="noStrike" cap="none" normalizeH="0" baseline="0" dirty="0" smtClean="0">
                <a:ln>
                  <a:noFill/>
                </a:ln>
                <a:solidFill>
                  <a:schemeClr val="tx1"/>
                </a:solidFill>
                <a:effectLst/>
              </a:rPr>
              <a:t> → Party size (</a:t>
            </a:r>
            <a:r>
              <a:rPr kumimoji="0" lang="en-US" altLang="en-US" b="0" i="0" u="none" strike="noStrike" cap="none" normalizeH="0" baseline="0" dirty="0" err="1" smtClean="0">
                <a:ln>
                  <a:noFill/>
                </a:ln>
                <a:solidFill>
                  <a:schemeClr val="tx1"/>
                </a:solidFill>
                <a:effectLst/>
              </a:rPr>
              <a:t>int</a:t>
            </a:r>
            <a:r>
              <a:rPr kumimoji="0" lang="en-US" altLang="en-US" b="0" i="0" u="none" strike="noStrike" cap="none" normalizeH="0" baseline="0" dirty="0" smtClean="0">
                <a:ln>
                  <a:noFill/>
                </a:ln>
                <a:solidFill>
                  <a:schemeClr val="tx1"/>
                </a:solidFill>
                <a:effectLst/>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1295400" y="3994160"/>
            <a:ext cx="10009524" cy="1895238"/>
          </a:xfrm>
          <a:prstGeom prst="rect">
            <a:avLst/>
          </a:prstGeom>
        </p:spPr>
      </p:pic>
    </p:spTree>
    <p:extLst>
      <p:ext uri="{BB962C8B-B14F-4D97-AF65-F5344CB8AC3E}">
        <p14:creationId xmlns:p14="http://schemas.microsoft.com/office/powerpoint/2010/main" val="70030983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7304A999-24D9-4D05-A074-CA0A8D6CFFDF}" vid="{73CC2799-0CB9-4A89-BD61-8D7DA39725F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RF Section – NS015_15Jul2020</Template>
  <TotalTime>53676</TotalTime>
  <Words>2474</Words>
  <Application>Microsoft Office PowerPoint</Application>
  <PresentationFormat>Widescreen</PresentationFormat>
  <Paragraphs>452</Paragraphs>
  <Slides>41</Slides>
  <Notes>1</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41</vt:i4>
      </vt:variant>
    </vt:vector>
  </HeadingPairs>
  <TitlesOfParts>
    <vt:vector size="54" baseType="lpstr">
      <vt:lpstr>ＭＳ Ｐゴシック</vt:lpstr>
      <vt:lpstr>Arial</vt:lpstr>
      <vt:lpstr>Arial Unicode MS</vt:lpstr>
      <vt:lpstr>Calibri</vt:lpstr>
      <vt:lpstr>Calibri Light</vt:lpstr>
      <vt:lpstr>Corbel</vt:lpstr>
      <vt:lpstr>Courier New</vt:lpstr>
      <vt:lpstr>Montserrat Alternates</vt:lpstr>
      <vt:lpstr>Nunito</vt:lpstr>
      <vt:lpstr>Questrial</vt:lpstr>
      <vt:lpstr>Theme2</vt:lpstr>
      <vt:lpstr>Custom Design</vt:lpstr>
      <vt:lpstr>Retrospect</vt:lpstr>
      <vt:lpstr>PowerPoint Presentation</vt:lpstr>
      <vt:lpstr>Seaborn Library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mmW Frequency Mixing SoC (System-on-Chip)</dc:title>
  <dc:creator>Mariya Hanif</dc:creator>
  <cp:lastModifiedBy>Moorche</cp:lastModifiedBy>
  <cp:revision>1064</cp:revision>
  <dcterms:created xsi:type="dcterms:W3CDTF">2015-07-23T12:50:10Z</dcterms:created>
  <dcterms:modified xsi:type="dcterms:W3CDTF">2025-09-02T18:38:57Z</dcterms:modified>
</cp:coreProperties>
</file>