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64"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snapToObjects="1">
      <p:cViewPr varScale="1">
        <p:scale>
          <a:sx n="87" d="100"/>
          <a:sy n="87" d="100"/>
        </p:scale>
        <p:origin x="810" y="102"/>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1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undergoes initial examination to assess basic characteristics, including checking for missing values, data types, and summary statistics to ensure data integrity and </a:t>
            </a:r>
            <a:r>
              <a:rPr lang="en-US" dirty="0" err="1"/>
              <a:t>completeness.Histograms</a:t>
            </a:r>
            <a:r>
              <a:rPr lang="en-US" dirty="0"/>
              <a:t> and boxplots are employed to visualize numeric column distributions, with outliers detected using the Interquartile Range (IQR) method, enhancing data quality and </a:t>
            </a:r>
            <a:r>
              <a:rPr lang="en-US" dirty="0" err="1"/>
              <a:t>robustness.Moving</a:t>
            </a:r>
            <a:r>
              <a:rPr lang="en-US" dirty="0"/>
              <a:t> forward, a correlation heatmap examines numeric column relationships. Unnecessary columns are dropped based on relevance, and aggregation identifies key patterns, such as top patients with the highest number of visits, providing insights for subsequent </a:t>
            </a:r>
            <a:r>
              <a:rPr lang="en-US" dirty="0" err="1"/>
              <a:t>modeling.Additionally</a:t>
            </a:r>
            <a:r>
              <a:rPr lang="en-US" dirty="0"/>
              <a:t>, we normalize the pixel values of valid images by dividing each pixel value by 255.0, effectively rescaling them to a range between 0 and 1, a common preprocessing step for deep learning tasks involving image data.</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worth noting that the dataset includes x-rays labeled as "No Finding," indicating instances where no detectable diseases are present, serving as examples of normal or healthy conditions. Remarkably, there are no instances of null or missing data within the dataset, ensuring its completeness and reliability. Notably, very few outliers were identified during the exploration, indicating the consistency and quality of recorded measurements and attributes.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nihcc.app.box.com/v/ChestXray-NIHCC/folder/3693876534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74934"/>
            <a:ext cx="7477601" cy="4791075"/>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Enhancing Radiological Diagnoses through Pattern Imaging Analytics</a:t>
            </a:r>
            <a:endParaRPr lang="en-US" sz="6036" dirty="0"/>
          </a:p>
        </p:txBody>
      </p:sp>
      <p:sp>
        <p:nvSpPr>
          <p:cNvPr id="6" name="Text 3"/>
          <p:cNvSpPr/>
          <p:nvPr/>
        </p:nvSpPr>
        <p:spPr>
          <a:xfrm>
            <a:off x="833199" y="6499265"/>
            <a:ext cx="7477601"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Presented by : Llama Bots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7034"/>
            <a:ext cx="14630400" cy="8229600"/>
          </a:xfrm>
          <a:prstGeom prst="rect">
            <a:avLst/>
          </a:prstGeom>
          <a:solidFill>
            <a:srgbClr val="F9F6F0"/>
          </a:solidFill>
          <a:ln/>
        </p:spPr>
        <p:txBody>
          <a:bodyPr/>
          <a:lstStyle/>
          <a:p>
            <a:endParaRPr lang="en-US"/>
          </a:p>
        </p:txBody>
      </p:sp>
      <p:sp>
        <p:nvSpPr>
          <p:cNvPr id="4" name="Text 2"/>
          <p:cNvSpPr/>
          <p:nvPr/>
        </p:nvSpPr>
        <p:spPr>
          <a:xfrm>
            <a:off x="106452" y="18041"/>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Problem definition</a:t>
            </a:r>
            <a:endParaRPr lang="en-US" sz="4374" dirty="0"/>
          </a:p>
        </p:txBody>
      </p:sp>
      <p:sp>
        <p:nvSpPr>
          <p:cNvPr id="5" name="Text 3"/>
          <p:cNvSpPr/>
          <p:nvPr/>
        </p:nvSpPr>
        <p:spPr>
          <a:xfrm>
            <a:off x="106451" y="730455"/>
            <a:ext cx="9777287" cy="1421606"/>
          </a:xfrm>
          <a:prstGeom prst="rect">
            <a:avLst/>
          </a:prstGeom>
          <a:noFill/>
          <a:ln/>
        </p:spPr>
        <p:txBody>
          <a:bodyPr wrap="square" rtlCol="0" anchor="t"/>
          <a:lstStyle/>
          <a:p>
            <a:pPr algn="l">
              <a:lnSpc>
                <a:spcPts val="2799"/>
              </a:lnSpc>
              <a:buSzPct val="100000"/>
            </a:pPr>
            <a:r>
              <a:rPr lang="en-US" sz="1750" dirty="0">
                <a:solidFill>
                  <a:srgbClr val="746558"/>
                </a:solidFill>
                <a:latin typeface="Gelasio" pitchFamily="34" charset="0"/>
                <a:ea typeface="Gelasio" pitchFamily="34" charset="-122"/>
              </a:rPr>
              <a:t>With this project, we aim to enhance radiological diagnoses through machine learning techniques, recognizing their pivotal role in healthcare and aiming to improve patient outcomes. We acknowledge the challenges of traditional radiological practices, including subjective interpretation and errors, and focus on developing pattern imaging analytics to enhance diagnostic accuracy and efficiency.</a:t>
            </a:r>
          </a:p>
          <a:p>
            <a:pPr algn="l">
              <a:lnSpc>
                <a:spcPts val="2799"/>
              </a:lnSpc>
              <a:buSzPct val="100000"/>
            </a:pPr>
            <a:endParaRPr lang="en-US" sz="1750" dirty="0">
              <a:solidFill>
                <a:srgbClr val="746558"/>
              </a:solidFill>
              <a:latin typeface="Gelasio" pitchFamily="34" charset="0"/>
              <a:ea typeface="Gelasio" pitchFamily="34" charset="-122"/>
            </a:endParaRPr>
          </a:p>
          <a:p>
            <a:pPr>
              <a:lnSpc>
                <a:spcPts val="2799"/>
              </a:lnSpc>
              <a:buSzPct val="100000"/>
            </a:pPr>
            <a:r>
              <a:rPr lang="en-US" sz="3200" b="1" dirty="0">
                <a:solidFill>
                  <a:srgbClr val="484237"/>
                </a:solidFill>
                <a:latin typeface="Gelasio" pitchFamily="34" charset="0"/>
                <a:ea typeface="Gelasio" pitchFamily="34" charset="-122"/>
                <a:cs typeface="Gelasio" pitchFamily="34" charset="-120"/>
              </a:rPr>
              <a:t>Data Overview: Source and Collection</a:t>
            </a:r>
          </a:p>
          <a:p>
            <a:pPr algn="l">
              <a:lnSpc>
                <a:spcPts val="2799"/>
              </a:lnSpc>
              <a:buSzPct val="100000"/>
            </a:pPr>
            <a:endParaRPr lang="en-US" sz="1750" dirty="0">
              <a:solidFill>
                <a:srgbClr val="746558"/>
              </a:solidFill>
              <a:latin typeface="Gelasio" pitchFamily="34" charset="0"/>
              <a:ea typeface="Gelasio" pitchFamily="34" charset="-122"/>
            </a:endParaRPr>
          </a:p>
        </p:txBody>
      </p:sp>
      <p:sp>
        <p:nvSpPr>
          <p:cNvPr id="6" name="Text 4"/>
          <p:cNvSpPr/>
          <p:nvPr/>
        </p:nvSpPr>
        <p:spPr>
          <a:xfrm>
            <a:off x="938658" y="3117067"/>
            <a:ext cx="8534519" cy="1066205"/>
          </a:xfrm>
          <a:prstGeom prst="rect">
            <a:avLst/>
          </a:prstGeom>
          <a:noFill/>
          <a:ln/>
        </p:spPr>
        <p:txBody>
          <a:bodyPr wrap="square" rtlCol="0" anchor="t"/>
          <a:lstStyle/>
          <a:p>
            <a:pPr algn="l">
              <a:lnSpc>
                <a:spcPts val="2799"/>
              </a:lnSpc>
              <a:buSzPct val="100000"/>
            </a:pPr>
            <a:endParaRPr lang="en-US" sz="1750" dirty="0"/>
          </a:p>
        </p:txBody>
      </p:sp>
      <p:sp>
        <p:nvSpPr>
          <p:cNvPr id="7" name="Text 5"/>
          <p:cNvSpPr/>
          <p:nvPr/>
        </p:nvSpPr>
        <p:spPr>
          <a:xfrm>
            <a:off x="11477506" y="3451384"/>
            <a:ext cx="1122402" cy="355402"/>
          </a:xfrm>
          <a:prstGeom prst="rect">
            <a:avLst/>
          </a:prstGeom>
          <a:noFill/>
          <a:ln/>
        </p:spPr>
        <p:txBody>
          <a:bodyPr wrap="none" rtlCol="0" anchor="t"/>
          <a:lstStyle/>
          <a:p>
            <a:pPr marL="0" indent="0">
              <a:lnSpc>
                <a:spcPts val="2799"/>
              </a:lnSpc>
              <a:buNone/>
            </a:pPr>
            <a:endParaRPr lang="en-US" sz="1750" dirty="0"/>
          </a:p>
        </p:txBody>
      </p:sp>
      <p:pic>
        <p:nvPicPr>
          <p:cNvPr id="9" name="Picture 8">
            <a:extLst>
              <a:ext uri="{FF2B5EF4-FFF2-40B4-BE49-F238E27FC236}">
                <a16:creationId xmlns:a16="http://schemas.microsoft.com/office/drawing/2014/main" id="{7FCB05ED-115E-C393-0986-3F2DBEDCA0D5}"/>
              </a:ext>
            </a:extLst>
          </p:cNvPr>
          <p:cNvPicPr>
            <a:picLocks noChangeAspect="1"/>
          </p:cNvPicPr>
          <p:nvPr/>
        </p:nvPicPr>
        <p:blipFill rotWithShape="1">
          <a:blip r:embed="rId3"/>
          <a:srcRect r="28154"/>
          <a:stretch/>
        </p:blipFill>
        <p:spPr>
          <a:xfrm>
            <a:off x="10072065" y="-25364"/>
            <a:ext cx="4558335" cy="8254964"/>
          </a:xfrm>
          <a:prstGeom prst="rect">
            <a:avLst/>
          </a:prstGeom>
        </p:spPr>
      </p:pic>
      <p:sp>
        <p:nvSpPr>
          <p:cNvPr id="10" name="Shape 3">
            <a:extLst>
              <a:ext uri="{FF2B5EF4-FFF2-40B4-BE49-F238E27FC236}">
                <a16:creationId xmlns:a16="http://schemas.microsoft.com/office/drawing/2014/main" id="{1A059C43-2DBD-F1A9-13FB-E3F399C5E759}"/>
              </a:ext>
            </a:extLst>
          </p:cNvPr>
          <p:cNvSpPr/>
          <p:nvPr/>
        </p:nvSpPr>
        <p:spPr>
          <a:xfrm>
            <a:off x="184135" y="3041996"/>
            <a:ext cx="482917" cy="482918"/>
          </a:xfrm>
          <a:prstGeom prst="roundRect">
            <a:avLst>
              <a:gd name="adj" fmla="val 26669"/>
            </a:avLst>
          </a:prstGeom>
          <a:solidFill>
            <a:srgbClr val="EFE7D6"/>
          </a:solidFill>
          <a:ln/>
        </p:spPr>
        <p:txBody>
          <a:bodyPr/>
          <a:lstStyle/>
          <a:p>
            <a:endParaRPr lang="en-US"/>
          </a:p>
        </p:txBody>
      </p:sp>
      <p:sp>
        <p:nvSpPr>
          <p:cNvPr id="11" name="Text 5">
            <a:extLst>
              <a:ext uri="{FF2B5EF4-FFF2-40B4-BE49-F238E27FC236}">
                <a16:creationId xmlns:a16="http://schemas.microsoft.com/office/drawing/2014/main" id="{5EEE891C-5E5E-AA4B-CFD6-E1C94B23D315}"/>
              </a:ext>
            </a:extLst>
          </p:cNvPr>
          <p:cNvSpPr/>
          <p:nvPr/>
        </p:nvSpPr>
        <p:spPr>
          <a:xfrm>
            <a:off x="810938" y="3086666"/>
            <a:ext cx="2683073" cy="335399"/>
          </a:xfrm>
          <a:prstGeom prst="rect">
            <a:avLst/>
          </a:prstGeom>
          <a:noFill/>
          <a:ln/>
        </p:spPr>
        <p:txBody>
          <a:bodyPr wrap="none" rtlCol="0" anchor="t"/>
          <a:lstStyle/>
          <a:p>
            <a:pPr marL="0" indent="0">
              <a:lnSpc>
                <a:spcPts val="2641"/>
              </a:lnSpc>
              <a:buNone/>
            </a:pPr>
            <a:r>
              <a:rPr lang="en-US" sz="2113" b="1" dirty="0">
                <a:solidFill>
                  <a:srgbClr val="484237"/>
                </a:solidFill>
                <a:latin typeface="Gelasio" pitchFamily="34" charset="0"/>
                <a:ea typeface="Gelasio" pitchFamily="34" charset="-122"/>
                <a:cs typeface="Gelasio" pitchFamily="34" charset="-120"/>
              </a:rPr>
              <a:t>Data Source</a:t>
            </a:r>
            <a:endParaRPr lang="en-US" sz="2113" dirty="0"/>
          </a:p>
        </p:txBody>
      </p:sp>
      <p:sp>
        <p:nvSpPr>
          <p:cNvPr id="12" name="Text 6">
            <a:extLst>
              <a:ext uri="{FF2B5EF4-FFF2-40B4-BE49-F238E27FC236}">
                <a16:creationId xmlns:a16="http://schemas.microsoft.com/office/drawing/2014/main" id="{BE8D7B47-1D57-3D1A-51E7-6FA1C8A53CF8}"/>
              </a:ext>
            </a:extLst>
          </p:cNvPr>
          <p:cNvSpPr/>
          <p:nvPr/>
        </p:nvSpPr>
        <p:spPr>
          <a:xfrm>
            <a:off x="516348" y="3619581"/>
            <a:ext cx="9555717" cy="813795"/>
          </a:xfrm>
          <a:prstGeom prst="rect">
            <a:avLst/>
          </a:prstGeom>
          <a:noFill/>
          <a:ln/>
        </p:spPr>
        <p:txBody>
          <a:bodyPr wrap="square" rtlCol="0" anchor="t"/>
          <a:lstStyle/>
          <a:p>
            <a:pPr marL="285750" indent="-285750">
              <a:lnSpc>
                <a:spcPts val="2704"/>
              </a:lnSpc>
              <a:buFont typeface="Arial" panose="020B0604020202020204" pitchFamily="34" charset="0"/>
              <a:buChar char="•"/>
            </a:pPr>
            <a:r>
              <a:rPr lang="en-US" sz="1750" dirty="0">
                <a:solidFill>
                  <a:srgbClr val="746558"/>
                </a:solidFill>
                <a:latin typeface="Gelasio" pitchFamily="34" charset="0"/>
                <a:ea typeface="Gelasio" pitchFamily="34" charset="-122"/>
              </a:rPr>
              <a:t>Our project utilizes a dataset sourced from the National Institutes of Health (NIH) Clinical Center.</a:t>
            </a:r>
          </a:p>
          <a:p>
            <a:pPr marL="285750" indent="-285750">
              <a:lnSpc>
                <a:spcPts val="2704"/>
              </a:lnSpc>
              <a:buFont typeface="Arial" panose="020B0604020202020204" pitchFamily="34" charset="0"/>
              <a:buChar char="•"/>
            </a:pPr>
            <a:r>
              <a:rPr lang="en-US" sz="1750" dirty="0">
                <a:solidFill>
                  <a:srgbClr val="746558"/>
                </a:solidFill>
                <a:latin typeface="Gelasio" pitchFamily="34" charset="0"/>
                <a:ea typeface="Gelasio" pitchFamily="34" charset="-122"/>
              </a:rPr>
              <a:t>The dataset comprises over 100,000 anonymized chest x-ray images from 30,000+ patients.</a:t>
            </a:r>
          </a:p>
        </p:txBody>
      </p:sp>
      <p:sp>
        <p:nvSpPr>
          <p:cNvPr id="19" name="Text 4">
            <a:extLst>
              <a:ext uri="{FF2B5EF4-FFF2-40B4-BE49-F238E27FC236}">
                <a16:creationId xmlns:a16="http://schemas.microsoft.com/office/drawing/2014/main" id="{A3CDC056-7D64-9BFD-5372-D8436884F0D6}"/>
              </a:ext>
            </a:extLst>
          </p:cNvPr>
          <p:cNvSpPr/>
          <p:nvPr/>
        </p:nvSpPr>
        <p:spPr>
          <a:xfrm>
            <a:off x="370631" y="3053149"/>
            <a:ext cx="151924" cy="402431"/>
          </a:xfrm>
          <a:prstGeom prst="rect">
            <a:avLst/>
          </a:prstGeom>
          <a:noFill/>
          <a:ln/>
        </p:spPr>
        <p:txBody>
          <a:bodyPr wrap="none" rtlCol="0" anchor="t"/>
          <a:lstStyle/>
          <a:p>
            <a:pPr marL="0" indent="0" algn="ctr">
              <a:lnSpc>
                <a:spcPts val="3169"/>
              </a:lnSpc>
              <a:buNone/>
            </a:pPr>
            <a:r>
              <a:rPr lang="en-US" sz="2535" b="1" dirty="0">
                <a:solidFill>
                  <a:srgbClr val="484237"/>
                </a:solidFill>
                <a:latin typeface="Gelasio" pitchFamily="34" charset="0"/>
                <a:ea typeface="Gelasio" pitchFamily="34" charset="-122"/>
                <a:cs typeface="Gelasio" pitchFamily="34" charset="-120"/>
              </a:rPr>
              <a:t>1</a:t>
            </a:r>
            <a:endParaRPr lang="en-US" sz="2535" dirty="0"/>
          </a:p>
        </p:txBody>
      </p:sp>
      <p:sp>
        <p:nvSpPr>
          <p:cNvPr id="20" name="Shape 8">
            <a:extLst>
              <a:ext uri="{FF2B5EF4-FFF2-40B4-BE49-F238E27FC236}">
                <a16:creationId xmlns:a16="http://schemas.microsoft.com/office/drawing/2014/main" id="{FB3DBD80-82FD-0323-57EF-E53168A60FCF}"/>
              </a:ext>
            </a:extLst>
          </p:cNvPr>
          <p:cNvSpPr/>
          <p:nvPr/>
        </p:nvSpPr>
        <p:spPr>
          <a:xfrm>
            <a:off x="215696" y="4640468"/>
            <a:ext cx="466050" cy="482918"/>
          </a:xfrm>
          <a:prstGeom prst="roundRect">
            <a:avLst>
              <a:gd name="adj" fmla="val 26669"/>
            </a:avLst>
          </a:prstGeom>
          <a:solidFill>
            <a:srgbClr val="EFE7D6"/>
          </a:solidFill>
          <a:ln/>
        </p:spPr>
        <p:txBody>
          <a:bodyPr/>
          <a:lstStyle/>
          <a:p>
            <a:endParaRPr lang="en-US"/>
          </a:p>
        </p:txBody>
      </p:sp>
      <p:sp>
        <p:nvSpPr>
          <p:cNvPr id="21" name="Text 9">
            <a:extLst>
              <a:ext uri="{FF2B5EF4-FFF2-40B4-BE49-F238E27FC236}">
                <a16:creationId xmlns:a16="http://schemas.microsoft.com/office/drawing/2014/main" id="{089FE2FA-822C-EFA2-4829-030C1F784427}"/>
              </a:ext>
            </a:extLst>
          </p:cNvPr>
          <p:cNvSpPr/>
          <p:nvPr/>
        </p:nvSpPr>
        <p:spPr>
          <a:xfrm>
            <a:off x="359581" y="4654508"/>
            <a:ext cx="188327" cy="402431"/>
          </a:xfrm>
          <a:prstGeom prst="rect">
            <a:avLst/>
          </a:prstGeom>
          <a:noFill/>
          <a:ln/>
        </p:spPr>
        <p:txBody>
          <a:bodyPr wrap="none" rtlCol="0" anchor="t"/>
          <a:lstStyle/>
          <a:p>
            <a:pPr marL="0" indent="0" algn="ctr">
              <a:lnSpc>
                <a:spcPts val="3169"/>
              </a:lnSpc>
              <a:buNone/>
            </a:pPr>
            <a:r>
              <a:rPr lang="en-US" sz="2535" b="1" dirty="0">
                <a:solidFill>
                  <a:srgbClr val="484237"/>
                </a:solidFill>
                <a:latin typeface="Gelasio" pitchFamily="34" charset="0"/>
                <a:ea typeface="Gelasio" pitchFamily="34" charset="-122"/>
                <a:cs typeface="Gelasio" pitchFamily="34" charset="-120"/>
              </a:rPr>
              <a:t>2</a:t>
            </a:r>
            <a:endParaRPr lang="en-US" sz="2535" dirty="0"/>
          </a:p>
        </p:txBody>
      </p:sp>
      <p:sp>
        <p:nvSpPr>
          <p:cNvPr id="22" name="Text 10">
            <a:extLst>
              <a:ext uri="{FF2B5EF4-FFF2-40B4-BE49-F238E27FC236}">
                <a16:creationId xmlns:a16="http://schemas.microsoft.com/office/drawing/2014/main" id="{272C88EE-C535-FA3D-2EF3-F65745CE04D7}"/>
              </a:ext>
            </a:extLst>
          </p:cNvPr>
          <p:cNvSpPr/>
          <p:nvPr/>
        </p:nvSpPr>
        <p:spPr>
          <a:xfrm>
            <a:off x="810938" y="4645581"/>
            <a:ext cx="2589358" cy="335399"/>
          </a:xfrm>
          <a:prstGeom prst="rect">
            <a:avLst/>
          </a:prstGeom>
          <a:noFill/>
          <a:ln/>
        </p:spPr>
        <p:txBody>
          <a:bodyPr wrap="none" rtlCol="0" anchor="t"/>
          <a:lstStyle/>
          <a:p>
            <a:pPr marL="0" indent="0">
              <a:lnSpc>
                <a:spcPts val="2641"/>
              </a:lnSpc>
              <a:buNone/>
            </a:pPr>
            <a:r>
              <a:rPr lang="en-US" sz="2113" b="1" dirty="0">
                <a:solidFill>
                  <a:srgbClr val="484237"/>
                </a:solidFill>
                <a:latin typeface="Gelasio" pitchFamily="34" charset="0"/>
                <a:ea typeface="Gelasio" pitchFamily="34" charset="-122"/>
                <a:cs typeface="Gelasio" pitchFamily="34" charset="-120"/>
              </a:rPr>
              <a:t>Data Details </a:t>
            </a:r>
            <a:endParaRPr lang="en-US" sz="2113" dirty="0"/>
          </a:p>
        </p:txBody>
      </p:sp>
      <p:sp>
        <p:nvSpPr>
          <p:cNvPr id="23" name="Text 11">
            <a:extLst>
              <a:ext uri="{FF2B5EF4-FFF2-40B4-BE49-F238E27FC236}">
                <a16:creationId xmlns:a16="http://schemas.microsoft.com/office/drawing/2014/main" id="{885F9418-BD83-F163-8504-BC2CF378E357}"/>
              </a:ext>
            </a:extLst>
          </p:cNvPr>
          <p:cNvSpPr/>
          <p:nvPr/>
        </p:nvSpPr>
        <p:spPr>
          <a:xfrm>
            <a:off x="547908" y="5194583"/>
            <a:ext cx="9150896" cy="577059"/>
          </a:xfrm>
          <a:prstGeom prst="rect">
            <a:avLst/>
          </a:prstGeom>
          <a:noFill/>
          <a:ln/>
        </p:spPr>
        <p:txBody>
          <a:bodyPr wrap="square" rtlCol="0" anchor="t"/>
          <a:lstStyle/>
          <a:p>
            <a:pPr marL="0" indent="0">
              <a:lnSpc>
                <a:spcPts val="2704"/>
              </a:lnSpc>
              <a:buNone/>
            </a:pPr>
            <a:r>
              <a:rPr lang="en-US" sz="1750" dirty="0">
                <a:solidFill>
                  <a:srgbClr val="746558"/>
                </a:solidFill>
                <a:latin typeface="Gelasio" pitchFamily="34" charset="0"/>
                <a:ea typeface="Gelasio" pitchFamily="34" charset="-122"/>
              </a:rPr>
              <a:t>Chest x-ray images were obtained from various medical facilities and curated to create a comprehensive dataset for research purposes.</a:t>
            </a:r>
          </a:p>
        </p:txBody>
      </p:sp>
      <p:sp>
        <p:nvSpPr>
          <p:cNvPr id="24" name="Shape 12">
            <a:extLst>
              <a:ext uri="{FF2B5EF4-FFF2-40B4-BE49-F238E27FC236}">
                <a16:creationId xmlns:a16="http://schemas.microsoft.com/office/drawing/2014/main" id="{A337BCCD-CF3B-7018-26BD-F08F50C7D04D}"/>
              </a:ext>
            </a:extLst>
          </p:cNvPr>
          <p:cNvSpPr/>
          <p:nvPr/>
        </p:nvSpPr>
        <p:spPr>
          <a:xfrm>
            <a:off x="215696" y="6314218"/>
            <a:ext cx="482917" cy="482918"/>
          </a:xfrm>
          <a:prstGeom prst="roundRect">
            <a:avLst>
              <a:gd name="adj" fmla="val 26669"/>
            </a:avLst>
          </a:prstGeom>
          <a:solidFill>
            <a:srgbClr val="EFE7D6"/>
          </a:solidFill>
          <a:ln/>
        </p:spPr>
        <p:txBody>
          <a:bodyPr/>
          <a:lstStyle/>
          <a:p>
            <a:endParaRPr lang="en-US"/>
          </a:p>
        </p:txBody>
      </p:sp>
      <p:sp>
        <p:nvSpPr>
          <p:cNvPr id="25" name="Text 13">
            <a:extLst>
              <a:ext uri="{FF2B5EF4-FFF2-40B4-BE49-F238E27FC236}">
                <a16:creationId xmlns:a16="http://schemas.microsoft.com/office/drawing/2014/main" id="{11393066-B263-C97C-46E7-01FC4CF3CD5C}"/>
              </a:ext>
            </a:extLst>
          </p:cNvPr>
          <p:cNvSpPr/>
          <p:nvPr/>
        </p:nvSpPr>
        <p:spPr>
          <a:xfrm>
            <a:off x="360119" y="6314218"/>
            <a:ext cx="194072" cy="402431"/>
          </a:xfrm>
          <a:prstGeom prst="rect">
            <a:avLst/>
          </a:prstGeom>
          <a:noFill/>
          <a:ln/>
        </p:spPr>
        <p:txBody>
          <a:bodyPr wrap="none" rtlCol="0" anchor="t"/>
          <a:lstStyle/>
          <a:p>
            <a:pPr marL="0" indent="0" algn="ctr">
              <a:lnSpc>
                <a:spcPts val="3169"/>
              </a:lnSpc>
              <a:buNone/>
            </a:pPr>
            <a:r>
              <a:rPr lang="en-US" sz="2535" b="1" dirty="0">
                <a:solidFill>
                  <a:srgbClr val="484237"/>
                </a:solidFill>
                <a:latin typeface="Gelasio" pitchFamily="34" charset="0"/>
                <a:ea typeface="Gelasio" pitchFamily="34" charset="-122"/>
                <a:cs typeface="Gelasio" pitchFamily="34" charset="-120"/>
              </a:rPr>
              <a:t>3</a:t>
            </a:r>
            <a:endParaRPr lang="en-US" sz="2535" dirty="0"/>
          </a:p>
        </p:txBody>
      </p:sp>
      <p:sp>
        <p:nvSpPr>
          <p:cNvPr id="26" name="Text 14">
            <a:extLst>
              <a:ext uri="{FF2B5EF4-FFF2-40B4-BE49-F238E27FC236}">
                <a16:creationId xmlns:a16="http://schemas.microsoft.com/office/drawing/2014/main" id="{3DC6C509-EC04-013C-03D2-7004681E490E}"/>
              </a:ext>
            </a:extLst>
          </p:cNvPr>
          <p:cNvSpPr/>
          <p:nvPr/>
        </p:nvSpPr>
        <p:spPr>
          <a:xfrm>
            <a:off x="837333" y="6354462"/>
            <a:ext cx="8665607" cy="1006197"/>
          </a:xfrm>
          <a:prstGeom prst="rect">
            <a:avLst/>
          </a:prstGeom>
          <a:noFill/>
          <a:ln/>
        </p:spPr>
        <p:txBody>
          <a:bodyPr wrap="square" rtlCol="0" anchor="t"/>
          <a:lstStyle/>
          <a:p>
            <a:pPr marL="0" indent="0">
              <a:lnSpc>
                <a:spcPts val="2641"/>
              </a:lnSpc>
              <a:buNone/>
            </a:pPr>
            <a:r>
              <a:rPr lang="en-US" sz="2113" b="1" dirty="0">
                <a:solidFill>
                  <a:srgbClr val="484237"/>
                </a:solidFill>
                <a:latin typeface="Gelasio" pitchFamily="34" charset="0"/>
                <a:ea typeface="Gelasio" pitchFamily="34" charset="-122"/>
                <a:cs typeface="Gelasio" pitchFamily="34" charset="-120"/>
              </a:rPr>
              <a:t>Dataset Link 
</a:t>
            </a:r>
            <a:r>
              <a:rPr lang="en-US" sz="2113" b="1" u="sng" dirty="0">
                <a:solidFill>
                  <a:srgbClr val="7F674D"/>
                </a:solidFill>
                <a:latin typeface="Gelasio" pitchFamily="34" charset="0"/>
                <a:ea typeface="Gelasio" pitchFamily="34" charset="-122"/>
                <a:cs typeface="Gelasio" pitchFamily="34" charset="-120"/>
                <a:hlinkClick r:id="rId4">
                  <a:extLst>
                    <a:ext uri="{A12FA001-AC4F-418D-AE19-62706E023703}">
                      <ahyp:hlinkClr xmlns:ahyp="http://schemas.microsoft.com/office/drawing/2018/hyperlinkcolor" val="tx"/>
                    </a:ext>
                  </a:extLst>
                </a:hlinkClick>
              </a:rPr>
              <a:t>https://nihcc.app.box.com/v/ChestXray-NIHCC/folder/36938765345</a:t>
            </a:r>
            <a:endParaRPr lang="en-US" sz="211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dirty="0"/>
          </a:p>
        </p:txBody>
      </p:sp>
      <p:sp>
        <p:nvSpPr>
          <p:cNvPr id="4" name="Text 2"/>
          <p:cNvSpPr/>
          <p:nvPr/>
        </p:nvSpPr>
        <p:spPr>
          <a:xfrm>
            <a:off x="1733815" y="166091"/>
            <a:ext cx="10554414" cy="1388745"/>
          </a:xfrm>
          <a:prstGeom prst="rect">
            <a:avLst/>
          </a:prstGeom>
          <a:noFill/>
          <a:ln/>
        </p:spPr>
        <p:txBody>
          <a:bodyPr wrap="square" rtlCol="0" anchor="t"/>
          <a:lstStyle/>
          <a:p>
            <a:pPr marL="0" indent="0" algn="ctr">
              <a:lnSpc>
                <a:spcPts val="5468"/>
              </a:lnSpc>
              <a:buNone/>
            </a:pPr>
            <a:endParaRPr lang="en-US" sz="4374" b="1" dirty="0"/>
          </a:p>
        </p:txBody>
      </p:sp>
      <p:sp>
        <p:nvSpPr>
          <p:cNvPr id="5" name="Text 3"/>
          <p:cNvSpPr/>
          <p:nvPr/>
        </p:nvSpPr>
        <p:spPr>
          <a:xfrm>
            <a:off x="574569" y="4508934"/>
            <a:ext cx="2777490" cy="347186"/>
          </a:xfrm>
          <a:prstGeom prst="rect">
            <a:avLst/>
          </a:prstGeom>
          <a:noFill/>
          <a:ln/>
        </p:spPr>
        <p:txBody>
          <a:bodyPr wrap="none" rtlCol="0" anchor="t"/>
          <a:lstStyle/>
          <a:p>
            <a:pPr marL="0" indent="0">
              <a:lnSpc>
                <a:spcPts val="2734"/>
              </a:lnSpc>
              <a:buNone/>
            </a:pPr>
            <a:r>
              <a:rPr lang="en-US" sz="2000" b="1" dirty="0">
                <a:solidFill>
                  <a:srgbClr val="484237"/>
                </a:solidFill>
                <a:latin typeface="Gelasio" pitchFamily="34" charset="0"/>
                <a:ea typeface="Gelasio" pitchFamily="34" charset="-122"/>
              </a:rPr>
              <a:t>Initial Data Examination</a:t>
            </a:r>
            <a:endParaRPr lang="en-US" sz="2000" dirty="0"/>
          </a:p>
        </p:txBody>
      </p:sp>
      <p:sp>
        <p:nvSpPr>
          <p:cNvPr id="6" name="Text 4"/>
          <p:cNvSpPr/>
          <p:nvPr/>
        </p:nvSpPr>
        <p:spPr>
          <a:xfrm>
            <a:off x="574569" y="6087543"/>
            <a:ext cx="3156347" cy="1777008"/>
          </a:xfrm>
          <a:prstGeom prst="rect">
            <a:avLst/>
          </a:prstGeom>
          <a:noFill/>
          <a:ln/>
        </p:spPr>
        <p:txBody>
          <a:bodyPr wrap="square" rtlCol="0" anchor="t"/>
          <a:lstStyle/>
          <a:p>
            <a:pPr marL="0" indent="0">
              <a:lnSpc>
                <a:spcPts val="2799"/>
              </a:lnSpc>
              <a:buNone/>
            </a:pPr>
            <a:endParaRPr lang="en-US" sz="1750" b="1" dirty="0"/>
          </a:p>
        </p:txBody>
      </p:sp>
      <p:sp>
        <p:nvSpPr>
          <p:cNvPr id="7" name="Text 5"/>
          <p:cNvSpPr/>
          <p:nvPr/>
        </p:nvSpPr>
        <p:spPr>
          <a:xfrm>
            <a:off x="4767925" y="4532707"/>
            <a:ext cx="4066002" cy="385485"/>
          </a:xfrm>
          <a:prstGeom prst="rect">
            <a:avLst/>
          </a:prstGeom>
          <a:noFill/>
          <a:ln/>
        </p:spPr>
        <p:txBody>
          <a:bodyPr wrap="square" rtlCol="0" anchor="t"/>
          <a:lstStyle/>
          <a:p>
            <a:pPr marL="0" indent="0">
              <a:lnSpc>
                <a:spcPts val="2734"/>
              </a:lnSpc>
              <a:buNone/>
            </a:pPr>
            <a:r>
              <a:rPr lang="en-US" sz="2000" b="1" dirty="0">
                <a:solidFill>
                  <a:srgbClr val="484237"/>
                </a:solidFill>
                <a:latin typeface="Gelasio" pitchFamily="34" charset="0"/>
                <a:ea typeface="Gelasio" pitchFamily="34" charset="-122"/>
              </a:rPr>
              <a:t>Visualization and Outlier Detection</a:t>
            </a:r>
          </a:p>
        </p:txBody>
      </p:sp>
      <p:sp>
        <p:nvSpPr>
          <p:cNvPr id="8" name="Text 6"/>
          <p:cNvSpPr/>
          <p:nvPr/>
        </p:nvSpPr>
        <p:spPr>
          <a:xfrm>
            <a:off x="5117143" y="6252035"/>
            <a:ext cx="3156347" cy="1777008"/>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9260635" y="4532706"/>
            <a:ext cx="4790110" cy="694373"/>
          </a:xfrm>
          <a:prstGeom prst="rect">
            <a:avLst/>
          </a:prstGeom>
          <a:noFill/>
          <a:ln/>
        </p:spPr>
        <p:txBody>
          <a:bodyPr wrap="square" rtlCol="0" anchor="t"/>
          <a:lstStyle/>
          <a:p>
            <a:pPr>
              <a:lnSpc>
                <a:spcPts val="2734"/>
              </a:lnSpc>
            </a:pPr>
            <a:r>
              <a:rPr lang="en-US" sz="2000" b="1" dirty="0">
                <a:solidFill>
                  <a:srgbClr val="484237"/>
                </a:solidFill>
                <a:latin typeface="Gelasio" pitchFamily="34" charset="0"/>
                <a:ea typeface="Gelasio" pitchFamily="34" charset="-122"/>
              </a:rPr>
              <a:t>Relationship Analysis and Feature Selection</a:t>
            </a:r>
          </a:p>
        </p:txBody>
      </p:sp>
      <p:sp>
        <p:nvSpPr>
          <p:cNvPr id="10" name="Text 8"/>
          <p:cNvSpPr/>
          <p:nvPr/>
        </p:nvSpPr>
        <p:spPr>
          <a:xfrm>
            <a:off x="9352535" y="4918192"/>
            <a:ext cx="4790110" cy="1777008"/>
          </a:xfrm>
          <a:prstGeom prst="rect">
            <a:avLst/>
          </a:prstGeom>
          <a:noFill/>
          <a:ln/>
        </p:spPr>
        <p:txBody>
          <a:bodyPr wrap="square" rtlCol="0" anchor="t"/>
          <a:lstStyle/>
          <a:p>
            <a:pPr>
              <a:lnSpc>
                <a:spcPts val="2799"/>
              </a:lnSpc>
            </a:pPr>
            <a:r>
              <a:rPr lang="en-US" sz="1750" dirty="0">
                <a:solidFill>
                  <a:srgbClr val="746558"/>
                </a:solidFill>
                <a:latin typeface="Gelasio" pitchFamily="34" charset="0"/>
                <a:ea typeface="Gelasio" pitchFamily="34" charset="-122"/>
              </a:rPr>
              <a:t>A correlation heatmap examines numeric column relationships, unnecessary columns are dropped based on relevance, and aggregation identifies key patterns, such as top patients with the highest number of visits, providing insights for subsequent modeling.</a:t>
            </a:r>
          </a:p>
        </p:txBody>
      </p:sp>
      <p:pic>
        <p:nvPicPr>
          <p:cNvPr id="13" name="Picture 12">
            <a:extLst>
              <a:ext uri="{FF2B5EF4-FFF2-40B4-BE49-F238E27FC236}">
                <a16:creationId xmlns:a16="http://schemas.microsoft.com/office/drawing/2014/main" id="{EB057031-2BB4-EFC4-C132-44C63CBB64BA}"/>
              </a:ext>
            </a:extLst>
          </p:cNvPr>
          <p:cNvPicPr>
            <a:picLocks noChangeAspect="1"/>
          </p:cNvPicPr>
          <p:nvPr/>
        </p:nvPicPr>
        <p:blipFill>
          <a:blip r:embed="rId3"/>
          <a:stretch>
            <a:fillRect/>
          </a:stretch>
        </p:blipFill>
        <p:spPr>
          <a:xfrm>
            <a:off x="9538799" y="1089061"/>
            <a:ext cx="4239629" cy="3348518"/>
          </a:xfrm>
          <a:prstGeom prst="rect">
            <a:avLst/>
          </a:prstGeom>
        </p:spPr>
      </p:pic>
      <p:pic>
        <p:nvPicPr>
          <p:cNvPr id="17" name="Picture 16">
            <a:extLst>
              <a:ext uri="{FF2B5EF4-FFF2-40B4-BE49-F238E27FC236}">
                <a16:creationId xmlns:a16="http://schemas.microsoft.com/office/drawing/2014/main" id="{01B326FF-FA48-39F7-041D-781AC4884771}"/>
              </a:ext>
            </a:extLst>
          </p:cNvPr>
          <p:cNvPicPr>
            <a:picLocks noChangeAspect="1"/>
          </p:cNvPicPr>
          <p:nvPr/>
        </p:nvPicPr>
        <p:blipFill rotWithShape="1">
          <a:blip r:embed="rId4"/>
          <a:srcRect l="11925"/>
          <a:stretch/>
        </p:blipFill>
        <p:spPr>
          <a:xfrm>
            <a:off x="574569" y="1120070"/>
            <a:ext cx="3488485" cy="3326793"/>
          </a:xfrm>
          <a:prstGeom prst="rect">
            <a:avLst/>
          </a:prstGeom>
        </p:spPr>
      </p:pic>
      <p:pic>
        <p:nvPicPr>
          <p:cNvPr id="19" name="Picture 18">
            <a:extLst>
              <a:ext uri="{FF2B5EF4-FFF2-40B4-BE49-F238E27FC236}">
                <a16:creationId xmlns:a16="http://schemas.microsoft.com/office/drawing/2014/main" id="{CC67CFAB-E3A3-2E87-0235-B7CA979FE7D2}"/>
              </a:ext>
            </a:extLst>
          </p:cNvPr>
          <p:cNvPicPr>
            <a:picLocks noChangeAspect="1"/>
          </p:cNvPicPr>
          <p:nvPr/>
        </p:nvPicPr>
        <p:blipFill>
          <a:blip r:embed="rId5"/>
          <a:stretch>
            <a:fillRect/>
          </a:stretch>
        </p:blipFill>
        <p:spPr>
          <a:xfrm>
            <a:off x="4767925" y="1120070"/>
            <a:ext cx="4066002" cy="3348518"/>
          </a:xfrm>
          <a:prstGeom prst="rect">
            <a:avLst/>
          </a:prstGeom>
        </p:spPr>
      </p:pic>
      <p:sp>
        <p:nvSpPr>
          <p:cNvPr id="20" name="TextBox 19">
            <a:extLst>
              <a:ext uri="{FF2B5EF4-FFF2-40B4-BE49-F238E27FC236}">
                <a16:creationId xmlns:a16="http://schemas.microsoft.com/office/drawing/2014/main" id="{7CFBD3E5-C22B-40D0-B089-B6B5AE0A6420}"/>
              </a:ext>
            </a:extLst>
          </p:cNvPr>
          <p:cNvSpPr txBox="1"/>
          <p:nvPr/>
        </p:nvSpPr>
        <p:spPr>
          <a:xfrm>
            <a:off x="561776" y="4918192"/>
            <a:ext cx="3501277" cy="2217915"/>
          </a:xfrm>
          <a:prstGeom prst="rect">
            <a:avLst/>
          </a:prstGeom>
          <a:noFill/>
        </p:spPr>
        <p:txBody>
          <a:bodyPr wrap="square" rtlCol="0">
            <a:spAutoFit/>
          </a:bodyPr>
          <a:lstStyle/>
          <a:p>
            <a:pPr>
              <a:lnSpc>
                <a:spcPts val="2799"/>
              </a:lnSpc>
            </a:pPr>
            <a:r>
              <a:rPr lang="en-US" sz="1800" dirty="0">
                <a:solidFill>
                  <a:srgbClr val="746558"/>
                </a:solidFill>
                <a:latin typeface="Gelasio" pitchFamily="34" charset="0"/>
                <a:ea typeface="Gelasio" pitchFamily="34" charset="-122"/>
              </a:rPr>
              <a:t>The dataset undergoes initial examination to assess basic characteristics, including checking for missing values, data types, and summary statistics to ensure data integrity and completeness.</a:t>
            </a:r>
          </a:p>
        </p:txBody>
      </p:sp>
      <p:sp>
        <p:nvSpPr>
          <p:cNvPr id="21" name="TextBox 20">
            <a:extLst>
              <a:ext uri="{FF2B5EF4-FFF2-40B4-BE49-F238E27FC236}">
                <a16:creationId xmlns:a16="http://schemas.microsoft.com/office/drawing/2014/main" id="{91A64797-349E-9A74-B59D-63F86A32A89F}"/>
              </a:ext>
            </a:extLst>
          </p:cNvPr>
          <p:cNvSpPr txBox="1"/>
          <p:nvPr/>
        </p:nvSpPr>
        <p:spPr>
          <a:xfrm>
            <a:off x="4798778" y="4953384"/>
            <a:ext cx="4066002" cy="1858842"/>
          </a:xfrm>
          <a:prstGeom prst="rect">
            <a:avLst/>
          </a:prstGeom>
          <a:noFill/>
        </p:spPr>
        <p:txBody>
          <a:bodyPr wrap="square" rtlCol="0">
            <a:spAutoFit/>
          </a:bodyPr>
          <a:lstStyle/>
          <a:p>
            <a:pPr>
              <a:lnSpc>
                <a:spcPts val="2799"/>
              </a:lnSpc>
            </a:pPr>
            <a:r>
              <a:rPr lang="en-US" sz="1800" dirty="0">
                <a:solidFill>
                  <a:srgbClr val="746558"/>
                </a:solidFill>
                <a:latin typeface="Gelasio" pitchFamily="34" charset="0"/>
                <a:ea typeface="Gelasio" pitchFamily="34" charset="-122"/>
              </a:rPr>
              <a:t>Histograms and boxplots are employed to visualize numeric column distributions, with outliers detected using the Interquartile Range (IQR) method, enhancing data quality and robustness.</a:t>
            </a:r>
          </a:p>
        </p:txBody>
      </p:sp>
      <p:sp>
        <p:nvSpPr>
          <p:cNvPr id="24" name="TextBox 23">
            <a:extLst>
              <a:ext uri="{FF2B5EF4-FFF2-40B4-BE49-F238E27FC236}">
                <a16:creationId xmlns:a16="http://schemas.microsoft.com/office/drawing/2014/main" id="{793F6B19-7533-A753-B8E8-6ECDF923DB66}"/>
              </a:ext>
            </a:extLst>
          </p:cNvPr>
          <p:cNvSpPr txBox="1"/>
          <p:nvPr/>
        </p:nvSpPr>
        <p:spPr>
          <a:xfrm>
            <a:off x="2845942" y="292122"/>
            <a:ext cx="9442287" cy="630942"/>
          </a:xfrm>
          <a:prstGeom prst="rect">
            <a:avLst/>
          </a:prstGeom>
          <a:noFill/>
        </p:spPr>
        <p:txBody>
          <a:bodyPr wrap="square" rtlCol="0">
            <a:spAutoFit/>
          </a:bodyPr>
          <a:lstStyle/>
          <a:p>
            <a:r>
              <a:rPr lang="en-US" sz="3500" b="1" dirty="0">
                <a:solidFill>
                  <a:srgbClr val="484237"/>
                </a:solidFill>
                <a:latin typeface="Gelasio" pitchFamily="34" charset="0"/>
                <a:ea typeface="Gelasio" pitchFamily="34" charset="-122"/>
              </a:rPr>
              <a:t>Exploratory Data Analysis (EDA) Insights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18451" y="0"/>
            <a:ext cx="14630400" cy="8229600"/>
          </a:xfrm>
          <a:prstGeom prst="rect">
            <a:avLst/>
          </a:prstGeom>
          <a:solidFill>
            <a:srgbClr val="F9F6F0"/>
          </a:solidFill>
          <a:ln/>
        </p:spPr>
        <p:txBody>
          <a:bodyPr/>
          <a:lstStyle/>
          <a:p>
            <a:endParaRPr lang="en-US" dirty="0"/>
          </a:p>
        </p:txBody>
      </p:sp>
      <p:sp>
        <p:nvSpPr>
          <p:cNvPr id="5" name="Text 2"/>
          <p:cNvSpPr/>
          <p:nvPr/>
        </p:nvSpPr>
        <p:spPr>
          <a:xfrm>
            <a:off x="2369956" y="497562"/>
            <a:ext cx="9320213" cy="1377077"/>
          </a:xfrm>
          <a:prstGeom prst="rect">
            <a:avLst/>
          </a:prstGeom>
          <a:noFill/>
          <a:ln/>
        </p:spPr>
        <p:txBody>
          <a:bodyPr wrap="square" rtlCol="0" anchor="t"/>
          <a:lstStyle/>
          <a:p>
            <a:pPr algn="ctr">
              <a:lnSpc>
                <a:spcPts val="5468"/>
              </a:lnSpc>
            </a:pPr>
            <a:r>
              <a:rPr lang="en-US" sz="4374" b="1" dirty="0">
                <a:solidFill>
                  <a:srgbClr val="484237"/>
                </a:solidFill>
                <a:latin typeface="Gelasio" pitchFamily="34" charset="0"/>
                <a:ea typeface="Gelasio" pitchFamily="34" charset="-122"/>
              </a:rPr>
              <a:t>Data Observation</a:t>
            </a:r>
          </a:p>
        </p:txBody>
      </p:sp>
      <p:sp>
        <p:nvSpPr>
          <p:cNvPr id="9" name="Text 6"/>
          <p:cNvSpPr/>
          <p:nvPr/>
        </p:nvSpPr>
        <p:spPr>
          <a:xfrm>
            <a:off x="1078825" y="1445315"/>
            <a:ext cx="155853" cy="413147"/>
          </a:xfrm>
          <a:prstGeom prst="rect">
            <a:avLst/>
          </a:prstGeom>
          <a:noFill/>
          <a:ln/>
        </p:spPr>
        <p:txBody>
          <a:bodyPr wrap="none" rtlCol="0" anchor="t"/>
          <a:lstStyle/>
          <a:p>
            <a:pPr marL="0" indent="0" algn="ctr">
              <a:lnSpc>
                <a:spcPts val="3253"/>
              </a:lnSpc>
              <a:buNone/>
            </a:pPr>
            <a:endParaRPr lang="en-US" sz="2603" dirty="0"/>
          </a:p>
        </p:txBody>
      </p:sp>
      <p:sp>
        <p:nvSpPr>
          <p:cNvPr id="10" name="Text 7"/>
          <p:cNvSpPr/>
          <p:nvPr/>
        </p:nvSpPr>
        <p:spPr>
          <a:xfrm>
            <a:off x="468160" y="1655132"/>
            <a:ext cx="3407673" cy="344329"/>
          </a:xfrm>
          <a:prstGeom prst="rect">
            <a:avLst/>
          </a:prstGeom>
          <a:noFill/>
          <a:ln/>
        </p:spPr>
        <p:txBody>
          <a:bodyPr wrap="none" rtlCol="0" anchor="t"/>
          <a:lstStyle/>
          <a:p>
            <a:pPr marL="0" indent="0" algn="l">
              <a:lnSpc>
                <a:spcPts val="2711"/>
              </a:lnSpc>
              <a:buNone/>
            </a:pPr>
            <a:r>
              <a:rPr lang="en-US" sz="2000" b="1" dirty="0">
                <a:solidFill>
                  <a:srgbClr val="484237"/>
                </a:solidFill>
                <a:latin typeface="Gelasio" pitchFamily="34" charset="0"/>
                <a:ea typeface="Gelasio" pitchFamily="34" charset="-122"/>
              </a:rPr>
              <a:t>Presence of "No Finding" Label</a:t>
            </a:r>
          </a:p>
        </p:txBody>
      </p:sp>
      <p:sp>
        <p:nvSpPr>
          <p:cNvPr id="11" name="Text 8"/>
          <p:cNvSpPr/>
          <p:nvPr/>
        </p:nvSpPr>
        <p:spPr>
          <a:xfrm>
            <a:off x="2368748" y="3011924"/>
            <a:ext cx="7777758" cy="705088"/>
          </a:xfrm>
          <a:prstGeom prst="rect">
            <a:avLst/>
          </a:prstGeom>
          <a:noFill/>
          <a:ln/>
        </p:spPr>
        <p:txBody>
          <a:bodyPr wrap="square" rtlCol="0" anchor="t"/>
          <a:lstStyle/>
          <a:p>
            <a:pPr marL="0" indent="0" algn="l">
              <a:lnSpc>
                <a:spcPts val="2776"/>
              </a:lnSpc>
              <a:buNone/>
            </a:pPr>
            <a:endParaRPr lang="en-US" sz="1735" dirty="0"/>
          </a:p>
        </p:txBody>
      </p:sp>
      <p:sp>
        <p:nvSpPr>
          <p:cNvPr id="14" name="Text 11"/>
          <p:cNvSpPr/>
          <p:nvPr/>
        </p:nvSpPr>
        <p:spPr>
          <a:xfrm>
            <a:off x="1056680" y="3403104"/>
            <a:ext cx="200263" cy="413147"/>
          </a:xfrm>
          <a:prstGeom prst="rect">
            <a:avLst/>
          </a:prstGeom>
          <a:noFill/>
          <a:ln/>
        </p:spPr>
        <p:txBody>
          <a:bodyPr wrap="none" rtlCol="0" anchor="t"/>
          <a:lstStyle/>
          <a:p>
            <a:pPr marL="0" indent="0" algn="ctr">
              <a:lnSpc>
                <a:spcPts val="3253"/>
              </a:lnSpc>
              <a:buNone/>
            </a:pPr>
            <a:endParaRPr lang="en-US" sz="2603" dirty="0"/>
          </a:p>
        </p:txBody>
      </p:sp>
      <p:sp>
        <p:nvSpPr>
          <p:cNvPr id="15" name="Text 12"/>
          <p:cNvSpPr/>
          <p:nvPr/>
        </p:nvSpPr>
        <p:spPr>
          <a:xfrm>
            <a:off x="5407554" y="1587462"/>
            <a:ext cx="3407673" cy="344329"/>
          </a:xfrm>
          <a:prstGeom prst="rect">
            <a:avLst/>
          </a:prstGeom>
          <a:noFill/>
          <a:ln/>
        </p:spPr>
        <p:txBody>
          <a:bodyPr wrap="none" rtlCol="0" anchor="t"/>
          <a:lstStyle/>
          <a:p>
            <a:pPr marL="0" indent="0" algn="l">
              <a:lnSpc>
                <a:spcPts val="2711"/>
              </a:lnSpc>
              <a:buNone/>
            </a:pPr>
            <a:r>
              <a:rPr lang="en-US" sz="2000" b="1" dirty="0">
                <a:solidFill>
                  <a:srgbClr val="484237"/>
                </a:solidFill>
                <a:latin typeface="Gelasio" pitchFamily="34" charset="0"/>
                <a:ea typeface="Gelasio" pitchFamily="34" charset="-122"/>
              </a:rPr>
              <a:t>Absence of Null Data</a:t>
            </a:r>
          </a:p>
        </p:txBody>
      </p:sp>
      <p:sp>
        <p:nvSpPr>
          <p:cNvPr id="16"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endParaRPr lang="en-US" sz="1735" dirty="0"/>
          </a:p>
        </p:txBody>
      </p:sp>
      <p:sp>
        <p:nvSpPr>
          <p:cNvPr id="19" name="Text 16"/>
          <p:cNvSpPr/>
          <p:nvPr/>
        </p:nvSpPr>
        <p:spPr>
          <a:xfrm>
            <a:off x="1057156" y="6213396"/>
            <a:ext cx="199192" cy="413147"/>
          </a:xfrm>
          <a:prstGeom prst="rect">
            <a:avLst/>
          </a:prstGeom>
          <a:noFill/>
          <a:ln/>
        </p:spPr>
        <p:txBody>
          <a:bodyPr wrap="none" rtlCol="0" anchor="t"/>
          <a:lstStyle/>
          <a:p>
            <a:pPr marL="0" indent="0" algn="ctr">
              <a:lnSpc>
                <a:spcPts val="3253"/>
              </a:lnSpc>
              <a:buNone/>
            </a:pPr>
            <a:endParaRPr lang="en-US" sz="2603" dirty="0"/>
          </a:p>
        </p:txBody>
      </p:sp>
      <p:sp>
        <p:nvSpPr>
          <p:cNvPr id="20" name="Text 17"/>
          <p:cNvSpPr/>
          <p:nvPr/>
        </p:nvSpPr>
        <p:spPr>
          <a:xfrm>
            <a:off x="10142267" y="1549304"/>
            <a:ext cx="3407673" cy="344329"/>
          </a:xfrm>
          <a:prstGeom prst="rect">
            <a:avLst/>
          </a:prstGeom>
          <a:noFill/>
          <a:ln/>
        </p:spPr>
        <p:txBody>
          <a:bodyPr wrap="none" rtlCol="0" anchor="t"/>
          <a:lstStyle/>
          <a:p>
            <a:pPr marL="0" indent="0" algn="l">
              <a:lnSpc>
                <a:spcPts val="2711"/>
              </a:lnSpc>
              <a:buNone/>
            </a:pPr>
            <a:r>
              <a:rPr lang="en-US" sz="2169" b="1" dirty="0">
                <a:solidFill>
                  <a:srgbClr val="484237"/>
                </a:solidFill>
                <a:latin typeface="Gelasio" pitchFamily="34" charset="0"/>
                <a:ea typeface="Gelasio" pitchFamily="34" charset="-122"/>
              </a:rPr>
              <a:t>Negligible Outliers Detected</a:t>
            </a:r>
          </a:p>
        </p:txBody>
      </p:sp>
      <p:sp>
        <p:nvSpPr>
          <p:cNvPr id="21"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endParaRPr lang="en-US" sz="1735" dirty="0"/>
          </a:p>
        </p:txBody>
      </p:sp>
      <p:sp>
        <p:nvSpPr>
          <p:cNvPr id="24" name="TextBox 23">
            <a:extLst>
              <a:ext uri="{FF2B5EF4-FFF2-40B4-BE49-F238E27FC236}">
                <a16:creationId xmlns:a16="http://schemas.microsoft.com/office/drawing/2014/main" id="{E77D5BD9-AD3E-0CF7-7AF0-176A625385E7}"/>
              </a:ext>
            </a:extLst>
          </p:cNvPr>
          <p:cNvSpPr txBox="1"/>
          <p:nvPr/>
        </p:nvSpPr>
        <p:spPr>
          <a:xfrm>
            <a:off x="468160" y="2055782"/>
            <a:ext cx="4251085" cy="1077218"/>
          </a:xfrm>
          <a:prstGeom prst="rect">
            <a:avLst/>
          </a:prstGeom>
          <a:noFill/>
        </p:spPr>
        <p:txBody>
          <a:bodyPr wrap="square" rtlCol="0">
            <a:spAutoFit/>
          </a:bodyPr>
          <a:lstStyle/>
          <a:p>
            <a:r>
              <a:rPr lang="en-US" sz="1600" dirty="0">
                <a:solidFill>
                  <a:srgbClr val="746558"/>
                </a:solidFill>
                <a:latin typeface="Gelasio" pitchFamily="34" charset="0"/>
                <a:ea typeface="Gelasio" pitchFamily="34" charset="-122"/>
              </a:rPr>
              <a:t>The dataset includes x-rays labeled as "No Finding," indicating instances where no detectable diseases are present, serving as examples of normal or healthy conditions.</a:t>
            </a:r>
          </a:p>
        </p:txBody>
      </p:sp>
      <p:sp>
        <p:nvSpPr>
          <p:cNvPr id="25" name="TextBox 24">
            <a:extLst>
              <a:ext uri="{FF2B5EF4-FFF2-40B4-BE49-F238E27FC236}">
                <a16:creationId xmlns:a16="http://schemas.microsoft.com/office/drawing/2014/main" id="{FA047048-830F-F92B-B17F-86032990A7C0}"/>
              </a:ext>
            </a:extLst>
          </p:cNvPr>
          <p:cNvSpPr txBox="1"/>
          <p:nvPr/>
        </p:nvSpPr>
        <p:spPr>
          <a:xfrm>
            <a:off x="5407554" y="1988943"/>
            <a:ext cx="3578743" cy="1077218"/>
          </a:xfrm>
          <a:prstGeom prst="rect">
            <a:avLst/>
          </a:prstGeom>
          <a:noFill/>
        </p:spPr>
        <p:txBody>
          <a:bodyPr wrap="square" rtlCol="0">
            <a:spAutoFit/>
          </a:bodyPr>
          <a:lstStyle/>
          <a:p>
            <a:r>
              <a:rPr lang="en-US" sz="1600" dirty="0">
                <a:solidFill>
                  <a:srgbClr val="746558"/>
                </a:solidFill>
                <a:latin typeface="Gelasio" pitchFamily="34" charset="0"/>
                <a:ea typeface="Gelasio" pitchFamily="34" charset="-122"/>
              </a:rPr>
              <a:t>Remarkably, there are no instances of null or missing data within the dataset, ensuring its completeness and reliability for subsequent analysis.</a:t>
            </a:r>
          </a:p>
        </p:txBody>
      </p:sp>
      <p:sp>
        <p:nvSpPr>
          <p:cNvPr id="26" name="TextBox 25">
            <a:extLst>
              <a:ext uri="{FF2B5EF4-FFF2-40B4-BE49-F238E27FC236}">
                <a16:creationId xmlns:a16="http://schemas.microsoft.com/office/drawing/2014/main" id="{CC4029A4-E6FF-F3E4-E6D0-6075BBE32570}"/>
              </a:ext>
            </a:extLst>
          </p:cNvPr>
          <p:cNvSpPr txBox="1"/>
          <p:nvPr/>
        </p:nvSpPr>
        <p:spPr>
          <a:xfrm>
            <a:off x="10146506" y="1964249"/>
            <a:ext cx="3922492" cy="1323439"/>
          </a:xfrm>
          <a:prstGeom prst="rect">
            <a:avLst/>
          </a:prstGeom>
          <a:noFill/>
        </p:spPr>
        <p:txBody>
          <a:bodyPr wrap="square" rtlCol="0">
            <a:spAutoFit/>
          </a:bodyPr>
          <a:lstStyle/>
          <a:p>
            <a:pPr algn="l"/>
            <a:r>
              <a:rPr lang="en-US" sz="1600" dirty="0">
                <a:solidFill>
                  <a:srgbClr val="746558"/>
                </a:solidFill>
                <a:latin typeface="Gelasio" pitchFamily="34" charset="0"/>
                <a:ea typeface="Gelasio" pitchFamily="34" charset="-122"/>
              </a:rPr>
              <a:t>Notably, very few outliers were identified during the exploration, indicating the consistency and quality of recorded measurements and attributes.</a:t>
            </a:r>
          </a:p>
        </p:txBody>
      </p:sp>
      <p:pic>
        <p:nvPicPr>
          <p:cNvPr id="28" name="Picture 27">
            <a:extLst>
              <a:ext uri="{FF2B5EF4-FFF2-40B4-BE49-F238E27FC236}">
                <a16:creationId xmlns:a16="http://schemas.microsoft.com/office/drawing/2014/main" id="{D8F443D7-8A70-0F21-AD16-07E4A9DE1F38}"/>
              </a:ext>
            </a:extLst>
          </p:cNvPr>
          <p:cNvPicPr>
            <a:picLocks noChangeAspect="1"/>
          </p:cNvPicPr>
          <p:nvPr/>
        </p:nvPicPr>
        <p:blipFill rotWithShape="1">
          <a:blip r:embed="rId3"/>
          <a:srcRect l="4238"/>
          <a:stretch/>
        </p:blipFill>
        <p:spPr>
          <a:xfrm>
            <a:off x="338192" y="3800530"/>
            <a:ext cx="4511020" cy="2751280"/>
          </a:xfrm>
          <a:prstGeom prst="rect">
            <a:avLst/>
          </a:prstGeom>
        </p:spPr>
      </p:pic>
      <p:pic>
        <p:nvPicPr>
          <p:cNvPr id="30" name="Picture 29">
            <a:extLst>
              <a:ext uri="{FF2B5EF4-FFF2-40B4-BE49-F238E27FC236}">
                <a16:creationId xmlns:a16="http://schemas.microsoft.com/office/drawing/2014/main" id="{7B41F0A3-1ED0-1BBB-F05A-711717590B37}"/>
              </a:ext>
            </a:extLst>
          </p:cNvPr>
          <p:cNvPicPr>
            <a:picLocks noChangeAspect="1"/>
          </p:cNvPicPr>
          <p:nvPr/>
        </p:nvPicPr>
        <p:blipFill rotWithShape="1">
          <a:blip r:embed="rId4"/>
          <a:srcRect l="11893"/>
          <a:stretch/>
        </p:blipFill>
        <p:spPr>
          <a:xfrm>
            <a:off x="5335503" y="3754255"/>
            <a:ext cx="3922492" cy="2843830"/>
          </a:xfrm>
          <a:prstGeom prst="rect">
            <a:avLst/>
          </a:prstGeom>
        </p:spPr>
      </p:pic>
      <p:pic>
        <p:nvPicPr>
          <p:cNvPr id="32" name="Picture 31">
            <a:extLst>
              <a:ext uri="{FF2B5EF4-FFF2-40B4-BE49-F238E27FC236}">
                <a16:creationId xmlns:a16="http://schemas.microsoft.com/office/drawing/2014/main" id="{EDE99CEC-ECDF-78BB-798D-8F700E744891}"/>
              </a:ext>
            </a:extLst>
          </p:cNvPr>
          <p:cNvPicPr>
            <a:picLocks noChangeAspect="1"/>
          </p:cNvPicPr>
          <p:nvPr/>
        </p:nvPicPr>
        <p:blipFill>
          <a:blip r:embed="rId5"/>
          <a:stretch>
            <a:fillRect/>
          </a:stretch>
        </p:blipFill>
        <p:spPr>
          <a:xfrm>
            <a:off x="10280907" y="3703950"/>
            <a:ext cx="3922492" cy="28810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txBody>
          <a:bodyPr/>
          <a:lstStyle/>
          <a:p>
            <a:endParaRPr lang="en-US"/>
          </a:p>
        </p:txBody>
      </p:sp>
      <p:sp>
        <p:nvSpPr>
          <p:cNvPr id="6" name="Text 3"/>
          <p:cNvSpPr/>
          <p:nvPr/>
        </p:nvSpPr>
        <p:spPr>
          <a:xfrm>
            <a:off x="2037993" y="934760"/>
            <a:ext cx="8510707"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Model Training and Evaluation</a:t>
            </a:r>
            <a:endParaRPr lang="en-US" sz="4374" dirty="0"/>
          </a:p>
        </p:txBody>
      </p:sp>
      <p:pic>
        <p:nvPicPr>
          <p:cNvPr id="7"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8" name="Text 4"/>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Dataset preprocessing</a:t>
            </a:r>
            <a:endParaRPr lang="en-US" sz="2187" dirty="0"/>
          </a:p>
        </p:txBody>
      </p:sp>
      <p:sp>
        <p:nvSpPr>
          <p:cNvPr id="9" name="Text 5"/>
          <p:cNvSpPr/>
          <p:nvPr/>
        </p:nvSpPr>
        <p:spPr>
          <a:xfrm>
            <a:off x="3482221" y="2531745"/>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rPr>
              <a:t>The labels were transformed to singular categories, reducing the original 709 categories to 15, following the lead of Stanford data scientists who adopted a similar label reduction approach.</a:t>
            </a:r>
          </a:p>
        </p:txBody>
      </p:sp>
      <p:pic>
        <p:nvPicPr>
          <p:cNvPr id="10"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11" name="Text 6"/>
          <p:cNvSpPr/>
          <p:nvPr/>
        </p:nvSpPr>
        <p:spPr>
          <a:xfrm>
            <a:off x="3515856" y="3744169"/>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Model Specification</a:t>
            </a:r>
            <a:endParaRPr lang="en-US" sz="2187" dirty="0"/>
          </a:p>
        </p:txBody>
      </p:sp>
      <p:sp>
        <p:nvSpPr>
          <p:cNvPr id="12" name="Text 7"/>
          <p:cNvSpPr/>
          <p:nvPr/>
        </p:nvSpPr>
        <p:spPr>
          <a:xfrm>
            <a:off x="3482221" y="4117896"/>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rPr>
              <a:t>Crafting CNN models featuring tanh, sigmoid, and ReLU activation functions alongside Convolution blocks of 3, 4, and 5, which double with each layer addition, while fine-tuning hyperparameters and architectural choices to maximize predictive accuracy and generalization.</a:t>
            </a:r>
          </a:p>
        </p:txBody>
      </p:sp>
      <p:pic>
        <p:nvPicPr>
          <p:cNvPr id="13"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4" name="Text 8"/>
          <p:cNvSpPr/>
          <p:nvPr/>
        </p:nvSpPr>
        <p:spPr>
          <a:xfrm>
            <a:off x="3482221" y="5739527"/>
            <a:ext cx="2891195"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Performance Metrics</a:t>
            </a:r>
            <a:endParaRPr lang="en-US" sz="2187" dirty="0"/>
          </a:p>
        </p:txBody>
      </p:sp>
      <p:sp>
        <p:nvSpPr>
          <p:cNvPr id="15" name="Text 9"/>
          <p:cNvSpPr/>
          <p:nvPr/>
        </p:nvSpPr>
        <p:spPr>
          <a:xfrm>
            <a:off x="3482221" y="5781198"/>
            <a:ext cx="9110186" cy="710803"/>
          </a:xfrm>
          <a:prstGeom prst="rect">
            <a:avLst/>
          </a:prstGeom>
          <a:noFill/>
          <a:ln/>
        </p:spPr>
        <p:txBody>
          <a:bodyPr wrap="square" rtlCol="0" anchor="t"/>
          <a:lstStyle/>
          <a:p>
            <a:pPr marL="0" indent="0" algn="l">
              <a:lnSpc>
                <a:spcPts val="2799"/>
              </a:lnSpc>
              <a:buNone/>
            </a:pPr>
            <a:endParaRPr lang="en-US" sz="1750" dirty="0"/>
          </a:p>
          <a:p>
            <a:pPr marL="0" indent="0" algn="l">
              <a:lnSpc>
                <a:spcPts val="2799"/>
              </a:lnSpc>
              <a:buNone/>
            </a:pPr>
            <a:r>
              <a:rPr lang="en-US" sz="1750" dirty="0">
                <a:solidFill>
                  <a:srgbClr val="746558"/>
                </a:solidFill>
                <a:latin typeface="Gelasio" pitchFamily="34" charset="0"/>
                <a:ea typeface="Gelasio" pitchFamily="34" charset="-122"/>
              </a:rPr>
              <a:t>Evaluating the model's sensitivity, specificity, overall diagnostic performance, and accuracy to comprehensively assess its effectiveness in medical image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0"/>
            <a:ext cx="14630400" cy="8229600"/>
          </a:xfrm>
          <a:prstGeom prst="rect">
            <a:avLst/>
          </a:prstGeom>
          <a:solidFill>
            <a:srgbClr val="F9F6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28001" y="-17724"/>
            <a:ext cx="14630400" cy="8229600"/>
          </a:xfrm>
          <a:prstGeom prst="rect">
            <a:avLst/>
          </a:prstGeom>
          <a:solidFill>
            <a:srgbClr val="F9F6F0">
              <a:alpha val="85000"/>
            </a:srgbClr>
          </a:solidFill>
          <a:ln/>
        </p:spPr>
        <p:txBody>
          <a:bodyPr/>
          <a:lstStyle/>
          <a:p>
            <a:endParaRPr lang="en-US" dirty="0"/>
          </a:p>
        </p:txBody>
      </p:sp>
      <p:sp>
        <p:nvSpPr>
          <p:cNvPr id="6" name="Text 3"/>
          <p:cNvSpPr/>
          <p:nvPr/>
        </p:nvSpPr>
        <p:spPr>
          <a:xfrm>
            <a:off x="4278462" y="-90340"/>
            <a:ext cx="6910626"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Key Findings and Results</a:t>
            </a:r>
            <a:endParaRPr lang="en-US" sz="4374" dirty="0"/>
          </a:p>
        </p:txBody>
      </p:sp>
      <p:sp>
        <p:nvSpPr>
          <p:cNvPr id="7" name="Shape 4"/>
          <p:cNvSpPr/>
          <p:nvPr/>
        </p:nvSpPr>
        <p:spPr>
          <a:xfrm>
            <a:off x="411531" y="831654"/>
            <a:ext cx="3208705" cy="3750250"/>
          </a:xfrm>
          <a:prstGeom prst="roundRect">
            <a:avLst>
              <a:gd name="adj" fmla="val 3956"/>
            </a:avLst>
          </a:prstGeom>
          <a:solidFill>
            <a:srgbClr val="EFE7D6"/>
          </a:solidFill>
          <a:ln/>
        </p:spPr>
        <p:txBody>
          <a:bodyPr/>
          <a:lstStyle/>
          <a:p>
            <a:endParaRPr lang="en-US" dirty="0"/>
          </a:p>
          <a:p>
            <a:endParaRPr lang="en-US" dirty="0"/>
          </a:p>
          <a:p>
            <a:pPr marL="285750" indent="-285750">
              <a:buFont typeface="Arial" panose="020B0604020202020204" pitchFamily="34" charset="0"/>
              <a:buChar char="•"/>
            </a:pPr>
            <a:r>
              <a:rPr lang="en-US" dirty="0"/>
              <a:t>The Convolutional Neural Network (CNN) model utilized in our project operates with two image sizes: 128x128 and 256x256.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 5"/>
          <p:cNvSpPr/>
          <p:nvPr/>
        </p:nvSpPr>
        <p:spPr>
          <a:xfrm>
            <a:off x="1168252" y="891074"/>
            <a:ext cx="1695261" cy="524113"/>
          </a:xfrm>
          <a:prstGeom prst="rect">
            <a:avLst/>
          </a:prstGeom>
          <a:noFill/>
          <a:ln/>
        </p:spPr>
        <p:txBody>
          <a:bodyPr wrap="square" rtlCol="0" anchor="t"/>
          <a:lstStyle/>
          <a:p>
            <a:pPr marL="0" indent="0" algn="ctr">
              <a:lnSpc>
                <a:spcPts val="2734"/>
              </a:lnSpc>
              <a:buNone/>
            </a:pPr>
            <a:r>
              <a:rPr lang="en-US" sz="2187" b="1" dirty="0">
                <a:solidFill>
                  <a:srgbClr val="484237"/>
                </a:solidFill>
                <a:latin typeface="Gelasio" pitchFamily="34" charset="0"/>
                <a:ea typeface="Gelasio" pitchFamily="34" charset="-122"/>
                <a:cs typeface="Gelasio" pitchFamily="34" charset="-120"/>
              </a:rPr>
              <a:t>Image Size </a:t>
            </a:r>
            <a:endParaRPr lang="en-US" sz="2187" dirty="0"/>
          </a:p>
        </p:txBody>
      </p:sp>
      <p:sp>
        <p:nvSpPr>
          <p:cNvPr id="9" name="Text 6"/>
          <p:cNvSpPr/>
          <p:nvPr/>
        </p:nvSpPr>
        <p:spPr>
          <a:xfrm>
            <a:off x="2260163" y="3798451"/>
            <a:ext cx="2925723" cy="2487811"/>
          </a:xfrm>
          <a:prstGeom prst="rect">
            <a:avLst/>
          </a:prstGeom>
          <a:noFill/>
          <a:ln/>
        </p:spPr>
        <p:txBody>
          <a:bodyPr wrap="square" rtlCol="0" anchor="t"/>
          <a:lstStyle/>
          <a:p>
            <a:pPr marL="0" indent="0">
              <a:lnSpc>
                <a:spcPts val="2799"/>
              </a:lnSpc>
              <a:buNone/>
            </a:pPr>
            <a:endParaRPr lang="en-US" sz="1750" dirty="0"/>
          </a:p>
        </p:txBody>
      </p:sp>
      <p:sp>
        <p:nvSpPr>
          <p:cNvPr id="10" name="Shape 7"/>
          <p:cNvSpPr/>
          <p:nvPr/>
        </p:nvSpPr>
        <p:spPr>
          <a:xfrm>
            <a:off x="4156829" y="847585"/>
            <a:ext cx="3208705" cy="3750250"/>
          </a:xfrm>
          <a:prstGeom prst="roundRect">
            <a:avLst>
              <a:gd name="adj" fmla="val 3956"/>
            </a:avLst>
          </a:prstGeom>
          <a:solidFill>
            <a:srgbClr val="EFE7D6"/>
          </a:solidFill>
          <a:ln/>
        </p:spPr>
        <p:txBody>
          <a:bodyPr/>
          <a:lstStyle/>
          <a:p>
            <a:endParaRPr lang="en-US" dirty="0"/>
          </a:p>
          <a:p>
            <a:endParaRPr lang="en-US" dirty="0"/>
          </a:p>
          <a:p>
            <a:pPr marL="285750" indent="-285750">
              <a:buFont typeface="Arial" panose="020B0604020202020204" pitchFamily="34" charset="0"/>
              <a:buChar char="•"/>
            </a:pPr>
            <a:r>
              <a:rPr lang="en-US" dirty="0"/>
              <a:t>The Convolutional Neural Network (CNN) model in our project employs three different activation functions: Sigmoid, </a:t>
            </a:r>
            <a:r>
              <a:rPr lang="en-US" dirty="0" err="1"/>
              <a:t>ReLU</a:t>
            </a:r>
            <a:r>
              <a:rPr lang="en-US" dirty="0"/>
              <a:t> and Tanh.</a:t>
            </a:r>
          </a:p>
          <a:p>
            <a:pPr marL="285750" indent="-285750">
              <a:buFont typeface="Arial" panose="020B0604020202020204" pitchFamily="34" charset="0"/>
              <a:buChar char="•"/>
            </a:pPr>
            <a:r>
              <a:rPr lang="en-US" dirty="0"/>
              <a:t>CNN model, featuring </a:t>
            </a:r>
            <a:r>
              <a:rPr lang="en-US" dirty="0" err="1"/>
              <a:t>ReLU</a:t>
            </a:r>
            <a:r>
              <a:rPr lang="en-US" dirty="0"/>
              <a:t> activation functions and operating on image sizes of 256x256 pixels, achieved an accuracy of 66%.</a:t>
            </a:r>
          </a:p>
        </p:txBody>
      </p:sp>
      <p:sp>
        <p:nvSpPr>
          <p:cNvPr id="11" name="Text 8"/>
          <p:cNvSpPr/>
          <p:nvPr/>
        </p:nvSpPr>
        <p:spPr>
          <a:xfrm>
            <a:off x="4466823" y="890694"/>
            <a:ext cx="2771149" cy="505182"/>
          </a:xfrm>
          <a:prstGeom prst="rect">
            <a:avLst/>
          </a:prstGeom>
          <a:noFill/>
          <a:ln/>
        </p:spPr>
        <p:txBody>
          <a:bodyPr wrap="square" rtlCol="0" anchor="t"/>
          <a:lstStyle/>
          <a:p>
            <a:pPr marL="0" indent="0" algn="ctr">
              <a:lnSpc>
                <a:spcPts val="2734"/>
              </a:lnSpc>
              <a:buNone/>
            </a:pPr>
            <a:r>
              <a:rPr lang="en-US" sz="2187" b="1" dirty="0">
                <a:solidFill>
                  <a:srgbClr val="484237"/>
                </a:solidFill>
                <a:latin typeface="Gelasio" pitchFamily="34" charset="0"/>
                <a:ea typeface="Gelasio" pitchFamily="34" charset="-122"/>
              </a:rPr>
              <a:t>Activation function </a:t>
            </a:r>
          </a:p>
        </p:txBody>
      </p:sp>
      <p:sp>
        <p:nvSpPr>
          <p:cNvPr id="12" name="Text 9"/>
          <p:cNvSpPr/>
          <p:nvPr/>
        </p:nvSpPr>
        <p:spPr>
          <a:xfrm>
            <a:off x="5852398" y="3798451"/>
            <a:ext cx="2925723" cy="2132409"/>
          </a:xfrm>
          <a:prstGeom prst="rect">
            <a:avLst/>
          </a:prstGeom>
          <a:noFill/>
          <a:ln/>
        </p:spPr>
        <p:txBody>
          <a:bodyPr wrap="square" rtlCol="0" anchor="t"/>
          <a:lstStyle/>
          <a:p>
            <a:pPr marL="0" indent="0">
              <a:lnSpc>
                <a:spcPts val="2799"/>
              </a:lnSpc>
              <a:buNone/>
            </a:pPr>
            <a:endParaRPr lang="en-US" sz="1750" dirty="0"/>
          </a:p>
        </p:txBody>
      </p:sp>
      <p:sp>
        <p:nvSpPr>
          <p:cNvPr id="13" name="Shape 10"/>
          <p:cNvSpPr/>
          <p:nvPr/>
        </p:nvSpPr>
        <p:spPr>
          <a:xfrm>
            <a:off x="7812029" y="853281"/>
            <a:ext cx="3059316" cy="3750250"/>
          </a:xfrm>
          <a:prstGeom prst="roundRect">
            <a:avLst>
              <a:gd name="adj" fmla="val 3956"/>
            </a:avLst>
          </a:prstGeom>
          <a:solidFill>
            <a:srgbClr val="EFE7D6"/>
          </a:solidFill>
          <a:ln/>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3 layers, the model has a relatively simpler architecture</a:t>
            </a:r>
          </a:p>
          <a:p>
            <a:pPr marL="285750" indent="-285750">
              <a:buFont typeface="Arial" panose="020B0604020202020204" pitchFamily="34" charset="0"/>
              <a:buChar char="•"/>
            </a:pPr>
            <a:r>
              <a:rPr lang="en-US" dirty="0"/>
              <a:t>Increasing the number of layers to 4 or 5 introduces additional depth and capacity to the model, enabling it to capture more intricate patterns and relationships within the data.</a:t>
            </a:r>
          </a:p>
        </p:txBody>
      </p:sp>
      <p:sp>
        <p:nvSpPr>
          <p:cNvPr id="14" name="Text 11"/>
          <p:cNvSpPr/>
          <p:nvPr/>
        </p:nvSpPr>
        <p:spPr>
          <a:xfrm>
            <a:off x="8039242" y="874958"/>
            <a:ext cx="2604889" cy="425938"/>
          </a:xfrm>
          <a:prstGeom prst="rect">
            <a:avLst/>
          </a:prstGeom>
          <a:noFill/>
          <a:ln/>
        </p:spPr>
        <p:txBody>
          <a:bodyPr wrap="square" rtlCol="0" anchor="t"/>
          <a:lstStyle/>
          <a:p>
            <a:pPr marL="0" indent="0" algn="ctr">
              <a:lnSpc>
                <a:spcPts val="2734"/>
              </a:lnSpc>
              <a:buNone/>
            </a:pPr>
            <a:r>
              <a:rPr lang="en-US" sz="2187" b="1" dirty="0">
                <a:solidFill>
                  <a:srgbClr val="484237"/>
                </a:solidFill>
                <a:latin typeface="Gelasio" pitchFamily="34" charset="0"/>
                <a:ea typeface="Gelasio" pitchFamily="34" charset="-122"/>
              </a:rPr>
              <a:t>Number of layers</a:t>
            </a:r>
            <a:r>
              <a:rPr lang="en-US" sz="2187" dirty="0"/>
              <a:t> </a:t>
            </a:r>
          </a:p>
        </p:txBody>
      </p:sp>
      <p:sp>
        <p:nvSpPr>
          <p:cNvPr id="15" name="Text 12"/>
          <p:cNvSpPr/>
          <p:nvPr/>
        </p:nvSpPr>
        <p:spPr>
          <a:xfrm>
            <a:off x="9444514" y="3384649"/>
            <a:ext cx="2925723" cy="2487811"/>
          </a:xfrm>
          <a:prstGeom prst="rect">
            <a:avLst/>
          </a:prstGeom>
          <a:noFill/>
          <a:ln/>
        </p:spPr>
        <p:txBody>
          <a:bodyPr wrap="square" rtlCol="0" anchor="t"/>
          <a:lstStyle/>
          <a:p>
            <a:pPr marL="0" indent="0">
              <a:lnSpc>
                <a:spcPts val="2799"/>
              </a:lnSpc>
              <a:buNone/>
            </a:pPr>
            <a:endParaRPr lang="en-US" sz="1750" dirty="0"/>
          </a:p>
        </p:txBody>
      </p:sp>
      <p:pic>
        <p:nvPicPr>
          <p:cNvPr id="35" name="Picture 34">
            <a:extLst>
              <a:ext uri="{FF2B5EF4-FFF2-40B4-BE49-F238E27FC236}">
                <a16:creationId xmlns:a16="http://schemas.microsoft.com/office/drawing/2014/main" id="{8E5ABDAE-EEAC-A351-3471-85F243BFA331}"/>
              </a:ext>
            </a:extLst>
          </p:cNvPr>
          <p:cNvPicPr>
            <a:picLocks noChangeAspect="1"/>
          </p:cNvPicPr>
          <p:nvPr/>
        </p:nvPicPr>
        <p:blipFill rotWithShape="1">
          <a:blip r:embed="rId4"/>
          <a:srcRect b="319"/>
          <a:stretch/>
        </p:blipFill>
        <p:spPr>
          <a:xfrm>
            <a:off x="411531" y="5332727"/>
            <a:ext cx="10520767" cy="1456956"/>
          </a:xfrm>
          <a:prstGeom prst="rect">
            <a:avLst/>
          </a:prstGeom>
        </p:spPr>
      </p:pic>
      <p:sp>
        <p:nvSpPr>
          <p:cNvPr id="36" name="Shape 7">
            <a:extLst>
              <a:ext uri="{FF2B5EF4-FFF2-40B4-BE49-F238E27FC236}">
                <a16:creationId xmlns:a16="http://schemas.microsoft.com/office/drawing/2014/main" id="{6E59B5B9-F2A5-66ED-F820-5E2378D0C609}"/>
              </a:ext>
            </a:extLst>
          </p:cNvPr>
          <p:cNvSpPr/>
          <p:nvPr/>
        </p:nvSpPr>
        <p:spPr>
          <a:xfrm>
            <a:off x="11381775" y="862724"/>
            <a:ext cx="2771149" cy="3740807"/>
          </a:xfrm>
          <a:prstGeom prst="roundRect">
            <a:avLst>
              <a:gd name="adj" fmla="val 3956"/>
            </a:avLst>
          </a:prstGeom>
          <a:solidFill>
            <a:srgbClr val="EFE7D6"/>
          </a:solidFill>
          <a:ln/>
        </p:spPr>
        <p:txBody>
          <a:bodyPr/>
          <a:lstStyle/>
          <a:p>
            <a:pPr algn="ctr"/>
            <a:r>
              <a:rPr lang="en-US" sz="2187" b="1" dirty="0">
                <a:solidFill>
                  <a:srgbClr val="484237"/>
                </a:solidFill>
                <a:latin typeface="Gelasio" pitchFamily="34" charset="0"/>
                <a:ea typeface="Gelasio" pitchFamily="34" charset="-122"/>
              </a:rPr>
              <a:t>Challenges </a:t>
            </a:r>
          </a:p>
          <a:p>
            <a:pPr marL="285750" indent="-285750">
              <a:buFont typeface="Arial" panose="020B0604020202020204" pitchFamily="34" charset="0"/>
              <a:buChar char="•"/>
            </a:pPr>
            <a:r>
              <a:rPr lang="en-US" dirty="0"/>
              <a:t>Decreasing the number of images to 6000 resulted in a noticeable decline in accuracy, highlighting the importance of having a sufficient amount of data for training robust machine learning models.</a:t>
            </a:r>
          </a:p>
        </p:txBody>
      </p:sp>
      <p:pic>
        <p:nvPicPr>
          <p:cNvPr id="38" name="Picture 37" descr="A graph of a graph showing a train&#10;&#10;Description automatically generated with medium confidence">
            <a:extLst>
              <a:ext uri="{FF2B5EF4-FFF2-40B4-BE49-F238E27FC236}">
                <a16:creationId xmlns:a16="http://schemas.microsoft.com/office/drawing/2014/main" id="{CAB14382-A9D2-F622-F8F7-24370D0220A5}"/>
              </a:ext>
            </a:extLst>
          </p:cNvPr>
          <p:cNvPicPr>
            <a:picLocks noChangeAspect="1"/>
          </p:cNvPicPr>
          <p:nvPr/>
        </p:nvPicPr>
        <p:blipFill>
          <a:blip r:embed="rId5"/>
          <a:stretch>
            <a:fillRect/>
          </a:stretch>
        </p:blipFill>
        <p:spPr>
          <a:xfrm>
            <a:off x="11381774" y="4866291"/>
            <a:ext cx="2771149" cy="30899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US"/>
          </a:p>
        </p:txBody>
      </p:sp>
      <p:sp>
        <p:nvSpPr>
          <p:cNvPr id="3" name="Shape 1"/>
          <p:cNvSpPr/>
          <p:nvPr/>
        </p:nvSpPr>
        <p:spPr>
          <a:xfrm>
            <a:off x="0" y="-87996"/>
            <a:ext cx="14630400" cy="8229600"/>
          </a:xfrm>
          <a:prstGeom prst="rect">
            <a:avLst/>
          </a:prstGeom>
          <a:solidFill>
            <a:srgbClr val="F9F6F0"/>
          </a:solidFill>
          <a:ln/>
        </p:spPr>
        <p:txBody>
          <a:bodyPr/>
          <a:lstStyle/>
          <a:p>
            <a:endParaRPr lang="en-US" dirty="0"/>
          </a:p>
        </p:txBody>
      </p:sp>
      <p:sp>
        <p:nvSpPr>
          <p:cNvPr id="5" name="Text 2"/>
          <p:cNvSpPr/>
          <p:nvPr/>
        </p:nvSpPr>
        <p:spPr>
          <a:xfrm>
            <a:off x="376475" y="122042"/>
            <a:ext cx="9247584"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Directions</a:t>
            </a:r>
            <a:endParaRPr lang="en-US" sz="4374" dirty="0"/>
          </a:p>
        </p:txBody>
      </p:sp>
      <p:sp>
        <p:nvSpPr>
          <p:cNvPr id="6" name="Shape 3"/>
          <p:cNvSpPr/>
          <p:nvPr/>
        </p:nvSpPr>
        <p:spPr>
          <a:xfrm>
            <a:off x="583227" y="1360255"/>
            <a:ext cx="499943" cy="499943"/>
          </a:xfrm>
          <a:prstGeom prst="roundRect">
            <a:avLst>
              <a:gd name="adj" fmla="val 26667"/>
            </a:avLst>
          </a:prstGeom>
          <a:solidFill>
            <a:srgbClr val="EFE7D6"/>
          </a:solidFill>
          <a:ln/>
        </p:spPr>
        <p:txBody>
          <a:bodyPr/>
          <a:lstStyle/>
          <a:p>
            <a:endParaRPr lang="en-US"/>
          </a:p>
        </p:txBody>
      </p:sp>
      <p:sp>
        <p:nvSpPr>
          <p:cNvPr id="7" name="Text 4"/>
          <p:cNvSpPr/>
          <p:nvPr/>
        </p:nvSpPr>
        <p:spPr>
          <a:xfrm>
            <a:off x="754558" y="1401927"/>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1305340" y="4989208"/>
            <a:ext cx="3444954"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Transformative Potential</a:t>
            </a:r>
            <a:endParaRPr lang="en-US" sz="2187" dirty="0"/>
          </a:p>
        </p:txBody>
      </p:sp>
      <p:sp>
        <p:nvSpPr>
          <p:cNvPr id="9" name="Text 6"/>
          <p:cNvSpPr/>
          <p:nvPr/>
        </p:nvSpPr>
        <p:spPr>
          <a:xfrm>
            <a:off x="1305340" y="5451486"/>
            <a:ext cx="12934465" cy="1183461"/>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 conclusion, our experiment addresses a critical gap by creating a massive, machine-human annotated chest X-ray collection, similar to the benchmark "ImageNet" dataset. This resource captures real-world clinical and methodological difficulties, paving the path for improved diagnostic performance benchmarks in radiology.</a:t>
            </a: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p:txBody>
      </p:sp>
      <p:sp>
        <p:nvSpPr>
          <p:cNvPr id="10" name="Shape 7"/>
          <p:cNvSpPr/>
          <p:nvPr/>
        </p:nvSpPr>
        <p:spPr>
          <a:xfrm>
            <a:off x="583225" y="3223339"/>
            <a:ext cx="499943" cy="499943"/>
          </a:xfrm>
          <a:prstGeom prst="roundRect">
            <a:avLst>
              <a:gd name="adj" fmla="val 26667"/>
            </a:avLst>
          </a:prstGeom>
          <a:solidFill>
            <a:srgbClr val="EFE7D6"/>
          </a:solidFill>
          <a:ln/>
        </p:spPr>
        <p:txBody>
          <a:bodyPr/>
          <a:lstStyle/>
          <a:p>
            <a:endParaRPr lang="en-US"/>
          </a:p>
        </p:txBody>
      </p:sp>
      <p:sp>
        <p:nvSpPr>
          <p:cNvPr id="11" name="Text 8"/>
          <p:cNvSpPr/>
          <p:nvPr/>
        </p:nvSpPr>
        <p:spPr>
          <a:xfrm>
            <a:off x="731578" y="3207215"/>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1305340" y="321470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Ongoing Research</a:t>
            </a:r>
            <a:endParaRPr lang="en-US" sz="2187" dirty="0"/>
          </a:p>
        </p:txBody>
      </p:sp>
      <p:sp>
        <p:nvSpPr>
          <p:cNvPr id="13" name="Text 10"/>
          <p:cNvSpPr/>
          <p:nvPr/>
        </p:nvSpPr>
        <p:spPr>
          <a:xfrm>
            <a:off x="1305339" y="3626488"/>
            <a:ext cx="12883626" cy="91427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Implementing large-scale, completely automated, accurate medical diagnostic systems is difficult. However, exploiting data-rich datasets such as ChestX-ray8 enhances deep neural network paradigms, allowing for the development of clinically relevant applications.</a:t>
            </a: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p:txBody>
      </p:sp>
      <p:sp>
        <p:nvSpPr>
          <p:cNvPr id="14" name="Shape 11"/>
          <p:cNvSpPr/>
          <p:nvPr/>
        </p:nvSpPr>
        <p:spPr>
          <a:xfrm>
            <a:off x="583226" y="4989208"/>
            <a:ext cx="499943" cy="499943"/>
          </a:xfrm>
          <a:prstGeom prst="roundRect">
            <a:avLst>
              <a:gd name="adj" fmla="val 26667"/>
            </a:avLst>
          </a:prstGeom>
          <a:solidFill>
            <a:srgbClr val="EFE7D6"/>
          </a:solidFill>
          <a:ln/>
        </p:spPr>
        <p:txBody>
          <a:bodyPr/>
          <a:lstStyle/>
          <a:p>
            <a:endParaRPr lang="en-US"/>
          </a:p>
        </p:txBody>
      </p:sp>
      <p:sp>
        <p:nvSpPr>
          <p:cNvPr id="15" name="Text 12"/>
          <p:cNvSpPr/>
          <p:nvPr/>
        </p:nvSpPr>
        <p:spPr>
          <a:xfrm>
            <a:off x="732769" y="5030880"/>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1305340" y="1401927"/>
            <a:ext cx="3826431"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rPr>
              <a:t>Next Action Plan</a:t>
            </a:r>
            <a:endParaRPr lang="en-US" sz="2187" dirty="0"/>
          </a:p>
        </p:txBody>
      </p:sp>
      <p:sp>
        <p:nvSpPr>
          <p:cNvPr id="17" name="Text 14"/>
          <p:cNvSpPr/>
          <p:nvPr/>
        </p:nvSpPr>
        <p:spPr>
          <a:xfrm>
            <a:off x="1305339" y="1837109"/>
            <a:ext cx="12431682" cy="1066205"/>
          </a:xfrm>
          <a:prstGeom prst="rect">
            <a:avLst/>
          </a:prstGeom>
          <a:noFill/>
          <a:ln/>
        </p:spPr>
        <p:txBody>
          <a:bodyPr wrap="square" rtlCol="0" anchor="t"/>
          <a:lstStyle/>
          <a:p>
            <a:pPr>
              <a:lnSpc>
                <a:spcPts val="2799"/>
              </a:lnSpc>
            </a:pPr>
            <a:r>
              <a:rPr lang="en-US" sz="1750" dirty="0">
                <a:solidFill>
                  <a:srgbClr val="746558"/>
                </a:solidFill>
                <a:latin typeface="Gelasio" pitchFamily="34" charset="0"/>
                <a:ea typeface="Gelasio" pitchFamily="34" charset="-122"/>
              </a:rPr>
              <a:t>With support from Surge, we anticipate running our model on an expanded dataset in the coming week, harnessing the capabilities of a superior GPU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666</TotalTime>
  <Words>973</Words>
  <Application>Microsoft Office PowerPoint</Application>
  <PresentationFormat>Custom</PresentationFormat>
  <Paragraphs>79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Akshay Ajith Joshi</cp:lastModifiedBy>
  <cp:revision>61</cp:revision>
  <dcterms:created xsi:type="dcterms:W3CDTF">2024-04-22T19:45:34Z</dcterms:created>
  <dcterms:modified xsi:type="dcterms:W3CDTF">2024-04-23T21:05:46Z</dcterms:modified>
</cp:coreProperties>
</file>