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61" r:id="rId4"/>
    <p:sldId id="316" r:id="rId5"/>
    <p:sldId id="317" r:id="rId6"/>
    <p:sldId id="318" r:id="rId7"/>
    <p:sldId id="319" r:id="rId8"/>
    <p:sldId id="315" r:id="rId9"/>
    <p:sldId id="313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14" r:id="rId18"/>
    <p:sldId id="312" r:id="rId19"/>
    <p:sldId id="267" r:id="rId20"/>
    <p:sldId id="327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Black" panose="00000A00000000000000" pitchFamily="2" charset="0"/>
      <p:bold r:id="rId35"/>
      <p:boldItalic r:id="rId36"/>
    </p:embeddedFont>
    <p:embeddedFont>
      <p:font typeface="Poppins ExtraBold" panose="00000900000000000000" pitchFamily="2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42CFD8-E797-4B93-BCC6-FEBD3ED8488E}">
  <a:tblStyle styleId="{5542CFD8-E797-4B93-BCC6-FEBD3ED84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63D76-B504-4F82-8CAE-7833E535B9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1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CE3474F2-E81E-A350-2D61-B22DDAFD5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6D88B98C-7796-FCB8-A65F-EE9B579FE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87BC044E-21B9-A1BD-CC5C-6829D1D73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4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A9FEDC80-F90A-2E32-9714-1D54263F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B20A7155-89BF-77D1-73E6-A76EFF318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4EFFDF0A-B1AE-1E95-87A6-287025F0A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145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625CC546-4057-EDD1-94B6-C5FAD7AFC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99F76171-D67C-4C63-8E20-6AB02A4DE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A7ADCAC6-07EF-7ADD-70DC-E5DF577F9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34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101930BA-E730-693E-0050-058D0630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851746AF-D793-8F95-0F59-5B6C149CB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04BA01FB-9CF6-A988-ADB5-718777D88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644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61DA68AE-2B01-8BD3-5E64-3A4387EF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977E1D98-C6EF-EDF5-81AE-DB4D0E087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6E1EC584-A2F3-001E-2FA3-51B513513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10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ABF53A92-227A-8207-E972-E7DB5CC9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D6FAB236-D313-8AFE-A6B2-275439E06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55CEE305-2C13-78AB-F8CF-4A7A5D6DE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43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E2B5BFB9-FC13-CDCA-E67A-C4016D5D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3FE1BDFA-C9C2-F3D6-0F8E-85C817F28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152E0560-651D-A2F4-E029-5CC51C9D3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07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>
          <a:extLst>
            <a:ext uri="{FF2B5EF4-FFF2-40B4-BE49-F238E27FC236}">
              <a16:creationId xmlns:a16="http://schemas.microsoft.com/office/drawing/2014/main" id="{274C6799-E3BD-3EDD-B79E-9B9FC00D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>
            <a:extLst>
              <a:ext uri="{FF2B5EF4-FFF2-40B4-BE49-F238E27FC236}">
                <a16:creationId xmlns:a16="http://schemas.microsoft.com/office/drawing/2014/main" id="{3F3F10F2-C6EB-D3E0-1A7E-8887BC6B9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>
            <a:extLst>
              <a:ext uri="{FF2B5EF4-FFF2-40B4-BE49-F238E27FC236}">
                <a16:creationId xmlns:a16="http://schemas.microsoft.com/office/drawing/2014/main" id="{FB90F2B7-851C-3EA2-16A5-044B62C59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474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7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11F33769-B7A8-070E-3C55-8E64F2EFF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2584E17F-86D9-886D-335F-C70867445C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6DE59788-A080-0C72-017C-6A3AA8E2D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4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417E74E9-614D-2611-A36F-CB3DEF19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2A59323A-1438-45B1-14F2-3685BEF43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6B31AAE3-6E2D-BD09-F180-BBD1E5125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8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A2936C50-638A-05F3-EE45-B6BCA1A8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83918841-A1FC-BD89-8393-0083A39BF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3654EEAB-D246-47C9-3BE2-1285B7B92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2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116AACBF-8BE2-CB5F-24D7-AF32D13D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A26FB6F8-FE01-6F3F-33B9-98A03A005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DD98067B-D09A-012B-FD69-388EFACC5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60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D09A52B9-EDBA-1641-7A3D-FF723627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95B74672-68BB-4335-54D8-DAA1764DE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BC480462-34BB-B654-2014-6487E450A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9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4CD861FD-6D6F-B280-3FD6-A660D377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57C4F7A7-F0FD-2639-CEE3-13608EA51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1D6AC316-ABF8-2D69-3FEA-CC61FD7D0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99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8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5675306" y="4959976"/>
            <a:ext cx="1006784" cy="183531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7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ANTI-MONEY LAUNDERING SYSTEM </a:t>
            </a:r>
            <a:endParaRPr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766586B-4AC9-946F-71E4-BFFD63FC9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PROCRASTINATORS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45">
          <a:extLst>
            <a:ext uri="{FF2B5EF4-FFF2-40B4-BE49-F238E27FC236}">
              <a16:creationId xmlns:a16="http://schemas.microsoft.com/office/drawing/2014/main" id="{91DD2942-6225-C5D0-4C2F-A7749E49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B1CBF99F-B33E-12BB-3270-5DF5F7BFC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ANALYTICS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6B7A6-4D59-E1C3-1BA8-CED88FE5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2" y="1055296"/>
            <a:ext cx="6976534" cy="36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CBD1670E-4309-AB6A-D68D-15C7DD2C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E9AEC406-4185-FBAB-26E4-277F58877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FLAG MULTIPLE TRANSACTIONS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68E14216-E328-A891-A0CE-4A6C3AA3CB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6206" y="1271725"/>
            <a:ext cx="8283843" cy="323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Flags customers with more than two large transactions within a day.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 Table:</a:t>
            </a:r>
            <a:r>
              <a:rPr lang="en-US" sz="1800" dirty="0"/>
              <a:t> Transactions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Dimension Tables:</a:t>
            </a:r>
            <a:r>
              <a:rPr lang="en-US" sz="1800" dirty="0"/>
              <a:t> Customer, Account, SAR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Facts:</a:t>
            </a:r>
            <a:r>
              <a:rPr lang="en-US" sz="1800" dirty="0"/>
              <a:t> </a:t>
            </a:r>
            <a:r>
              <a:rPr lang="en-US" sz="1800" dirty="0" err="1"/>
              <a:t>TransactionAmount</a:t>
            </a:r>
            <a:r>
              <a:rPr lang="en-US" sz="1800" dirty="0"/>
              <a:t>, </a:t>
            </a:r>
            <a:r>
              <a:rPr lang="en-US" sz="1800" dirty="0" err="1"/>
              <a:t>TransactionDate</a:t>
            </a:r>
            <a:r>
              <a:rPr lang="en-US" sz="1800" dirty="0"/>
              <a:t>, </a:t>
            </a:r>
            <a:r>
              <a:rPr lang="en-US" sz="1800" dirty="0" err="1"/>
              <a:t>TransactionID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013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45">
          <a:extLst>
            <a:ext uri="{FF2B5EF4-FFF2-40B4-BE49-F238E27FC236}">
              <a16:creationId xmlns:a16="http://schemas.microsoft.com/office/drawing/2014/main" id="{E2CEF80D-9325-F213-E688-CFF8C855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64C53535-F857-37F0-A3BE-7D9ACB9DE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ANALYTICS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E17D5-7F15-E03C-B4A1-93685FEB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9" y="1369766"/>
            <a:ext cx="3153785" cy="253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FEA13-5A33-3482-F40B-2F4B5D0E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47" y="1474398"/>
            <a:ext cx="3429421" cy="2431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CF3E3-27A8-F8F7-F71F-AAC5F084E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392" y="1474399"/>
            <a:ext cx="2608138" cy="20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3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66F902A5-4F84-CFF3-9518-8D16BD74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1909E09C-06B6-731F-D478-CD2C750AE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9533" y="470426"/>
            <a:ext cx="8458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FLAG TRANSACTIONS FROM HIGH-RISK COUNTRIES</a:t>
            </a:r>
            <a:endParaRPr sz="2400"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3AE5537B-DB57-F981-F0F6-03EE832BF0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6206" y="1271725"/>
            <a:ext cx="8283843" cy="323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Flags transactions originating from high-risk countries.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 Table:</a:t>
            </a:r>
            <a:r>
              <a:rPr lang="en-US" sz="1800" dirty="0"/>
              <a:t> Transactions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Dimension Tables:</a:t>
            </a:r>
            <a:r>
              <a:rPr lang="en-US" sz="1800" dirty="0"/>
              <a:t> Customer, SAR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Facts:</a:t>
            </a:r>
            <a:r>
              <a:rPr lang="en-US" sz="1800" dirty="0"/>
              <a:t> </a:t>
            </a:r>
            <a:r>
              <a:rPr lang="en-US" sz="1800" dirty="0" err="1"/>
              <a:t>TransactionAmount</a:t>
            </a:r>
            <a:r>
              <a:rPr lang="en-US" sz="1800" dirty="0"/>
              <a:t>, </a:t>
            </a:r>
            <a:r>
              <a:rPr lang="en-US" sz="1800" dirty="0" err="1"/>
              <a:t>CounterpartyCountry</a:t>
            </a:r>
            <a:r>
              <a:rPr lang="en-US" sz="1800" dirty="0"/>
              <a:t>, </a:t>
            </a:r>
            <a:r>
              <a:rPr lang="en-US" sz="1800" dirty="0" err="1"/>
              <a:t>TransactionDate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000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45">
          <a:extLst>
            <a:ext uri="{FF2B5EF4-FFF2-40B4-BE49-F238E27FC236}">
              <a16:creationId xmlns:a16="http://schemas.microsoft.com/office/drawing/2014/main" id="{BD70A830-4AC7-15D3-4650-8C00BF356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CF07A485-5868-7A8E-DA05-F017DB86D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ANALYTICS 3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8490-B5DD-F430-7ABC-9A10F9B5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1" y="1527450"/>
            <a:ext cx="3418504" cy="2406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B790F-D8D2-1D99-0690-488347490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930" y="1179417"/>
            <a:ext cx="4857126" cy="29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F68EFCB5-5B04-81EA-A8AF-CAAC2F316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6AD2333F-8590-F892-8CED-D852B21F2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601" y="445025"/>
            <a:ext cx="8136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FLAG UNUSUAL BEHAVIOUR TRANSACTIONS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0F60DA54-D8F5-69BA-E059-A3095609A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6206" y="1271725"/>
            <a:ext cx="8283843" cy="323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Flags transactions that deviate significantly from a customer’s usual behavior.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 Table:</a:t>
            </a:r>
            <a:r>
              <a:rPr lang="en-US" sz="1800" dirty="0"/>
              <a:t> Transactions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Dimension Tables:</a:t>
            </a:r>
            <a:r>
              <a:rPr lang="en-US" sz="1800" dirty="0"/>
              <a:t> Customer, Account, SAR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Facts:</a:t>
            </a:r>
            <a:r>
              <a:rPr lang="en-US" sz="1800" dirty="0"/>
              <a:t> </a:t>
            </a:r>
            <a:r>
              <a:rPr lang="en-US" sz="1800" dirty="0" err="1"/>
              <a:t>TransactionAmount</a:t>
            </a:r>
            <a:r>
              <a:rPr lang="en-US" sz="1800" dirty="0"/>
              <a:t>, </a:t>
            </a:r>
            <a:r>
              <a:rPr lang="en-US" sz="1800" dirty="0" err="1"/>
              <a:t>TransactionID</a:t>
            </a:r>
            <a:r>
              <a:rPr lang="en-US" sz="1800" dirty="0"/>
              <a:t>, </a:t>
            </a:r>
            <a:r>
              <a:rPr lang="en-US" sz="1800" dirty="0" err="1"/>
              <a:t>TransactionDate</a:t>
            </a:r>
            <a:r>
              <a:rPr lang="en-US" sz="1800" dirty="0"/>
              <a:t>, AVG(</a:t>
            </a:r>
            <a:r>
              <a:rPr lang="en-US" sz="1800" dirty="0" err="1"/>
              <a:t>TransactionAmount</a:t>
            </a:r>
            <a:r>
              <a:rPr lang="en-US" sz="1800" dirty="0"/>
              <a:t>), STDDEV(</a:t>
            </a:r>
            <a:r>
              <a:rPr lang="en-US" sz="1800" dirty="0" err="1"/>
              <a:t>TransactionAmount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514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2C983A26-7572-F7D8-C7FB-CDC76D561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F7336FD0-FC76-0A45-F299-FC20D0608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601" y="445025"/>
            <a:ext cx="8136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REGULATORY COMPLIANCE REPORTING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0FFFDA51-603C-9B9F-F0EC-846D6E7E23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6206" y="1271725"/>
            <a:ext cx="8283843" cy="323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Updates the SAR status to 'Submitted' after regulatory compliance.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 Table:</a:t>
            </a:r>
            <a:r>
              <a:rPr lang="en-US" sz="1800" dirty="0"/>
              <a:t> Transactions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Dimension Tables:</a:t>
            </a:r>
            <a:r>
              <a:rPr lang="en-US" sz="1800" dirty="0"/>
              <a:t> Customer, SAR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Facts:</a:t>
            </a:r>
            <a:r>
              <a:rPr lang="en-US" sz="1800" dirty="0"/>
              <a:t> </a:t>
            </a:r>
            <a:r>
              <a:rPr lang="en-US" sz="1800" dirty="0" err="1"/>
              <a:t>SARStatus</a:t>
            </a:r>
            <a:r>
              <a:rPr lang="en-US" sz="1800" dirty="0"/>
              <a:t>, </a:t>
            </a:r>
            <a:r>
              <a:rPr lang="en-US" sz="1800" dirty="0" err="1"/>
              <a:t>SARSubmissionDate</a:t>
            </a:r>
            <a:r>
              <a:rPr lang="en-US" sz="1800" dirty="0"/>
              <a:t>, </a:t>
            </a:r>
            <a:r>
              <a:rPr lang="en-US" sz="1800" dirty="0" err="1"/>
              <a:t>TransactionID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411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>
          <a:extLst>
            <a:ext uri="{FF2B5EF4-FFF2-40B4-BE49-F238E27FC236}">
              <a16:creationId xmlns:a16="http://schemas.microsoft.com/office/drawing/2014/main" id="{5060FE9B-FDF7-3DE5-C2B1-20C96002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>
            <a:extLst>
              <a:ext uri="{FF2B5EF4-FFF2-40B4-BE49-F238E27FC236}">
                <a16:creationId xmlns:a16="http://schemas.microsoft.com/office/drawing/2014/main" id="{95941C25-D80C-C4A9-9A6A-5B2D3D975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IMPORTANTLY…</a:t>
            </a:r>
            <a:endParaRPr dirty="0"/>
          </a:p>
        </p:txBody>
      </p:sp>
      <p:sp>
        <p:nvSpPr>
          <p:cNvPr id="947" name="Google Shape;947;p42">
            <a:extLst>
              <a:ext uri="{FF2B5EF4-FFF2-40B4-BE49-F238E27FC236}">
                <a16:creationId xmlns:a16="http://schemas.microsoft.com/office/drawing/2014/main" id="{120D135F-F44A-6539-0A1B-D3DD9B35D5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197" y="687466"/>
            <a:ext cx="8283843" cy="4565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 algn="ctr">
              <a:buNone/>
            </a:pPr>
            <a:r>
              <a:rPr lang="en-US" sz="1800" b="1" dirty="0">
                <a:solidFill>
                  <a:schemeClr val="accent1"/>
                </a:solidFill>
              </a:rPr>
              <a:t>OUR PROJECT EXHIBITS THE 4 CHARACTERISTICS OF A DATA WAREHOUSE</a:t>
            </a:r>
            <a:br>
              <a:rPr lang="en-US" sz="1800" b="1" dirty="0">
                <a:solidFill>
                  <a:srgbClr val="FF0000"/>
                </a:solidFill>
              </a:rPr>
            </a:br>
            <a:endParaRPr lang="en-US" sz="1800" b="1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b="1" dirty="0"/>
              <a:t>Subject-Oriented: </a:t>
            </a:r>
            <a:r>
              <a:rPr lang="en-US" sz="1800" dirty="0"/>
              <a:t>Focuses on transactions and suspicious activities.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Integrated: </a:t>
            </a:r>
            <a:r>
              <a:rPr lang="en-US" sz="1800" dirty="0"/>
              <a:t>Consolidates data from multiple sources (e.g., transactions, customer info, SAR).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Time-Variant:</a:t>
            </a:r>
            <a:r>
              <a:rPr lang="en-US" sz="1800" dirty="0"/>
              <a:t> Tracks historical data for each transaction</a:t>
            </a:r>
          </a:p>
          <a:p>
            <a:pPr>
              <a:buFont typeface="+mj-lt"/>
              <a:buAutoNum type="arabicPeriod"/>
            </a:pPr>
            <a:endParaRPr lang="en-US" sz="1800" b="1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Non-Volatile: </a:t>
            </a:r>
            <a:r>
              <a:rPr lang="en-US" sz="1800" dirty="0"/>
              <a:t>Data is stored for long-term analysis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60048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211667" y="318023"/>
            <a:ext cx="89323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BUSINESS INTELLIGENCE &amp; ACTIONABLES INSIGHTS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044C-F159-E4F3-8413-E96FD5452CCB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76360" y="1364310"/>
            <a:ext cx="79912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buSzPts val="1600"/>
              <a:tabLst/>
            </a:pPr>
            <a:r>
              <a:rPr lang="en-IN" altLang="en-US" sz="2000" b="1" dirty="0">
                <a:solidFill>
                  <a:schemeClr val="accent1"/>
                </a:solidFill>
              </a:rPr>
              <a:t>Our dashboard provides:</a:t>
            </a:r>
          </a:p>
          <a:p>
            <a:pPr marL="342900" lvl="0" indent="-342900" defTabSz="914400" eaLnBrk="0" fontAlgn="base" latinLnBrk="0" hangingPunct="0">
              <a:buSzPts val="1600"/>
              <a:buFont typeface="+mj-lt"/>
              <a:buAutoNum type="arabicPeriod" startAt="2"/>
              <a:tabLst/>
            </a:pPr>
            <a:endParaRPr lang="en-IN" altLang="en-US" sz="1800" b="1" dirty="0"/>
          </a:p>
          <a:p>
            <a:pPr marL="342900" lvl="0" indent="-342900" defTabSz="914400" eaLnBrk="0" fontAlgn="base" latinLnBrk="0" hangingPunct="0">
              <a:buSzPts val="1600"/>
              <a:buFont typeface="+mj-lt"/>
              <a:buAutoNum type="arabicPeriod"/>
              <a:tabLst/>
            </a:pPr>
            <a:r>
              <a:rPr lang="en-IN" altLang="en-US" sz="1800" b="1" dirty="0"/>
              <a:t>Meaningful Insights: </a:t>
            </a:r>
            <a:r>
              <a:rPr lang="en-US" altLang="en-US" sz="1800" dirty="0"/>
              <a:t>The ability to detect fraud, money laundering, and non-compliant activities.</a:t>
            </a:r>
          </a:p>
          <a:p>
            <a:pPr marL="342900" lvl="0" indent="-342900" defTabSz="914400" eaLnBrk="0" fontAlgn="base" latinLnBrk="0" hangingPunct="0">
              <a:buSzPts val="1600"/>
              <a:buFont typeface="+mj-lt"/>
              <a:buAutoNum type="arabicPeriod"/>
              <a:tabLst/>
            </a:pPr>
            <a:endParaRPr lang="en-IN" altLang="en-US" sz="1800" b="1" dirty="0"/>
          </a:p>
          <a:p>
            <a:pPr marL="342900" lvl="0" indent="-342900" defTabSz="914400" eaLnBrk="0" fontAlgn="base" latinLnBrk="0" hangingPunct="0">
              <a:buSzPts val="1600"/>
              <a:buFont typeface="+mj-lt"/>
              <a:buAutoNum type="arabicPeriod"/>
              <a:tabLst/>
            </a:pPr>
            <a:r>
              <a:rPr lang="en-US" altLang="en-US" sz="1800" b="1" dirty="0"/>
              <a:t>Actionable Reporting: </a:t>
            </a:r>
            <a:r>
              <a:rPr lang="en-US" altLang="en-US" sz="1800" dirty="0"/>
              <a:t>Alerts to compliance officers for immediate action.</a:t>
            </a:r>
            <a:endParaRPr lang="en-IN" altLang="en-US" sz="18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E5A7B1F-788F-D9D6-3E4F-E680FC69A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29590"/>
              </p:ext>
            </p:extLst>
          </p:nvPr>
        </p:nvGraphicFramePr>
        <p:xfrm>
          <a:off x="837428" y="3364238"/>
          <a:ext cx="892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91434" imgH="518081" progId="Package">
                  <p:embed/>
                </p:oleObj>
              </mc:Choice>
              <mc:Fallback>
                <p:oleObj name="Packager Shell Object" showAsIcon="1" r:id="rId3" imgW="891434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428" y="3364238"/>
                        <a:ext cx="8921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54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1666950" y="1035516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914255" y="24193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807" name="Google Shape;807;p38"/>
          <p:cNvSpPr txBox="1">
            <a:spLocks noGrp="1"/>
          </p:cNvSpPr>
          <p:nvPr>
            <p:ph type="subTitle" idx="5"/>
          </p:nvPr>
        </p:nvSpPr>
        <p:spPr>
          <a:xfrm>
            <a:off x="2968473" y="2419348"/>
            <a:ext cx="234733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Matrix</a:t>
            </a:r>
            <a:endParaRPr dirty="0"/>
          </a:p>
        </p:txBody>
      </p:sp>
      <p:sp>
        <p:nvSpPr>
          <p:cNvPr id="829" name="Google Shape;829;p38"/>
          <p:cNvSpPr txBox="1">
            <a:spLocks noGrp="1"/>
          </p:cNvSpPr>
          <p:nvPr>
            <p:ph type="subTitle" idx="6"/>
          </p:nvPr>
        </p:nvSpPr>
        <p:spPr>
          <a:xfrm>
            <a:off x="5718119" y="2405553"/>
            <a:ext cx="207350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Dimension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3793396" y="171611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6187871" y="1716112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398921" y="171611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Google Shape;806;p38">
            <a:extLst>
              <a:ext uri="{FF2B5EF4-FFF2-40B4-BE49-F238E27FC236}">
                <a16:creationId xmlns:a16="http://schemas.microsoft.com/office/drawing/2014/main" id="{D26C5555-1B33-8AEC-4930-BE84333860B9}"/>
              </a:ext>
            </a:extLst>
          </p:cNvPr>
          <p:cNvSpPr txBox="1">
            <a:spLocks/>
          </p:cNvSpPr>
          <p:nvPr/>
        </p:nvSpPr>
        <p:spPr>
          <a:xfrm>
            <a:off x="662973" y="355701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Schema</a:t>
            </a:r>
          </a:p>
        </p:txBody>
      </p:sp>
      <p:sp>
        <p:nvSpPr>
          <p:cNvPr id="3" name="Google Shape;807;p38">
            <a:extLst>
              <a:ext uri="{FF2B5EF4-FFF2-40B4-BE49-F238E27FC236}">
                <a16:creationId xmlns:a16="http://schemas.microsoft.com/office/drawing/2014/main" id="{A15F158C-B73A-A9C6-63A1-6A6272576C01}"/>
              </a:ext>
            </a:extLst>
          </p:cNvPr>
          <p:cNvSpPr txBox="1">
            <a:spLocks/>
          </p:cNvSpPr>
          <p:nvPr/>
        </p:nvSpPr>
        <p:spPr>
          <a:xfrm>
            <a:off x="2960005" y="3799417"/>
            <a:ext cx="234733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Business Processes</a:t>
            </a:r>
          </a:p>
        </p:txBody>
      </p:sp>
      <p:sp>
        <p:nvSpPr>
          <p:cNvPr id="4" name="Google Shape;829;p38">
            <a:extLst>
              <a:ext uri="{FF2B5EF4-FFF2-40B4-BE49-F238E27FC236}">
                <a16:creationId xmlns:a16="http://schemas.microsoft.com/office/drawing/2014/main" id="{9B11CBEC-9E29-2BBE-A7E8-BC4DE43C6AF8}"/>
              </a:ext>
            </a:extLst>
          </p:cNvPr>
          <p:cNvSpPr txBox="1">
            <a:spLocks/>
          </p:cNvSpPr>
          <p:nvPr/>
        </p:nvSpPr>
        <p:spPr>
          <a:xfrm>
            <a:off x="5613465" y="4110358"/>
            <a:ext cx="207350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BI &amp; Actionable Insights</a:t>
            </a:r>
          </a:p>
        </p:txBody>
      </p:sp>
      <p:sp>
        <p:nvSpPr>
          <p:cNvPr id="5" name="Google Shape;820;p38">
            <a:extLst>
              <a:ext uri="{FF2B5EF4-FFF2-40B4-BE49-F238E27FC236}">
                <a16:creationId xmlns:a16="http://schemas.microsoft.com/office/drawing/2014/main" id="{ED7A02CC-A936-E19C-B2A3-806E1B25D560}"/>
              </a:ext>
            </a:extLst>
          </p:cNvPr>
          <p:cNvSpPr txBox="1">
            <a:spLocks/>
          </p:cNvSpPr>
          <p:nvPr/>
        </p:nvSpPr>
        <p:spPr>
          <a:xfrm>
            <a:off x="3784928" y="309618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" name="Google Shape;871;p38">
            <a:extLst>
              <a:ext uri="{FF2B5EF4-FFF2-40B4-BE49-F238E27FC236}">
                <a16:creationId xmlns:a16="http://schemas.microsoft.com/office/drawing/2014/main" id="{FBD50B7F-956B-A58A-04D4-0C5DEC60C207}"/>
              </a:ext>
            </a:extLst>
          </p:cNvPr>
          <p:cNvSpPr txBox="1">
            <a:spLocks/>
          </p:cNvSpPr>
          <p:nvPr/>
        </p:nvSpPr>
        <p:spPr>
          <a:xfrm>
            <a:off x="6179403" y="3096181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7" name="Google Shape;817;p38">
            <a:extLst>
              <a:ext uri="{FF2B5EF4-FFF2-40B4-BE49-F238E27FC236}">
                <a16:creationId xmlns:a16="http://schemas.microsoft.com/office/drawing/2014/main" id="{2DD7E4AB-0097-C6ED-0BE7-42CCECF37094}"/>
              </a:ext>
            </a:extLst>
          </p:cNvPr>
          <p:cNvSpPr txBox="1">
            <a:spLocks/>
          </p:cNvSpPr>
          <p:nvPr/>
        </p:nvSpPr>
        <p:spPr>
          <a:xfrm>
            <a:off x="1390453" y="309617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8">
          <a:extLst>
            <a:ext uri="{FF2B5EF4-FFF2-40B4-BE49-F238E27FC236}">
              <a16:creationId xmlns:a16="http://schemas.microsoft.com/office/drawing/2014/main" id="{7381AB2D-3E45-CEEA-A6EC-9251DE0C8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AD9AC42A-0B8E-BFAA-6E23-980E8E952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WAYFORWARD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73A04-B7E2-892F-FD70-391F5410CC03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76360" y="940534"/>
            <a:ext cx="799127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latinLnBrk="0" hangingPunct="0">
              <a:buSzPts val="1600"/>
              <a:buFont typeface="+mj-lt"/>
              <a:buAutoNum type="arabicPeriod" startAt="2"/>
              <a:tabLst/>
            </a:pPr>
            <a:r>
              <a:rPr lang="en-IN" altLang="en-US" sz="1800" b="1" dirty="0"/>
              <a:t>Transform</a:t>
            </a:r>
          </a:p>
          <a:p>
            <a:pPr marL="1200150" lvl="2" indent="-285750" algn="l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/>
              <a:t>Business Rules Application</a:t>
            </a:r>
          </a:p>
          <a:p>
            <a:pPr marL="1657350" lvl="3" indent="-285750" algn="l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/>
              <a:t>Flag transactions from high-risk countries</a:t>
            </a:r>
          </a:p>
          <a:p>
            <a:pPr marL="1657350" lvl="3" indent="-285750" algn="l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/>
              <a:t>Flag multiple large transactions within a short period</a:t>
            </a:r>
            <a:endParaRPr lang="en-IN" altLang="en-US" sz="1600" dirty="0"/>
          </a:p>
          <a:p>
            <a:pPr marL="1657350" lvl="3" indent="-285750" algn="l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en-US" sz="1600" dirty="0"/>
              <a:t>Flag transactions involving high-risk customers (based on high-risk score, e.g., 8 or above)</a:t>
            </a:r>
          </a:p>
          <a:p>
            <a:pPr marL="1657350" lvl="3" indent="-285750" algn="l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342900" indent="-342900" eaLnBrk="0" fontAlgn="base" hangingPunct="0">
              <a:buSzPts val="1600"/>
              <a:buFont typeface="+mj-lt"/>
              <a:buAutoNum type="arabicPeriod" startAt="2"/>
            </a:pPr>
            <a:r>
              <a:rPr lang="en-US" altLang="en-US" sz="1800" b="1" dirty="0"/>
              <a:t>Load</a:t>
            </a:r>
          </a:p>
          <a:p>
            <a:pPr marL="1200150" lvl="2" indent="-285750" algn="l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800" dirty="0"/>
              <a:t>Insert data into dimension tables first, then load</a:t>
            </a:r>
          </a:p>
          <a:p>
            <a:pPr marL="1200150" lvl="2" indent="-285750" algn="l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800" dirty="0"/>
              <a:t>Validate foreign key constrains t ensure data integrity</a:t>
            </a:r>
          </a:p>
          <a:p>
            <a:pPr marL="914400" lvl="2" indent="0" algn="l" eaLnBrk="0" fontAlgn="base" hangingPunct="0"/>
            <a:endParaRPr lang="en-US" altLang="en-US" sz="1800" dirty="0"/>
          </a:p>
          <a:p>
            <a:pPr marL="342900" indent="-342900" eaLnBrk="0" fontAlgn="base" hangingPunct="0">
              <a:buSzPts val="1600"/>
              <a:buFont typeface="+mj-lt"/>
              <a:buAutoNum type="arabicPeriod" startAt="2"/>
            </a:pPr>
            <a:r>
              <a:rPr lang="en-US" altLang="en-US" sz="1800" b="1" dirty="0" err="1"/>
              <a:t>Automation,Visualization</a:t>
            </a:r>
            <a:r>
              <a:rPr lang="en-US" altLang="en-US" sz="1800" b="1" dirty="0"/>
              <a:t> and Reporting</a:t>
            </a:r>
          </a:p>
        </p:txBody>
      </p:sp>
    </p:spTree>
    <p:extLst>
      <p:ext uri="{BB962C8B-B14F-4D97-AF65-F5344CB8AC3E}">
        <p14:creationId xmlns:p14="http://schemas.microsoft.com/office/powerpoint/2010/main" val="24832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OVERVIEW</a:t>
            </a:r>
            <a:endParaRPr dirty="0"/>
          </a:p>
        </p:txBody>
      </p:sp>
      <p:sp>
        <p:nvSpPr>
          <p:cNvPr id="941" name="Google Shape;941;p41"/>
          <p:cNvSpPr txBox="1">
            <a:spLocks noGrp="1"/>
          </p:cNvSpPr>
          <p:nvPr>
            <p:ph type="subTitle" idx="2"/>
          </p:nvPr>
        </p:nvSpPr>
        <p:spPr>
          <a:xfrm>
            <a:off x="271469" y="1140154"/>
            <a:ext cx="8798389" cy="287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Implement an AML data warehouse to detect suspicious transactions and ensure regulatory compliance</a:t>
            </a:r>
            <a:br>
              <a:rPr lang="en-US" sz="1800" dirty="0"/>
            </a:b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Milestone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i="1" dirty="0"/>
              <a:t>Business process identification, star schema design, ETL implementation, and data load</a:t>
            </a:r>
            <a:br>
              <a:rPr lang="en-US" sz="1800" i="1" dirty="0"/>
            </a:br>
            <a:endParaRPr lang="en-US" sz="1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Key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i="1" dirty="0"/>
              <a:t>Suspicious activity reporting (SAR), transaction flagging, and regulatory compliance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8">
          <a:extLst>
            <a:ext uri="{FF2B5EF4-FFF2-40B4-BE49-F238E27FC236}">
              <a16:creationId xmlns:a16="http://schemas.microsoft.com/office/drawing/2014/main" id="{C464844D-7841-9F95-4DEA-C6148DAA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AEA024A5-B729-A75D-F699-6DCC5C9BF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BUS MATRIX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398E5-28EA-A30C-EA94-F0299372A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906733"/>
            <a:ext cx="8270789" cy="33300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666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8">
          <a:extLst>
            <a:ext uri="{FF2B5EF4-FFF2-40B4-BE49-F238E27FC236}">
              <a16:creationId xmlns:a16="http://schemas.microsoft.com/office/drawing/2014/main" id="{71D4FE9F-5717-0596-6E44-7D22E3D72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FE3038A9-2BD6-ED47-2890-501891AB7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DIMENSIONAL MODELING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A30F8-8A48-43AA-72F2-CC4DF29E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" y="921413"/>
            <a:ext cx="7484533" cy="3300673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7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8">
          <a:extLst>
            <a:ext uri="{FF2B5EF4-FFF2-40B4-BE49-F238E27FC236}">
              <a16:creationId xmlns:a16="http://schemas.microsoft.com/office/drawing/2014/main" id="{2E2CCC44-57AC-87CD-FFE1-B42F622BB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21B01236-9DA6-01EB-8808-107119BDD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DIMENSIONAL MODELING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43F0D-F7C7-2160-ADEC-9520EA80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89176"/>
            <a:ext cx="7704000" cy="2586492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389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8">
          <a:extLst>
            <a:ext uri="{FF2B5EF4-FFF2-40B4-BE49-F238E27FC236}">
              <a16:creationId xmlns:a16="http://schemas.microsoft.com/office/drawing/2014/main" id="{5ECA6065-E294-C492-15B3-819A71C0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D4DFEF29-4CF7-595B-EBF0-CF3A188CE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DIMENSIONAL MODELING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9E014-2D43-D098-0995-93BE30BC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08785"/>
            <a:ext cx="7603067" cy="3125929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4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8">
          <a:extLst>
            <a:ext uri="{FF2B5EF4-FFF2-40B4-BE49-F238E27FC236}">
              <a16:creationId xmlns:a16="http://schemas.microsoft.com/office/drawing/2014/main" id="{6BC9E0F8-BE8E-D7E4-AB24-D536C0DD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1">
            <a:extLst>
              <a:ext uri="{FF2B5EF4-FFF2-40B4-BE49-F238E27FC236}">
                <a16:creationId xmlns:a16="http://schemas.microsoft.com/office/drawing/2014/main" id="{61A3DCC4-FA7F-3F61-AB38-0434E859C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4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SCHEMA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0404-F55A-A6B8-7719-CDFEC9FB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18" y="797291"/>
            <a:ext cx="3620631" cy="41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FLAG TRANSACTIONS OF HIGH AMOUNT</a:t>
            </a:r>
            <a:endParaRPr dirty="0"/>
          </a:p>
        </p:txBody>
      </p:sp>
      <p:sp>
        <p:nvSpPr>
          <p:cNvPr id="947" name="Google Shape;947;p42"/>
          <p:cNvSpPr txBox="1">
            <a:spLocks noGrp="1"/>
          </p:cNvSpPr>
          <p:nvPr>
            <p:ph type="subTitle" idx="1"/>
          </p:nvPr>
        </p:nvSpPr>
        <p:spPr>
          <a:xfrm>
            <a:off x="496206" y="1271725"/>
            <a:ext cx="8283843" cy="323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/>
              <a:t>Description:</a:t>
            </a:r>
            <a:r>
              <a:rPr lang="en-US" sz="1800" dirty="0"/>
              <a:t> Transactions exceeding $50,000 are flagged for suspicious activity.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 Table:</a:t>
            </a:r>
            <a:r>
              <a:rPr lang="en-US" sz="1800" dirty="0"/>
              <a:t> Transactions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Dimension Tables:</a:t>
            </a:r>
            <a:r>
              <a:rPr lang="en-US" sz="1800" dirty="0"/>
              <a:t> Customer, Account, SAR</a:t>
            </a:r>
            <a:br>
              <a:rPr lang="en-US" sz="1800" dirty="0"/>
            </a:br>
            <a:endParaRPr lang="en-US" sz="1800" dirty="0"/>
          </a:p>
          <a:p>
            <a:pPr marL="152400" indent="0">
              <a:buNone/>
            </a:pPr>
            <a:r>
              <a:rPr lang="en-US" sz="1800" b="1" dirty="0"/>
              <a:t>Facts:</a:t>
            </a:r>
            <a:r>
              <a:rPr lang="en-US" sz="1800" dirty="0"/>
              <a:t> </a:t>
            </a:r>
            <a:r>
              <a:rPr lang="en-US" sz="1800" dirty="0" err="1"/>
              <a:t>TransactionAmount</a:t>
            </a:r>
            <a:r>
              <a:rPr lang="en-US" sz="1800" dirty="0"/>
              <a:t>, </a:t>
            </a:r>
            <a:r>
              <a:rPr lang="en-US" sz="1800" dirty="0" err="1"/>
              <a:t>TransactionDate</a:t>
            </a:r>
            <a:r>
              <a:rPr lang="en-US" sz="1800" dirty="0"/>
              <a:t>, </a:t>
            </a:r>
            <a:r>
              <a:rPr lang="en-US" sz="1800" dirty="0" err="1"/>
              <a:t>TransactionID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306184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443</Words>
  <Application>Microsoft Office PowerPoint</Application>
  <PresentationFormat>On-screen Show (16:9)</PresentationFormat>
  <Paragraphs>87</Paragraphs>
  <Slides>20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Barlow</vt:lpstr>
      <vt:lpstr>Anaheim</vt:lpstr>
      <vt:lpstr>Poppins</vt:lpstr>
      <vt:lpstr>Poppins Black</vt:lpstr>
      <vt:lpstr>Poppins ExtraBold</vt:lpstr>
      <vt:lpstr>Arial</vt:lpstr>
      <vt:lpstr>Nunito Light</vt:lpstr>
      <vt:lpstr>Data Analytics Strategy Toolkit by Slidesgo</vt:lpstr>
      <vt:lpstr>Package</vt:lpstr>
      <vt:lpstr>ANTI-MONEY LAUNDERING SYSTEM </vt:lpstr>
      <vt:lpstr>TABLE OF CONTENTS</vt:lpstr>
      <vt:lpstr>PROJECT OVERVIEW</vt:lpstr>
      <vt:lpstr>BUS MATRIX</vt:lpstr>
      <vt:lpstr>DIMENSIONAL MODELING</vt:lpstr>
      <vt:lpstr>DIMENSIONAL MODELING</vt:lpstr>
      <vt:lpstr>DIMENSIONAL MODELING</vt:lpstr>
      <vt:lpstr>SCHEMA</vt:lpstr>
      <vt:lpstr>FLAG TRANSACTIONS OF HIGH AMOUNT</vt:lpstr>
      <vt:lpstr>ANALYTICS 1</vt:lpstr>
      <vt:lpstr>FLAG MULTIPLE TRANSACTIONS</vt:lpstr>
      <vt:lpstr>ANALYTICS 2</vt:lpstr>
      <vt:lpstr>FLAG TRANSACTIONS FROM HIGH-RISK COUNTRIES</vt:lpstr>
      <vt:lpstr>ANALYTICS 3</vt:lpstr>
      <vt:lpstr>FLAG UNUSUAL BEHAVIOUR TRANSACTIONS</vt:lpstr>
      <vt:lpstr>REGULATORY COMPLIANCE REPORTING</vt:lpstr>
      <vt:lpstr>MOST IMPORTANTLY…</vt:lpstr>
      <vt:lpstr>BUSINESS INTELLIGENCE &amp; ACTIONABLES INSIGHTS</vt:lpstr>
      <vt:lpstr>THANK YOU</vt:lpstr>
      <vt:lpstr>WAYFORWARD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heisenberg008_</dc:creator>
  <cp:lastModifiedBy>Mohsin Potrick</cp:lastModifiedBy>
  <cp:revision>7</cp:revision>
  <dcterms:modified xsi:type="dcterms:W3CDTF">2024-12-09T21:32:39Z</dcterms:modified>
</cp:coreProperties>
</file>