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7"/>
  </p:notesMasterIdLst>
  <p:handoutMasterIdLst>
    <p:handoutMasterId r:id="rId28"/>
  </p:handoutMasterIdLst>
  <p:sldIdLst>
    <p:sldId id="496" r:id="rId5"/>
    <p:sldId id="497" r:id="rId6"/>
    <p:sldId id="498" r:id="rId7"/>
    <p:sldId id="503" r:id="rId8"/>
    <p:sldId id="507" r:id="rId9"/>
    <p:sldId id="510" r:id="rId10"/>
    <p:sldId id="511" r:id="rId11"/>
    <p:sldId id="512" r:id="rId12"/>
    <p:sldId id="513" r:id="rId13"/>
    <p:sldId id="514" r:id="rId14"/>
    <p:sldId id="516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6FBE1-FCCD-45E0-8129-6A38CDE10CED}" v="21" dt="2025-10-22T16:18:49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564" y="6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7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44CC6-B125-DF30-D1E7-82166012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106BC-5F00-6C05-CC6E-06521BC4D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48FA9-1DE7-5DD1-5859-ECAE9F865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1BD8F-F871-CCA7-9A61-C0B54695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9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F3EDA-4914-E22A-585C-639BA97FE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B1E516-CE49-47DC-CE16-AD3384E5B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60250-0B03-E8BD-9EA7-07870E8BF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C39E-0202-F568-D798-09F92CD49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19474-3236-28EE-A787-0075C05F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AF877-14FE-BCAB-A524-33721A887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B7D58-F1E6-D10B-4696-D3E1F4671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C8D6-FB36-E107-A63A-0F43FA1D3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B385-BCB9-65CF-7BE4-B9B2B374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714ED-BEC7-D4E2-D155-FCE472BA7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86D91-6C2E-3411-0A2A-5090FFA34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FE6F9-DB00-FCB8-206D-51E18928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F8890-71D4-0FC2-6B1D-D7461B3F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FBBF5-DFFC-AE46-E407-B00251ADD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0D5907-88EB-5D31-0B27-CB5346F11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98FB-BE3B-D5EB-061B-8ADDB3FCF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8BDD6-36C0-574B-0A26-E416E4A7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0AC66-EEE6-6FDB-B755-9EC3572B2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F3315D-0117-D0B9-6392-36F3E4986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E0411-A076-BACE-AD47-F73A13B1E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A8BA-51B9-7C08-8972-EB94DDFDF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5F7F4-F626-DF86-1DAF-0EE414B6B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D4CF0-FFA1-0D30-113F-2B7F61410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684A-5E6B-4D09-E9A6-D4B4168B3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7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84176-BD5D-304A-5C19-8A1A4568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94A28D-04F6-839D-FEBE-BFD69A8B3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50CD6B-6EC9-3178-E4DD-8764203A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AD70-BF49-1C8A-FAF0-5FCE07FE1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9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F1CD3-8D46-90B0-95CE-5E4676FD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0D24E-07BA-CBD3-EFE7-7081115E0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BFE4F-7F73-D97C-9458-B92F81AB6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5D20-0D31-6E98-01C2-0656CA4EB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5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7FBA-8A74-B5C5-8949-07758C3A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2C2BB-D69D-8D32-1FF1-189E637BF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574EC-7108-5216-DE58-44A5EF844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D92A-CDA7-CC16-B2A8-E30728841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1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66360-25B6-4074-D235-0766D997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6B1C2-8A00-5FA9-A129-A826171D9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C910E-D18D-6F96-B81B-DCCDDCA83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39DE-533E-56ED-EC0D-C5513D3CB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3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E46B-5353-F939-CFFB-1314CAA79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7F149-60A7-E567-F688-509D2C037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968D9-0C78-C8BA-E217-24F5AB854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61649-0B60-EC4D-B1D6-6FDF06E43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F6F2-8410-CC5D-9A8D-FA0F652A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71361-E8FF-C9BE-7976-90A65A877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E267A-FCEA-9CAB-9958-B55AE02C2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2645-0856-4872-26DB-D109CABF8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8E28-F3CF-3245-454C-9A13B1429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9D51D-F3A9-7903-321B-03A6A0F07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CB6AF-BBE5-6CC4-DEE9-867C86DE4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7BEB-9E96-BD5C-EC35-97B76AFF2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0E63-0F6A-47B0-8BD1-6E95B004C8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5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Vendor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MARIYA SHAJI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E6BC-8D1F-D3A7-5D80-09FC2E87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F34-38F4-1830-7AAE-E42506D0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9" y="49562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Brand Segmentation – Sales vs Profit Margin (4-Quadrant Model)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66CA8-AA88-BF7E-0650-35E6DCA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067466-FDFD-8A57-223C-A96FF22C43E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10479" y="2141908"/>
            <a:ext cx="11176361" cy="55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Objective:</a:t>
            </a:r>
            <a:br>
              <a:rPr lang="en-US" sz="2800" dirty="0"/>
            </a:br>
            <a:r>
              <a:rPr lang="en-US" sz="2800" dirty="0"/>
              <a:t>Segment brands based on their </a:t>
            </a:r>
            <a:r>
              <a:rPr lang="en-US" sz="2800" b="1" dirty="0"/>
              <a:t>sales performance</a:t>
            </a:r>
            <a:r>
              <a:rPr lang="en-US" sz="2800" dirty="0"/>
              <a:t> and </a:t>
            </a:r>
            <a:r>
              <a:rPr lang="en-US" sz="2800" b="1" dirty="0"/>
              <a:t>profitability</a:t>
            </a:r>
            <a:r>
              <a:rPr lang="en-US" sz="2800" dirty="0"/>
              <a:t> to identify strategic actions.</a:t>
            </a:r>
          </a:p>
          <a:p>
            <a:r>
              <a:rPr lang="en-US" sz="3200" b="1" dirty="0"/>
              <a:t>Quadrant Definition:</a:t>
            </a:r>
            <a:endParaRPr lang="en-US" sz="3200" dirty="0"/>
          </a:p>
          <a:p>
            <a:r>
              <a:rPr lang="en-US" sz="2800" dirty="0"/>
              <a:t>🟩 </a:t>
            </a:r>
            <a:r>
              <a:rPr lang="en-US" sz="2800" b="1" dirty="0"/>
              <a:t>Stars</a:t>
            </a:r>
            <a:r>
              <a:rPr lang="en-US" sz="2800" dirty="0"/>
              <a:t> – High Sales, High Margin → Top-performing brands; maintain leadership and ensure stock availability.</a:t>
            </a:r>
          </a:p>
          <a:p>
            <a:r>
              <a:rPr lang="en-US" sz="2800" dirty="0"/>
              <a:t>🟦 </a:t>
            </a:r>
            <a:r>
              <a:rPr lang="en-US" sz="2800" b="1" dirty="0"/>
              <a:t>Volume Drivers</a:t>
            </a:r>
            <a:r>
              <a:rPr lang="en-US" sz="2800" dirty="0"/>
              <a:t> – High Sales, Low Margin → Focus on cost control and pricing optimization.</a:t>
            </a:r>
          </a:p>
          <a:p>
            <a:r>
              <a:rPr lang="en-US" sz="2800" dirty="0"/>
              <a:t>🟨 </a:t>
            </a:r>
            <a:r>
              <a:rPr lang="en-US" sz="2800" b="1" dirty="0"/>
              <a:t>Promote / Invest</a:t>
            </a:r>
            <a:r>
              <a:rPr lang="en-US" sz="2800" dirty="0"/>
              <a:t> – Low Sales, High Margin → Profitable but underperforming; ideal candidates for marketing or promotional campaigns.</a:t>
            </a:r>
          </a:p>
          <a:p>
            <a:r>
              <a:rPr lang="en-US" sz="2800" dirty="0"/>
              <a:t>🟥 </a:t>
            </a:r>
            <a:r>
              <a:rPr lang="en-US" sz="2800" b="1" dirty="0"/>
              <a:t>Phase Out</a:t>
            </a:r>
            <a:r>
              <a:rPr lang="en-US" sz="2800" dirty="0"/>
              <a:t> – Low Sales, Low Margin → Poor performers; consider phasing out, bundling, or repositioning.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8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E93A4-380B-B1FD-AC09-BD3CBA51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D580-BA6F-5720-9B23-0F017048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9" y="49562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Brand Segmentation – Sales vs Profit Margin (4-Quadrant Model)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A151E-033B-76A0-D1EE-DDDDB58B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B9E788-F082-F069-534A-BC40B319C53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7128" y="2243612"/>
            <a:ext cx="11176361" cy="496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200" b="1" dirty="0"/>
              <a:t>Insights:</a:t>
            </a:r>
            <a:endParaRPr lang="en-US" sz="3200" dirty="0"/>
          </a:p>
          <a:p>
            <a:r>
              <a:rPr lang="en-US" sz="2800" dirty="0"/>
              <a:t>Majority of profits are generated by </a:t>
            </a:r>
            <a:r>
              <a:rPr lang="en-US" sz="2800" b="1" dirty="0"/>
              <a:t>Star and Volume Driver</a:t>
            </a:r>
            <a:r>
              <a:rPr lang="en-US" sz="2800" dirty="0"/>
              <a:t> brands.</a:t>
            </a:r>
          </a:p>
          <a:p>
            <a:r>
              <a:rPr lang="en-US" sz="2800" b="1" dirty="0"/>
              <a:t>Promote/Invest</a:t>
            </a:r>
            <a:r>
              <a:rPr lang="en-US" sz="2800" dirty="0"/>
              <a:t> brands have high profitability potential but low visibility — perfect promotion targets.</a:t>
            </a:r>
          </a:p>
          <a:p>
            <a:r>
              <a:rPr lang="en-US" sz="2800" b="1" dirty="0"/>
              <a:t>Phase Out</a:t>
            </a:r>
            <a:r>
              <a:rPr lang="en-US" sz="2800" dirty="0"/>
              <a:t> brands contribute least to sales and margins, creating cost drag on overall performance.</a:t>
            </a:r>
          </a:p>
          <a:p>
            <a:pPr marL="0" indent="0">
              <a:buNone/>
            </a:pPr>
            <a:r>
              <a:rPr lang="en-US" sz="3200" b="1" dirty="0"/>
              <a:t>Business Recommendation:</a:t>
            </a:r>
            <a:br>
              <a:rPr lang="en-US" sz="2800" dirty="0"/>
            </a:br>
            <a:r>
              <a:rPr lang="en-US" sz="2800" dirty="0"/>
              <a:t>Prioritize marketing efforts on </a:t>
            </a:r>
            <a:r>
              <a:rPr lang="en-US" sz="2800" b="1" dirty="0"/>
              <a:t>Promote/Invest</a:t>
            </a:r>
            <a:r>
              <a:rPr lang="en-US" sz="2800" dirty="0"/>
              <a:t> brands to unlock profit growth.</a:t>
            </a:r>
            <a:br>
              <a:rPr lang="en-US" sz="2800" dirty="0"/>
            </a:br>
            <a:r>
              <a:rPr lang="en-US" sz="2800" dirty="0"/>
              <a:t>Optimize </a:t>
            </a:r>
            <a:r>
              <a:rPr lang="en-US" sz="2800" b="1" dirty="0"/>
              <a:t>Volume Drivers</a:t>
            </a:r>
            <a:r>
              <a:rPr lang="en-US" sz="2800" dirty="0"/>
              <a:t> for efficiency and protect </a:t>
            </a:r>
            <a:r>
              <a:rPr lang="en-US" sz="2800" b="1" dirty="0"/>
              <a:t>Stars</a:t>
            </a:r>
            <a:r>
              <a:rPr lang="en-US" sz="2800" dirty="0"/>
              <a:t> from stock-outs.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9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7050-8C3F-726F-2C3B-AC79A9A8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6E0F-B29F-8300-C385-71DDD3D0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9" y="49562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Brand Segmentation – Sales vs Profit Margin (4-Quadrant Model)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86B94-720A-41EE-A1CB-66486D27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531C8-ABFC-24CD-F326-99CFBF06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70" y="2382982"/>
            <a:ext cx="7055213" cy="43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8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163C0-8470-411C-F545-245767B5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606D-07F2-B8BB-184C-E6B122C1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Top 10 Vendors and Brands based on Total </a:t>
            </a:r>
            <a:r>
              <a:rPr lang="en-US" sz="4000" dirty="0" err="1"/>
              <a:t>sALES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ADAF5-5639-7D04-B69A-E8EAAAD4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6CD5B1-153F-20AF-A18C-2AFF955DD2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6400" y="1810206"/>
            <a:ext cx="12173528" cy="610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200" b="1" dirty="0"/>
              <a:t>Objective:</a:t>
            </a:r>
            <a:br>
              <a:rPr lang="en-US" sz="2800" dirty="0"/>
            </a:br>
            <a:r>
              <a:rPr lang="en-US" sz="2800" dirty="0"/>
              <a:t>Identify key vendors and brands driving overall sales revenue.</a:t>
            </a:r>
          </a:p>
          <a:p>
            <a:pPr marL="0" indent="0">
              <a:buNone/>
            </a:pPr>
            <a:r>
              <a:rPr lang="en-US" sz="3200" b="1" dirty="0"/>
              <a:t>Insights:</a:t>
            </a:r>
            <a:endParaRPr lang="en-US" sz="3200" dirty="0"/>
          </a:p>
          <a:p>
            <a:r>
              <a:rPr lang="en-US" sz="2800" b="1" dirty="0"/>
              <a:t>Diageo North America Inc.</a:t>
            </a:r>
            <a:r>
              <a:rPr lang="en-US" sz="2800" dirty="0"/>
              <a:t> and </a:t>
            </a:r>
            <a:r>
              <a:rPr lang="en-US" sz="2800" b="1" dirty="0"/>
              <a:t>Martignetti Companies</a:t>
            </a:r>
            <a:r>
              <a:rPr lang="en-US" sz="2800" dirty="0"/>
              <a:t> lead vendor performance, contributing the highest sales volume.</a:t>
            </a:r>
          </a:p>
          <a:p>
            <a:r>
              <a:rPr lang="en-US" sz="2800" b="1" dirty="0"/>
              <a:t>Top brands</a:t>
            </a:r>
            <a:r>
              <a:rPr lang="en-US" sz="2800" dirty="0"/>
              <a:t> include </a:t>
            </a:r>
            <a:r>
              <a:rPr lang="en-US" sz="2800" b="1" dirty="0"/>
              <a:t>Jack Daniel’s No.7 Black</a:t>
            </a:r>
            <a:r>
              <a:rPr lang="en-US" sz="2800" dirty="0"/>
              <a:t>, </a:t>
            </a:r>
            <a:r>
              <a:rPr lang="en-US" sz="2800" b="1" dirty="0"/>
              <a:t>Tito’s Handmade Vodka</a:t>
            </a:r>
            <a:r>
              <a:rPr lang="en-US" sz="2800" dirty="0"/>
              <a:t>, and </a:t>
            </a:r>
            <a:r>
              <a:rPr lang="en-US" sz="2800" b="1" dirty="0"/>
              <a:t>Grey Goose</a:t>
            </a:r>
            <a:r>
              <a:rPr lang="en-US" sz="2800" dirty="0"/>
              <a:t>, which dominate overall sales share.</a:t>
            </a:r>
          </a:p>
          <a:p>
            <a:r>
              <a:rPr lang="en-US" sz="2800" dirty="0"/>
              <a:t>High concentration among a few brands indicates strong brand equity but also dependency risk.</a:t>
            </a:r>
          </a:p>
          <a:p>
            <a:pPr marL="0" indent="0">
              <a:buNone/>
            </a:pPr>
            <a:r>
              <a:rPr lang="en-US" sz="3200" b="1" dirty="0"/>
              <a:t>Business Takeaway:</a:t>
            </a:r>
            <a:br>
              <a:rPr lang="en-US" sz="2800" dirty="0"/>
            </a:br>
            <a:r>
              <a:rPr lang="en-US" sz="2800" dirty="0"/>
              <a:t>Strengthen relationships with top vendors while identifying mid-performing vendors for capacity expansion and new marketing opportunities.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B582-DFE4-65A8-D64C-C438A093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33164-41C3-E194-AE78-FF717839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515699-6FE0-CC20-F5D7-7C6A9F92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6" y="2163492"/>
            <a:ext cx="5200073" cy="4192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080FBC-76A1-605B-4A71-50D8104C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3491"/>
            <a:ext cx="4996874" cy="4192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778A4B-BCB3-654B-E020-9666ADD77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45" y="2237381"/>
            <a:ext cx="4664364" cy="419285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646CACC-AF82-A17C-AB06-BEE45236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Top 10 Vendors and Brands based on Total </a:t>
            </a:r>
            <a:r>
              <a:rPr lang="en-US" sz="4000" dirty="0" err="1"/>
              <a:t>sALES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73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D119-E652-2687-CA90-14DE023E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F3DF-F8FB-61D2-32D6-81AEE0FF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Top 10 Vendors – Purchase Contribution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A4059-158F-8CFA-9C14-3090CA78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CCBF9E-2E3A-0CD6-4FBB-B761B76B225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7928" y="1355068"/>
            <a:ext cx="11804072" cy="616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Insights:</a:t>
            </a:r>
            <a:endParaRPr lang="en-US" sz="3200" dirty="0"/>
          </a:p>
          <a:p>
            <a:r>
              <a:rPr lang="en-US" sz="2800" dirty="0"/>
              <a:t>The </a:t>
            </a:r>
            <a:r>
              <a:rPr lang="en-US" sz="2800" b="1" dirty="0"/>
              <a:t>Top 10 vendors contribute ~65.8%</a:t>
            </a:r>
            <a:r>
              <a:rPr lang="en-US" sz="2800" dirty="0"/>
              <a:t> of total purchases, led by </a:t>
            </a:r>
            <a:r>
              <a:rPr lang="en-US" sz="2800" b="1" dirty="0"/>
              <a:t>Diageo North America Inc. (16.3%)</a:t>
            </a:r>
            <a:r>
              <a:rPr lang="en-US" sz="2800" dirty="0"/>
              <a:t>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Pareto curve</a:t>
            </a:r>
            <a:r>
              <a:rPr lang="en-US" sz="2800" dirty="0"/>
              <a:t> shows that around </a:t>
            </a:r>
            <a:r>
              <a:rPr lang="en-US" sz="2800" b="1" dirty="0"/>
              <a:t>Top 10 vendors drive nearly 65% of purchase value</a:t>
            </a:r>
            <a:r>
              <a:rPr lang="en-US" sz="2800" dirty="0"/>
              <a:t>, confirming a </a:t>
            </a:r>
            <a:r>
              <a:rPr lang="en-US" sz="2800" b="1" dirty="0"/>
              <a:t>moderate concentration pattern</a:t>
            </a:r>
            <a:r>
              <a:rPr lang="en-US" sz="2800" dirty="0"/>
              <a:t>.</a:t>
            </a:r>
          </a:p>
          <a:p>
            <a:r>
              <a:rPr lang="en-US" sz="2800" dirty="0"/>
              <a:t>This means procurement decisions and supplier relationships are </a:t>
            </a:r>
            <a:r>
              <a:rPr lang="en-US" sz="2800" b="1" dirty="0"/>
              <a:t>heavily influenced by a small vendor group</a:t>
            </a:r>
            <a:r>
              <a:rPr lang="en-US" sz="2800" dirty="0"/>
              <a:t>.</a:t>
            </a:r>
          </a:p>
          <a:p>
            <a:r>
              <a:rPr lang="en-US" sz="2800" dirty="0"/>
              <a:t>The remaining </a:t>
            </a:r>
            <a:r>
              <a:rPr lang="en-US" sz="2800" b="1" dirty="0"/>
              <a:t>vendors account for only 35% of purchases</a:t>
            </a:r>
            <a:r>
              <a:rPr lang="en-US" sz="2800" dirty="0"/>
              <a:t>, indicating possible over-fragmentation or low-volume suppliers.</a:t>
            </a:r>
          </a:p>
          <a:p>
            <a:r>
              <a:rPr lang="en-US" sz="3200" b="1" dirty="0"/>
              <a:t>Business Implication:</a:t>
            </a:r>
            <a:endParaRPr lang="en-US" sz="3200" dirty="0"/>
          </a:p>
          <a:p>
            <a:r>
              <a:rPr lang="en-US" sz="2800" dirty="0"/>
              <a:t>Prioritize relationship management and strategic contracts with the top 10 vendors.</a:t>
            </a:r>
            <a:br>
              <a:rPr lang="en-US" sz="2800" dirty="0"/>
            </a:br>
            <a:r>
              <a:rPr lang="en-US" sz="2800" dirty="0"/>
              <a:t>Evaluate low-contribution vendors for consolidation or performance review.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DC31-BD13-8618-A967-0E6C7875C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D8D1-24C3-E2FA-7BE1-08BB6181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Top 10 Vendors – Purchase Contribution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47782-A353-EFE4-C2FF-694C818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FED77-141A-DCD5-BF69-66C5DF80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7" y="2196275"/>
            <a:ext cx="4903209" cy="4559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A1884-0011-F826-7AA8-A71E0DD11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516" y="2145179"/>
            <a:ext cx="5696243" cy="46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4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70F5-0360-033D-5BD2-8891EF36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61B-4D3E-8FFD-A24F-95027D8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Order Size Categorization (S, M, L)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57AB1-865F-A3CA-3D85-1C98458D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F6E2D-406E-1FE7-F22E-7C1645E0A6DC}"/>
              </a:ext>
            </a:extLst>
          </p:cNvPr>
          <p:cNvSpPr txBox="1"/>
          <p:nvPr/>
        </p:nvSpPr>
        <p:spPr>
          <a:xfrm>
            <a:off x="719716" y="1556986"/>
            <a:ext cx="116454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3200" b="1" dirty="0"/>
              <a:t>Goal:</a:t>
            </a:r>
            <a:br>
              <a:rPr lang="en-US" sz="2800" dirty="0"/>
            </a:br>
            <a:r>
              <a:rPr lang="en-US" sz="2800" dirty="0"/>
              <a:t>Segment orders by quantity to study how order size affects unit price.</a:t>
            </a:r>
          </a:p>
          <a:p>
            <a:r>
              <a:rPr lang="en-US" sz="3200" b="1" dirty="0"/>
              <a:t>Method:</a:t>
            </a:r>
            <a:br>
              <a:rPr lang="en-US" sz="2800" dirty="0"/>
            </a:br>
            <a:r>
              <a:rPr lang="en-US" sz="2800" dirty="0"/>
              <a:t>Used </a:t>
            </a:r>
            <a:r>
              <a:rPr lang="en-US" sz="2800" dirty="0" err="1"/>
              <a:t>pd.qcut</a:t>
            </a:r>
            <a:r>
              <a:rPr lang="en-US" sz="2800" dirty="0"/>
              <a:t>() to split purchase quantity into 3 equal groups:</a:t>
            </a:r>
          </a:p>
          <a:p>
            <a:r>
              <a:rPr lang="en-US" sz="2800" b="1" dirty="0"/>
              <a:t>S = Small orders (lowest 33%) </a:t>
            </a:r>
            <a:r>
              <a:rPr lang="en-US" sz="2800" dirty="0"/>
              <a:t>, </a:t>
            </a:r>
            <a:r>
              <a:rPr lang="en-US" sz="2800" b="1" dirty="0"/>
              <a:t>M = Medium orders (middle 33%, L = Large orders (top 33%)</a:t>
            </a:r>
            <a:endParaRPr lang="en-US" sz="2800" dirty="0"/>
          </a:p>
          <a:p>
            <a:r>
              <a:rPr lang="en-US" sz="3200" b="1" dirty="0"/>
              <a:t>Insight:</a:t>
            </a:r>
            <a:endParaRPr lang="en-US" sz="3200" dirty="0"/>
          </a:p>
          <a:p>
            <a:r>
              <a:rPr lang="en-US" sz="2800" b="1" dirty="0"/>
              <a:t>Small orders → higher &amp; more variable prices</a:t>
            </a:r>
            <a:r>
              <a:rPr lang="en-US" sz="2800" dirty="0"/>
              <a:t> — often premium or low-volume products.</a:t>
            </a:r>
          </a:p>
          <a:p>
            <a:r>
              <a:rPr lang="en-US" sz="2800" b="1" dirty="0"/>
              <a:t>Large orders → lower, stable prices</a:t>
            </a:r>
            <a:r>
              <a:rPr lang="en-US" sz="2800" dirty="0"/>
              <a:t> — due to bulk purchase discounts.</a:t>
            </a:r>
          </a:p>
          <a:p>
            <a:r>
              <a:rPr lang="en-US" sz="2800" dirty="0"/>
              <a:t>Expensive items are bought in small quantities, cheaper ones in bulk.</a:t>
            </a:r>
          </a:p>
          <a:p>
            <a:r>
              <a:rPr lang="en-US" sz="2800" dirty="0"/>
              <a:t>Bulk buying → lower cost per unit..</a:t>
            </a:r>
          </a:p>
        </p:txBody>
      </p:sp>
    </p:spTree>
    <p:extLst>
      <p:ext uri="{BB962C8B-B14F-4D97-AF65-F5344CB8AC3E}">
        <p14:creationId xmlns:p14="http://schemas.microsoft.com/office/powerpoint/2010/main" val="31314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10910-7A73-91CB-E2B2-AE814E483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6EAB-0964-46E4-0F0E-4C48BA8F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Order Size Categorization (S, M, L)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D17A3-C72D-8361-4C2E-6825D95D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BF03F-2D65-E7F7-0DAF-EAEFDD6E02B4}"/>
              </a:ext>
            </a:extLst>
          </p:cNvPr>
          <p:cNvSpPr txBox="1"/>
          <p:nvPr/>
        </p:nvSpPr>
        <p:spPr>
          <a:xfrm>
            <a:off x="719716" y="1556986"/>
            <a:ext cx="11645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5C7B1-3B6E-A484-2F28-D683E4C2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55" y="2214340"/>
            <a:ext cx="6248721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0462A-437D-9C9C-7A39-F7C375598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25A0-89D9-012F-741C-0FB9E1F2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Profit Margin Comparison – Top vs Low Vendors (95% Confidence)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42BDB-D079-0E0F-B4A8-EA2589E4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72F30-840E-FD57-AD3B-338CEEC410B9}"/>
              </a:ext>
            </a:extLst>
          </p:cNvPr>
          <p:cNvSpPr txBox="1"/>
          <p:nvPr/>
        </p:nvSpPr>
        <p:spPr>
          <a:xfrm>
            <a:off x="719716" y="1556986"/>
            <a:ext cx="11645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801A0-FB7D-0544-C73A-227145F0AA1F}"/>
              </a:ext>
            </a:extLst>
          </p:cNvPr>
          <p:cNvSpPr txBox="1"/>
          <p:nvPr/>
        </p:nvSpPr>
        <p:spPr>
          <a:xfrm>
            <a:off x="941749" y="1878316"/>
            <a:ext cx="1007153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Observation: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Top Vendors (Blue):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Mean Profit Margin ≈ </a:t>
            </a:r>
            <a:r>
              <a:rPr lang="en-US" sz="2800" b="1" dirty="0"/>
              <a:t>31.2% , </a:t>
            </a:r>
            <a:r>
              <a:rPr lang="en-US" sz="2800" dirty="0"/>
              <a:t>Narrow Confidence Interval (30.7–31.6%) → </a:t>
            </a:r>
            <a:r>
              <a:rPr lang="en-US" sz="2800" b="1" dirty="0"/>
              <a:t>consistent and stable profits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Low Vendors (Red):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Mean Profit Margin ≈ </a:t>
            </a:r>
            <a:r>
              <a:rPr lang="en-US" sz="2800" b="1" dirty="0"/>
              <a:t>41.5% , </a:t>
            </a:r>
            <a:r>
              <a:rPr lang="en-US" sz="2800" dirty="0"/>
              <a:t>Wider Confidence Interval (40.4–42.6%) → </a:t>
            </a:r>
            <a:r>
              <a:rPr lang="en-US" sz="2800" b="1" dirty="0"/>
              <a:t>higher but more variable profits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3200" b="1" dirty="0"/>
              <a:t>Insight: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Vendors with </a:t>
            </a:r>
            <a:r>
              <a:rPr lang="en-US" sz="2800" b="1" dirty="0"/>
              <a:t>high sales</a:t>
            </a:r>
            <a:r>
              <a:rPr lang="en-US" sz="2800" dirty="0"/>
              <a:t> (Top) operate on </a:t>
            </a:r>
            <a:r>
              <a:rPr lang="en-US" sz="2800" b="1" dirty="0"/>
              <a:t>low margins but steady turnover</a:t>
            </a:r>
            <a:r>
              <a:rPr lang="en-US" sz="2800" dirty="0"/>
              <a:t> — volume-based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Vendors with </a:t>
            </a:r>
            <a:r>
              <a:rPr lang="en-US" sz="2800" b="1" dirty="0"/>
              <a:t>low sales</a:t>
            </a:r>
            <a:r>
              <a:rPr lang="en-US" sz="2800" dirty="0"/>
              <a:t> earn </a:t>
            </a:r>
            <a:r>
              <a:rPr lang="en-US" sz="2800" b="1" dirty="0"/>
              <a:t>higher margins</a:t>
            </a:r>
            <a:r>
              <a:rPr lang="en-US" sz="2800" dirty="0"/>
              <a:t> — premium or niche products with limited sales volume.</a:t>
            </a:r>
          </a:p>
        </p:txBody>
      </p:sp>
    </p:spTree>
    <p:extLst>
      <p:ext uri="{BB962C8B-B14F-4D97-AF65-F5344CB8AC3E}">
        <p14:creationId xmlns:p14="http://schemas.microsoft.com/office/powerpoint/2010/main" val="354736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Approach</a:t>
            </a:r>
          </a:p>
          <a:p>
            <a:pPr lvl="0"/>
            <a:r>
              <a:rPr lang="en-US" dirty="0"/>
              <a:t>EDA with Python</a:t>
            </a:r>
          </a:p>
          <a:p>
            <a:pPr lvl="0"/>
            <a:r>
              <a:rPr lang="en-US" dirty="0"/>
              <a:t>Visualization Using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CD5DD-B0BA-8E2A-11FA-B62674925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5110-E819-A378-904A-89EF8D9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Profit Margin Comparison – Top vs Low Vendors (95% Confidence)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B60F7-D01B-7757-736F-0AB15392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7DCBE-EF5D-A2E1-E731-68C5F0752DB2}"/>
              </a:ext>
            </a:extLst>
          </p:cNvPr>
          <p:cNvSpPr txBox="1"/>
          <p:nvPr/>
        </p:nvSpPr>
        <p:spPr>
          <a:xfrm>
            <a:off x="719716" y="1556986"/>
            <a:ext cx="11645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86AEB-0E64-895C-18AE-E481D76A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873" y="2318327"/>
            <a:ext cx="8063345" cy="41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7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ADFA-EC52-37D3-91A1-353A4DD92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356C-49C9-BDD2-3E91-382C2F36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6" y="102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Turning insights to business ACTIONs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CA1F-1FFC-E9F5-5923-650D60A6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D3AFE-ACD9-54E1-F1CA-9DAC5F58377D}"/>
              </a:ext>
            </a:extLst>
          </p:cNvPr>
          <p:cNvSpPr txBox="1"/>
          <p:nvPr/>
        </p:nvSpPr>
        <p:spPr>
          <a:xfrm>
            <a:off x="719716" y="1556986"/>
            <a:ext cx="11645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F9020-1B84-E81E-ADF9-11E72E644080}"/>
              </a:ext>
            </a:extLst>
          </p:cNvPr>
          <p:cNvSpPr txBox="1"/>
          <p:nvPr/>
        </p:nvSpPr>
        <p:spPr>
          <a:xfrm>
            <a:off x="719716" y="1427754"/>
            <a:ext cx="992909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Profit Concentration:</a:t>
            </a:r>
            <a:br>
              <a:rPr lang="en-US" sz="2800" dirty="0"/>
            </a:br>
            <a:r>
              <a:rPr lang="en-US" sz="2800" dirty="0"/>
              <a:t>Top vendors make about </a:t>
            </a:r>
            <a:r>
              <a:rPr lang="en-US" sz="2800" b="1" dirty="0"/>
              <a:t>65%</a:t>
            </a:r>
            <a:r>
              <a:rPr lang="en-US" sz="2800" dirty="0"/>
              <a:t> of total purchases — keep strong partnerships with them.</a:t>
            </a:r>
          </a:p>
          <a:p>
            <a:pPr>
              <a:buNone/>
            </a:pPr>
            <a:r>
              <a:rPr lang="en-US" sz="3200" b="1" dirty="0"/>
              <a:t>Brand Opportunity:</a:t>
            </a:r>
            <a:br>
              <a:rPr lang="en-US" sz="2800" dirty="0"/>
            </a:br>
            <a:r>
              <a:rPr lang="en-US" sz="2800" dirty="0"/>
              <a:t>Brands with </a:t>
            </a:r>
            <a:r>
              <a:rPr lang="en-US" sz="2800" b="1" dirty="0"/>
              <a:t>high margins but low sales</a:t>
            </a:r>
            <a:r>
              <a:rPr lang="en-US" sz="2800" dirty="0"/>
              <a:t> need marketing push to grow revenue.</a:t>
            </a:r>
          </a:p>
          <a:p>
            <a:pPr>
              <a:buNone/>
            </a:pPr>
            <a:r>
              <a:rPr lang="en-US" sz="3200" b="1" dirty="0"/>
              <a:t>Cost Optimization:</a:t>
            </a:r>
            <a:br>
              <a:rPr lang="en-US" sz="2800" dirty="0"/>
            </a:br>
            <a:r>
              <a:rPr lang="en-US" sz="2800" dirty="0"/>
              <a:t>Cutting </a:t>
            </a:r>
            <a:r>
              <a:rPr lang="en-US" sz="2800" b="1" dirty="0"/>
              <a:t>freight and excise costs</a:t>
            </a:r>
            <a:r>
              <a:rPr lang="en-US" sz="2800" dirty="0"/>
              <a:t> can directly raise profit margins.</a:t>
            </a:r>
          </a:p>
          <a:p>
            <a:pPr>
              <a:buNone/>
            </a:pPr>
            <a:r>
              <a:rPr lang="en-US" sz="3200" b="1" dirty="0"/>
              <a:t>Vendor Mix:</a:t>
            </a:r>
            <a:br>
              <a:rPr lang="en-US" sz="2800" dirty="0"/>
            </a:br>
            <a:r>
              <a:rPr lang="en-US" sz="2800" dirty="0"/>
              <a:t>Balance </a:t>
            </a:r>
            <a:r>
              <a:rPr lang="en-US" sz="2800" b="1" dirty="0"/>
              <a:t>big stable vendors</a:t>
            </a:r>
            <a:r>
              <a:rPr lang="en-US" sz="2800" dirty="0"/>
              <a:t> with </a:t>
            </a:r>
            <a:r>
              <a:rPr lang="en-US" sz="2800" b="1" dirty="0"/>
              <a:t>small high-margin ones</a:t>
            </a:r>
            <a:r>
              <a:rPr lang="en-US" sz="2800" dirty="0"/>
              <a:t> for steady and strong profits.</a:t>
            </a:r>
          </a:p>
          <a:p>
            <a:pPr>
              <a:buNone/>
            </a:pPr>
            <a:r>
              <a:rPr lang="en-US" sz="2800" b="1" dirty="0"/>
              <a:t>Action Plan: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Strengthen ties with top vendors.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Reduce supply chain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Promote high-margin, low-sales brands.</a:t>
            </a:r>
          </a:p>
        </p:txBody>
      </p:sp>
    </p:spTree>
    <p:extLst>
      <p:ext uri="{BB962C8B-B14F-4D97-AF65-F5344CB8AC3E}">
        <p14:creationId xmlns:p14="http://schemas.microsoft.com/office/powerpoint/2010/main" val="165118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3" name="Online Image Placeholder 23" descr="User">
            <a:extLst>
              <a:ext uri="{FF2B5EF4-FFF2-40B4-BE49-F238E27FC236}">
                <a16:creationId xmlns:a16="http://schemas.microsoft.com/office/drawing/2014/main" id="{B4D6CBD8-BAE2-4829-AC80-ACEA4658DD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pic>
        <p:nvPicPr>
          <p:cNvPr id="25" name="Online Image Placeholder 27" descr="Envelope">
            <a:extLst>
              <a:ext uri="{FF2B5EF4-FFF2-40B4-BE49-F238E27FC236}">
                <a16:creationId xmlns:a16="http://schemas.microsoft.com/office/drawing/2014/main" id="{329FB706-264C-44A5-B17E-0D396F61AEF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8" r="108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Mariya Shaji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6B086-BC3B-4FE1-A23D-D1396E627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mariyashaji41@gmail.com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7B38-EB06-465C-8F7E-F7E1E7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Vendor Performance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20" y="0"/>
            <a:ext cx="6894576" cy="1201189"/>
          </a:xfrm>
        </p:spPr>
        <p:txBody>
          <a:bodyPr/>
          <a:lstStyle/>
          <a:p>
            <a:r>
              <a:rPr lang="en-US" sz="7200" dirty="0"/>
              <a:t>Introduction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164D0-3180-8D22-F195-51938EF73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795" y="1355078"/>
            <a:ext cx="1101048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 lakh records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across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 tables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Sales, Purchase, Vendor, Brand,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top-performing vendors and brands, understand cost drivers, and improve profitability.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 used: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BigQuery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(Data Aggregation)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·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(EDA &amp; Insights)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·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BI (Dashboard Visualization).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Building the Analytical Dataset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Joined </a:t>
            </a:r>
            <a:r>
              <a:rPr lang="en-US" altLang="en-US" sz="2800" b="1" dirty="0"/>
              <a:t>five raw tables</a:t>
            </a:r>
            <a:r>
              <a:rPr lang="en-US" altLang="en-US" sz="2800" dirty="0"/>
              <a:t> in </a:t>
            </a:r>
            <a:r>
              <a:rPr lang="en-US" altLang="en-US" sz="2800" b="1" dirty="0" err="1"/>
              <a:t>BigQuery</a:t>
            </a:r>
            <a:r>
              <a:rPr lang="en-US" altLang="en-US" sz="2800" dirty="0"/>
              <a:t> using vendor and product relationships to create a clean, unified dataset.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Aggregated metrics at </a:t>
            </a:r>
            <a:r>
              <a:rPr lang="en-US" altLang="en-US" sz="2800" i="1" dirty="0"/>
              <a:t>vendor–brand</a:t>
            </a:r>
            <a:r>
              <a:rPr lang="en-US" altLang="en-US" sz="2800" dirty="0"/>
              <a:t> level for holistic performance comparison.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Engineered business KPIs: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/>
              <a:t>Profit Margin (%), Gross Profit, Stock Turnover, Sales-to-Purchase Ratio , Profit Margin , Gross Profit</a:t>
            </a:r>
            <a:endParaRPr lang="en-US" altLang="en-US" sz="28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Derived new features to capture operational cost, efficiency, and pricing trends.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Verified data consistency using statistical summaries and cross-table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D72955-A8FE-91E8-CB40-B6C37774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6002-E7C9-43AE-8B63-5ABE487D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PYTHON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1B932A8-2C41-4CC8-B93B-6E5AD145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6728"/>
            <a:ext cx="10077594" cy="3973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/>
              <a:t>Univariate Analysis</a:t>
            </a:r>
          </a:p>
          <a:p>
            <a:pPr marL="0" indent="0">
              <a:buNone/>
            </a:pPr>
            <a:r>
              <a:rPr lang="en-US" sz="3200" dirty="0"/>
              <a:t>I started by analyzing individual features such as </a:t>
            </a:r>
            <a:r>
              <a:rPr lang="en-US" sz="3200" i="1" dirty="0"/>
              <a:t>Total Sales Value, Total Purchase Value, Profit, Gross Profit, Freight Cost,</a:t>
            </a:r>
            <a:r>
              <a:rPr lang="en-US" sz="3200" dirty="0"/>
              <a:t> and </a:t>
            </a:r>
            <a:r>
              <a:rPr lang="en-US" sz="3200" i="1" dirty="0"/>
              <a:t>Excise Cost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Using </a:t>
            </a:r>
            <a:r>
              <a:rPr lang="en-US" sz="3200" b="1" dirty="0"/>
              <a:t>histograms</a:t>
            </a:r>
            <a:r>
              <a:rPr lang="en-US" sz="3200" dirty="0"/>
              <a:t> and </a:t>
            </a:r>
            <a:r>
              <a:rPr lang="en-US" sz="3200" b="1" dirty="0"/>
              <a:t>boxplots</a:t>
            </a:r>
            <a:r>
              <a:rPr lang="en-US" sz="3200" dirty="0"/>
              <a:t>, I visualized the spread and detected </a:t>
            </a:r>
            <a:r>
              <a:rPr lang="en-US" sz="3200" b="1" dirty="0"/>
              <a:t>outliers</a:t>
            </a:r>
            <a:r>
              <a:rPr lang="en-US" sz="3200" dirty="0"/>
              <a:t> — particularly in sales and profit columns, where a few records had unusually high values.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These outliers were reviewed, and unrealistic data points were removed or capped to ensure fair representation of typical business behavior.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E6EC3-B267-47CD-BA6E-B197B502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6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1211-0569-0E28-9062-B5007843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5A6-8551-8986-754C-94CF542F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ED858-2C93-D337-B1F9-E37566488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278054"/>
            <a:ext cx="10077450" cy="385129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E1A4C-77B1-575C-B1D8-A9184398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9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A697-29A8-BF0A-BC4E-8A6F2822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B5FE-27AD-5084-4881-B8AF6FDF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546"/>
            <a:ext cx="10515600" cy="1325563"/>
          </a:xfrm>
        </p:spPr>
        <p:txBody>
          <a:bodyPr/>
          <a:lstStyle/>
          <a:p>
            <a:r>
              <a:rPr lang="en-US" dirty="0"/>
              <a:t>EDA WITH PYTHON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FA4B7-82E0-D891-F9C4-12D3288C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A7875-A283-B75E-BD28-55F14829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1400A-695F-89AC-7E4A-40626D69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47E38-B5A0-D23D-BA9E-6779752A1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33E52F-D63A-DC80-1C83-B8DB17C3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6" y="1579418"/>
            <a:ext cx="11221027" cy="46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E607-4EE1-26E2-DE66-BB128672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ED53-8A66-CABD-AAAD-A8C70F4F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CD1D5E-19FF-606F-DBEC-AAB9FC6ED63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07819" y="1860879"/>
            <a:ext cx="1117636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and Purchase Volumes Move Together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positive correlation between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purchase quantity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sales quantity (r ≈ 0.99)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shows efficient inventory movement and healthy demand fulfillment.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Procurement Drives Higher Sales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purchase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value (r ≈ 0.82)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confirm that vendors investing more in stock typically achieve stronger revenue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Freight Cost Negatively Impacts Profitability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Rising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freight and logistics expenses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linked with lower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 profit (r ≈ –0.43)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the need for better supply chain cost control.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50846F-D0DE-ADBC-20B7-E6D72F50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313"/>
            <a:ext cx="10515600" cy="1325562"/>
          </a:xfrm>
        </p:spPr>
        <p:txBody>
          <a:bodyPr>
            <a:normAutofit/>
          </a:bodyPr>
          <a:lstStyle/>
          <a:p>
            <a:r>
              <a:rPr lang="en-IN" sz="4000" dirty="0"/>
              <a:t>Key Relationships Impacting Profitability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71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997B9-0B7C-0EA3-44E1-58B0B2EC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5AC8-1421-6A71-EA4C-CC4AEF74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9" y="49562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Key Relationships Impacting Profitability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DB373-F2BD-ECCC-2F68-F59B513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A632A2-5089-4416-7B86-A11A41216CB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7308" y="1657678"/>
            <a:ext cx="1117636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Sales-to-Purchase Ratio is a Key Efficiency Indicator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positive correlation (r ≈ 0.74)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 margin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highlights that vendors converting purchases to sales efficiently achieve the best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Sales Don’t Always Mean Higher Margins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 margin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shows a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slight negative link (r ≈ –0.18)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price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suggesting competitive pricing pressures or cost escalation at higher sales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Stock Turnover and Profit Are Weakly Linked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Stock turnover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a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small negative correlation (r ≈ –0.05)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gross profit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implying that faster inventory movement doesn’t guarantee better margins — efficiency must be balanced with pricing strategy.</a:t>
            </a:r>
          </a:p>
        </p:txBody>
      </p:sp>
    </p:spTree>
    <p:extLst>
      <p:ext uri="{BB962C8B-B14F-4D97-AF65-F5344CB8AC3E}">
        <p14:creationId xmlns:p14="http://schemas.microsoft.com/office/powerpoint/2010/main" val="344455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04AF4-0453-996C-146B-BF92BF42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D7BB0-F72F-93C5-839C-18E9613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8FF2E-DC59-D840-E529-4235C1748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6C50D-9619-FB03-B6F2-15D4EE31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8" y="1821183"/>
            <a:ext cx="10770154" cy="48198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5493B4-7B80-D223-A178-15219F0F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530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Key Relationships Impacting Profitability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90832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1325</TotalTime>
  <Words>1303</Words>
  <Application>Microsoft Office PowerPoint</Application>
  <PresentationFormat>Widescreen</PresentationFormat>
  <Paragraphs>154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The Hand Black</vt:lpstr>
      <vt:lpstr>The Serif Hand Black</vt:lpstr>
      <vt:lpstr>SketchyVTI</vt:lpstr>
      <vt:lpstr>Vendor performance ANALYSIS</vt:lpstr>
      <vt:lpstr>Agenda</vt:lpstr>
      <vt:lpstr>Introduction</vt:lpstr>
      <vt:lpstr>EDA WITH PYTHON</vt:lpstr>
      <vt:lpstr>EDA WITH PYTHON</vt:lpstr>
      <vt:lpstr>EDA WITH PYTHON</vt:lpstr>
      <vt:lpstr>Key Relationships Impacting Profitability</vt:lpstr>
      <vt:lpstr>Key Relationships Impacting Profitability</vt:lpstr>
      <vt:lpstr>Key Relationships Impacting Profitability</vt:lpstr>
      <vt:lpstr>Brand Segmentation – Sales vs Profit Margin (4-Quadrant Model)</vt:lpstr>
      <vt:lpstr>Brand Segmentation – Sales vs Profit Margin (4-Quadrant Model)</vt:lpstr>
      <vt:lpstr>Brand Segmentation – Sales vs Profit Margin (4-Quadrant Model)</vt:lpstr>
      <vt:lpstr>Top 10 Vendors and Brands based on Total sALES</vt:lpstr>
      <vt:lpstr>Top 10 Vendors and Brands based on Total sALES</vt:lpstr>
      <vt:lpstr>Top 10 Vendors – Purchase Contribution</vt:lpstr>
      <vt:lpstr>Top 10 Vendors – Purchase Contribution</vt:lpstr>
      <vt:lpstr>Order Size Categorization (S, M, L)</vt:lpstr>
      <vt:lpstr>Order Size Categorization (S, M, L)</vt:lpstr>
      <vt:lpstr>Profit Margin Comparison – Top vs Low Vendors (95% Confidence)</vt:lpstr>
      <vt:lpstr>Profit Margin Comparison – Top vs Low Vendors (95% Confidence)</vt:lpstr>
      <vt:lpstr>Turning insights to business ACTIONs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mariya shaji</dc:creator>
  <cp:lastModifiedBy>mariya shaji</cp:lastModifiedBy>
  <cp:revision>2</cp:revision>
  <dcterms:created xsi:type="dcterms:W3CDTF">2025-10-21T17:23:50Z</dcterms:created>
  <dcterms:modified xsi:type="dcterms:W3CDTF">2025-10-31T10:54:25Z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