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Quattrocento Sans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IT62SFN9vxNuAR/pJyeMRDiEQ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5a1bbd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795a1bbd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5a1bbdc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795a1bbdc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5a1bbdc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795a1bbdc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50365" y="3092935"/>
            <a:ext cx="91440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bg-BG">
                <a:solidFill>
                  <a:schemeClr val="lt1"/>
                </a:solidFill>
              </a:rPr>
              <a:t>TrainBuddy</a:t>
            </a:r>
            <a:br>
              <a:rPr lang="bg-BG">
                <a:solidFill>
                  <a:schemeClr val="lt1"/>
                </a:solidFill>
              </a:rPr>
            </a:br>
            <a:br>
              <a:rPr lang="bg-BG" sz="1800">
                <a:solidFill>
                  <a:schemeClr val="lt1"/>
                </a:solidFill>
              </a:rPr>
            </a:br>
            <a:r>
              <a:rPr lang="bg-BG" sz="2400">
                <a:solidFill>
                  <a:schemeClr val="accent4"/>
                </a:solidFill>
              </a:rPr>
              <a:t>Изготвено от: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2400">
                <a:solidFill>
                  <a:srgbClr val="C5993D"/>
                </a:solidFill>
              </a:rPr>
              <a:t> Мария Велева 62445,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2400">
                <a:solidFill>
                  <a:srgbClr val="C5993D"/>
                </a:solidFill>
              </a:rPr>
              <a:t>Андрея Дяксова 62455, 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2400">
                <a:solidFill>
                  <a:srgbClr val="C5993D"/>
                </a:solidFill>
              </a:rPr>
              <a:t>Ирина Христова 62473,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2400">
                <a:solidFill>
                  <a:srgbClr val="C5993D"/>
                </a:solidFill>
              </a:rPr>
              <a:t>Виктория Месова 62446, 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2400">
                <a:solidFill>
                  <a:srgbClr val="C5993D"/>
                </a:solidFill>
              </a:rPr>
              <a:t>Веселина Послийска 62498</a:t>
            </a:r>
            <a:br>
              <a:rPr lang="bg-BG" sz="2400">
                <a:solidFill>
                  <a:srgbClr val="C5993D"/>
                </a:solidFill>
              </a:rPr>
            </a:br>
            <a:r>
              <a:rPr lang="bg-BG" sz="1800">
                <a:solidFill>
                  <a:srgbClr val="C5993D"/>
                </a:solidFill>
              </a:rPr>
              <a:t> </a:t>
            </a:r>
            <a:br>
              <a:rPr lang="bg-BG" sz="1800">
                <a:solidFill>
                  <a:srgbClr val="C5993D"/>
                </a:solidFill>
              </a:rPr>
            </a:br>
            <a:endParaRPr sz="1800">
              <a:solidFill>
                <a:srgbClr val="C5993D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-1510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3135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375" y="241835"/>
            <a:ext cx="8547250" cy="616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1"/>
          <p:cNvPicPr preferRelativeResize="0"/>
          <p:nvPr/>
        </p:nvPicPr>
        <p:blipFill rotWithShape="1">
          <a:blip r:embed="rId3">
            <a:alphaModFix/>
          </a:blip>
          <a:srcRect b="7988" l="25949" r="29014" t="14443"/>
          <a:stretch/>
        </p:blipFill>
        <p:spPr>
          <a:xfrm>
            <a:off x="152274" y="569481"/>
            <a:ext cx="5902630" cy="571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1"/>
          <p:cNvPicPr preferRelativeResize="0"/>
          <p:nvPr/>
        </p:nvPicPr>
        <p:blipFill rotWithShape="1">
          <a:blip r:embed="rId4">
            <a:alphaModFix/>
          </a:blip>
          <a:srcRect b="6124" l="27120" r="29014" t="15449"/>
          <a:stretch/>
        </p:blipFill>
        <p:spPr>
          <a:xfrm>
            <a:off x="6252630" y="569481"/>
            <a:ext cx="5766548" cy="580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, application&#10;&#10;Description automatically generated" id="224" name="Google Shape;2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093" y="460666"/>
            <a:ext cx="5956335" cy="5590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25" name="Google Shape;2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46" y="450392"/>
            <a:ext cx="6061850" cy="570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8"/>
          <p:cNvSpPr txBox="1"/>
          <p:nvPr>
            <p:ph type="title"/>
          </p:nvPr>
        </p:nvSpPr>
        <p:spPr>
          <a:xfrm>
            <a:off x="965200" y="1383528"/>
            <a:ext cx="9848209" cy="3167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Основни потребителски случаи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23" y="301422"/>
            <a:ext cx="5073242" cy="625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548" y="199981"/>
            <a:ext cx="5967984" cy="635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5" name="Google Shape;24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34" y="1107512"/>
            <a:ext cx="5955342" cy="50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610" y="382418"/>
            <a:ext cx="5512758" cy="609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7" y="746620"/>
            <a:ext cx="5106379" cy="536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868" y="1236306"/>
            <a:ext cx="6769100" cy="48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&#10;&#10;Description automatically generated"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2" y="1082420"/>
            <a:ext cx="5989164" cy="5075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75" y="1213275"/>
            <a:ext cx="5989164" cy="492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1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13"/>
          <p:cNvSpPr txBox="1"/>
          <p:nvPr>
            <p:ph type="title"/>
          </p:nvPr>
        </p:nvSpPr>
        <p:spPr>
          <a:xfrm>
            <a:off x="965200" y="1383528"/>
            <a:ext cx="9848209" cy="3167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Диаграми на последователност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489857" y="1628163"/>
            <a:ext cx="3897585" cy="3497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Търсене на потребител</a:t>
            </a:r>
            <a:endParaRPr sz="4800"/>
          </a:p>
        </p:txBody>
      </p:sp>
      <p:pic>
        <p:nvPicPr>
          <p:cNvPr id="274" name="Google Shape;27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165" y="622260"/>
            <a:ext cx="7255978" cy="561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bg-BG" sz="4000"/>
              <a:t>Съдържание</a:t>
            </a:r>
            <a:endParaRPr sz="4000"/>
          </a:p>
        </p:txBody>
      </p:sp>
      <p:grpSp>
        <p:nvGrpSpPr>
          <p:cNvPr id="98" name="Google Shape;98;p2"/>
          <p:cNvGrpSpPr/>
          <p:nvPr/>
        </p:nvGrpSpPr>
        <p:grpSpPr>
          <a:xfrm>
            <a:off x="209667" y="4415244"/>
            <a:ext cx="11982332" cy="2087795"/>
            <a:chOff x="143163" y="5763486"/>
            <a:chExt cx="11982332" cy="739555"/>
          </a:xfrm>
        </p:grpSpPr>
        <p:sp>
          <p:nvSpPr>
            <p:cNvPr id="99" name="Google Shape;99;p2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0" name="Google Shape;100;p2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" name="Google Shape;101;p2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5656218" y="1463039"/>
            <a:ext cx="5542387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Обхват, перспективи и потребители на проекта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Функционални изисквания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Нефункционални изисквания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Потребителски интерфейс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Основни потребителски случаи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Диаграми на последователност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Диаграми на активностите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Пакетни и клас диаграми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Бъдещи насоки за развитие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-165594" y="2203424"/>
            <a:ext cx="6803571" cy="278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Смяна на паролата</a:t>
            </a:r>
            <a:endParaRPr sz="4800"/>
          </a:p>
        </p:txBody>
      </p:sp>
      <p:pic>
        <p:nvPicPr>
          <p:cNvPr id="280" name="Google Shape;28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142" y="0"/>
            <a:ext cx="5307946" cy="687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2175" y="1559605"/>
            <a:ext cx="3724469" cy="4272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Добавяне на събитие</a:t>
            </a:r>
            <a:endParaRPr sz="4800"/>
          </a:p>
        </p:txBody>
      </p:sp>
      <p:pic>
        <p:nvPicPr>
          <p:cNvPr id="286" name="Google Shape;28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340" y="258081"/>
            <a:ext cx="8010660" cy="649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1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17"/>
          <p:cNvSpPr txBox="1"/>
          <p:nvPr>
            <p:ph type="title"/>
          </p:nvPr>
        </p:nvSpPr>
        <p:spPr>
          <a:xfrm>
            <a:off x="965200" y="1383527"/>
            <a:ext cx="9990822" cy="3247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Диаграми на активностите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1518150"/>
            <a:ext cx="5711890" cy="4188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Регистрация</a:t>
            </a:r>
            <a:endParaRPr sz="4800"/>
          </a:p>
        </p:txBody>
      </p:sp>
      <p:pic>
        <p:nvPicPr>
          <p:cNvPr id="300" name="Google Shape;3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4224" y="11692"/>
            <a:ext cx="5711890" cy="684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327171" y="365124"/>
            <a:ext cx="3976381" cy="607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Изпращане на покана за приятелство</a:t>
            </a:r>
            <a:endParaRPr sz="4800"/>
          </a:p>
        </p:txBody>
      </p:sp>
      <p:pic>
        <p:nvPicPr>
          <p:cNvPr id="306" name="Google Shape;30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615" y="914400"/>
            <a:ext cx="7777385" cy="521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159391" y="234893"/>
            <a:ext cx="3422708" cy="6509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bg-BG" sz="4000"/>
              <a:t>Добавяне на тренировка</a:t>
            </a:r>
            <a:endParaRPr sz="4000"/>
          </a:p>
        </p:txBody>
      </p:sp>
      <p:pic>
        <p:nvPicPr>
          <p:cNvPr id="312" name="Google Shape;31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792" y="17726"/>
            <a:ext cx="8548208" cy="68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643214" y="990600"/>
            <a:ext cx="4897016" cy="559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Добавяне на потребител като треньор</a:t>
            </a:r>
            <a:endParaRPr sz="4800"/>
          </a:p>
        </p:txBody>
      </p:sp>
      <p:pic>
        <p:nvPicPr>
          <p:cNvPr id="318" name="Google Shape;31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621" y="58496"/>
            <a:ext cx="5677679" cy="679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p2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6" name="Google Shape;326;p22"/>
          <p:cNvSpPr txBox="1"/>
          <p:nvPr>
            <p:ph type="title"/>
          </p:nvPr>
        </p:nvSpPr>
        <p:spPr>
          <a:xfrm>
            <a:off x="965200" y="1383528"/>
            <a:ext cx="9747541" cy="3167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/>
              <a:t>Клас и пакетни д</a:t>
            </a:r>
            <a:r>
              <a:rPr lang="bg-BG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иаграми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160348" y="1732530"/>
            <a:ext cx="3668486" cy="3759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bg-BG"/>
              <a:t>Клас диаграма</a:t>
            </a:r>
            <a:endParaRPr/>
          </a:p>
        </p:txBody>
      </p:sp>
      <p:pic>
        <p:nvPicPr>
          <p:cNvPr id="332" name="Google Shape;33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383" y="0"/>
            <a:ext cx="77522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-210424" y="990600"/>
            <a:ext cx="7366233" cy="463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bg-BG" sz="4400"/>
              <a:t>Пакет </a:t>
            </a:r>
            <a:r>
              <a:rPr lang="bg-BG" sz="4800"/>
              <a:t>диаграма</a:t>
            </a:r>
            <a:endParaRPr/>
          </a:p>
        </p:txBody>
      </p:sp>
      <p:pic>
        <p:nvPicPr>
          <p:cNvPr id="338" name="Google Shape;33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173" y="73033"/>
            <a:ext cx="3909847" cy="678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5a1bbdc0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g795a1bbdc0_0_0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g795a1bbdc0_0_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g795a1bbdc0_0_0"/>
          <p:cNvSpPr txBox="1"/>
          <p:nvPr>
            <p:ph type="title"/>
          </p:nvPr>
        </p:nvSpPr>
        <p:spPr>
          <a:xfrm>
            <a:off x="965200" y="1383528"/>
            <a:ext cx="98481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/>
              <a:t>Обхват, перспективи и потребители на проекта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bg-BG" sz="4800"/>
              <a:t>Бъдещи насоки за развитие</a:t>
            </a:r>
            <a:endParaRPr sz="4800"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209667" y="4415244"/>
            <a:ext cx="11982332" cy="2087795"/>
            <a:chOff x="143163" y="5763486"/>
            <a:chExt cx="11982332" cy="739555"/>
          </a:xfrm>
        </p:grpSpPr>
        <p:sp>
          <p:nvSpPr>
            <p:cNvPr id="346" name="Google Shape;346;p25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47" name="Google Shape;347;p25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8" name="Google Shape;348;p25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25"/>
          <p:cNvSpPr txBox="1"/>
          <p:nvPr>
            <p:ph type="title"/>
          </p:nvPr>
        </p:nvSpPr>
        <p:spPr>
          <a:xfrm>
            <a:off x="5445680" y="990609"/>
            <a:ext cx="5812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-BG" sz="2600"/>
              <a:t>Създаване на мобилно приложение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-BG" sz="2600"/>
              <a:t>Възможност за проследяване на таргетите, тренировките и прогреса на известни спортисти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-BG" sz="2600"/>
              <a:t>Добавяне на страници в дневника за хранителен режим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-BG" sz="2600"/>
              <a:t>Изготвяне на тренировъчен режим по характеристика на потребителя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bg-BG" sz="2600"/>
              <a:t>Разширяване на пазара посредством нови интеграции</a:t>
            </a:r>
            <a:endParaRPr sz="2600"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6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356" name="Google Shape;356;p26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8" name="Google Shape;358;p26"/>
          <p:cNvSpPr txBox="1"/>
          <p:nvPr>
            <p:ph type="ctrTitle"/>
          </p:nvPr>
        </p:nvSpPr>
        <p:spPr>
          <a:xfrm>
            <a:off x="1524000" y="2431805"/>
            <a:ext cx="9144000" cy="1994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bg-BG" sz="7200">
                <a:solidFill>
                  <a:schemeClr val="lt1"/>
                </a:solidFill>
              </a:rPr>
              <a:t>Благодарим ви за вниманието!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bg-BG" sz="3300"/>
              <a:t>Обхват на проекта</a:t>
            </a:r>
            <a:endParaRPr sz="3300"/>
          </a:p>
        </p:txBody>
      </p:sp>
      <p:sp>
        <p:nvSpPr>
          <p:cNvPr id="117" name="Google Shape;117;p3"/>
          <p:cNvSpPr/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Социална мрежа, създадена специално за спортисти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Личен тренировъчен дневник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Треньори, които да следят прогреса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3"/>
          <p:cNvSpPr/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/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&#10;&#10;Description automatically generated with medium confidence" id="122" name="Google Shape;122;p3"/>
          <p:cNvPicPr preferRelativeResize="0"/>
          <p:nvPr/>
        </p:nvPicPr>
        <p:blipFill rotWithShape="1">
          <a:blip r:embed="rId3">
            <a:alphaModFix/>
          </a:blip>
          <a:srcRect b="2705" l="0" r="0" t="2693"/>
          <a:stretch/>
        </p:blipFill>
        <p:spPr>
          <a:xfrm>
            <a:off x="5696790" y="354958"/>
            <a:ext cx="6252825" cy="59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5a1bbdc0_0_19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g795a1bbdc0_0_19"/>
          <p:cNvSpPr txBox="1"/>
          <p:nvPr>
            <p:ph type="title"/>
          </p:nvPr>
        </p:nvSpPr>
        <p:spPr>
          <a:xfrm>
            <a:off x="645064" y="525982"/>
            <a:ext cx="428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bg-BG" sz="3300"/>
              <a:t>Перспективи на проекта</a:t>
            </a:r>
            <a:endParaRPr sz="3300"/>
          </a:p>
        </p:txBody>
      </p:sp>
      <p:sp>
        <p:nvSpPr>
          <p:cNvPr id="129" name="Google Shape;129;g795a1bbdc0_0_19"/>
          <p:cNvSpPr/>
          <p:nvPr/>
        </p:nvSpPr>
        <p:spPr>
          <a:xfrm flipH="1">
            <a:off x="616593" y="1944913"/>
            <a:ext cx="4023300" cy="2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795a1bbdc0_0_19"/>
          <p:cNvSpPr txBox="1"/>
          <p:nvPr>
            <p:ph idx="1" type="body"/>
          </p:nvPr>
        </p:nvSpPr>
        <p:spPr>
          <a:xfrm>
            <a:off x="645066" y="2031101"/>
            <a:ext cx="42831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„TrainBuddy“ да се превърне в една от най-актуалните социални мрежи за спортисти благодарение на възможностите и функциите си.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795a1bbdc0_0_19"/>
          <p:cNvSpPr/>
          <p:nvPr/>
        </p:nvSpPr>
        <p:spPr>
          <a:xfrm rot="5400000">
            <a:off x="-225899" y="6053340"/>
            <a:ext cx="740700" cy="15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g795a1bbdc0_0_19"/>
          <p:cNvSpPr/>
          <p:nvPr/>
        </p:nvSpPr>
        <p:spPr>
          <a:xfrm rot="5400000">
            <a:off x="5904901" y="215214"/>
            <a:ext cx="740700" cy="118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g795a1bbdc0_0_19"/>
          <p:cNvSpPr/>
          <p:nvPr/>
        </p:nvSpPr>
        <p:spPr>
          <a:xfrm>
            <a:off x="5696793" y="354959"/>
            <a:ext cx="6185100" cy="591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&#10;&#10;Description automatically generated with medium confidence" id="134" name="Google Shape;134;g795a1bbdc0_0_19"/>
          <p:cNvPicPr preferRelativeResize="0"/>
          <p:nvPr/>
        </p:nvPicPr>
        <p:blipFill rotWithShape="1">
          <a:blip r:embed="rId3">
            <a:alphaModFix/>
          </a:blip>
          <a:srcRect b="2705" l="0" r="0" t="2696"/>
          <a:stretch/>
        </p:blipFill>
        <p:spPr>
          <a:xfrm>
            <a:off x="5696790" y="354958"/>
            <a:ext cx="6252825" cy="59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5a1bbdc0_0_3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g795a1bbdc0_0_30"/>
          <p:cNvSpPr txBox="1"/>
          <p:nvPr>
            <p:ph type="title"/>
          </p:nvPr>
        </p:nvSpPr>
        <p:spPr>
          <a:xfrm>
            <a:off x="645064" y="525982"/>
            <a:ext cx="428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bg-BG" sz="3300"/>
              <a:t>Потребители </a:t>
            </a:r>
            <a:r>
              <a:rPr lang="bg-BG" sz="3300"/>
              <a:t>на проекта</a:t>
            </a:r>
            <a:endParaRPr sz="3300"/>
          </a:p>
        </p:txBody>
      </p:sp>
      <p:sp>
        <p:nvSpPr>
          <p:cNvPr id="141" name="Google Shape;141;g795a1bbdc0_0_30"/>
          <p:cNvSpPr/>
          <p:nvPr/>
        </p:nvSpPr>
        <p:spPr>
          <a:xfrm flipH="1">
            <a:off x="616593" y="1944913"/>
            <a:ext cx="4023300" cy="2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g795a1bbdc0_0_30"/>
          <p:cNvSpPr txBox="1"/>
          <p:nvPr>
            <p:ph idx="1" type="body"/>
          </p:nvPr>
        </p:nvSpPr>
        <p:spPr>
          <a:xfrm>
            <a:off x="645066" y="2031101"/>
            <a:ext cx="42831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Спортисти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Треньори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bg-BG" sz="2400">
                <a:latin typeface="Century Gothic"/>
                <a:ea typeface="Century Gothic"/>
                <a:cs typeface="Century Gothic"/>
                <a:sym typeface="Century Gothic"/>
              </a:rPr>
              <a:t>Любители на спорта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795a1bbdc0_0_30"/>
          <p:cNvSpPr/>
          <p:nvPr/>
        </p:nvSpPr>
        <p:spPr>
          <a:xfrm rot="5400000">
            <a:off x="-225899" y="6053340"/>
            <a:ext cx="740700" cy="15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795a1bbdc0_0_30"/>
          <p:cNvSpPr/>
          <p:nvPr/>
        </p:nvSpPr>
        <p:spPr>
          <a:xfrm rot="5400000">
            <a:off x="5904901" y="215214"/>
            <a:ext cx="740700" cy="118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795a1bbdc0_0_30"/>
          <p:cNvSpPr/>
          <p:nvPr/>
        </p:nvSpPr>
        <p:spPr>
          <a:xfrm>
            <a:off x="5696793" y="354959"/>
            <a:ext cx="6185100" cy="591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&#10;&#10;Description automatically generated with medium confidence" id="146" name="Google Shape;146;g795a1bbdc0_0_30"/>
          <p:cNvPicPr preferRelativeResize="0"/>
          <p:nvPr/>
        </p:nvPicPr>
        <p:blipFill rotWithShape="1">
          <a:blip r:embed="rId3">
            <a:alphaModFix/>
          </a:blip>
          <a:srcRect b="2705" l="0" r="0" t="2696"/>
          <a:stretch/>
        </p:blipFill>
        <p:spPr>
          <a:xfrm>
            <a:off x="5696790" y="354958"/>
            <a:ext cx="6252825" cy="59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53" name="Google Shape;153;p4"/>
          <p:cNvSpPr txBox="1"/>
          <p:nvPr/>
        </p:nvSpPr>
        <p:spPr>
          <a:xfrm>
            <a:off x="228600" y="19050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Функционални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изисквания</a:t>
            </a:r>
            <a:br>
              <a:rPr b="0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55" name="Google Shape;155;p4"/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1761132" y="2673362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4"/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4"/>
          <p:cNvSpPr/>
          <p:nvPr/>
        </p:nvSpPr>
        <p:spPr>
          <a:xfrm rot="5400000">
            <a:off x="6094728" y="2631263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4"/>
          <p:cNvSpPr/>
          <p:nvPr/>
        </p:nvSpPr>
        <p:spPr>
          <a:xfrm rot="5400000">
            <a:off x="8263685" y="2673360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43126" y="3379002"/>
            <a:ext cx="1861206" cy="1761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Създаване на профила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Влизане в профила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Редактиране на профила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971402" y="3429000"/>
            <a:ext cx="2011566" cy="1761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Създаване на публикация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Търсене на потребители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Покана за приятелство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5103881" y="3367357"/>
            <a:ext cx="1990254" cy="2055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Редактиране на тренировъчен дневник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Отбелязване на потребител като треньор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319963" y="3917684"/>
            <a:ext cx="1846734" cy="587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Добавяне на тренировка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9521504" y="3429000"/>
            <a:ext cx="1786273" cy="1761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Създаване на спортно събитие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Интеракция със спортно събитие 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907" y="2286869"/>
            <a:ext cx="801621" cy="81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4949" y="2125715"/>
            <a:ext cx="1268508" cy="1323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ry Icon Images, Stock Photos &amp; Vectors | Shutterstock" id="167" name="Google Shape;167;p4"/>
          <p:cNvPicPr preferRelativeResize="0"/>
          <p:nvPr/>
        </p:nvPicPr>
        <p:blipFill rotWithShape="1">
          <a:blip r:embed="rId5">
            <a:alphaModFix/>
          </a:blip>
          <a:srcRect b="10975" l="0" r="0" t="0"/>
          <a:stretch/>
        </p:blipFill>
        <p:spPr>
          <a:xfrm>
            <a:off x="5619566" y="2243721"/>
            <a:ext cx="862691" cy="8706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ning man icon" id="168" name="Google Shape;16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7485" y="2352308"/>
            <a:ext cx="870627" cy="8706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hy icon" id="169" name="Google Shape;16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96755" y="2243721"/>
            <a:ext cx="843338" cy="8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7" name="Google Shape;177;p5"/>
          <p:cNvSpPr txBox="1"/>
          <p:nvPr/>
        </p:nvSpPr>
        <p:spPr>
          <a:xfrm>
            <a:off x="228600" y="19050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Нефункционални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изисквания</a:t>
            </a:r>
            <a:br>
              <a:rPr b="0" i="0" lang="bg-BG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8" name="Google Shape;178;p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79" name="Google Shape;179;p5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g-BG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7046465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Безопастност</a:t>
            </a:r>
            <a:r>
              <a:rPr b="0" i="0" lang="bg-BG" sz="1600" u="none" cap="none" strike="noStrike">
                <a:solidFill>
                  <a:srgbClr val="F59F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CIFICATION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949886" y="333472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Атрибути за качество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Други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536130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Производителност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Сигурност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435100" y="5154978"/>
            <a:ext cx="3660900" cy="7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Правила за бизнеса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s of bar chart and line graph." id="192" name="Google Shape;192;p5"/>
          <p:cNvGrpSpPr/>
          <p:nvPr/>
        </p:nvGrpSpPr>
        <p:grpSpPr>
          <a:xfrm>
            <a:off x="4730763" y="1757402"/>
            <a:ext cx="347679" cy="347679"/>
            <a:chOff x="4319588" y="2492375"/>
            <a:chExt cx="287338" cy="287338"/>
          </a:xfrm>
        </p:grpSpPr>
        <p:sp>
          <p:nvSpPr>
            <p:cNvPr id="193" name="Google Shape;193;p5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graph. " id="195" name="Google Shape;195;p5"/>
          <p:cNvSpPr/>
          <p:nvPr/>
        </p:nvSpPr>
        <p:spPr>
          <a:xfrm>
            <a:off x="7105745" y="5343525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745" y="1829587"/>
            <a:ext cx="365792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63" y="5355219"/>
            <a:ext cx="377985" cy="384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urity » Onegini CIAM" id="198" name="Google Shape;19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6777" y="3377589"/>
            <a:ext cx="655272" cy="655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ll" id="199" name="Google Shape;19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699770" y="3429069"/>
            <a:ext cx="520787" cy="52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3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965200" y="1383528"/>
            <a:ext cx="98481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bg-BG" sz="6000"/>
              <a:t>Потребителски интерфейс</a:t>
            </a:r>
            <a:endParaRPr sz="6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2021-01-18T16:01:13Z</dcterms:created>
  <dc:creator>Stanimir Hristov</dc:creator>
</cp:coreProperties>
</file>