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57" r:id="rId2"/>
    <p:sldId id="283"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embeddedFontLst>
    <p:embeddedFont>
      <p:font typeface="Lato" panose="020F0502020204030203" pitchFamily="34" charset="77"/>
      <p:regular r:id="rId30"/>
      <p:bold r:id="rId31"/>
      <p:italic r:id="rId32"/>
      <p:boldItalic r:id="rId33"/>
    </p:embeddedFont>
    <p:embeddedFont>
      <p:font typeface="Raleway" pitchFamily="2" charset="77"/>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865"/>
    <p:restoredTop sz="94663"/>
  </p:normalViewPr>
  <p:slideViewPr>
    <p:cSldViewPr snapToGrid="0">
      <p:cViewPr varScale="1">
        <p:scale>
          <a:sx n="129" d="100"/>
          <a:sy n="129" d="100"/>
        </p:scale>
        <p:origin x="200" y="52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75c0b0f85d_0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75c0b0f85d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75c0b0f85d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75c0b0f85d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75c0b0f85d_0_2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75c0b0f85d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5c0b0f85d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5c0b0f85d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75c0b0f85d_0_2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75c0b0f85d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75c0b0f85d_0_2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75c0b0f85d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75c0b0f85d_0_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75c0b0f85d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75c0b0f85d_0_2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75c0b0f85d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75c0b0f85d_0_1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75c0b0f85d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75c0b0f85d_0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75c0b0f85d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75c0b0f85d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75c0b0f85d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75c0b0f85d_0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75c0b0f85d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75c0b0f85d_0_2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75c0b0f85d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75c0b0f85d_0_1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75c0b0f85d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75c0b0f85d_0_1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75c0b0f85d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75c0b0f85d_0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75c0b0f85d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75c0b0f85d_0_1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75c0b0f85d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75c0b0f85d_0_1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75c0b0f85d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75c0b0f85d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75c0b0f85d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75c0b0f85d_0_2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75c0b0f85d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75c0b0f85d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75c0b0f85d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75c0b0f85d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75c0b0f85d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75c0b0f85d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75c0b0f85d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75c0b0f85d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75c0b0f85d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75c0b0f85d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75c0b0f85d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10"/>
        <p:cNvGrpSpPr/>
        <p:nvPr/>
      </p:nvGrpSpPr>
      <p:grpSpPr>
        <a:xfrm>
          <a:off x="0" y="0"/>
          <a:ext cx="0" cy="0"/>
          <a:chOff x="0" y="0"/>
          <a:chExt cx="0" cy="0"/>
        </a:xfrm>
      </p:grpSpPr>
      <p:sp>
        <p:nvSpPr>
          <p:cNvPr id="11" name="Google Shape;11;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830392" y="1191256"/>
            <a:ext cx="745763" cy="45826"/>
            <a:chOff x="4580561" y="2589004"/>
            <a:chExt cx="1064464" cy="25200"/>
          </a:xfrm>
        </p:grpSpPr>
        <p:sp>
          <p:nvSpPr>
            <p:cNvPr id="13" name="Google Shape;13;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6" name="Google Shape;16;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7" name="Google Shape;17;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5"/>
        <p:cNvGrpSpPr/>
        <p:nvPr/>
      </p:nvGrpSpPr>
      <p:grpSpPr>
        <a:xfrm>
          <a:off x="0" y="0"/>
          <a:ext cx="0" cy="0"/>
          <a:chOff x="0" y="0"/>
          <a:chExt cx="0" cy="0"/>
        </a:xfrm>
      </p:grpSpPr>
      <p:grpSp>
        <p:nvGrpSpPr>
          <p:cNvPr id="76" name="Google Shape;76;p11"/>
          <p:cNvGrpSpPr/>
          <p:nvPr/>
        </p:nvGrpSpPr>
        <p:grpSpPr>
          <a:xfrm>
            <a:off x="830392" y="4169130"/>
            <a:ext cx="745763" cy="45826"/>
            <a:chOff x="4580561" y="2589004"/>
            <a:chExt cx="1064464" cy="25200"/>
          </a:xfrm>
        </p:grpSpPr>
        <p:sp>
          <p:nvSpPr>
            <p:cNvPr id="77" name="Google Shape;77;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Google Shape;79;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80" name="Google Shape;80;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81" name="Google Shape;81;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2"/>
        <p:cNvGrpSpPr/>
        <p:nvPr/>
      </p:nvGrpSpPr>
      <p:grpSpPr>
        <a:xfrm>
          <a:off x="0" y="0"/>
          <a:ext cx="0" cy="0"/>
          <a:chOff x="0" y="0"/>
          <a:chExt cx="0" cy="0"/>
        </a:xfrm>
      </p:grpSpPr>
      <p:sp>
        <p:nvSpPr>
          <p:cNvPr id="83" name="Google Shape;83;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8"/>
        <p:cNvGrpSpPr/>
        <p:nvPr/>
      </p:nvGrpSpPr>
      <p:grpSpPr>
        <a:xfrm>
          <a:off x="0" y="0"/>
          <a:ext cx="0" cy="0"/>
          <a:chOff x="0" y="0"/>
          <a:chExt cx="0" cy="0"/>
        </a:xfrm>
      </p:grpSpPr>
      <p:grpSp>
        <p:nvGrpSpPr>
          <p:cNvPr id="19" name="Google Shape;19;p3"/>
          <p:cNvGrpSpPr/>
          <p:nvPr/>
        </p:nvGrpSpPr>
        <p:grpSpPr>
          <a:xfrm>
            <a:off x="830392" y="1191256"/>
            <a:ext cx="745763" cy="45826"/>
            <a:chOff x="4580561" y="2589004"/>
            <a:chExt cx="1064464" cy="25200"/>
          </a:xfrm>
        </p:grpSpPr>
        <p:sp>
          <p:nvSpPr>
            <p:cNvPr id="20" name="Google Shape;20;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22;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3" name="Google Shape;23;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
        <p:cNvGrpSpPr/>
        <p:nvPr/>
      </p:nvGrpSpPr>
      <p:grpSpPr>
        <a:xfrm>
          <a:off x="0" y="0"/>
          <a:ext cx="0" cy="0"/>
          <a:chOff x="0" y="0"/>
          <a:chExt cx="0" cy="0"/>
        </a:xfrm>
      </p:grpSpPr>
      <p:sp>
        <p:nvSpPr>
          <p:cNvPr id="25" name="Google Shape;25;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26;p4"/>
          <p:cNvGrpSpPr/>
          <p:nvPr/>
        </p:nvGrpSpPr>
        <p:grpSpPr>
          <a:xfrm>
            <a:off x="830392" y="1191256"/>
            <a:ext cx="745763" cy="45826"/>
            <a:chOff x="4580561" y="2589004"/>
            <a:chExt cx="1064464" cy="25200"/>
          </a:xfrm>
        </p:grpSpPr>
        <p:sp>
          <p:nvSpPr>
            <p:cNvPr id="27" name="Google Shape;27;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29;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0" name="Google Shape;30;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32" name="Google Shape;32;p4"/>
          <p:cNvSpPr txBox="1">
            <a:spLocks noGrp="1"/>
          </p:cNvSpPr>
          <p:nvPr>
            <p:ph type="sldNum" idx="2"/>
          </p:nvPr>
        </p:nvSpPr>
        <p:spPr>
          <a:xfrm>
            <a:off x="2806500" y="597975"/>
            <a:ext cx="3012000" cy="393600"/>
          </a:xfrm>
          <a:prstGeom prst="rect">
            <a:avLst/>
          </a:prstGeom>
        </p:spPr>
        <p:txBody>
          <a:bodyPr spcFirstLastPara="1" wrap="square" lIns="91425" tIns="91425" rIns="91425" bIns="91425" anchor="ctr" anchorCtr="0">
            <a:noAutofit/>
          </a:bodyPr>
          <a:lstStyle>
            <a:lvl1pPr lvl="0" algn="ctr" rtl="0">
              <a:buNone/>
              <a:defRPr sz="1000" b="1">
                <a:solidFill>
                  <a:schemeClr val="accent1"/>
                </a:solidFill>
              </a:defRPr>
            </a:lvl1pPr>
            <a:lvl2pPr lvl="1" algn="ctr" rtl="0">
              <a:buNone/>
              <a:defRPr sz="1000" b="1">
                <a:solidFill>
                  <a:schemeClr val="accent1"/>
                </a:solidFill>
              </a:defRPr>
            </a:lvl2pPr>
            <a:lvl3pPr lvl="2" algn="ctr" rtl="0">
              <a:buNone/>
              <a:defRPr sz="1000" b="1">
                <a:solidFill>
                  <a:schemeClr val="accent1"/>
                </a:solidFill>
              </a:defRPr>
            </a:lvl3pPr>
            <a:lvl4pPr lvl="3" algn="ctr" rtl="0">
              <a:buNone/>
              <a:defRPr sz="1000" b="1">
                <a:solidFill>
                  <a:schemeClr val="accent1"/>
                </a:solidFill>
              </a:defRPr>
            </a:lvl4pPr>
            <a:lvl5pPr lvl="4" algn="ctr" rtl="0">
              <a:buNone/>
              <a:defRPr sz="1000" b="1">
                <a:solidFill>
                  <a:schemeClr val="accent1"/>
                </a:solidFill>
              </a:defRPr>
            </a:lvl5pPr>
            <a:lvl6pPr lvl="5" algn="ctr" rtl="0">
              <a:buNone/>
              <a:defRPr sz="1000" b="1">
                <a:solidFill>
                  <a:schemeClr val="accent1"/>
                </a:solidFill>
              </a:defRPr>
            </a:lvl6pPr>
            <a:lvl7pPr lvl="6" algn="ctr" rtl="0">
              <a:buNone/>
              <a:defRPr sz="1000" b="1">
                <a:solidFill>
                  <a:schemeClr val="accent1"/>
                </a:solidFill>
              </a:defRPr>
            </a:lvl7pPr>
            <a:lvl8pPr lvl="7" algn="ctr" rtl="0">
              <a:buNone/>
              <a:defRPr sz="1000" b="1">
                <a:solidFill>
                  <a:schemeClr val="accent1"/>
                </a:solidFill>
              </a:defRPr>
            </a:lvl8pPr>
            <a:lvl9pPr lvl="8" algn="ctr" rtl="0">
              <a:buNone/>
              <a:defRPr sz="1000" b="1">
                <a:solidFill>
                  <a:schemeClr val="accent1"/>
                </a:solidFill>
              </a:defRPr>
            </a:lvl9pPr>
          </a:lstStyle>
          <a:p>
            <a:pPr marL="0" lvl="0" indent="0" algn="ctr"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3"/>
        <p:cNvGrpSpPr/>
        <p:nvPr/>
      </p:nvGrpSpPr>
      <p:grpSpPr>
        <a:xfrm>
          <a:off x="0" y="0"/>
          <a:ext cx="0" cy="0"/>
          <a:chOff x="0" y="0"/>
          <a:chExt cx="0" cy="0"/>
        </a:xfrm>
      </p:grpSpPr>
      <p:sp>
        <p:nvSpPr>
          <p:cNvPr id="34" name="Google Shape;34;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5"/>
          <p:cNvGrpSpPr/>
          <p:nvPr/>
        </p:nvGrpSpPr>
        <p:grpSpPr>
          <a:xfrm>
            <a:off x="830392" y="1191256"/>
            <a:ext cx="745763" cy="45826"/>
            <a:chOff x="4580561" y="2589004"/>
            <a:chExt cx="1064464" cy="25200"/>
          </a:xfrm>
        </p:grpSpPr>
        <p:sp>
          <p:nvSpPr>
            <p:cNvPr id="36" name="Google Shape;36;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9" name="Google Shape;39;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0" name="Google Shape;40;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1" name="Google Shape;41;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sp>
        <p:nvSpPr>
          <p:cNvPr id="43" name="Google Shape;43;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 name="Google Shape;44;p6"/>
          <p:cNvGrpSpPr/>
          <p:nvPr/>
        </p:nvGrpSpPr>
        <p:grpSpPr>
          <a:xfrm>
            <a:off x="830392" y="1191256"/>
            <a:ext cx="745763" cy="45826"/>
            <a:chOff x="4580561" y="2589004"/>
            <a:chExt cx="1064464" cy="25200"/>
          </a:xfrm>
        </p:grpSpPr>
        <p:sp>
          <p:nvSpPr>
            <p:cNvPr id="45" name="Google Shape;45;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8" name="Google Shape;48;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9"/>
        <p:cNvGrpSpPr/>
        <p:nvPr/>
      </p:nvGrpSpPr>
      <p:grpSpPr>
        <a:xfrm>
          <a:off x="0" y="0"/>
          <a:ext cx="0" cy="0"/>
          <a:chOff x="0" y="0"/>
          <a:chExt cx="0" cy="0"/>
        </a:xfrm>
      </p:grpSpPr>
      <p:sp>
        <p:nvSpPr>
          <p:cNvPr id="50" name="Google Shape;50;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 name="Google Shape;51;p7"/>
          <p:cNvGrpSpPr/>
          <p:nvPr/>
        </p:nvGrpSpPr>
        <p:grpSpPr>
          <a:xfrm>
            <a:off x="830392" y="1191256"/>
            <a:ext cx="745763" cy="45826"/>
            <a:chOff x="4580561" y="2589004"/>
            <a:chExt cx="1064464" cy="25200"/>
          </a:xfrm>
        </p:grpSpPr>
        <p:sp>
          <p:nvSpPr>
            <p:cNvPr id="52" name="Google Shape;52;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5" name="Google Shape;55;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6" name="Google Shape;56;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7"/>
        <p:cNvGrpSpPr/>
        <p:nvPr/>
      </p:nvGrpSpPr>
      <p:grpSpPr>
        <a:xfrm>
          <a:off x="0" y="0"/>
          <a:ext cx="0" cy="0"/>
          <a:chOff x="0" y="0"/>
          <a:chExt cx="0" cy="0"/>
        </a:xfrm>
      </p:grpSpPr>
      <p:grpSp>
        <p:nvGrpSpPr>
          <p:cNvPr id="58" name="Google Shape;58;p8"/>
          <p:cNvGrpSpPr/>
          <p:nvPr/>
        </p:nvGrpSpPr>
        <p:grpSpPr>
          <a:xfrm>
            <a:off x="830392" y="4169130"/>
            <a:ext cx="745763" cy="45826"/>
            <a:chOff x="4580561" y="2589004"/>
            <a:chExt cx="1064464" cy="25200"/>
          </a:xfrm>
        </p:grpSpPr>
        <p:sp>
          <p:nvSpPr>
            <p:cNvPr id="59" name="Google Shape;59;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61;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2" name="Google Shape;62;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3"/>
        <p:cNvGrpSpPr/>
        <p:nvPr/>
      </p:nvGrpSpPr>
      <p:grpSpPr>
        <a:xfrm>
          <a:off x="0" y="0"/>
          <a:ext cx="0" cy="0"/>
          <a:chOff x="0" y="0"/>
          <a:chExt cx="0" cy="0"/>
        </a:xfrm>
      </p:grpSpPr>
      <p:sp>
        <p:nvSpPr>
          <p:cNvPr id="64" name="Google Shape;64;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 name="Google Shape;65;p9"/>
          <p:cNvGrpSpPr/>
          <p:nvPr/>
        </p:nvGrpSpPr>
        <p:grpSpPr>
          <a:xfrm>
            <a:off x="830392" y="1191256"/>
            <a:ext cx="745763" cy="45826"/>
            <a:chOff x="4580561" y="2589004"/>
            <a:chExt cx="1064464" cy="25200"/>
          </a:xfrm>
        </p:grpSpPr>
        <p:sp>
          <p:nvSpPr>
            <p:cNvPr id="66" name="Google Shape;66;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 name="Google Shape;68;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9" name="Google Shape;69;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70" name="Google Shape;70;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1" name="Google Shape;71;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2"/>
        <p:cNvGrpSpPr/>
        <p:nvPr/>
      </p:nvGrpSpPr>
      <p:grpSpPr>
        <a:xfrm>
          <a:off x="0" y="0"/>
          <a:ext cx="0" cy="0"/>
          <a:chOff x="0" y="0"/>
          <a:chExt cx="0" cy="0"/>
        </a:xfrm>
      </p:grpSpPr>
      <p:sp>
        <p:nvSpPr>
          <p:cNvPr id="73" name="Google Shape;73;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4" name="Google Shape;74;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
        <p:nvSpPr>
          <p:cNvPr id="9" name="Google Shape;9;p1"/>
          <p:cNvSpPr txBox="1"/>
          <p:nvPr/>
        </p:nvSpPr>
        <p:spPr>
          <a:xfrm>
            <a:off x="1828775" y="4918725"/>
            <a:ext cx="5338200" cy="44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900">
                <a:solidFill>
                  <a:srgbClr val="999999"/>
                </a:solidFill>
                <a:latin typeface="Lato"/>
                <a:ea typeface="Lato"/>
                <a:cs typeface="Lato"/>
                <a:sym typeface="Lato"/>
              </a:rPr>
              <a:t>www.BuildingUserResearchTeams.com</a:t>
            </a:r>
            <a:endParaRPr sz="900">
              <a:solidFill>
                <a:srgbClr val="999999"/>
              </a:solidFill>
              <a:latin typeface="Lato"/>
              <a:ea typeface="Lato"/>
              <a:cs typeface="Lato"/>
              <a:sym typeface="La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mailto:researchteam@company.com"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hyperlink" Target="http://www.google.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www.userfocus.co.uk/articles/prioritise.html"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i="1" dirty="0"/>
              <a:t>Ghostbusters (2016)</a:t>
            </a:r>
            <a:br>
              <a:rPr lang="en-GB" dirty="0"/>
            </a:br>
            <a:r>
              <a:rPr lang="en-GB" dirty="0"/>
              <a:t>Game Evaluation Report</a:t>
            </a:r>
            <a:br>
              <a:rPr lang="en-GB" dirty="0"/>
            </a:br>
            <a:endParaRPr dirty="0"/>
          </a:p>
        </p:txBody>
      </p:sp>
      <p:sp>
        <p:nvSpPr>
          <p:cNvPr id="95" name="Google Shape;95;p14"/>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May 15, 2019</a:t>
            </a:r>
            <a:endParaRPr dirty="0"/>
          </a:p>
          <a:p>
            <a:pPr marL="0" lvl="0" indent="0" algn="l" rtl="0">
              <a:spcBef>
                <a:spcPts val="0"/>
              </a:spcBef>
              <a:spcAft>
                <a:spcPts val="0"/>
              </a:spcAft>
              <a:buNone/>
            </a:pPr>
            <a:r>
              <a:rPr lang="en-US" dirty="0"/>
              <a:t>Marjorie Ann Cuerdo</a:t>
            </a:r>
          </a:p>
          <a:p>
            <a:pPr marL="0" lvl="0" indent="0" algn="l" rtl="0">
              <a:spcBef>
                <a:spcPts val="0"/>
              </a:spcBef>
              <a:spcAft>
                <a:spcPts val="0"/>
              </a:spcAft>
              <a:buNone/>
            </a:pPr>
            <a:r>
              <a:rPr lang="en-US" dirty="0" err="1"/>
              <a:t>Frauline</a:t>
            </a:r>
            <a:r>
              <a:rPr lang="en-US" dirty="0"/>
              <a:t> Agarin</a:t>
            </a:r>
          </a:p>
          <a:p>
            <a:pPr marL="0" lvl="0" indent="0" algn="l" rtl="0">
              <a:spcBef>
                <a:spcPts val="0"/>
              </a:spcBef>
              <a:spcAft>
                <a:spcPts val="0"/>
              </a:spcAft>
              <a:buNone/>
            </a:pPr>
            <a:r>
              <a:rPr lang="en-US" dirty="0"/>
              <a:t>HCI 590: Games User Research</a:t>
            </a:r>
          </a:p>
          <a:p>
            <a:pPr marL="0" lvl="0" indent="0" algn="l" rtl="0">
              <a:spcBef>
                <a:spcPts val="0"/>
              </a:spcBef>
              <a:spcAft>
                <a:spcPts val="0"/>
              </a:spcAft>
              <a:buNone/>
            </a:pPr>
            <a:r>
              <a:rPr lang="en-US" dirty="0"/>
              <a:t>DePaul College of Computing and Digital Media</a:t>
            </a:r>
            <a:endParaRPr dirty="0"/>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2"/>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Usability Findings</a:t>
            </a:r>
            <a:endParaRPr/>
          </a:p>
          <a:p>
            <a:pPr marL="0" lvl="0" indent="0" algn="l" rtl="0">
              <a:spcBef>
                <a:spcPts val="0"/>
              </a:spcBef>
              <a:spcAft>
                <a:spcPts val="0"/>
              </a:spcAft>
              <a:buNone/>
            </a:pPr>
            <a:r>
              <a:rPr lang="en-GB" sz="1000"/>
              <a:t>Ice Cream Finder - Round 1</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3"/>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Usability Positives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Users understood the proposition of the app	</a:t>
            </a:r>
            <a:endParaRPr/>
          </a:p>
        </p:txBody>
      </p:sp>
      <p:sp>
        <p:nvSpPr>
          <p:cNvPr id="157" name="Google Shape;157;p2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onboarding screen sufficiently successfully explained to people that the app could be used to find and assess places that sell ice-cream nearby, due to the combination of text and pictures used to explain it. </a:t>
            </a:r>
            <a:endParaRPr/>
          </a:p>
          <a:p>
            <a:pPr marL="0" lvl="0" indent="0" algn="l" rtl="0">
              <a:spcBef>
                <a:spcPts val="1600"/>
              </a:spcBef>
              <a:spcAft>
                <a:spcPts val="1600"/>
              </a:spcAft>
              <a:buNone/>
            </a:pPr>
            <a:endParaRPr/>
          </a:p>
        </p:txBody>
      </p:sp>
      <p:sp>
        <p:nvSpPr>
          <p:cNvPr id="158" name="Google Shape;158;p24"/>
          <p:cNvSpPr/>
          <p:nvPr/>
        </p:nvSpPr>
        <p:spPr>
          <a:xfrm>
            <a:off x="729450" y="846113"/>
            <a:ext cx="967800" cy="247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Positive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Users were able to successfully find ice-cream</a:t>
            </a:r>
            <a:endParaRPr/>
          </a:p>
        </p:txBody>
      </p:sp>
      <p:sp>
        <p:nvSpPr>
          <p:cNvPr id="164" name="Google Shape;164;p2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Although not all of the steps were followed, users successfully found an ice-cream shop nearby</a:t>
            </a:r>
            <a:endParaRPr/>
          </a:p>
          <a:p>
            <a:pPr marL="0" lvl="0" indent="0" algn="l" rtl="0">
              <a:spcBef>
                <a:spcPts val="1600"/>
              </a:spcBef>
              <a:spcAft>
                <a:spcPts val="1600"/>
              </a:spcAft>
              <a:buNone/>
            </a:pPr>
            <a:r>
              <a:rPr lang="en-GB"/>
              <a:t>They could complete the ‘find my ice-cream’ journey enough to pick a shop, and successfully find it in real life.</a:t>
            </a:r>
            <a:endParaRPr/>
          </a:p>
        </p:txBody>
      </p:sp>
      <p:sp>
        <p:nvSpPr>
          <p:cNvPr id="165" name="Google Shape;165;p25"/>
          <p:cNvSpPr/>
          <p:nvPr/>
        </p:nvSpPr>
        <p:spPr>
          <a:xfrm>
            <a:off x="729450" y="846113"/>
            <a:ext cx="967800" cy="247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Positive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6"/>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Performing a search</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All users were able to successfully confirm their current location</a:t>
            </a:r>
            <a:endParaRPr/>
          </a:p>
        </p:txBody>
      </p:sp>
      <p:sp>
        <p:nvSpPr>
          <p:cNvPr id="176" name="Google Shape;176;p2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200"/>
              </a:spcBef>
              <a:spcAft>
                <a:spcPts val="0"/>
              </a:spcAft>
              <a:buNone/>
            </a:pPr>
            <a:r>
              <a:rPr lang="en-GB"/>
              <a:t>The interface is similar to other location based services, like Uber, and users were familiar with the location confirmation required</a:t>
            </a:r>
            <a:endParaRPr/>
          </a:p>
          <a:p>
            <a:pPr marL="0" lvl="0" indent="0" algn="l" rtl="0">
              <a:spcBef>
                <a:spcPts val="1200"/>
              </a:spcBef>
              <a:spcAft>
                <a:spcPts val="1600"/>
              </a:spcAft>
              <a:buNone/>
            </a:pPr>
            <a:endParaRPr/>
          </a:p>
        </p:txBody>
      </p:sp>
      <p:sp>
        <p:nvSpPr>
          <p:cNvPr id="177" name="Google Shape;177;p27"/>
          <p:cNvSpPr/>
          <p:nvPr/>
        </p:nvSpPr>
        <p:spPr>
          <a:xfrm>
            <a:off x="729450" y="846125"/>
            <a:ext cx="967800" cy="247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Positive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t>It was not possible to set an appropriate search area</a:t>
            </a:r>
            <a:endParaRPr/>
          </a:p>
          <a:p>
            <a:pPr marL="0" lvl="0" indent="0" algn="l" rtl="0">
              <a:spcBef>
                <a:spcPts val="0"/>
              </a:spcBef>
              <a:spcAft>
                <a:spcPts val="0"/>
              </a:spcAft>
              <a:buNone/>
            </a:pPr>
            <a:endParaRPr/>
          </a:p>
        </p:txBody>
      </p:sp>
      <p:sp>
        <p:nvSpPr>
          <p:cNvPr id="183" name="Google Shape;183;p28"/>
          <p:cNvSpPr txBox="1">
            <a:spLocks noGrp="1"/>
          </p:cNvSpPr>
          <p:nvPr>
            <p:ph type="body" idx="1"/>
          </p:nvPr>
        </p:nvSpPr>
        <p:spPr>
          <a:xfrm>
            <a:off x="729450" y="2262250"/>
            <a:ext cx="7688700" cy="20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Cause:</a:t>
            </a:r>
            <a:endParaRPr/>
          </a:p>
          <a:p>
            <a:pPr marL="457200" lvl="0" indent="-311150" algn="l" rtl="0">
              <a:spcBef>
                <a:spcPts val="0"/>
              </a:spcBef>
              <a:spcAft>
                <a:spcPts val="0"/>
              </a:spcAft>
              <a:buSzPts val="1300"/>
              <a:buChar char="-"/>
            </a:pPr>
            <a:r>
              <a:rPr lang="en-GB"/>
              <a:t>The search radius is defined by a circle around a central point.</a:t>
            </a:r>
            <a:endParaRPr/>
          </a:p>
          <a:p>
            <a:pPr marL="457200" lvl="0" indent="-311150" algn="l" rtl="0">
              <a:spcBef>
                <a:spcPts val="0"/>
              </a:spcBef>
              <a:spcAft>
                <a:spcPts val="0"/>
              </a:spcAft>
              <a:buSzPts val="1300"/>
              <a:buChar char="-"/>
            </a:pPr>
            <a:r>
              <a:rPr lang="en-GB"/>
              <a:t>Users described that there were areas that were geographically close where they would not visit an ice-cream parlour, due to safety concerns, or a large slope</a:t>
            </a:r>
            <a:endParaRPr/>
          </a:p>
          <a:p>
            <a:pPr marL="0" lvl="0" indent="0" algn="l" rtl="0">
              <a:spcBef>
                <a:spcPts val="0"/>
              </a:spcBef>
              <a:spcAft>
                <a:spcPts val="0"/>
              </a:spcAft>
              <a:buNone/>
            </a:pPr>
            <a:r>
              <a:rPr lang="en-GB"/>
              <a:t>Impact:</a:t>
            </a:r>
            <a:endParaRPr/>
          </a:p>
          <a:p>
            <a:pPr marL="457200" lvl="0" indent="-311150" algn="l" rtl="0">
              <a:spcBef>
                <a:spcPts val="0"/>
              </a:spcBef>
              <a:spcAft>
                <a:spcPts val="0"/>
              </a:spcAft>
              <a:buSzPts val="1300"/>
              <a:buChar char="-"/>
            </a:pPr>
            <a:r>
              <a:rPr lang="en-GB"/>
              <a:t>Users received lots of results which were irrelevant to them, and needed to manually assess each individual option to identify which were in an appropriate area.</a:t>
            </a:r>
            <a:endParaRPr/>
          </a:p>
          <a:p>
            <a:pPr marL="0" lvl="0" indent="0" algn="l" rtl="0">
              <a:spcBef>
                <a:spcPts val="0"/>
              </a:spcBef>
              <a:spcAft>
                <a:spcPts val="0"/>
              </a:spcAft>
              <a:buNone/>
            </a:pPr>
            <a:r>
              <a:rPr lang="en-GB"/>
              <a:t>Intent:</a:t>
            </a:r>
            <a:endParaRPr/>
          </a:p>
          <a:p>
            <a:pPr marL="457200" lvl="0" indent="-311150" algn="l" rtl="0">
              <a:spcBef>
                <a:spcPts val="0"/>
              </a:spcBef>
              <a:spcAft>
                <a:spcPts val="0"/>
              </a:spcAft>
              <a:buSzPts val="1300"/>
              <a:buChar char="-"/>
            </a:pPr>
            <a:r>
              <a:rPr lang="en-GB"/>
              <a:t>Users are able to set an appropriate search zone that matches the area they would consider travelling too, and receive results which match that area.</a:t>
            </a:r>
            <a:endParaRPr/>
          </a:p>
          <a:p>
            <a:pPr marL="0" lvl="0" indent="0" algn="l" rtl="0">
              <a:spcBef>
                <a:spcPts val="0"/>
              </a:spcBef>
              <a:spcAft>
                <a:spcPts val="0"/>
              </a:spcAft>
              <a:buNone/>
            </a:pPr>
            <a:endParaRPr/>
          </a:p>
        </p:txBody>
      </p:sp>
      <p:sp>
        <p:nvSpPr>
          <p:cNvPr id="184" name="Google Shape;184;p28"/>
          <p:cNvSpPr/>
          <p:nvPr/>
        </p:nvSpPr>
        <p:spPr>
          <a:xfrm>
            <a:off x="729450" y="846125"/>
            <a:ext cx="967800" cy="247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High</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t>Users failed to discover the ‘take me there’ feature</a:t>
            </a:r>
            <a:endParaRPr/>
          </a:p>
          <a:p>
            <a:pPr marL="0" lvl="0" indent="0" algn="l" rtl="0">
              <a:spcBef>
                <a:spcPts val="0"/>
              </a:spcBef>
              <a:spcAft>
                <a:spcPts val="0"/>
              </a:spcAft>
              <a:buNone/>
            </a:pPr>
            <a:endParaRPr/>
          </a:p>
        </p:txBody>
      </p:sp>
      <p:sp>
        <p:nvSpPr>
          <p:cNvPr id="190" name="Google Shape;190;p29"/>
          <p:cNvSpPr txBox="1">
            <a:spLocks noGrp="1"/>
          </p:cNvSpPr>
          <p:nvPr>
            <p:ph type="body" idx="1"/>
          </p:nvPr>
        </p:nvSpPr>
        <p:spPr>
          <a:xfrm>
            <a:off x="729450" y="2262250"/>
            <a:ext cx="6201300" cy="20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Cause:</a:t>
            </a:r>
            <a:endParaRPr/>
          </a:p>
          <a:p>
            <a:pPr marL="457200" lvl="0" indent="-311150" algn="l" rtl="0">
              <a:spcBef>
                <a:spcPts val="0"/>
              </a:spcBef>
              <a:spcAft>
                <a:spcPts val="0"/>
              </a:spcAft>
              <a:buSzPts val="1300"/>
              <a:buChar char="-"/>
            </a:pPr>
            <a:r>
              <a:rPr lang="en-GB"/>
              <a:t>The icon used to indicate swiping was non-standard, and some users failed to understand what it represented</a:t>
            </a:r>
            <a:endParaRPr/>
          </a:p>
          <a:p>
            <a:pPr marL="457200" lvl="0" indent="-311150" algn="l" rtl="0">
              <a:spcBef>
                <a:spcPts val="0"/>
              </a:spcBef>
              <a:spcAft>
                <a:spcPts val="0"/>
              </a:spcAft>
              <a:buSzPts val="1300"/>
              <a:buChar char="-"/>
            </a:pPr>
            <a:r>
              <a:rPr lang="en-GB"/>
              <a:t>The icon used to indicate swipe was small, and some users failed to see it.</a:t>
            </a:r>
            <a:endParaRPr/>
          </a:p>
          <a:p>
            <a:pPr marL="0" lvl="0" indent="0" algn="l" rtl="0">
              <a:spcBef>
                <a:spcPts val="0"/>
              </a:spcBef>
              <a:spcAft>
                <a:spcPts val="0"/>
              </a:spcAft>
              <a:buNone/>
            </a:pPr>
            <a:r>
              <a:rPr lang="en-GB"/>
              <a:t>Impact:</a:t>
            </a:r>
            <a:endParaRPr/>
          </a:p>
          <a:p>
            <a:pPr marL="457200" lvl="0" indent="-311150" algn="l" rtl="0">
              <a:spcBef>
                <a:spcPts val="0"/>
              </a:spcBef>
              <a:spcAft>
                <a:spcPts val="0"/>
              </a:spcAft>
              <a:buSzPts val="1300"/>
              <a:buChar char="-"/>
            </a:pPr>
            <a:r>
              <a:rPr lang="en-GB"/>
              <a:t>Users failed to learn they could swipe to continue from the results page</a:t>
            </a:r>
            <a:endParaRPr/>
          </a:p>
          <a:p>
            <a:pPr marL="457200" lvl="0" indent="-311150" algn="l" rtl="0">
              <a:spcBef>
                <a:spcPts val="0"/>
              </a:spcBef>
              <a:spcAft>
                <a:spcPts val="0"/>
              </a:spcAft>
              <a:buSzPts val="1300"/>
              <a:buChar char="-"/>
            </a:pPr>
            <a:r>
              <a:rPr lang="en-GB"/>
              <a:t>Users failed to discover that directions to the shop existed within the app, and used other methods to find it, such as copying  the address into Google Maps.</a:t>
            </a:r>
            <a:endParaRPr/>
          </a:p>
          <a:p>
            <a:pPr marL="0" lvl="0" indent="0" algn="l" rtl="0">
              <a:spcBef>
                <a:spcPts val="0"/>
              </a:spcBef>
              <a:spcAft>
                <a:spcPts val="0"/>
              </a:spcAft>
              <a:buNone/>
            </a:pPr>
            <a:r>
              <a:rPr lang="en-GB"/>
              <a:t>Intent:</a:t>
            </a:r>
            <a:endParaRPr/>
          </a:p>
          <a:p>
            <a:pPr marL="457200" lvl="0" indent="-311150" algn="l" rtl="0">
              <a:spcBef>
                <a:spcPts val="0"/>
              </a:spcBef>
              <a:spcAft>
                <a:spcPts val="0"/>
              </a:spcAft>
              <a:buSzPts val="1300"/>
              <a:buChar char="-"/>
            </a:pPr>
            <a:r>
              <a:rPr lang="en-GB"/>
              <a:t>After picking a location, users should understand they have the option of seeing directions to the location, and be able to follow those directions to arrive at at the shop. </a:t>
            </a:r>
            <a:endParaRPr/>
          </a:p>
          <a:p>
            <a:pPr marL="0" lvl="0" indent="0" algn="l" rtl="0">
              <a:spcBef>
                <a:spcPts val="0"/>
              </a:spcBef>
              <a:spcAft>
                <a:spcPts val="0"/>
              </a:spcAft>
              <a:buNone/>
            </a:pPr>
            <a:endParaRPr/>
          </a:p>
        </p:txBody>
      </p:sp>
      <p:sp>
        <p:nvSpPr>
          <p:cNvPr id="191" name="Google Shape;191;p29"/>
          <p:cNvSpPr/>
          <p:nvPr/>
        </p:nvSpPr>
        <p:spPr>
          <a:xfrm>
            <a:off x="729450" y="846125"/>
            <a:ext cx="967800" cy="247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High</a:t>
            </a:r>
            <a:endParaRPr/>
          </a:p>
        </p:txBody>
      </p:sp>
      <p:sp>
        <p:nvSpPr>
          <p:cNvPr id="192" name="Google Shape;192;p29"/>
          <p:cNvSpPr/>
          <p:nvPr/>
        </p:nvSpPr>
        <p:spPr>
          <a:xfrm>
            <a:off x="7008250" y="2096950"/>
            <a:ext cx="1778400" cy="2408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Screenshot of the list page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It was unclear how to sort by location</a:t>
            </a:r>
            <a:endParaRPr/>
          </a:p>
        </p:txBody>
      </p:sp>
      <p:sp>
        <p:nvSpPr>
          <p:cNvPr id="198" name="Google Shape;198;p30"/>
          <p:cNvSpPr txBox="1">
            <a:spLocks noGrp="1"/>
          </p:cNvSpPr>
          <p:nvPr>
            <p:ph type="body" idx="1"/>
          </p:nvPr>
        </p:nvSpPr>
        <p:spPr>
          <a:xfrm>
            <a:off x="729450" y="2078875"/>
            <a:ext cx="59829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Cause:</a:t>
            </a:r>
            <a:endParaRPr/>
          </a:p>
          <a:p>
            <a:pPr marL="457200" lvl="0" indent="-311150" algn="l" rtl="0">
              <a:spcBef>
                <a:spcPts val="0"/>
              </a:spcBef>
              <a:spcAft>
                <a:spcPts val="0"/>
              </a:spcAft>
              <a:buSzPts val="1300"/>
              <a:buChar char="-"/>
            </a:pPr>
            <a:r>
              <a:rPr lang="en-GB"/>
              <a:t>The sort button was not visually prominent, and was positioned away from where user’s attention was being drawn. </a:t>
            </a:r>
            <a:endParaRPr/>
          </a:p>
          <a:p>
            <a:pPr marL="0" lvl="0" indent="0" algn="l" rtl="0">
              <a:spcBef>
                <a:spcPts val="0"/>
              </a:spcBef>
              <a:spcAft>
                <a:spcPts val="0"/>
              </a:spcAft>
              <a:buNone/>
            </a:pPr>
            <a:r>
              <a:rPr lang="en-GB"/>
              <a:t>Impact:</a:t>
            </a:r>
            <a:endParaRPr/>
          </a:p>
          <a:p>
            <a:pPr marL="457200" lvl="0" indent="-311150" algn="l" rtl="0">
              <a:spcBef>
                <a:spcPts val="0"/>
              </a:spcBef>
              <a:spcAft>
                <a:spcPts val="0"/>
              </a:spcAft>
              <a:buSzPts val="1300"/>
              <a:buChar char="-"/>
            </a:pPr>
            <a:r>
              <a:rPr lang="en-GB"/>
              <a:t>Users failed to spot the sort options, and didn’t discover the functionality.</a:t>
            </a:r>
            <a:endParaRPr/>
          </a:p>
          <a:p>
            <a:pPr marL="457200" lvl="0" indent="-311150" algn="l" rtl="0">
              <a:spcBef>
                <a:spcPts val="0"/>
              </a:spcBef>
              <a:spcAft>
                <a:spcPts val="0"/>
              </a:spcAft>
              <a:buSzPts val="1300"/>
              <a:buChar char="-"/>
            </a:pPr>
            <a:r>
              <a:rPr lang="en-GB"/>
              <a:t>Users were unable to sort to find the closest ice-cream parlours, and had to manually search the list and evaluate each option to identify nearby ones. This slowed progress.</a:t>
            </a:r>
            <a:endParaRPr/>
          </a:p>
          <a:p>
            <a:pPr marL="0" lvl="0" indent="0" algn="l" rtl="0">
              <a:spcBef>
                <a:spcPts val="0"/>
              </a:spcBef>
              <a:spcAft>
                <a:spcPts val="0"/>
              </a:spcAft>
              <a:buNone/>
            </a:pPr>
            <a:r>
              <a:rPr lang="en-GB"/>
              <a:t>Intent:</a:t>
            </a:r>
            <a:endParaRPr/>
          </a:p>
          <a:p>
            <a:pPr marL="457200" lvl="0" indent="-311150" algn="l" rtl="0">
              <a:spcBef>
                <a:spcPts val="0"/>
              </a:spcBef>
              <a:spcAft>
                <a:spcPts val="0"/>
              </a:spcAft>
              <a:buSzPts val="1300"/>
              <a:buChar char="-"/>
            </a:pPr>
            <a:r>
              <a:rPr lang="en-GB"/>
              <a:t>Users should notice the sort button and be aware that it is a potential way of finding the closest ice-cream parlour.</a:t>
            </a:r>
            <a:endParaRPr/>
          </a:p>
          <a:p>
            <a:pPr marL="0" lvl="0" indent="0" algn="l" rtl="0">
              <a:spcBef>
                <a:spcPts val="0"/>
              </a:spcBef>
              <a:spcAft>
                <a:spcPts val="0"/>
              </a:spcAft>
              <a:buNone/>
            </a:pPr>
            <a:endParaRPr/>
          </a:p>
        </p:txBody>
      </p:sp>
      <p:sp>
        <p:nvSpPr>
          <p:cNvPr id="199" name="Google Shape;199;p30"/>
          <p:cNvSpPr/>
          <p:nvPr/>
        </p:nvSpPr>
        <p:spPr>
          <a:xfrm>
            <a:off x="729450" y="846125"/>
            <a:ext cx="967800" cy="247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Medium</a:t>
            </a:r>
            <a:endParaRPr/>
          </a:p>
        </p:txBody>
      </p:sp>
      <p:sp>
        <p:nvSpPr>
          <p:cNvPr id="200" name="Google Shape;200;p30"/>
          <p:cNvSpPr/>
          <p:nvPr/>
        </p:nvSpPr>
        <p:spPr>
          <a:xfrm>
            <a:off x="6989250" y="1649550"/>
            <a:ext cx="1778400" cy="2408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Screenshot of the button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Some evaluation criteria was not understood</a:t>
            </a:r>
            <a:endParaRPr/>
          </a:p>
        </p:txBody>
      </p:sp>
      <p:sp>
        <p:nvSpPr>
          <p:cNvPr id="206" name="Google Shape;206;p3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Cause:</a:t>
            </a:r>
            <a:endParaRPr/>
          </a:p>
          <a:p>
            <a:pPr marL="457200" lvl="0" indent="-311150" algn="l" rtl="0">
              <a:spcBef>
                <a:spcPts val="0"/>
              </a:spcBef>
              <a:spcAft>
                <a:spcPts val="0"/>
              </a:spcAft>
              <a:buSzPts val="1300"/>
              <a:buChar char="-"/>
            </a:pPr>
            <a:r>
              <a:rPr lang="en-GB"/>
              <a:t>The one to five rating didn’t explicitly explain that it was describing the food hygiene rating of that shop.</a:t>
            </a:r>
            <a:endParaRPr/>
          </a:p>
          <a:p>
            <a:pPr marL="0" lvl="0" indent="0" algn="l" rtl="0">
              <a:spcBef>
                <a:spcPts val="0"/>
              </a:spcBef>
              <a:spcAft>
                <a:spcPts val="0"/>
              </a:spcAft>
              <a:buNone/>
            </a:pPr>
            <a:r>
              <a:rPr lang="en-GB"/>
              <a:t>Impact:</a:t>
            </a:r>
            <a:endParaRPr/>
          </a:p>
          <a:p>
            <a:pPr marL="457200" lvl="0" indent="-311150" algn="l" rtl="0">
              <a:spcBef>
                <a:spcPts val="0"/>
              </a:spcBef>
              <a:spcAft>
                <a:spcPts val="0"/>
              </a:spcAft>
              <a:buSzPts val="1300"/>
              <a:buChar char="-"/>
            </a:pPr>
            <a:r>
              <a:rPr lang="en-GB"/>
              <a:t>Users were not sufficiently familiar with the standard food hygiene layout to recognise the graphic</a:t>
            </a:r>
            <a:endParaRPr/>
          </a:p>
          <a:p>
            <a:pPr marL="457200" lvl="0" indent="-311150" algn="l" rtl="0">
              <a:spcBef>
                <a:spcPts val="0"/>
              </a:spcBef>
              <a:spcAft>
                <a:spcPts val="0"/>
              </a:spcAft>
              <a:buSzPts val="1300"/>
              <a:buChar char="-"/>
            </a:pPr>
            <a:r>
              <a:rPr lang="en-GB"/>
              <a:t>Users drew false conclusions about what the rating represented, including that it was other user’s review scores .</a:t>
            </a:r>
            <a:endParaRPr/>
          </a:p>
          <a:p>
            <a:pPr marL="0" lvl="0" indent="0" algn="l" rtl="0">
              <a:spcBef>
                <a:spcPts val="0"/>
              </a:spcBef>
              <a:spcAft>
                <a:spcPts val="0"/>
              </a:spcAft>
              <a:buNone/>
            </a:pPr>
            <a:r>
              <a:rPr lang="en-GB"/>
              <a:t>Intent:</a:t>
            </a:r>
            <a:endParaRPr/>
          </a:p>
          <a:p>
            <a:pPr marL="457200" lvl="0" indent="-311150" algn="l" rtl="0">
              <a:spcBef>
                <a:spcPts val="0"/>
              </a:spcBef>
              <a:spcAft>
                <a:spcPts val="0"/>
              </a:spcAft>
              <a:buSzPts val="1300"/>
              <a:buChar char="-"/>
            </a:pPr>
            <a:r>
              <a:rPr lang="en-GB"/>
              <a:t>Users should understand that the rating refers to the food hygiene score of the shop.</a:t>
            </a:r>
            <a:endParaRPr/>
          </a:p>
          <a:p>
            <a:pPr marL="0" lvl="0" indent="0" algn="l" rtl="0">
              <a:spcBef>
                <a:spcPts val="0"/>
              </a:spcBef>
              <a:spcAft>
                <a:spcPts val="0"/>
              </a:spcAft>
              <a:buNone/>
            </a:pPr>
            <a:endParaRPr/>
          </a:p>
        </p:txBody>
      </p:sp>
      <p:sp>
        <p:nvSpPr>
          <p:cNvPr id="207" name="Google Shape;207;p31"/>
          <p:cNvSpPr/>
          <p:nvPr/>
        </p:nvSpPr>
        <p:spPr>
          <a:xfrm>
            <a:off x="729450" y="846125"/>
            <a:ext cx="967800" cy="247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Low</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A059D-477B-8B42-85E7-5E911A3709A3}"/>
              </a:ext>
            </a:extLst>
          </p:cNvPr>
          <p:cNvSpPr>
            <a:spLocks noGrp="1"/>
          </p:cNvSpPr>
          <p:nvPr>
            <p:ph type="title"/>
          </p:nvPr>
        </p:nvSpPr>
        <p:spPr/>
        <p:txBody>
          <a:bodyPr/>
          <a:lstStyle/>
          <a:p>
            <a:r>
              <a:rPr lang="en-US" dirty="0"/>
              <a:t>1. Executive Summary</a:t>
            </a:r>
            <a:br>
              <a:rPr lang="en-US" dirty="0"/>
            </a:br>
            <a:r>
              <a:rPr lang="en-US" dirty="0"/>
              <a:t>2. Competitive Review</a:t>
            </a:r>
            <a:br>
              <a:rPr lang="en-US" dirty="0"/>
            </a:br>
            <a:r>
              <a:rPr lang="en-US" dirty="0"/>
              <a:t>3. Heuristic Review</a:t>
            </a:r>
            <a:br>
              <a:rPr lang="en-US" dirty="0"/>
            </a:br>
            <a:r>
              <a:rPr lang="en-US" dirty="0"/>
              <a:t>4. Usability Test</a:t>
            </a:r>
            <a:br>
              <a:rPr lang="en-US" dirty="0"/>
            </a:br>
            <a:r>
              <a:rPr lang="en-US" dirty="0"/>
              <a:t>5. Playtest</a:t>
            </a:r>
          </a:p>
        </p:txBody>
      </p:sp>
    </p:spTree>
    <p:extLst>
      <p:ext uri="{BB962C8B-B14F-4D97-AF65-F5344CB8AC3E}">
        <p14:creationId xmlns:p14="http://schemas.microsoft.com/office/powerpoint/2010/main" val="4376256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2"/>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The registration process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Users could reach the end of registration</a:t>
            </a:r>
            <a:endParaRPr/>
          </a:p>
        </p:txBody>
      </p:sp>
      <p:sp>
        <p:nvSpPr>
          <p:cNvPr id="218" name="Google Shape;218;p3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1200"/>
              </a:spcBef>
              <a:spcAft>
                <a:spcPts val="0"/>
              </a:spcAft>
              <a:buSzPts val="1300"/>
              <a:buChar char="-"/>
            </a:pPr>
            <a:r>
              <a:rPr lang="en-GB"/>
              <a:t>Despite usability issues meaning that some data was captured incorrectly, everyone completed the registration and was able to proceed onto searching for ice-cream.</a:t>
            </a:r>
            <a:endParaRPr/>
          </a:p>
          <a:p>
            <a:pPr marL="457200" lvl="0" indent="-311150" algn="l" rtl="0">
              <a:spcBef>
                <a:spcPts val="0"/>
              </a:spcBef>
              <a:spcAft>
                <a:spcPts val="0"/>
              </a:spcAft>
              <a:buSzPts val="1300"/>
              <a:buChar char="-"/>
            </a:pPr>
            <a:r>
              <a:rPr lang="en-GB"/>
              <a:t>The fields that were marked mandatory were understood by all, due to the text used to describe them.</a:t>
            </a:r>
            <a:endParaRPr/>
          </a:p>
          <a:p>
            <a:pPr marL="0" lvl="0" indent="0" algn="l" rtl="0">
              <a:spcBef>
                <a:spcPts val="1200"/>
              </a:spcBef>
              <a:spcAft>
                <a:spcPts val="1600"/>
              </a:spcAft>
              <a:buNone/>
            </a:pPr>
            <a:endParaRPr/>
          </a:p>
        </p:txBody>
      </p:sp>
      <p:sp>
        <p:nvSpPr>
          <p:cNvPr id="219" name="Google Shape;219;p33"/>
          <p:cNvSpPr/>
          <p:nvPr/>
        </p:nvSpPr>
        <p:spPr>
          <a:xfrm>
            <a:off x="729450" y="846125"/>
            <a:ext cx="967800" cy="247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Positive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location request misled people</a:t>
            </a:r>
            <a:endParaRPr/>
          </a:p>
        </p:txBody>
      </p:sp>
      <p:sp>
        <p:nvSpPr>
          <p:cNvPr id="225" name="Google Shape;225;p34"/>
          <p:cNvSpPr txBox="1">
            <a:spLocks noGrp="1"/>
          </p:cNvSpPr>
          <p:nvPr>
            <p:ph type="body" idx="1"/>
          </p:nvPr>
        </p:nvSpPr>
        <p:spPr>
          <a:xfrm>
            <a:off x="729450" y="2078875"/>
            <a:ext cx="6259800" cy="22611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sz="1200"/>
              <a:t>Cause:</a:t>
            </a:r>
            <a:endParaRPr sz="1200"/>
          </a:p>
          <a:p>
            <a:pPr marL="457200" lvl="0" indent="-304800" algn="l" rtl="0">
              <a:lnSpc>
                <a:spcPct val="100000"/>
              </a:lnSpc>
              <a:spcBef>
                <a:spcPts val="1200"/>
              </a:spcBef>
              <a:spcAft>
                <a:spcPts val="0"/>
              </a:spcAft>
              <a:buSzPts val="1200"/>
              <a:buChar char="-"/>
            </a:pPr>
            <a:r>
              <a:rPr lang="en-GB" sz="1200"/>
              <a:t>Users were not pre-registered for the app, and register was required before searching for ice-cream nearby</a:t>
            </a:r>
            <a:endParaRPr sz="1200"/>
          </a:p>
          <a:p>
            <a:pPr marL="457200" lvl="0" indent="-304800" algn="l" rtl="0">
              <a:lnSpc>
                <a:spcPct val="100000"/>
              </a:lnSpc>
              <a:spcBef>
                <a:spcPts val="0"/>
              </a:spcBef>
              <a:spcAft>
                <a:spcPts val="0"/>
              </a:spcAft>
              <a:buSzPts val="1200"/>
              <a:buChar char="-"/>
            </a:pPr>
            <a:r>
              <a:rPr lang="en-GB" sz="1200"/>
              <a:t>The explanation text wasn’t explicit whether it needed their current location, or their home address</a:t>
            </a:r>
            <a:endParaRPr sz="1200"/>
          </a:p>
          <a:p>
            <a:pPr marL="0" lvl="0" indent="0" algn="l" rtl="0">
              <a:lnSpc>
                <a:spcPct val="100000"/>
              </a:lnSpc>
              <a:spcBef>
                <a:spcPts val="1200"/>
              </a:spcBef>
              <a:spcAft>
                <a:spcPts val="0"/>
              </a:spcAft>
              <a:buNone/>
            </a:pPr>
            <a:r>
              <a:rPr lang="en-GB" sz="1200"/>
              <a:t>Impact:</a:t>
            </a:r>
            <a:endParaRPr sz="1200"/>
          </a:p>
          <a:p>
            <a:pPr marL="457200" lvl="0" indent="-304800" algn="l" rtl="0">
              <a:lnSpc>
                <a:spcPct val="100000"/>
              </a:lnSpc>
              <a:spcBef>
                <a:spcPts val="1200"/>
              </a:spcBef>
              <a:spcAft>
                <a:spcPts val="0"/>
              </a:spcAft>
              <a:buSzPts val="1200"/>
              <a:buChar char="-"/>
            </a:pPr>
            <a:r>
              <a:rPr lang="en-GB" sz="1200"/>
              <a:t>Users typed their current location into the address search.</a:t>
            </a:r>
            <a:endParaRPr sz="1200"/>
          </a:p>
          <a:p>
            <a:pPr marL="457200" lvl="0" indent="-304800" algn="l" rtl="0">
              <a:lnSpc>
                <a:spcPct val="100000"/>
              </a:lnSpc>
              <a:spcBef>
                <a:spcPts val="0"/>
              </a:spcBef>
              <a:spcAft>
                <a:spcPts val="0"/>
              </a:spcAft>
              <a:buSzPts val="1200"/>
              <a:buChar char="-"/>
            </a:pPr>
            <a:r>
              <a:rPr lang="en-GB" sz="1200"/>
              <a:t>The information captured as their home address will be incorrect, and users will receive emails about a location which is no longer relevant for them.</a:t>
            </a:r>
            <a:endParaRPr sz="1200"/>
          </a:p>
          <a:p>
            <a:pPr marL="0" lvl="0" indent="0" algn="l" rtl="0">
              <a:lnSpc>
                <a:spcPct val="100000"/>
              </a:lnSpc>
              <a:spcBef>
                <a:spcPts val="1200"/>
              </a:spcBef>
              <a:spcAft>
                <a:spcPts val="0"/>
              </a:spcAft>
              <a:buNone/>
            </a:pPr>
            <a:endParaRPr sz="1200"/>
          </a:p>
          <a:p>
            <a:pPr marL="457200" lvl="0" indent="0" algn="l" rtl="0">
              <a:lnSpc>
                <a:spcPct val="100000"/>
              </a:lnSpc>
              <a:spcBef>
                <a:spcPts val="1200"/>
              </a:spcBef>
              <a:spcAft>
                <a:spcPts val="0"/>
              </a:spcAft>
              <a:buNone/>
            </a:pPr>
            <a:endParaRPr sz="1200"/>
          </a:p>
          <a:p>
            <a:pPr marL="0" lvl="0" indent="0" algn="l" rtl="0">
              <a:lnSpc>
                <a:spcPct val="100000"/>
              </a:lnSpc>
              <a:spcBef>
                <a:spcPts val="0"/>
              </a:spcBef>
              <a:spcAft>
                <a:spcPts val="0"/>
              </a:spcAft>
              <a:buNone/>
            </a:pPr>
            <a:endParaRPr sz="1200"/>
          </a:p>
          <a:p>
            <a:pPr marL="0" lvl="0" indent="0" algn="l" rtl="0">
              <a:lnSpc>
                <a:spcPct val="100000"/>
              </a:lnSpc>
              <a:spcBef>
                <a:spcPts val="0"/>
              </a:spcBef>
              <a:spcAft>
                <a:spcPts val="1600"/>
              </a:spcAft>
              <a:buNone/>
            </a:pPr>
            <a:endParaRPr sz="1200"/>
          </a:p>
        </p:txBody>
      </p:sp>
      <p:sp>
        <p:nvSpPr>
          <p:cNvPr id="226" name="Google Shape;226;p34"/>
          <p:cNvSpPr/>
          <p:nvPr/>
        </p:nvSpPr>
        <p:spPr>
          <a:xfrm>
            <a:off x="729450" y="846113"/>
            <a:ext cx="967800" cy="247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Positive</a:t>
            </a:r>
            <a:endParaRPr/>
          </a:p>
        </p:txBody>
      </p:sp>
      <p:sp>
        <p:nvSpPr>
          <p:cNvPr id="227" name="Google Shape;227;p34"/>
          <p:cNvSpPr txBox="1"/>
          <p:nvPr/>
        </p:nvSpPr>
        <p:spPr>
          <a:xfrm>
            <a:off x="832875" y="4186800"/>
            <a:ext cx="81486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accent1"/>
                </a:solidFill>
                <a:latin typeface="Lato"/>
                <a:ea typeface="Lato"/>
                <a:cs typeface="Lato"/>
                <a:sym typeface="Lato"/>
              </a:rPr>
              <a:t>Intent:</a:t>
            </a:r>
            <a:endParaRPr sz="1200">
              <a:solidFill>
                <a:schemeClr val="accent1"/>
              </a:solidFill>
              <a:latin typeface="Lato"/>
              <a:ea typeface="Lato"/>
              <a:cs typeface="Lato"/>
              <a:sym typeface="Lato"/>
            </a:endParaRPr>
          </a:p>
          <a:p>
            <a:pPr marL="457200" lvl="0" indent="-304800" algn="l" rtl="0">
              <a:spcBef>
                <a:spcPts val="1200"/>
              </a:spcBef>
              <a:spcAft>
                <a:spcPts val="0"/>
              </a:spcAft>
              <a:buClr>
                <a:srgbClr val="000000"/>
              </a:buClr>
              <a:buSzPts val="1200"/>
              <a:buFont typeface="Arial"/>
              <a:buChar char="-"/>
            </a:pPr>
            <a:r>
              <a:rPr lang="en-GB" sz="1200">
                <a:solidFill>
                  <a:schemeClr val="accent1"/>
                </a:solidFill>
                <a:latin typeface="Lato"/>
                <a:ea typeface="Lato"/>
                <a:cs typeface="Lato"/>
                <a:sym typeface="Lato"/>
              </a:rPr>
              <a:t>Users are meant to understand from the field text that it is asking for their home location, and sign up using the correct data so that marketing emails are appropriate for them.</a:t>
            </a:r>
            <a:endParaRPr/>
          </a:p>
        </p:txBody>
      </p:sp>
      <p:sp>
        <p:nvSpPr>
          <p:cNvPr id="228" name="Google Shape;228;p34"/>
          <p:cNvSpPr/>
          <p:nvPr/>
        </p:nvSpPr>
        <p:spPr>
          <a:xfrm>
            <a:off x="6989250" y="1649550"/>
            <a:ext cx="1778400" cy="2408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Screenshot of error occuring</a:t>
            </a:r>
            <a:endParaRPr/>
          </a:p>
        </p:txBody>
      </p:sp>
      <p:sp>
        <p:nvSpPr>
          <p:cNvPr id="229" name="Google Shape;229;p34"/>
          <p:cNvSpPr/>
          <p:nvPr/>
        </p:nvSpPr>
        <p:spPr>
          <a:xfrm>
            <a:off x="729450" y="846125"/>
            <a:ext cx="967800" cy="247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Medium</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5"/>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Workshop</a:t>
            </a:r>
            <a:endParaRPr/>
          </a:p>
          <a:p>
            <a:pPr marL="0" lvl="0" indent="0" algn="l" rtl="0">
              <a:spcBef>
                <a:spcPts val="0"/>
              </a:spcBef>
              <a:spcAft>
                <a:spcPts val="0"/>
              </a:spcAft>
              <a:buNone/>
            </a:pPr>
            <a:r>
              <a:rPr lang="en-GB" sz="1000"/>
              <a:t>Ice Cream Finder - Round 1</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Workshop Format</a:t>
            </a:r>
            <a:endParaRPr/>
          </a:p>
        </p:txBody>
      </p:sp>
      <p:sp>
        <p:nvSpPr>
          <p:cNvPr id="240" name="Google Shape;240;p3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We will return to the top issues identified in this report. </a:t>
            </a:r>
            <a:endParaRPr/>
          </a:p>
          <a:p>
            <a:pPr marL="0" lvl="0" indent="0" algn="l" rtl="0">
              <a:spcBef>
                <a:spcPts val="1600"/>
              </a:spcBef>
              <a:spcAft>
                <a:spcPts val="0"/>
              </a:spcAft>
              <a:buNone/>
            </a:pPr>
            <a:r>
              <a:rPr lang="en-GB"/>
              <a:t>For each we will spend five minutes discussing what are some potential ways to address this issue. We will then vote for the ones that we believe is worth exploring further, and agree the right person to allocate responsibility too.</a:t>
            </a:r>
            <a:endParaRPr/>
          </a:p>
          <a:p>
            <a:pPr marL="0" lvl="0" indent="0" algn="l" rtl="0">
              <a:spcBef>
                <a:spcPts val="1600"/>
              </a:spcBef>
              <a:spcAft>
                <a:spcPts val="1600"/>
              </a:spcAft>
              <a:buNone/>
            </a:pPr>
            <a:r>
              <a:rPr lang="en-GB"/>
              <a:t>During the discussion, we are after as many ideas as possible that could resolve the issue, so don’t hold back.</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7"/>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Next Steps</a:t>
            </a:r>
            <a:endParaRPr/>
          </a:p>
          <a:p>
            <a:pPr marL="0" lvl="0" indent="0" algn="l" rtl="0">
              <a:spcBef>
                <a:spcPts val="0"/>
              </a:spcBef>
              <a:spcAft>
                <a:spcPts val="0"/>
              </a:spcAft>
              <a:buNone/>
            </a:pPr>
            <a:r>
              <a:rPr lang="en-GB" sz="1000"/>
              <a:t>Ice Cream Finder - Round 1</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Recommendation for Next Steps</a:t>
            </a:r>
            <a:endParaRPr/>
          </a:p>
        </p:txBody>
      </p:sp>
      <p:sp>
        <p:nvSpPr>
          <p:cNvPr id="251" name="Google Shape;251;p3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AutoNum type="arabicPeriod"/>
            </a:pPr>
            <a:r>
              <a:rPr lang="en-GB"/>
              <a:t>Once changes have been made to address these issues, lab based testing can help identify whether they have successfully been resolved. UI and sign-up changes could be tested in a prototype form to avoid having to commit to building them in code before being confident the issues are resolved.</a:t>
            </a:r>
            <a:endParaRPr/>
          </a:p>
          <a:p>
            <a:pPr marL="0" lvl="0" indent="0" algn="l" rtl="0">
              <a:spcBef>
                <a:spcPts val="1600"/>
              </a:spcBef>
              <a:spcAft>
                <a:spcPts val="0"/>
              </a:spcAft>
              <a:buNone/>
            </a:pPr>
            <a:endParaRPr/>
          </a:p>
          <a:p>
            <a:pPr marL="457200" lvl="0" indent="-311150" algn="l" rtl="0">
              <a:spcBef>
                <a:spcPts val="1600"/>
              </a:spcBef>
              <a:spcAft>
                <a:spcPts val="0"/>
              </a:spcAft>
              <a:buSzPts val="1300"/>
              <a:buAutoNum type="arabicPeriod"/>
            </a:pPr>
            <a:r>
              <a:rPr lang="en-GB"/>
              <a:t>Further studies can be planned to answer other research topics about the audience for this app, including how they perform this task currently and the issues with it that an app might be able to resolve.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Thank You!</a:t>
            </a:r>
            <a:endParaRPr/>
          </a:p>
        </p:txBody>
      </p:sp>
      <p:sp>
        <p:nvSpPr>
          <p:cNvPr id="257" name="Google Shape;257;p3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Any questions, please drop us an email </a:t>
            </a:r>
            <a:r>
              <a:rPr lang="en-GB" u="sng">
                <a:solidFill>
                  <a:schemeClr val="hlink"/>
                </a:solidFill>
                <a:hlinkClick r:id="rId3"/>
              </a:rPr>
              <a:t>researchteam@company.com</a:t>
            </a:r>
            <a:endParaRPr/>
          </a:p>
          <a:p>
            <a:pPr marL="0" lvl="0" indent="0" algn="l" rtl="0">
              <a:spcBef>
                <a:spcPts val="1600"/>
              </a:spcBef>
              <a:spcAft>
                <a:spcPts val="0"/>
              </a:spcAft>
              <a:buNone/>
            </a:pPr>
            <a:endParaRPr/>
          </a:p>
          <a:p>
            <a:pPr marL="0" lvl="0" indent="0" algn="l" rtl="0">
              <a:spcBef>
                <a:spcPts val="1600"/>
              </a:spcBef>
              <a:spcAft>
                <a:spcPts val="1600"/>
              </a:spcAft>
              <a:buNone/>
            </a:pPr>
            <a:r>
              <a:rPr lang="en-GB"/>
              <a:t>Previous reports can be found on the </a:t>
            </a:r>
            <a:r>
              <a:rPr lang="en-GB" u="sng">
                <a:solidFill>
                  <a:schemeClr val="hlink"/>
                </a:solidFill>
                <a:hlinkClick r:id="rId4"/>
              </a:rPr>
              <a:t>team’s intranet site.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729450" y="5359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Executive Summary</a:t>
            </a:r>
            <a:endParaRPr dirty="0"/>
          </a:p>
        </p:txBody>
      </p:sp>
      <p:sp>
        <p:nvSpPr>
          <p:cNvPr id="101" name="Google Shape;101;p15"/>
          <p:cNvSpPr txBox="1">
            <a:spLocks noGrp="1"/>
          </p:cNvSpPr>
          <p:nvPr>
            <p:ph type="body" idx="1"/>
          </p:nvPr>
        </p:nvSpPr>
        <p:spPr>
          <a:xfrm>
            <a:off x="727650" y="1343584"/>
            <a:ext cx="7688700" cy="2261100"/>
          </a:xfrm>
          <a:prstGeom prst="rect">
            <a:avLst/>
          </a:prstGeom>
        </p:spPr>
        <p:txBody>
          <a:bodyPr spcFirstLastPara="1" wrap="square" lIns="91425" tIns="91425" rIns="91425" bIns="91425" anchor="t" anchorCtr="0">
            <a:noAutofit/>
          </a:bodyPr>
          <a:lstStyle/>
          <a:p>
            <a:pPr marL="0" lvl="0" indent="0">
              <a:buNone/>
            </a:pPr>
            <a:r>
              <a:rPr lang="en-GB" i="1" dirty="0"/>
              <a:t>Ghostbusters (2016) </a:t>
            </a:r>
            <a:r>
              <a:rPr lang="en-GB" dirty="0"/>
              <a:t>is a twin-stick action shooter video game. We examined the game on the Xbox One</a:t>
            </a:r>
          </a:p>
          <a:p>
            <a:pPr marL="0" lvl="0" indent="0">
              <a:buNone/>
            </a:pPr>
            <a:r>
              <a:rPr lang="en-GB" dirty="0"/>
              <a:t>platform through competitive review, heuristic review, usability testing, and playtesting.</a:t>
            </a:r>
          </a:p>
          <a:p>
            <a:pPr marL="0" lvl="0" indent="0">
              <a:buNone/>
            </a:pPr>
            <a:endParaRPr lang="en-GB" dirty="0"/>
          </a:p>
          <a:p>
            <a:pPr marL="0" lvl="0" indent="0">
              <a:buNone/>
            </a:pPr>
            <a:r>
              <a:rPr lang="en-GB" b="1" dirty="0"/>
              <a:t>Competitive Review</a:t>
            </a:r>
          </a:p>
          <a:p>
            <a:pPr marL="0" lvl="0" indent="0">
              <a:buNone/>
            </a:pPr>
            <a:r>
              <a:rPr lang="en-GB" dirty="0"/>
              <a:t>Tier 1  competitors were other Ghostbusters-themed games.</a:t>
            </a:r>
          </a:p>
          <a:p>
            <a:pPr marL="0" lvl="0" indent="0">
              <a:buNone/>
            </a:pPr>
            <a:r>
              <a:rPr lang="en-GB" dirty="0"/>
              <a:t>Tier 2 were other movie-based third-person action shooters. </a:t>
            </a:r>
          </a:p>
          <a:p>
            <a:pPr marL="0" lvl="0" indent="0">
              <a:buNone/>
            </a:pPr>
            <a:r>
              <a:rPr lang="en-GB" dirty="0"/>
              <a:t>Tier 3 were other purely top-down isometric third-person action shooters. </a:t>
            </a:r>
          </a:p>
          <a:p>
            <a:pPr marL="0" lvl="0" indent="0">
              <a:buNone/>
            </a:pPr>
            <a:r>
              <a:rPr lang="en-GB" dirty="0"/>
              <a:t>We found that </a:t>
            </a:r>
            <a:r>
              <a:rPr lang="en-GB" i="1" dirty="0"/>
              <a:t>Ghostbusters (2016) </a:t>
            </a:r>
            <a:r>
              <a:rPr lang="en-GB" dirty="0"/>
              <a:t>was unique in being the only movie-based top-down isometric third-person action shooter, apart from </a:t>
            </a:r>
            <a:r>
              <a:rPr lang="en-GB" i="1" dirty="0"/>
              <a:t>Reservoir Dogs: Bloody Days (2017).</a:t>
            </a:r>
            <a:r>
              <a:rPr lang="en-GB" dirty="0"/>
              <a:t> </a:t>
            </a:r>
          </a:p>
          <a:p>
            <a:pPr marL="0" lvl="0" indent="0">
              <a:buNone/>
            </a:pPr>
            <a:endParaRPr lang="en-GB" b="1" dirty="0"/>
          </a:p>
          <a:p>
            <a:pPr marL="0" lvl="0" indent="0">
              <a:buNone/>
            </a:pPr>
            <a:r>
              <a:rPr lang="en-GB" b="1" dirty="0"/>
              <a:t>Heuristic Review</a:t>
            </a:r>
          </a:p>
          <a:p>
            <a:pPr marL="0" lvl="0" indent="0">
              <a:buNone/>
            </a:pPr>
            <a:r>
              <a:rPr lang="en-GB" dirty="0"/>
              <a:t>We used </a:t>
            </a:r>
            <a:r>
              <a:rPr lang="en-GB" dirty="0" err="1"/>
              <a:t>Sauli</a:t>
            </a:r>
            <a:r>
              <a:rPr lang="en-GB" dirty="0"/>
              <a:t> </a:t>
            </a:r>
            <a:r>
              <a:rPr lang="en-GB" dirty="0" err="1"/>
              <a:t>Laitinen’s</a:t>
            </a:r>
            <a:r>
              <a:rPr lang="en-GB" dirty="0"/>
              <a:t> game heuristics (2008) based on Jakob Nielsen’s heuristics. These heuristics are split between: </a:t>
            </a:r>
            <a:r>
              <a:rPr lang="en-GB" b="1" dirty="0"/>
              <a:t>usability</a:t>
            </a:r>
            <a:r>
              <a:rPr lang="en-GB" dirty="0"/>
              <a:t> and </a:t>
            </a:r>
            <a:r>
              <a:rPr lang="en-GB" b="1" dirty="0"/>
              <a:t>gameplay</a:t>
            </a:r>
            <a:r>
              <a:rPr lang="en-GB" dirty="0"/>
              <a:t>. </a:t>
            </a:r>
          </a:p>
          <a:p>
            <a:pPr marL="0" lvl="0" indent="0">
              <a:buNone/>
            </a:pPr>
            <a:r>
              <a:rPr lang="en-GB" dirty="0"/>
              <a:t>We found that most of the usability and gameplay heuristics were violated in the game:</a:t>
            </a:r>
          </a:p>
          <a:p>
            <a:pPr marL="285750" lvl="0" indent="-285750">
              <a:buFont typeface="Arial" panose="020B0604020202020204" pitchFamily="34" charset="0"/>
              <a:buChar char="•"/>
            </a:pPr>
            <a:r>
              <a:rPr lang="en-GB" dirty="0"/>
              <a:t>Goals/objectives aren’t clear throughout the game</a:t>
            </a:r>
          </a:p>
          <a:p>
            <a:pPr marL="285750" lvl="0" indent="-285750">
              <a:buFont typeface="Arial" panose="020B0604020202020204" pitchFamily="34" charset="0"/>
              <a:buChar char="•"/>
            </a:pPr>
            <a:r>
              <a:rPr lang="en-GB" dirty="0"/>
              <a:t>Lack of feedback and help/assistance to player</a:t>
            </a:r>
          </a:p>
          <a:p>
            <a:pPr marL="285750" lvl="0" indent="-285750">
              <a:buFont typeface="Arial" panose="020B0604020202020204" pitchFamily="34" charset="0"/>
              <a:buChar char="•"/>
            </a:pPr>
            <a:r>
              <a:rPr lang="en-GB" dirty="0"/>
              <a:t>Tasks are repetitive</a:t>
            </a:r>
          </a:p>
          <a:p>
            <a:pPr marL="0" lvl="0" indent="0">
              <a:buNone/>
            </a:pPr>
            <a:r>
              <a:rPr lang="en-GB" dirty="0"/>
              <a:t>repetitive or boring tasks, and game provides clear goals and supports player-created goals.</a:t>
            </a:r>
          </a:p>
          <a:p>
            <a:pPr marL="0" lvl="0" indent="0">
              <a:buNone/>
            </a:pPr>
            <a:r>
              <a:rPr lang="en-GB" b="1" dirty="0"/>
              <a:t>Usability Test</a:t>
            </a:r>
          </a:p>
          <a:p>
            <a:pPr marL="0" lvl="0" indent="0">
              <a:buNone/>
            </a:pPr>
            <a:r>
              <a:rPr lang="en-GB" b="1" dirty="0"/>
              <a:t>We next conducted a usability test with four participants; all participants were through the DePaul</a:t>
            </a:r>
          </a:p>
          <a:p>
            <a:pPr marL="0" lvl="0" indent="0">
              <a:buNone/>
            </a:pPr>
            <a:r>
              <a:rPr lang="en-GB" b="1" dirty="0"/>
              <a:t>University CDM/COMM Participant Pool. Participants had to meet the following criteria of: (1) had not</a:t>
            </a:r>
          </a:p>
          <a:p>
            <a:pPr marL="0" lvl="0" indent="0">
              <a:buNone/>
            </a:pPr>
            <a:r>
              <a:rPr lang="en-GB" b="1" dirty="0"/>
              <a:t>played Ghostbusters (2016), (2) were 18 years old or older, and (3) had experience playing on an Xbox.</a:t>
            </a:r>
          </a:p>
          <a:p>
            <a:pPr marL="0" lvl="0" indent="0">
              <a:buNone/>
            </a:pPr>
            <a:r>
              <a:rPr lang="en-GB" b="1" dirty="0"/>
              <a:t>The goals of the study were to: (1) assess the overall effectiveness of the user interface of Ghostbusters</a:t>
            </a:r>
          </a:p>
          <a:p>
            <a:pPr marL="0" lvl="0" indent="0">
              <a:buNone/>
            </a:pPr>
            <a:r>
              <a:rPr lang="en-GB" b="1" dirty="0"/>
              <a:t>and (2) identify user interaction issues with each participant performing game activities such as</a:t>
            </a:r>
          </a:p>
          <a:p>
            <a:pPr marL="0" lvl="0" indent="0">
              <a:buNone/>
            </a:pPr>
            <a:r>
              <a:rPr lang="en-GB" b="1" dirty="0"/>
              <a:t>completing the tutorial level (“Gertrude’s Revenge”), upgrading character skills, and completing the first</a:t>
            </a:r>
          </a:p>
          <a:p>
            <a:pPr marL="0" lvl="0" indent="0">
              <a:buNone/>
            </a:pPr>
            <a:r>
              <a:rPr lang="en-GB" b="1" dirty="0"/>
              <a:t>post-tutorial level (“St. Lou’s Cemetery Level”).</a:t>
            </a:r>
          </a:p>
          <a:p>
            <a:pPr marL="0" lvl="0" indent="0">
              <a:buNone/>
            </a:pPr>
            <a:r>
              <a:rPr lang="en-GB" b="1" dirty="0"/>
              <a:t>Playtest</a:t>
            </a:r>
          </a:p>
          <a:p>
            <a:pPr marL="0" lvl="0" indent="0">
              <a:buNone/>
            </a:pPr>
            <a:r>
              <a:rPr lang="en-GB" b="1" dirty="0"/>
              <a:t>We conducted a playtest with 11 participants; all participants were recruited through the DePaul</a:t>
            </a:r>
          </a:p>
          <a:p>
            <a:pPr marL="0" lvl="0" indent="0">
              <a:buNone/>
            </a:pPr>
            <a:r>
              <a:rPr lang="en-GB" b="1" dirty="0"/>
              <a:t>University CDM/COMM Participant Pool and our own social network. Participants took a background</a:t>
            </a:r>
          </a:p>
          <a:p>
            <a:pPr marL="0" lvl="0" indent="0">
              <a:buNone/>
            </a:pPr>
            <a:r>
              <a:rPr lang="en-GB" b="1" dirty="0"/>
              <a:t>questionnaire, played through the tutorial level (including upgrading their character’s skills), took a mid-</a:t>
            </a:r>
          </a:p>
          <a:p>
            <a:pPr marL="0" lvl="0" indent="0">
              <a:buNone/>
            </a:pPr>
            <a:r>
              <a:rPr lang="en-GB" b="1" dirty="0"/>
              <a:t>test survey, played through the first post-tutorial level, and then took a post-test survey. The goal of the</a:t>
            </a:r>
          </a:p>
          <a:p>
            <a:pPr marL="0" lvl="0" indent="0">
              <a:buNone/>
            </a:pPr>
            <a:r>
              <a:rPr lang="en-GB" b="1" dirty="0"/>
              <a:t>playtest was to determine how enjoyable the gameplay experience was for the participants. We</a:t>
            </a:r>
          </a:p>
          <a:p>
            <a:pPr marL="0" lvl="0" indent="0">
              <a:buNone/>
            </a:pPr>
            <a:r>
              <a:rPr lang="en-GB" b="1" dirty="0"/>
              <a:t>compared highly-skilled versus lower-skilled (based on self-perception) action shooter players. We</a:t>
            </a:r>
          </a:p>
          <a:p>
            <a:pPr marL="0" lvl="0" indent="0">
              <a:buNone/>
            </a:pPr>
            <a:r>
              <a:rPr lang="en-GB" b="1" dirty="0"/>
              <a:t>compared players using Mann-Whitney U test on the following constructs: perceived satisfaction with</a:t>
            </a:r>
          </a:p>
          <a:p>
            <a:pPr marL="0" lvl="0" indent="0">
              <a:buNone/>
            </a:pPr>
            <a:r>
              <a:rPr lang="en-GB" b="1" dirty="0"/>
              <a:t>controls and perceived difficulty overall.</a:t>
            </a:r>
          </a:p>
          <a:p>
            <a:pPr marL="0" lvl="0" indent="0">
              <a:buNone/>
            </a:pPr>
            <a:endParaRPr lang="en-GB" b="1" dirty="0"/>
          </a:p>
          <a:p>
            <a:pPr marL="0" lvl="0" indent="0">
              <a:buNone/>
            </a:pPr>
            <a:r>
              <a:rPr lang="en-GB" dirty="0"/>
              <a:t>This round looked at the first prototype of the ‘find my ice-cream’ app, to identify if people could successfully complete the find ice-cream journey. </a:t>
            </a:r>
            <a:endParaRPr dirty="0"/>
          </a:p>
          <a:p>
            <a:pPr marL="0" lvl="0" indent="0" algn="l" rtl="0">
              <a:spcBef>
                <a:spcPts val="1600"/>
              </a:spcBef>
              <a:spcAft>
                <a:spcPts val="0"/>
              </a:spcAft>
              <a:buNone/>
            </a:pPr>
            <a:r>
              <a:rPr lang="en-GB" dirty="0"/>
              <a:t>Although users were able to understand the proposition of the app, we saw issues when attempting to complete the ‘find ice-cream’ journey, including that the final ‘directions’ step was missed because users didn’t recognise the finding journey wasn’t complete, and difficulty finding how to sort the results page due to the low prominence of the buttons.</a:t>
            </a:r>
            <a:endParaRPr dirty="0"/>
          </a:p>
          <a:p>
            <a:pPr marL="0" lvl="0" indent="0" algn="l" rtl="0">
              <a:spcBef>
                <a:spcPts val="1600"/>
              </a:spcBef>
              <a:spcAft>
                <a:spcPts val="0"/>
              </a:spcAft>
              <a:buNone/>
            </a:pPr>
            <a:r>
              <a:rPr lang="en-GB" dirty="0"/>
              <a:t>We also identified some usability issues with the registration process which will impact the quality of the data captured about users, and the recommendations they will be served in future.</a:t>
            </a: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Objectives and Method</a:t>
            </a:r>
            <a:endParaRPr/>
          </a:p>
          <a:p>
            <a:pPr marL="0" lvl="0" indent="0" algn="l" rtl="0">
              <a:spcBef>
                <a:spcPts val="0"/>
              </a:spcBef>
              <a:spcAft>
                <a:spcPts val="0"/>
              </a:spcAft>
              <a:buNone/>
            </a:pPr>
            <a:r>
              <a:rPr lang="en-GB" sz="1000"/>
              <a:t>Ice Cream Finder - Round 1</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Context</a:t>
            </a:r>
            <a:endParaRPr/>
          </a:p>
        </p:txBody>
      </p:sp>
      <p:sp>
        <p:nvSpPr>
          <p:cNvPr id="112" name="Google Shape;112;p1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Having previously interviewed people and understood some of the issues people have when visiting seaside towns, some potential app ideas have been developed.</a:t>
            </a:r>
            <a:endParaRPr/>
          </a:p>
          <a:p>
            <a:pPr marL="0" lvl="0" indent="0" algn="l" rtl="0">
              <a:spcBef>
                <a:spcPts val="1600"/>
              </a:spcBef>
              <a:spcAft>
                <a:spcPts val="1600"/>
              </a:spcAft>
              <a:buNone/>
            </a:pPr>
            <a:r>
              <a:rPr lang="en-GB"/>
              <a:t>This is the first round of research looking at a prototype for a new app to understand if people are able to use it to find ice cream.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Research Objectives</a:t>
            </a:r>
            <a:endParaRPr/>
          </a:p>
        </p:txBody>
      </p:sp>
      <p:sp>
        <p:nvSpPr>
          <p:cNvPr id="118" name="Google Shape;118;p1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Can new users successfully set up their account?</a:t>
            </a:r>
            <a:endParaRPr/>
          </a:p>
          <a:p>
            <a:pPr marL="0" lvl="0" indent="0" algn="l" rtl="0">
              <a:spcBef>
                <a:spcPts val="1600"/>
              </a:spcBef>
              <a:spcAft>
                <a:spcPts val="0"/>
              </a:spcAft>
              <a:buNone/>
            </a:pPr>
            <a:r>
              <a:rPr lang="en-GB"/>
              <a:t>Can users successfully use the app to find ice-cream?</a:t>
            </a:r>
            <a:endParaRPr/>
          </a:p>
          <a:p>
            <a:pPr marL="457200" lvl="0" indent="-311150" algn="l" rtl="0">
              <a:spcBef>
                <a:spcPts val="1600"/>
              </a:spcBef>
              <a:spcAft>
                <a:spcPts val="0"/>
              </a:spcAft>
              <a:buSzPts val="1300"/>
              <a:buChar char="-"/>
            </a:pPr>
            <a:r>
              <a:rPr lang="en-GB"/>
              <a:t>Do they discover how to search for ice-cream near them?</a:t>
            </a:r>
            <a:endParaRPr/>
          </a:p>
          <a:p>
            <a:pPr marL="457200" lvl="0" indent="-311150" algn="l" rtl="0">
              <a:spcBef>
                <a:spcPts val="0"/>
              </a:spcBef>
              <a:spcAft>
                <a:spcPts val="0"/>
              </a:spcAft>
              <a:buSzPts val="1300"/>
              <a:buChar char="-"/>
            </a:pPr>
            <a:r>
              <a:rPr lang="en-GB"/>
              <a:t>Do they understand all of the criteria for selecting the best place?</a:t>
            </a:r>
            <a:endParaRPr/>
          </a:p>
          <a:p>
            <a:pPr marL="457200" lvl="0" indent="-311150" algn="l" rtl="0">
              <a:spcBef>
                <a:spcPts val="0"/>
              </a:spcBef>
              <a:spcAft>
                <a:spcPts val="0"/>
              </a:spcAft>
              <a:buSzPts val="1300"/>
              <a:buChar char="-"/>
            </a:pPr>
            <a:r>
              <a:rPr lang="en-GB"/>
              <a:t>Can they successfully follow the directions to find the ice-cream?</a:t>
            </a:r>
            <a:endParaRPr/>
          </a:p>
          <a:p>
            <a:pPr marL="0" lvl="0" indent="0" algn="l" rtl="0">
              <a:spcBef>
                <a:spcPts val="1600"/>
              </a:spcBef>
              <a:spcAft>
                <a:spcPts val="0"/>
              </a:spcAft>
              <a:buNone/>
            </a:pPr>
            <a:r>
              <a:rPr lang="en-GB"/>
              <a:t>What usability issues do they encounter, and do they prevent people from finding ice-cream?</a:t>
            </a:r>
            <a:endParaRPr/>
          </a:p>
          <a:p>
            <a:pPr marL="457200" lvl="0" indent="0" algn="l" rtl="0">
              <a:spcBef>
                <a:spcPts val="1600"/>
              </a:spcBef>
              <a:spcAft>
                <a:spcPts val="16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Method</a:t>
            </a:r>
            <a:endParaRPr/>
          </a:p>
        </p:txBody>
      </p:sp>
      <p:sp>
        <p:nvSpPr>
          <p:cNvPr id="124" name="Google Shape;124;p1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1:1 Usability Testing, performed contextually within central London</a:t>
            </a:r>
            <a:endParaRPr/>
          </a:p>
          <a:p>
            <a:pPr marL="0" lvl="0" indent="0" algn="l" rtl="0">
              <a:spcBef>
                <a:spcPts val="1600"/>
              </a:spcBef>
              <a:spcAft>
                <a:spcPts val="0"/>
              </a:spcAft>
              <a:buNone/>
            </a:pPr>
            <a:r>
              <a:rPr lang="en-GB"/>
              <a:t>6 participants: </a:t>
            </a:r>
            <a:endParaRPr/>
          </a:p>
          <a:p>
            <a:pPr marL="457200" lvl="0" indent="-311150" algn="l" rtl="0">
              <a:spcBef>
                <a:spcPts val="1600"/>
              </a:spcBef>
              <a:spcAft>
                <a:spcPts val="0"/>
              </a:spcAft>
              <a:buSzPts val="1300"/>
              <a:buChar char="-"/>
            </a:pPr>
            <a:r>
              <a:rPr lang="en-GB"/>
              <a:t>Participants were screened for :</a:t>
            </a:r>
            <a:endParaRPr/>
          </a:p>
          <a:p>
            <a:pPr marL="914400" lvl="1" indent="-298450" algn="l" rtl="0">
              <a:spcBef>
                <a:spcPts val="0"/>
              </a:spcBef>
              <a:spcAft>
                <a:spcPts val="0"/>
              </a:spcAft>
              <a:buSzPts val="1100"/>
              <a:buChar char="-"/>
            </a:pPr>
            <a:r>
              <a:rPr lang="en-GB"/>
              <a:t>They use smartphone apps</a:t>
            </a:r>
            <a:endParaRPr/>
          </a:p>
          <a:p>
            <a:pPr marL="914400" lvl="1" indent="-298450" algn="l" rtl="0">
              <a:spcBef>
                <a:spcPts val="0"/>
              </a:spcBef>
              <a:spcAft>
                <a:spcPts val="0"/>
              </a:spcAft>
              <a:buSzPts val="1100"/>
              <a:buChar char="-"/>
            </a:pPr>
            <a:r>
              <a:rPr lang="en-GB"/>
              <a:t>They have purchased take-away ice-cream in the last six months</a:t>
            </a:r>
            <a:endParaRPr/>
          </a:p>
          <a:p>
            <a:pPr marL="914400" lvl="1" indent="-298450" algn="l" rtl="0">
              <a:spcBef>
                <a:spcPts val="0"/>
              </a:spcBef>
              <a:spcAft>
                <a:spcPts val="0"/>
              </a:spcAft>
              <a:buSzPts val="1100"/>
              <a:buChar char="-"/>
            </a:pPr>
            <a:r>
              <a:rPr lang="en-GB"/>
              <a:t>They have been to an unfamiliar town and used apps to guide their visit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Prioritisation</a:t>
            </a:r>
            <a:endParaRPr/>
          </a:p>
        </p:txBody>
      </p:sp>
      <p:sp>
        <p:nvSpPr>
          <p:cNvPr id="130" name="Google Shape;130;p2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Usability issues were prioritised, using the method criteria described by </a:t>
            </a:r>
            <a:r>
              <a:rPr lang="en-GB" u="sng">
                <a:solidFill>
                  <a:schemeClr val="hlink"/>
                </a:solidFill>
                <a:hlinkClick r:id="rId3"/>
              </a:rPr>
              <a:t>userfocus.</a:t>
            </a:r>
            <a:endParaRPr/>
          </a:p>
          <a:p>
            <a:pPr marL="457200" lvl="0" indent="-311150" algn="l" rtl="0">
              <a:spcBef>
                <a:spcPts val="1600"/>
              </a:spcBef>
              <a:spcAft>
                <a:spcPts val="0"/>
              </a:spcAft>
              <a:buSzPts val="1300"/>
              <a:buChar char="-"/>
            </a:pPr>
            <a:r>
              <a:rPr lang="en-GB" b="1"/>
              <a:t>Positive</a:t>
            </a:r>
            <a:r>
              <a:rPr lang="en-GB"/>
              <a:t> issues indicate good practice, where the feature worked as intended.</a:t>
            </a:r>
            <a:endParaRPr/>
          </a:p>
          <a:p>
            <a:pPr marL="457200" lvl="0" indent="-311150" algn="l" rtl="0">
              <a:spcBef>
                <a:spcPts val="1000"/>
              </a:spcBef>
              <a:spcAft>
                <a:spcPts val="0"/>
              </a:spcAft>
              <a:buSzPts val="1300"/>
              <a:buChar char="-"/>
            </a:pPr>
            <a:r>
              <a:rPr lang="en-GB" b="1"/>
              <a:t>Critical </a:t>
            </a:r>
            <a:r>
              <a:rPr lang="en-GB"/>
              <a:t>issues are those that occured on a core task, were not easy to overcome, and occured persistently for the same user. Fix urgently.</a:t>
            </a:r>
            <a:endParaRPr/>
          </a:p>
          <a:p>
            <a:pPr marL="457200" lvl="0" indent="-311150" algn="l" rtl="0">
              <a:spcBef>
                <a:spcPts val="1000"/>
              </a:spcBef>
              <a:spcAft>
                <a:spcPts val="0"/>
              </a:spcAft>
              <a:buSzPts val="1300"/>
              <a:buChar char="-"/>
            </a:pPr>
            <a:r>
              <a:rPr lang="en-GB" b="1"/>
              <a:t>High </a:t>
            </a:r>
            <a:r>
              <a:rPr lang="en-GB"/>
              <a:t>issues met two of the criteria of occuring on a core task, being hard to overcome, or occuring persistently.</a:t>
            </a:r>
            <a:endParaRPr/>
          </a:p>
          <a:p>
            <a:pPr marL="457200" lvl="0" indent="-311150" algn="l" rtl="0">
              <a:spcBef>
                <a:spcPts val="1000"/>
              </a:spcBef>
              <a:spcAft>
                <a:spcPts val="0"/>
              </a:spcAft>
              <a:buSzPts val="1300"/>
              <a:buChar char="-"/>
            </a:pPr>
            <a:r>
              <a:rPr lang="en-GB" b="1"/>
              <a:t>Medium </a:t>
            </a:r>
            <a:r>
              <a:rPr lang="en-GB"/>
              <a:t>issues either occurred on a core task, were hard to overcome, or occured persistently.</a:t>
            </a:r>
            <a:endParaRPr/>
          </a:p>
          <a:p>
            <a:pPr marL="457200" lvl="0" indent="-311150" algn="l" rtl="0">
              <a:spcBef>
                <a:spcPts val="1000"/>
              </a:spcBef>
              <a:spcAft>
                <a:spcPts val="1000"/>
              </a:spcAft>
              <a:buSzPts val="1300"/>
              <a:buChar char="-"/>
            </a:pPr>
            <a:r>
              <a:rPr lang="en-GB" b="1"/>
              <a:t>Low </a:t>
            </a:r>
            <a:r>
              <a:rPr lang="en-GB"/>
              <a:t>issues were usability issues that met none of the criteria, but too many of them will impact people’s perception of the experience.</a:t>
            </a:r>
            <a:endParaRPr/>
          </a:p>
        </p:txBody>
      </p:sp>
      <p:sp>
        <p:nvSpPr>
          <p:cNvPr id="131" name="Google Shape;131;p20"/>
          <p:cNvSpPr/>
          <p:nvPr/>
        </p:nvSpPr>
        <p:spPr>
          <a:xfrm>
            <a:off x="180100" y="3518575"/>
            <a:ext cx="967800" cy="247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High</a:t>
            </a:r>
            <a:endParaRPr/>
          </a:p>
        </p:txBody>
      </p:sp>
      <p:sp>
        <p:nvSpPr>
          <p:cNvPr id="132" name="Google Shape;132;p20"/>
          <p:cNvSpPr/>
          <p:nvPr/>
        </p:nvSpPr>
        <p:spPr>
          <a:xfrm>
            <a:off x="180100" y="4092475"/>
            <a:ext cx="967800" cy="247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Medium</a:t>
            </a:r>
            <a:endParaRPr/>
          </a:p>
        </p:txBody>
      </p:sp>
      <p:sp>
        <p:nvSpPr>
          <p:cNvPr id="133" name="Google Shape;133;p20"/>
          <p:cNvSpPr/>
          <p:nvPr/>
        </p:nvSpPr>
        <p:spPr>
          <a:xfrm>
            <a:off x="180100" y="4453350"/>
            <a:ext cx="967800" cy="247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Low</a:t>
            </a:r>
            <a:endParaRPr/>
          </a:p>
        </p:txBody>
      </p:sp>
      <p:sp>
        <p:nvSpPr>
          <p:cNvPr id="134" name="Google Shape;134;p20"/>
          <p:cNvSpPr/>
          <p:nvPr/>
        </p:nvSpPr>
        <p:spPr>
          <a:xfrm>
            <a:off x="180100" y="2562463"/>
            <a:ext cx="967800" cy="247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Positive</a:t>
            </a:r>
            <a:endParaRPr/>
          </a:p>
        </p:txBody>
      </p:sp>
      <p:sp>
        <p:nvSpPr>
          <p:cNvPr id="135" name="Google Shape;135;p20"/>
          <p:cNvSpPr/>
          <p:nvPr/>
        </p:nvSpPr>
        <p:spPr>
          <a:xfrm>
            <a:off x="180100" y="2944675"/>
            <a:ext cx="967800" cy="247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Critical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Caveats</a:t>
            </a:r>
            <a:endParaRPr/>
          </a:p>
        </p:txBody>
      </p:sp>
      <p:sp>
        <p:nvSpPr>
          <p:cNvPr id="141" name="Google Shape;141;p2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This is a </a:t>
            </a:r>
            <a:r>
              <a:rPr lang="en-GB" b="1"/>
              <a:t>usability study</a:t>
            </a:r>
            <a:r>
              <a:rPr lang="en-GB"/>
              <a:t> designed to look at people’s behaviour and ability to complete the tasks provided.</a:t>
            </a:r>
            <a:endParaRPr/>
          </a:p>
          <a:p>
            <a:pPr marL="0" lvl="0" indent="0" algn="l" rtl="0">
              <a:spcBef>
                <a:spcPts val="1600"/>
              </a:spcBef>
              <a:spcAft>
                <a:spcPts val="0"/>
              </a:spcAft>
              <a:buNone/>
            </a:pPr>
            <a:r>
              <a:rPr lang="en-GB"/>
              <a:t>It will uncover aspects of the app which people failed to understand, found hard to do or failed to complete. These issues are likely to negatively impact people’s opinions and likelihood to use the app, and resolving them will help the app be experienced as designed.</a:t>
            </a:r>
            <a:endParaRPr/>
          </a:p>
          <a:p>
            <a:pPr marL="0" lvl="0" indent="0" algn="l" rtl="0">
              <a:spcBef>
                <a:spcPts val="1600"/>
              </a:spcBef>
              <a:spcAft>
                <a:spcPts val="1600"/>
              </a:spcAft>
              <a:buNone/>
            </a:pPr>
            <a:r>
              <a:rPr lang="en-GB"/>
              <a:t>However this type of study does not provide reliable opinion data about whether people</a:t>
            </a:r>
            <a:r>
              <a:rPr lang="en-GB" b="1"/>
              <a:t> like the app</a:t>
            </a:r>
            <a:r>
              <a:rPr lang="en-GB"/>
              <a:t> or </a:t>
            </a:r>
            <a:r>
              <a:rPr lang="en-GB" b="1"/>
              <a:t>would use it in real life.</a:t>
            </a:r>
            <a:r>
              <a:rPr lang="en-GB"/>
              <a:t> Other research studies should supplement this one if these are important objectives.</a:t>
            </a:r>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16198</TotalTime>
  <Words>1985</Words>
  <Application>Microsoft Macintosh PowerPoint</Application>
  <PresentationFormat>On-screen Show (16:9)</PresentationFormat>
  <Paragraphs>169</Paragraphs>
  <Slides>27</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Lato</vt:lpstr>
      <vt:lpstr>Raleway</vt:lpstr>
      <vt:lpstr>Streamline</vt:lpstr>
      <vt:lpstr>Ghostbusters (2016) Game Evaluation Report </vt:lpstr>
      <vt:lpstr>1. Executive Summary 2. Competitive Review 3. Heuristic Review 4. Usability Test 5. Playtest</vt:lpstr>
      <vt:lpstr>Executive Summary</vt:lpstr>
      <vt:lpstr>Objectives and Method Ice Cream Finder - Round 1</vt:lpstr>
      <vt:lpstr>Context</vt:lpstr>
      <vt:lpstr>Research Objectives</vt:lpstr>
      <vt:lpstr>Method</vt:lpstr>
      <vt:lpstr>Prioritisation</vt:lpstr>
      <vt:lpstr>Caveats</vt:lpstr>
      <vt:lpstr>Usability Findings Ice Cream Finder - Round 1</vt:lpstr>
      <vt:lpstr>Usability Positives</vt:lpstr>
      <vt:lpstr>Users understood the proposition of the app </vt:lpstr>
      <vt:lpstr>Users were able to successfully find ice-cream</vt:lpstr>
      <vt:lpstr>Performing a search</vt:lpstr>
      <vt:lpstr>All users were able to successfully confirm their current location</vt:lpstr>
      <vt:lpstr>It was not possible to set an appropriate search area </vt:lpstr>
      <vt:lpstr>Users failed to discover the ‘take me there’ feature </vt:lpstr>
      <vt:lpstr>It was unclear how to sort by location</vt:lpstr>
      <vt:lpstr>Some evaluation criteria was not understood</vt:lpstr>
      <vt:lpstr>The registration process</vt:lpstr>
      <vt:lpstr>Users could reach the end of registration</vt:lpstr>
      <vt:lpstr>The location request misled people</vt:lpstr>
      <vt:lpstr>Workshop Ice Cream Finder - Round 1</vt:lpstr>
      <vt:lpstr>Workshop Format</vt:lpstr>
      <vt:lpstr>Next Steps Ice Cream Finder - Round 1</vt:lpstr>
      <vt:lpstr>Recommendation for Next Steps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this template</dc:title>
  <cp:lastModifiedBy>Cuerdo, Marjorie Ann</cp:lastModifiedBy>
  <cp:revision>6</cp:revision>
  <dcterms:modified xsi:type="dcterms:W3CDTF">2020-09-14T21:26:28Z</dcterms:modified>
</cp:coreProperties>
</file>