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5bd1ed4b9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bd1ed4b9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5bd1ed4b9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bd1ed4b95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5bd1ed4ce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5bd1ed4ce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bd1ed4b95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bd1ed4b9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bd1ed4b9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bd1ed4b9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bd1ed4b9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d1ed4b9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bd1ed4b95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bd1ed4b9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bd1ed4b9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bd1ed4b95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5890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Captain’s Hold </a:t>
            </a:r>
            <a:endParaRPr/>
          </a:p>
          <a:p>
            <a:pPr indent="0" lvl="0" marL="0" rtl="0" algn="l">
              <a:spcBef>
                <a:spcPts val="0"/>
              </a:spcBef>
              <a:spcAft>
                <a:spcPts val="0"/>
              </a:spcAft>
              <a:buNone/>
            </a:pPr>
            <a:r>
              <a:rPr lang="en"/>
              <a:t>Usability+Playtest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Frauline Agarin &amp; Marjorie Ann Cuerdo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 Captain’s Hold</a:t>
            </a:r>
            <a:endParaRPr/>
          </a:p>
          <a:p>
            <a:pPr indent="-317500" lvl="1" marL="914400" rtl="0" algn="l">
              <a:spcBef>
                <a:spcPts val="0"/>
              </a:spcBef>
              <a:spcAft>
                <a:spcPts val="0"/>
              </a:spcAft>
              <a:buSzPts val="1400"/>
              <a:buChar char="○"/>
            </a:pPr>
            <a:r>
              <a:rPr lang="en"/>
              <a:t>Developing game (action, shooter, platformer) in “run &amp; gun” style; fast-paced</a:t>
            </a:r>
            <a:endParaRPr/>
          </a:p>
          <a:p>
            <a:pPr indent="-317500" lvl="1" marL="914400" rtl="0" algn="l">
              <a:spcBef>
                <a:spcPts val="0"/>
              </a:spcBef>
              <a:spcAft>
                <a:spcPts val="0"/>
              </a:spcAft>
              <a:buSzPts val="1400"/>
              <a:buChar char="○"/>
            </a:pPr>
            <a:r>
              <a:rPr lang="en"/>
              <a:t>Play as the main character whose goal is to infiltrate a space pirate ship using extreme movement techniques and gunplay; hook, swing, and zip from place to place, defeating enemies</a:t>
            </a:r>
            <a:endParaRPr/>
          </a:p>
          <a:p>
            <a:pPr indent="-317500" lvl="1" marL="914400" rtl="0" algn="l">
              <a:spcBef>
                <a:spcPts val="0"/>
              </a:spcBef>
              <a:spcAft>
                <a:spcPts val="0"/>
              </a:spcAft>
              <a:buSzPts val="1400"/>
              <a:buChar char="○"/>
            </a:pPr>
            <a:r>
              <a:rPr lang="en"/>
              <a:t>Controls &amp; aesthetics</a:t>
            </a:r>
            <a:endParaRPr/>
          </a:p>
          <a:p>
            <a:pPr indent="-342900" lvl="0" marL="457200" rtl="0" algn="l">
              <a:spcBef>
                <a:spcPts val="0"/>
              </a:spcBef>
              <a:spcAft>
                <a:spcPts val="0"/>
              </a:spcAft>
              <a:buSzPts val="1800"/>
              <a:buChar char="●"/>
            </a:pPr>
            <a:r>
              <a:rPr lang="en"/>
              <a:t>Mechanics</a:t>
            </a:r>
            <a:endParaRPr/>
          </a:p>
          <a:p>
            <a:pPr indent="-317500" lvl="1" marL="914400" rtl="0" algn="l">
              <a:spcBef>
                <a:spcPts val="0"/>
              </a:spcBef>
              <a:spcAft>
                <a:spcPts val="0"/>
              </a:spcAft>
              <a:buSzPts val="1400"/>
              <a:buChar char="○"/>
            </a:pPr>
            <a:r>
              <a:rPr lang="en"/>
              <a:t>Grappling hook</a:t>
            </a:r>
            <a:endParaRPr/>
          </a:p>
          <a:p>
            <a:pPr indent="-317500" lvl="1" marL="914400" rtl="0" algn="l">
              <a:spcBef>
                <a:spcPts val="0"/>
              </a:spcBef>
              <a:spcAft>
                <a:spcPts val="0"/>
              </a:spcAft>
              <a:buSzPts val="1400"/>
              <a:buChar char="○"/>
            </a:pPr>
            <a:r>
              <a:rPr lang="en"/>
              <a:t>Shooting</a:t>
            </a:r>
            <a:endParaRPr/>
          </a:p>
          <a:p>
            <a:pPr indent="-317500" lvl="1" marL="914400" rtl="0" algn="l">
              <a:spcBef>
                <a:spcPts val="0"/>
              </a:spcBef>
              <a:spcAft>
                <a:spcPts val="0"/>
              </a:spcAft>
              <a:buSzPts val="1400"/>
              <a:buChar char="○"/>
            </a:pPr>
            <a:r>
              <a:rPr lang="en"/>
              <a:t>Play with gravity</a:t>
            </a:r>
            <a:endParaRPr/>
          </a:p>
          <a:p>
            <a:pPr indent="-317500" lvl="1" marL="914400" rtl="0" algn="l">
              <a:spcBef>
                <a:spcPts val="0"/>
              </a:spcBef>
              <a:spcAft>
                <a:spcPts val="0"/>
              </a:spcAft>
              <a:buSzPts val="1400"/>
              <a:buChar char="○"/>
            </a:pPr>
            <a:r>
              <a:rPr lang="en"/>
              <a:t>Melee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Heuristic Review</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Individual gameplay</a:t>
            </a:r>
            <a:endParaRPr/>
          </a:p>
          <a:p>
            <a:pPr indent="-317500" lvl="1" marL="914400" rtl="0" algn="l">
              <a:spcBef>
                <a:spcPts val="0"/>
              </a:spcBef>
              <a:spcAft>
                <a:spcPts val="0"/>
              </a:spcAft>
              <a:buSzPts val="1400"/>
              <a:buChar char="○"/>
            </a:pPr>
            <a:r>
              <a:rPr lang="en"/>
              <a:t>First build of CH</a:t>
            </a:r>
            <a:endParaRPr/>
          </a:p>
          <a:p>
            <a:pPr indent="-342900" lvl="0" marL="457200" rtl="0" algn="l">
              <a:spcBef>
                <a:spcPts val="0"/>
              </a:spcBef>
              <a:spcAft>
                <a:spcPts val="0"/>
              </a:spcAft>
              <a:buSzPts val="1800"/>
              <a:buChar char="●"/>
            </a:pPr>
            <a:r>
              <a:rPr lang="en"/>
              <a:t>Used HEP Framework (Heuristic Evaluation for Playability)</a:t>
            </a:r>
            <a:endParaRPr/>
          </a:p>
          <a:p>
            <a:pPr indent="-342900" lvl="0" marL="457200" rtl="0" algn="l">
              <a:spcBef>
                <a:spcPts val="0"/>
              </a:spcBef>
              <a:spcAft>
                <a:spcPts val="0"/>
              </a:spcAft>
              <a:buSzPts val="1800"/>
              <a:buChar char="●"/>
            </a:pPr>
            <a:r>
              <a:rPr lang="en"/>
              <a:t>More violations/negative findings than positive findings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Heuristic Review</a:t>
            </a:r>
            <a:endParaRPr/>
          </a:p>
        </p:txBody>
      </p:sp>
      <p:sp>
        <p:nvSpPr>
          <p:cNvPr id="86" name="Google Shape;86;p16"/>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Lowlights</a:t>
            </a:r>
            <a:endParaRPr/>
          </a:p>
          <a:p>
            <a:pPr indent="-317500" lvl="0" marL="457200" rtl="0" algn="l">
              <a:lnSpc>
                <a:spcPct val="114000"/>
              </a:lnSpc>
              <a:spcBef>
                <a:spcPts val="0"/>
              </a:spcBef>
              <a:spcAft>
                <a:spcPts val="0"/>
              </a:spcAft>
              <a:buSzPts val="1400"/>
              <a:buChar char="●"/>
            </a:pPr>
            <a:r>
              <a:rPr lang="en"/>
              <a:t>The goals of the game are not clear.</a:t>
            </a:r>
            <a:endParaRPr/>
          </a:p>
          <a:p>
            <a:pPr indent="-317500" lvl="0" marL="457200" rtl="0" algn="l">
              <a:lnSpc>
                <a:spcPct val="114000"/>
              </a:lnSpc>
              <a:spcBef>
                <a:spcPts val="0"/>
              </a:spcBef>
              <a:spcAft>
                <a:spcPts val="0"/>
              </a:spcAft>
              <a:buSzPts val="1400"/>
              <a:buChar char="●"/>
            </a:pPr>
            <a:r>
              <a:rPr lang="en"/>
              <a:t>There is no tutorial or guidance to teach players the controls.</a:t>
            </a:r>
            <a:endParaRPr/>
          </a:p>
          <a:p>
            <a:pPr indent="-317500" lvl="0" marL="457200" rtl="0" algn="l">
              <a:lnSpc>
                <a:spcPct val="114000"/>
              </a:lnSpc>
              <a:spcBef>
                <a:spcPts val="0"/>
              </a:spcBef>
              <a:spcAft>
                <a:spcPts val="0"/>
              </a:spcAft>
              <a:buSzPts val="1400"/>
              <a:buChar char="●"/>
            </a:pPr>
            <a:r>
              <a:rPr lang="en"/>
              <a:t>It is not clear where the player has to go in the level.</a:t>
            </a:r>
            <a:endParaRPr/>
          </a:p>
          <a:p>
            <a:pPr indent="-317500" lvl="0" marL="457200" rtl="0" algn="l">
              <a:lnSpc>
                <a:spcPct val="114000"/>
              </a:lnSpc>
              <a:spcBef>
                <a:spcPts val="0"/>
              </a:spcBef>
              <a:spcAft>
                <a:spcPts val="0"/>
              </a:spcAft>
              <a:buSzPts val="1400"/>
              <a:buChar char="●"/>
            </a:pPr>
            <a:r>
              <a:rPr lang="en"/>
              <a:t>It’s not obvious when player is doing the reel, reload, and interact controls.</a:t>
            </a:r>
            <a:endParaRPr/>
          </a:p>
          <a:p>
            <a:pPr indent="-317500" lvl="0" marL="457200" rtl="0" algn="l">
              <a:lnSpc>
                <a:spcPct val="114000"/>
              </a:lnSpc>
              <a:spcBef>
                <a:spcPts val="0"/>
              </a:spcBef>
              <a:spcAft>
                <a:spcPts val="0"/>
              </a:spcAft>
              <a:buSzPts val="1400"/>
              <a:buChar char="●"/>
            </a:pPr>
            <a:r>
              <a:rPr lang="en"/>
              <a:t>It’s unclear when the player is successfully landing on or missing a planet.</a:t>
            </a:r>
            <a:endParaRPr/>
          </a:p>
          <a:p>
            <a:pPr indent="-317500" lvl="0" marL="457200" rtl="0" algn="l">
              <a:lnSpc>
                <a:spcPct val="114000"/>
              </a:lnSpc>
              <a:spcBef>
                <a:spcPts val="0"/>
              </a:spcBef>
              <a:spcAft>
                <a:spcPts val="0"/>
              </a:spcAft>
              <a:buSzPts val="1400"/>
              <a:buChar char="●"/>
            </a:pPr>
            <a:r>
              <a:rPr lang="en"/>
              <a:t>The pause menu is inconsistent.</a:t>
            </a:r>
            <a:endParaRPr/>
          </a:p>
        </p:txBody>
      </p:sp>
      <p:sp>
        <p:nvSpPr>
          <p:cNvPr id="87" name="Google Shape;87;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t>Highlights</a:t>
            </a:r>
            <a:endParaRPr/>
          </a:p>
          <a:p>
            <a:pPr indent="-317500" lvl="0" marL="457200" rtl="0" algn="l">
              <a:lnSpc>
                <a:spcPct val="114000"/>
              </a:lnSpc>
              <a:spcBef>
                <a:spcPts val="0"/>
              </a:spcBef>
              <a:spcAft>
                <a:spcPts val="0"/>
              </a:spcAft>
              <a:buSzPts val="1400"/>
              <a:buChar char="●"/>
            </a:pPr>
            <a:r>
              <a:rPr lang="en"/>
              <a:t>The controls follow conventions and are not too complex to learn. </a:t>
            </a:r>
            <a:endParaRPr/>
          </a:p>
          <a:p>
            <a:pPr indent="-317500" lvl="0" marL="457200" rtl="0" algn="l">
              <a:lnSpc>
                <a:spcPct val="114000"/>
              </a:lnSpc>
              <a:spcBef>
                <a:spcPts val="0"/>
              </a:spcBef>
              <a:spcAft>
                <a:spcPts val="0"/>
              </a:spcAft>
              <a:buSzPts val="1400"/>
              <a:buChar char="●"/>
            </a:pPr>
            <a:r>
              <a:rPr lang="en"/>
              <a:t>The game user interface is not distracting to the game play.</a:t>
            </a:r>
            <a:endParaRPr/>
          </a:p>
          <a:p>
            <a:pPr indent="-317500" lvl="0" marL="457200" rtl="0" algn="l">
              <a:lnSpc>
                <a:spcPct val="114000"/>
              </a:lnSpc>
              <a:spcBef>
                <a:spcPts val="0"/>
              </a:spcBef>
              <a:spcAft>
                <a:spcPts val="0"/>
              </a:spcAft>
              <a:buSzPts val="1400"/>
              <a:buChar char="●"/>
            </a:pPr>
            <a:r>
              <a:rPr lang="en"/>
              <a:t>The art style fits the game’s theme and is identifiable.</a:t>
            </a:r>
            <a:endParaRPr/>
          </a:p>
          <a:p>
            <a:pPr indent="-317500" lvl="0" marL="457200" rtl="0" algn="l">
              <a:lnSpc>
                <a:spcPct val="114000"/>
              </a:lnSpc>
              <a:spcBef>
                <a:spcPts val="0"/>
              </a:spcBef>
              <a:spcAft>
                <a:spcPts val="0"/>
              </a:spcAft>
              <a:buSzPts val="1400"/>
              <a:buChar char="●"/>
            </a:pPr>
            <a:r>
              <a:rPr lang="en"/>
              <a:t>The music and sound effects match the game’s theme.</a:t>
            </a:r>
            <a:endParaRPr/>
          </a:p>
          <a:p>
            <a:pPr indent="0" lvl="0" marL="0" rtl="0" algn="l">
              <a:lnSpc>
                <a:spcPct val="114000"/>
              </a:lnSpc>
              <a:spcBef>
                <a:spcPts val="0"/>
              </a:spcBef>
              <a:spcAft>
                <a:spcPts val="0"/>
              </a:spcAft>
              <a:buNone/>
            </a:pPr>
            <a:r>
              <a:t/>
            </a:r>
            <a:endParaRPr/>
          </a:p>
          <a:p>
            <a:pPr indent="0" lvl="0" marL="0" rtl="0" algn="l">
              <a:lnSpc>
                <a:spcPct val="114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Usability Testing &amp; Playtest</a:t>
            </a:r>
            <a:endParaRPr/>
          </a:p>
        </p:txBody>
      </p:sp>
      <p:sp>
        <p:nvSpPr>
          <p:cNvPr id="93" name="Google Shape;93;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Research Questions</a:t>
            </a:r>
            <a:endParaRPr/>
          </a:p>
          <a:p>
            <a:pPr indent="-342900" lvl="0" marL="457200" marR="0" rtl="0" algn="l">
              <a:lnSpc>
                <a:spcPct val="115000"/>
              </a:lnSpc>
              <a:spcBef>
                <a:spcPts val="1600"/>
              </a:spcBef>
              <a:spcAft>
                <a:spcPts val="0"/>
              </a:spcAft>
              <a:buSzPts val="1800"/>
              <a:buAutoNum type="arabicPeriod"/>
            </a:pPr>
            <a:r>
              <a:rPr lang="en"/>
              <a:t>Can the player understand the function and controls of the grappling mechanic?</a:t>
            </a:r>
            <a:endParaRPr/>
          </a:p>
          <a:p>
            <a:pPr indent="-342900" lvl="0" marL="457200" marR="0" rtl="0" algn="l">
              <a:lnSpc>
                <a:spcPct val="115000"/>
              </a:lnSpc>
              <a:spcBef>
                <a:spcPts val="0"/>
              </a:spcBef>
              <a:spcAft>
                <a:spcPts val="0"/>
              </a:spcAft>
              <a:buSzPts val="1800"/>
              <a:buAutoNum type="arabicPeriod"/>
            </a:pPr>
            <a:r>
              <a:rPr lang="en"/>
              <a:t>Can the player understand the objective(s)? </a:t>
            </a:r>
            <a:endParaRPr/>
          </a:p>
          <a:p>
            <a:pPr indent="-342900" lvl="0" marL="457200" marR="0" rtl="0" algn="l">
              <a:lnSpc>
                <a:spcPct val="115000"/>
              </a:lnSpc>
              <a:spcBef>
                <a:spcPts val="0"/>
              </a:spcBef>
              <a:spcAft>
                <a:spcPts val="0"/>
              </a:spcAft>
              <a:buSzPts val="1800"/>
              <a:buAutoNum type="arabicPeriod"/>
            </a:pPr>
            <a:r>
              <a:rPr lang="en"/>
              <a:t>Can the player navigate?</a:t>
            </a:r>
            <a:endParaRPr/>
          </a:p>
          <a:p>
            <a:pPr indent="-342900" lvl="0" marL="457200" marR="0" rtl="0" algn="l">
              <a:lnSpc>
                <a:spcPct val="115000"/>
              </a:lnSpc>
              <a:spcBef>
                <a:spcPts val="0"/>
              </a:spcBef>
              <a:spcAft>
                <a:spcPts val="0"/>
              </a:spcAft>
              <a:buSzPts val="1800"/>
              <a:buAutoNum type="arabicPeriod"/>
            </a:pPr>
            <a:r>
              <a:rPr lang="en"/>
              <a:t>Do players perceive the game’s </a:t>
            </a:r>
            <a:r>
              <a:rPr lang="en"/>
              <a:t>aesthetics</a:t>
            </a:r>
            <a:r>
              <a:rPr lang="en"/>
              <a:t> the way the developers intended?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Participants &amp; Methods</a:t>
            </a:r>
            <a:endParaRPr/>
          </a:p>
        </p:txBody>
      </p:sp>
      <p:sp>
        <p:nvSpPr>
          <p:cNvPr id="99" name="Google Shape;99;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Four participants from our social network</a:t>
            </a:r>
            <a:endParaRPr/>
          </a:p>
          <a:p>
            <a:pPr indent="-317500" lvl="1" marL="914400" rtl="0" algn="l">
              <a:spcBef>
                <a:spcPts val="0"/>
              </a:spcBef>
              <a:spcAft>
                <a:spcPts val="0"/>
              </a:spcAft>
              <a:buSzPts val="1400"/>
              <a:buChar char="○"/>
            </a:pPr>
            <a:r>
              <a:rPr lang="en"/>
              <a:t>2M, 2F; three were 25-39 years old, one was 18-24 years old</a:t>
            </a:r>
            <a:endParaRPr/>
          </a:p>
          <a:p>
            <a:pPr indent="-317500" lvl="1" marL="914400" rtl="0" algn="l">
              <a:spcBef>
                <a:spcPts val="0"/>
              </a:spcBef>
              <a:spcAft>
                <a:spcPts val="0"/>
              </a:spcAft>
              <a:buSzPts val="1400"/>
              <a:buChar char="○"/>
            </a:pPr>
            <a:r>
              <a:rPr lang="en"/>
              <a:t>Have experience with using a controller for playing games</a:t>
            </a:r>
            <a:endParaRPr/>
          </a:p>
          <a:p>
            <a:pPr indent="-317500" lvl="1" marL="914400" rtl="0" algn="l">
              <a:spcBef>
                <a:spcPts val="0"/>
              </a:spcBef>
              <a:spcAft>
                <a:spcPts val="0"/>
              </a:spcAft>
              <a:buSzPts val="1400"/>
              <a:buChar char="○"/>
            </a:pPr>
            <a:r>
              <a:rPr lang="en"/>
              <a:t>RPGs, action/adventure, and simulation games</a:t>
            </a:r>
            <a:endParaRPr/>
          </a:p>
          <a:p>
            <a:pPr indent="-342900" lvl="0" marL="457200" rtl="0" algn="l">
              <a:spcBef>
                <a:spcPts val="0"/>
              </a:spcBef>
              <a:spcAft>
                <a:spcPts val="0"/>
              </a:spcAft>
              <a:buSzPts val="1800"/>
              <a:buChar char="●"/>
            </a:pPr>
            <a:r>
              <a:rPr lang="en"/>
              <a:t>CDM SOUL Lab for testing; sessions were recorded (gameplay, interview)</a:t>
            </a:r>
            <a:endParaRPr/>
          </a:p>
          <a:p>
            <a:pPr indent="-342900" lvl="0" marL="457200" rtl="0" algn="l">
              <a:spcBef>
                <a:spcPts val="0"/>
              </a:spcBef>
              <a:spcAft>
                <a:spcPts val="0"/>
              </a:spcAft>
              <a:buSzPts val="1800"/>
              <a:buChar char="●"/>
            </a:pPr>
            <a:r>
              <a:rPr lang="en"/>
              <a:t>Tasks</a:t>
            </a:r>
            <a:endParaRPr/>
          </a:p>
          <a:p>
            <a:pPr indent="-317500" lvl="1" marL="914400" rtl="0" algn="l">
              <a:spcBef>
                <a:spcPts val="0"/>
              </a:spcBef>
              <a:spcAft>
                <a:spcPts val="0"/>
              </a:spcAft>
              <a:buSzPts val="1400"/>
              <a:buChar char="○"/>
            </a:pPr>
            <a:r>
              <a:rPr lang="en"/>
              <a:t>Second build of CH</a:t>
            </a:r>
            <a:endParaRPr/>
          </a:p>
          <a:p>
            <a:pPr indent="-317500" lvl="1" marL="914400" rtl="0" algn="l">
              <a:spcBef>
                <a:spcPts val="0"/>
              </a:spcBef>
              <a:spcAft>
                <a:spcPts val="0"/>
              </a:spcAft>
              <a:buSzPts val="1400"/>
              <a:buChar char="○"/>
            </a:pPr>
            <a:r>
              <a:rPr lang="en"/>
              <a:t>Start the game and attempt to complete the level.</a:t>
            </a:r>
            <a:endParaRPr/>
          </a:p>
          <a:p>
            <a:pPr indent="-342900" lvl="0" marL="457200" rtl="0" algn="l">
              <a:spcBef>
                <a:spcPts val="0"/>
              </a:spcBef>
              <a:spcAft>
                <a:spcPts val="0"/>
              </a:spcAft>
              <a:buSzPts val="1800"/>
              <a:buChar char="●"/>
            </a:pPr>
            <a:r>
              <a:rPr lang="en"/>
              <a:t>Debrief interview after each test session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Highlights</a:t>
            </a:r>
            <a:endParaRPr/>
          </a:p>
        </p:txBody>
      </p:sp>
      <p:sp>
        <p:nvSpPr>
          <p:cNvPr id="105" name="Google Shape;105;p19"/>
          <p:cNvSpPr txBox="1"/>
          <p:nvPr>
            <p:ph idx="1" type="body"/>
          </p:nvPr>
        </p:nvSpPr>
        <p:spPr>
          <a:xfrm>
            <a:off x="471900" y="1690475"/>
            <a:ext cx="8222100" cy="2710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66666"/>
              </a:buClr>
              <a:buSzPts val="1800"/>
              <a:buAutoNum type="arabicPeriod"/>
            </a:pPr>
            <a:r>
              <a:rPr b="1" lang="en" sz="1200">
                <a:solidFill>
                  <a:srgbClr val="666666"/>
                </a:solidFill>
              </a:rPr>
              <a:t>All participants thought that the concept of the game is cool.</a:t>
            </a:r>
            <a:endParaRPr b="1" sz="1200">
              <a:solidFill>
                <a:srgbClr val="666666"/>
              </a:solidFill>
            </a:endParaRPr>
          </a:p>
          <a:p>
            <a:pPr indent="0" lvl="0" marL="457200" rtl="0" algn="ctr">
              <a:lnSpc>
                <a:spcPct val="100000"/>
              </a:lnSpc>
              <a:spcBef>
                <a:spcPts val="600"/>
              </a:spcBef>
              <a:spcAft>
                <a:spcPts val="0"/>
              </a:spcAft>
              <a:buNone/>
            </a:pPr>
            <a:r>
              <a:rPr lang="en" sz="1000">
                <a:solidFill>
                  <a:srgbClr val="666666"/>
                </a:solidFill>
              </a:rPr>
              <a:t>“Overall it seemed pretty cool. Pretty cool concept, cuz you’re jumping and you have no gravity, so you’re in space… and then, going from those globes all the way to the end… I just wanna see what that felt like cuz I haven’t seen anything like this before.”</a:t>
            </a:r>
            <a:endParaRPr b="1" sz="1000">
              <a:solidFill>
                <a:srgbClr val="666666"/>
              </a:solidFill>
            </a:endParaRPr>
          </a:p>
          <a:p>
            <a:pPr indent="-342900" lvl="0" marL="457200" rtl="0" algn="l">
              <a:lnSpc>
                <a:spcPct val="100000"/>
              </a:lnSpc>
              <a:spcBef>
                <a:spcPts val="600"/>
              </a:spcBef>
              <a:spcAft>
                <a:spcPts val="0"/>
              </a:spcAft>
              <a:buClr>
                <a:srgbClr val="666666"/>
              </a:buClr>
              <a:buSzPts val="1800"/>
              <a:buAutoNum type="arabicPeriod"/>
            </a:pPr>
            <a:r>
              <a:rPr b="1" lang="en" sz="1200">
                <a:solidFill>
                  <a:srgbClr val="666666"/>
                </a:solidFill>
              </a:rPr>
              <a:t>Two participants associated the game as similar to popular existing games (e.g., Borderlands, Spiderman, Super Meatboy).</a:t>
            </a:r>
            <a:endParaRPr b="1" sz="1200">
              <a:solidFill>
                <a:srgbClr val="666666"/>
              </a:solidFill>
            </a:endParaRPr>
          </a:p>
          <a:p>
            <a:pPr indent="-342900" lvl="0" marL="457200" rtl="0" algn="l">
              <a:lnSpc>
                <a:spcPct val="100000"/>
              </a:lnSpc>
              <a:spcBef>
                <a:spcPts val="600"/>
              </a:spcBef>
              <a:spcAft>
                <a:spcPts val="0"/>
              </a:spcAft>
              <a:buClr>
                <a:srgbClr val="666666"/>
              </a:buClr>
              <a:buSzPts val="1800"/>
              <a:buAutoNum type="arabicPeriod"/>
            </a:pPr>
            <a:r>
              <a:rPr b="1" lang="en" sz="1200">
                <a:solidFill>
                  <a:srgbClr val="666666"/>
                </a:solidFill>
              </a:rPr>
              <a:t>All participants perceived the game the way the developers/designers intended.</a:t>
            </a:r>
            <a:endParaRPr b="1" sz="1200">
              <a:solidFill>
                <a:srgbClr val="666666"/>
              </a:solidFill>
            </a:endParaRPr>
          </a:p>
          <a:p>
            <a:pPr indent="0" lvl="0" marL="457200" rtl="0" algn="ctr">
              <a:lnSpc>
                <a:spcPct val="100000"/>
              </a:lnSpc>
              <a:spcBef>
                <a:spcPts val="600"/>
              </a:spcBef>
              <a:spcAft>
                <a:spcPts val="0"/>
              </a:spcAft>
              <a:buNone/>
            </a:pPr>
            <a:r>
              <a:rPr lang="en" sz="1100">
                <a:solidFill>
                  <a:srgbClr val="666666"/>
                </a:solidFill>
                <a:latin typeface="Calibri"/>
                <a:ea typeface="Calibri"/>
                <a:cs typeface="Calibri"/>
                <a:sym typeface="Calibri"/>
              </a:rPr>
              <a:t>“I’d say the space version of Spiderman. But yeah, I didn’t really see much… I mean, I was just swinging and then I got caught up in that bug, but yeah, space version of Spiderman.”</a:t>
            </a:r>
            <a:endParaRPr b="1" sz="1200">
              <a:solidFill>
                <a:srgbClr val="666666"/>
              </a:solidFill>
            </a:endParaRPr>
          </a:p>
          <a:p>
            <a:pPr indent="-342900" lvl="0" marL="457200" rtl="0" algn="l">
              <a:lnSpc>
                <a:spcPct val="100000"/>
              </a:lnSpc>
              <a:spcBef>
                <a:spcPts val="600"/>
              </a:spcBef>
              <a:spcAft>
                <a:spcPts val="0"/>
              </a:spcAft>
              <a:buClr>
                <a:srgbClr val="666666"/>
              </a:buClr>
              <a:buSzPts val="1800"/>
              <a:buAutoNum type="arabicPeriod"/>
            </a:pPr>
            <a:r>
              <a:rPr b="1" lang="en" sz="1200">
                <a:solidFill>
                  <a:srgbClr val="666666"/>
                </a:solidFill>
              </a:rPr>
              <a:t>Participants thought the game’s aesthetics (visuals, audio) were “cool”.</a:t>
            </a:r>
            <a:endParaRPr b="1">
              <a:solidFill>
                <a:srgbClr val="666666"/>
              </a:solidFill>
            </a:endParaRPr>
          </a:p>
          <a:p>
            <a:pPr indent="-342900" lvl="0" marL="457200" rtl="0" algn="l">
              <a:spcBef>
                <a:spcPts val="600"/>
              </a:spcBef>
              <a:spcAft>
                <a:spcPts val="0"/>
              </a:spcAft>
              <a:buClr>
                <a:srgbClr val="666666"/>
              </a:buClr>
              <a:buSzPts val="1800"/>
              <a:buAutoNum type="arabicPeriod"/>
            </a:pPr>
            <a:r>
              <a:rPr b="1" lang="en" sz="1200">
                <a:solidFill>
                  <a:srgbClr val="666666"/>
                </a:solidFill>
              </a:rPr>
              <a:t>Participants are interested in playing the game again if the developers address the high-level issues and revise them, especially regarding the controls.</a:t>
            </a:r>
            <a:endParaRPr b="1" sz="1200">
              <a:solidFill>
                <a:srgbClr val="666666"/>
              </a:solidFill>
            </a:endParaRPr>
          </a:p>
          <a:p>
            <a:pPr indent="0" lvl="0" marL="457200" rtl="0" algn="ctr">
              <a:spcBef>
                <a:spcPts val="1600"/>
              </a:spcBef>
              <a:spcAft>
                <a:spcPts val="1600"/>
              </a:spcAft>
              <a:buNone/>
            </a:pPr>
            <a:r>
              <a:rPr lang="en" sz="1100">
                <a:solidFill>
                  <a:srgbClr val="666666"/>
                </a:solidFill>
                <a:latin typeface="Calibri"/>
                <a:ea typeface="Calibri"/>
                <a:cs typeface="Calibri"/>
                <a:sym typeface="Calibri"/>
              </a:rPr>
              <a:t>“I’m curious to see where it goes, you know. I’m curious to see how they would improve the stuff… so maybe I’d play it again.”</a:t>
            </a:r>
            <a:r>
              <a:rPr b="1" lang="en" sz="1200">
                <a:solidFill>
                  <a:srgbClr val="666666"/>
                </a:solidFill>
              </a:rPr>
              <a:t> </a:t>
            </a:r>
            <a:endParaRPr b="1">
              <a:solidFill>
                <a:srgbClr val="66666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Findings: Lowlights</a:t>
            </a:r>
            <a:endParaRPr/>
          </a:p>
        </p:txBody>
      </p:sp>
      <p:sp>
        <p:nvSpPr>
          <p:cNvPr id="111" name="Google Shape;111;p20"/>
          <p:cNvSpPr txBox="1"/>
          <p:nvPr>
            <p:ph idx="1" type="body"/>
          </p:nvPr>
        </p:nvSpPr>
        <p:spPr>
          <a:xfrm>
            <a:off x="471900" y="1614275"/>
            <a:ext cx="8222100" cy="35292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Clr>
                <a:srgbClr val="666666"/>
              </a:buClr>
              <a:buSzPts val="1800"/>
              <a:buAutoNum type="arabicPeriod"/>
            </a:pPr>
            <a:r>
              <a:rPr b="1" lang="en" sz="1200">
                <a:solidFill>
                  <a:srgbClr val="666666"/>
                </a:solidFill>
              </a:rPr>
              <a:t>(Unusable): All participants had issues with controls for the mechanics; they cited it as the most frustrating part of the experience.</a:t>
            </a:r>
            <a:endParaRPr b="1" sz="1200">
              <a:solidFill>
                <a:srgbClr val="666666"/>
              </a:solidFill>
            </a:endParaRPr>
          </a:p>
          <a:p>
            <a:pPr indent="0" lvl="0" marL="0" rtl="0" algn="ctr">
              <a:lnSpc>
                <a:spcPct val="100000"/>
              </a:lnSpc>
              <a:spcBef>
                <a:spcPts val="600"/>
              </a:spcBef>
              <a:spcAft>
                <a:spcPts val="0"/>
              </a:spcAft>
              <a:buNone/>
            </a:pPr>
            <a:r>
              <a:rPr lang="en" sz="1100">
                <a:solidFill>
                  <a:srgbClr val="434343"/>
                </a:solidFill>
                <a:latin typeface="Calibri"/>
                <a:ea typeface="Calibri"/>
                <a:cs typeface="Calibri"/>
                <a:sym typeface="Calibri"/>
              </a:rPr>
              <a:t>“But I wanted it more to—like I grabbed something, like I grappled it… you know, like when you grapple something you pull yourself towards it? That’s what I imagined the mechanic to work but it didn’t work the way I thought it would…”</a:t>
            </a:r>
            <a:endParaRPr b="1" sz="1200">
              <a:solidFill>
                <a:srgbClr val="434343"/>
              </a:solidFill>
            </a:endParaRPr>
          </a:p>
          <a:p>
            <a:pPr indent="-342900" lvl="0" marL="457200" rtl="0" algn="l">
              <a:lnSpc>
                <a:spcPct val="100000"/>
              </a:lnSpc>
              <a:spcBef>
                <a:spcPts val="0"/>
              </a:spcBef>
              <a:spcAft>
                <a:spcPts val="0"/>
              </a:spcAft>
              <a:buClr>
                <a:srgbClr val="666666"/>
              </a:buClr>
              <a:buSzPts val="1800"/>
              <a:buAutoNum type="arabicPeriod"/>
            </a:pPr>
            <a:r>
              <a:rPr b="1" lang="en" sz="1200">
                <a:solidFill>
                  <a:srgbClr val="666666"/>
                </a:solidFill>
              </a:rPr>
              <a:t>(Unusable): All participants want better control of their character, noting that they had limited or no sense of control. In addition to control issues with the grappling/hook/zip mechanics, participants found it frustrating that they would be floating in space and could not do what they initially wanted to do (i.e., in the process of grappling/swinging/running they found themselves in space unable to control what they wanted to do, etc).</a:t>
            </a:r>
            <a:endParaRPr b="1" sz="1200">
              <a:solidFill>
                <a:srgbClr val="666666"/>
              </a:solidFill>
            </a:endParaRPr>
          </a:p>
          <a:p>
            <a:pPr indent="0" lvl="0" marL="0" rtl="0" algn="ctr">
              <a:lnSpc>
                <a:spcPct val="100000"/>
              </a:lnSpc>
              <a:spcBef>
                <a:spcPts val="0"/>
              </a:spcBef>
              <a:spcAft>
                <a:spcPts val="0"/>
              </a:spcAft>
              <a:buNone/>
            </a:pPr>
            <a:r>
              <a:t/>
            </a:r>
            <a:endParaRPr sz="500">
              <a:solidFill>
                <a:srgbClr val="434343"/>
              </a:solidFill>
              <a:latin typeface="Calibri"/>
              <a:ea typeface="Calibri"/>
              <a:cs typeface="Calibri"/>
              <a:sym typeface="Calibri"/>
            </a:endParaRPr>
          </a:p>
          <a:p>
            <a:pPr indent="0" lvl="0" marL="0" rtl="0" algn="ctr">
              <a:lnSpc>
                <a:spcPct val="100000"/>
              </a:lnSpc>
              <a:spcBef>
                <a:spcPts val="0"/>
              </a:spcBef>
              <a:spcAft>
                <a:spcPts val="0"/>
              </a:spcAft>
              <a:buNone/>
            </a:pPr>
            <a:r>
              <a:rPr lang="en" sz="1100">
                <a:solidFill>
                  <a:srgbClr val="434343"/>
                </a:solidFill>
                <a:latin typeface="Calibri"/>
                <a:ea typeface="Calibri"/>
                <a:cs typeface="Calibri"/>
                <a:sym typeface="Calibri"/>
              </a:rPr>
              <a:t>“I kept floating in space. Everytime I grappled something, I’d just get thrown off into space and sometimes my blasters would fire and then it would take me out of the atmosphere. [It was frustrating] trying to figure out how to keep the character moving…”</a:t>
            </a:r>
            <a:endParaRPr sz="1100">
              <a:solidFill>
                <a:srgbClr val="434343"/>
              </a:solidFill>
              <a:latin typeface="Calibri"/>
              <a:ea typeface="Calibri"/>
              <a:cs typeface="Calibri"/>
              <a:sym typeface="Calibri"/>
            </a:endParaRPr>
          </a:p>
          <a:p>
            <a:pPr indent="-342900" lvl="0" marL="457200" rtl="0" algn="l">
              <a:lnSpc>
                <a:spcPct val="100000"/>
              </a:lnSpc>
              <a:spcBef>
                <a:spcPts val="0"/>
              </a:spcBef>
              <a:spcAft>
                <a:spcPts val="0"/>
              </a:spcAft>
              <a:buClr>
                <a:srgbClr val="666666"/>
              </a:buClr>
              <a:buSzPts val="1800"/>
              <a:buAutoNum type="arabicPeriod"/>
            </a:pPr>
            <a:r>
              <a:rPr b="1" lang="en" sz="1200">
                <a:solidFill>
                  <a:srgbClr val="666666"/>
                </a:solidFill>
              </a:rPr>
              <a:t>(Moderate): Two participants noted that the game moved too quickly.</a:t>
            </a:r>
            <a:endParaRPr b="1" sz="1200">
              <a:solidFill>
                <a:srgbClr val="666666"/>
              </a:solidFill>
            </a:endParaRPr>
          </a:p>
          <a:p>
            <a:pPr indent="-342900" lvl="0" marL="457200" rtl="0" algn="l">
              <a:lnSpc>
                <a:spcPct val="100000"/>
              </a:lnSpc>
              <a:spcBef>
                <a:spcPts val="600"/>
              </a:spcBef>
              <a:spcAft>
                <a:spcPts val="0"/>
              </a:spcAft>
              <a:buClr>
                <a:srgbClr val="666666"/>
              </a:buClr>
              <a:buSzPts val="1800"/>
              <a:buAutoNum type="arabicPeriod"/>
            </a:pPr>
            <a:r>
              <a:rPr b="1" lang="en" sz="1200">
                <a:solidFill>
                  <a:srgbClr val="666666"/>
                </a:solidFill>
              </a:rPr>
              <a:t>(Moderate): Three participants found the tutorial problematic. They suggested to introduce the mechanics at a slower pace (“taught in baby steps”) so players can get a familiar grasp with the controls and to make the tutorial displays more static and level with the character so that they’re not hard to read.</a:t>
            </a:r>
            <a:endParaRPr b="1" sz="1200">
              <a:solidFill>
                <a:srgbClr val="666666"/>
              </a:solidFill>
            </a:endParaRPr>
          </a:p>
          <a:p>
            <a:pPr indent="-342900" lvl="0" marL="457200" rtl="0" algn="l">
              <a:lnSpc>
                <a:spcPct val="100000"/>
              </a:lnSpc>
              <a:spcBef>
                <a:spcPts val="600"/>
              </a:spcBef>
              <a:spcAft>
                <a:spcPts val="600"/>
              </a:spcAft>
              <a:buClr>
                <a:srgbClr val="666666"/>
              </a:buClr>
              <a:buSzPts val="1800"/>
              <a:buAutoNum type="arabicPeriod"/>
            </a:pPr>
            <a:r>
              <a:rPr b="1" lang="en" sz="1200">
                <a:solidFill>
                  <a:srgbClr val="666666"/>
                </a:solidFill>
              </a:rPr>
              <a:t>(Moderate): Three participants didn’t really know what they were supposed to do, objective-wise.</a:t>
            </a:r>
            <a:endParaRPr b="1" sz="1200">
              <a:solidFill>
                <a:srgbClr val="6666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 Action Items</a:t>
            </a:r>
            <a:endParaRPr/>
          </a:p>
        </p:txBody>
      </p:sp>
      <p:sp>
        <p:nvSpPr>
          <p:cNvPr id="117" name="Google Shape;117;p21"/>
          <p:cNvSpPr txBox="1"/>
          <p:nvPr>
            <p:ph idx="1" type="body"/>
          </p:nvPr>
        </p:nvSpPr>
        <p:spPr>
          <a:xfrm>
            <a:off x="471900" y="1766675"/>
            <a:ext cx="8222100" cy="2710200"/>
          </a:xfrm>
          <a:prstGeom prst="rect">
            <a:avLst/>
          </a:prstGeom>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rgbClr val="666666"/>
              </a:buClr>
              <a:buSzPts val="1100"/>
              <a:buChar char="●"/>
            </a:pPr>
            <a:r>
              <a:rPr b="1" lang="en" sz="1100">
                <a:solidFill>
                  <a:srgbClr val="666666"/>
                </a:solidFill>
              </a:rPr>
              <a:t>Consider fixing the bugs in the game that affect the major actions (movement, grapple/zip/jump) to ensure players have a smooth gameplay experience. </a:t>
            </a:r>
            <a:endParaRPr b="1" sz="1100">
              <a:solidFill>
                <a:srgbClr val="666666"/>
              </a:solidFill>
            </a:endParaRPr>
          </a:p>
          <a:p>
            <a:pPr indent="0" lvl="0" marL="0" rtl="0" algn="l">
              <a:lnSpc>
                <a:spcPct val="100000"/>
              </a:lnSpc>
              <a:spcBef>
                <a:spcPts val="600"/>
              </a:spcBef>
              <a:spcAft>
                <a:spcPts val="0"/>
              </a:spcAft>
              <a:buNone/>
            </a:pPr>
            <a:r>
              <a:t/>
            </a:r>
            <a:endParaRPr b="1" sz="1100">
              <a:solidFill>
                <a:srgbClr val="666666"/>
              </a:solidFill>
            </a:endParaRPr>
          </a:p>
          <a:p>
            <a:pPr indent="-298450" lvl="0" marL="457200" rtl="0" algn="l">
              <a:lnSpc>
                <a:spcPct val="100000"/>
              </a:lnSpc>
              <a:spcBef>
                <a:spcPts val="600"/>
              </a:spcBef>
              <a:spcAft>
                <a:spcPts val="0"/>
              </a:spcAft>
              <a:buClr>
                <a:srgbClr val="666666"/>
              </a:buClr>
              <a:buSzPts val="1100"/>
              <a:buChar char="●"/>
            </a:pPr>
            <a:r>
              <a:rPr b="1" lang="en" sz="1100">
                <a:solidFill>
                  <a:srgbClr val="666666"/>
                </a:solidFill>
              </a:rPr>
              <a:t>Consider </a:t>
            </a:r>
            <a:r>
              <a:rPr b="1" lang="en" sz="1100">
                <a:solidFill>
                  <a:srgbClr val="666666"/>
                </a:solidFill>
                <a:highlight>
                  <a:srgbClr val="FFFFFF"/>
                </a:highlight>
              </a:rPr>
              <a:t>fixing the bugs that negatively affect players' experience when controlling the character </a:t>
            </a:r>
            <a:r>
              <a:rPr b="1" lang="en" sz="1100">
                <a:solidFill>
                  <a:srgbClr val="666666"/>
                </a:solidFill>
              </a:rPr>
              <a:t>so players will have a smoother gameplay experience when they are controlling the protagonist.</a:t>
            </a:r>
            <a:endParaRPr b="1" sz="1100">
              <a:solidFill>
                <a:srgbClr val="666666"/>
              </a:solidFill>
            </a:endParaRPr>
          </a:p>
          <a:p>
            <a:pPr indent="0" lvl="0" marL="457200" rtl="0" algn="l">
              <a:lnSpc>
                <a:spcPct val="100000"/>
              </a:lnSpc>
              <a:spcBef>
                <a:spcPts val="600"/>
              </a:spcBef>
              <a:spcAft>
                <a:spcPts val="0"/>
              </a:spcAft>
              <a:buNone/>
            </a:pPr>
            <a:r>
              <a:t/>
            </a:r>
            <a:endParaRPr b="1" sz="1100">
              <a:solidFill>
                <a:srgbClr val="666666"/>
              </a:solidFill>
            </a:endParaRPr>
          </a:p>
          <a:p>
            <a:pPr indent="-298450" lvl="0" marL="457200" rtl="0" algn="l">
              <a:lnSpc>
                <a:spcPct val="100000"/>
              </a:lnSpc>
              <a:spcBef>
                <a:spcPts val="600"/>
              </a:spcBef>
              <a:spcAft>
                <a:spcPts val="0"/>
              </a:spcAft>
              <a:buClr>
                <a:srgbClr val="666666"/>
              </a:buClr>
              <a:buSzPts val="1100"/>
              <a:buChar char="●"/>
            </a:pPr>
            <a:r>
              <a:rPr b="1" lang="en" sz="1100">
                <a:solidFill>
                  <a:srgbClr val="666666"/>
                </a:solidFill>
              </a:rPr>
              <a:t>Consider adjusting how quick the movements are in the game so the gameplay is suitable for all types of players. Also consider adding options for the players to adjust sensitivity in movement/game actions and control mapping customization. </a:t>
            </a:r>
            <a:endParaRPr b="1" sz="1100">
              <a:solidFill>
                <a:srgbClr val="666666"/>
              </a:solidFill>
            </a:endParaRPr>
          </a:p>
          <a:p>
            <a:pPr indent="0" lvl="0" marL="457200" rtl="0" algn="l">
              <a:lnSpc>
                <a:spcPct val="100000"/>
              </a:lnSpc>
              <a:spcBef>
                <a:spcPts val="600"/>
              </a:spcBef>
              <a:spcAft>
                <a:spcPts val="0"/>
              </a:spcAft>
              <a:buNone/>
            </a:pPr>
            <a:r>
              <a:t/>
            </a:r>
            <a:endParaRPr b="1" sz="1100">
              <a:solidFill>
                <a:srgbClr val="666666"/>
              </a:solidFill>
            </a:endParaRPr>
          </a:p>
          <a:p>
            <a:pPr indent="-298450" lvl="0" marL="457200" rtl="0" algn="l">
              <a:lnSpc>
                <a:spcPct val="100000"/>
              </a:lnSpc>
              <a:spcBef>
                <a:spcPts val="600"/>
              </a:spcBef>
              <a:spcAft>
                <a:spcPts val="0"/>
              </a:spcAft>
              <a:buClr>
                <a:srgbClr val="666666"/>
              </a:buClr>
              <a:buSzPts val="1100"/>
              <a:buChar char="●"/>
            </a:pPr>
            <a:r>
              <a:rPr b="1" lang="en" sz="1100">
                <a:solidFill>
                  <a:srgbClr val="666666"/>
                </a:solidFill>
              </a:rPr>
              <a:t>Consider extending the tutorial so players are able to better familiarize themselves with the controls. Also, consider setting the tutorial display to static which can follow the protagonist without having the instructions rotate and move around frantically.</a:t>
            </a:r>
            <a:endParaRPr b="1" sz="1100">
              <a:solidFill>
                <a:srgbClr val="666666"/>
              </a:solidFill>
            </a:endParaRPr>
          </a:p>
          <a:p>
            <a:pPr indent="0" lvl="0" marL="457200" rtl="0" algn="l">
              <a:lnSpc>
                <a:spcPct val="100000"/>
              </a:lnSpc>
              <a:spcBef>
                <a:spcPts val="600"/>
              </a:spcBef>
              <a:spcAft>
                <a:spcPts val="0"/>
              </a:spcAft>
              <a:buNone/>
            </a:pPr>
            <a:r>
              <a:t/>
            </a:r>
            <a:endParaRPr b="1" sz="1100">
              <a:solidFill>
                <a:srgbClr val="666666"/>
              </a:solidFill>
            </a:endParaRPr>
          </a:p>
          <a:p>
            <a:pPr indent="-298450" lvl="0" marL="457200" rtl="0" algn="l">
              <a:lnSpc>
                <a:spcPct val="100000"/>
              </a:lnSpc>
              <a:spcBef>
                <a:spcPts val="600"/>
              </a:spcBef>
              <a:spcAft>
                <a:spcPts val="600"/>
              </a:spcAft>
              <a:buClr>
                <a:srgbClr val="666666"/>
              </a:buClr>
              <a:buSzPts val="1100"/>
              <a:buChar char="●"/>
            </a:pPr>
            <a:r>
              <a:rPr b="1" lang="en" sz="1100">
                <a:solidFill>
                  <a:srgbClr val="666666"/>
                </a:solidFill>
              </a:rPr>
              <a:t>Consider adding objectives to the game that players can easily refer to.</a:t>
            </a:r>
            <a:endParaRPr b="1" sz="1100">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